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6.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345" r:id="rId2"/>
    <p:sldId id="349" r:id="rId3"/>
    <p:sldId id="350" r:id="rId4"/>
    <p:sldId id="351" r:id="rId5"/>
    <p:sldId id="352" r:id="rId6"/>
    <p:sldId id="354" r:id="rId7"/>
    <p:sldId id="356" r:id="rId8"/>
    <p:sldId id="359" r:id="rId9"/>
    <p:sldId id="360" r:id="rId10"/>
    <p:sldId id="361" r:id="rId11"/>
    <p:sldId id="362" r:id="rId12"/>
    <p:sldId id="364" r:id="rId13"/>
    <p:sldId id="365" r:id="rId14"/>
    <p:sldId id="366" r:id="rId15"/>
    <p:sldId id="473" r:id="rId16"/>
    <p:sldId id="373" r:id="rId17"/>
    <p:sldId id="374" r:id="rId18"/>
    <p:sldId id="375" r:id="rId19"/>
    <p:sldId id="376" r:id="rId20"/>
    <p:sldId id="377" r:id="rId21"/>
    <p:sldId id="463" r:id="rId22"/>
    <p:sldId id="464" r:id="rId23"/>
    <p:sldId id="466" r:id="rId24"/>
    <p:sldId id="396" r:id="rId25"/>
    <p:sldId id="501" r:id="rId26"/>
    <p:sldId id="399" r:id="rId27"/>
    <p:sldId id="400" r:id="rId28"/>
    <p:sldId id="401" r:id="rId29"/>
    <p:sldId id="403" r:id="rId30"/>
    <p:sldId id="404" r:id="rId31"/>
    <p:sldId id="405" r:id="rId32"/>
    <p:sldId id="406" r:id="rId33"/>
    <p:sldId id="407" r:id="rId34"/>
    <p:sldId id="408" r:id="rId35"/>
    <p:sldId id="410" r:id="rId36"/>
    <p:sldId id="411" r:id="rId37"/>
    <p:sldId id="412" r:id="rId38"/>
    <p:sldId id="413" r:id="rId39"/>
    <p:sldId id="414" r:id="rId40"/>
    <p:sldId id="479" r:id="rId41"/>
    <p:sldId id="417" r:id="rId42"/>
    <p:sldId id="418" r:id="rId43"/>
    <p:sldId id="485" r:id="rId44"/>
    <p:sldId id="424" r:id="rId45"/>
    <p:sldId id="426" r:id="rId46"/>
    <p:sldId id="427" r:id="rId47"/>
    <p:sldId id="504" r:id="rId48"/>
    <p:sldId id="429" r:id="rId49"/>
    <p:sldId id="301" r:id="rId50"/>
    <p:sldId id="261" r:id="rId51"/>
    <p:sldId id="262" r:id="rId52"/>
    <p:sldId id="263" r:id="rId53"/>
    <p:sldId id="265" r:id="rId54"/>
    <p:sldId id="320" r:id="rId55"/>
    <p:sldId id="340" r:id="rId56"/>
    <p:sldId id="321" r:id="rId57"/>
    <p:sldId id="307" r:id="rId58"/>
    <p:sldId id="293" r:id="rId59"/>
    <p:sldId id="294" r:id="rId60"/>
    <p:sldId id="295" r:id="rId61"/>
    <p:sldId id="310" r:id="rId62"/>
    <p:sldId id="268" r:id="rId63"/>
    <p:sldId id="269" r:id="rId64"/>
    <p:sldId id="270" r:id="rId65"/>
    <p:sldId id="325" r:id="rId66"/>
    <p:sldId id="271" r:id="rId67"/>
    <p:sldId id="273" r:id="rId68"/>
    <p:sldId id="274" r:id="rId69"/>
    <p:sldId id="276" r:id="rId70"/>
    <p:sldId id="328" r:id="rId71"/>
    <p:sldId id="329" r:id="rId72"/>
    <p:sldId id="483" r:id="rId73"/>
    <p:sldId id="314" r:id="rId74"/>
    <p:sldId id="502" r:id="rId75"/>
    <p:sldId id="503" r:id="rId76"/>
    <p:sldId id="302" r:id="rId77"/>
    <p:sldId id="283" r:id="rId78"/>
    <p:sldId id="291" r:id="rId79"/>
    <p:sldId id="499" r:id="rId80"/>
    <p:sldId id="431" r:id="rId81"/>
    <p:sldId id="492" r:id="rId82"/>
    <p:sldId id="493" r:id="rId83"/>
    <p:sldId id="500" r:id="rId84"/>
    <p:sldId id="475" r:id="rId85"/>
    <p:sldId id="308" r:id="rId86"/>
    <p:sldId id="303" r:id="rId87"/>
    <p:sldId id="311"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0CC00"/>
    <a:srgbClr val="FFFF00"/>
    <a:srgbClr val="99FF99"/>
    <a:srgbClr val="CC00FF"/>
    <a:srgbClr val="00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2" autoAdjust="0"/>
    <p:restoredTop sz="93742" autoAdjust="0"/>
  </p:normalViewPr>
  <p:slideViewPr>
    <p:cSldViewPr snapToGrid="0">
      <p:cViewPr varScale="1">
        <p:scale>
          <a:sx n="67" d="100"/>
          <a:sy n="67" d="100"/>
        </p:scale>
        <p:origin x="56" y="192"/>
      </p:cViewPr>
      <p:guideLst/>
    </p:cSldViewPr>
  </p:slideViewPr>
  <p:outlineViewPr>
    <p:cViewPr>
      <p:scale>
        <a:sx n="33" d="100"/>
        <a:sy n="33" d="100"/>
      </p:scale>
      <p:origin x="0" y="-12584"/>
    </p:cViewPr>
  </p:outlineViewPr>
  <p:notesTextViewPr>
    <p:cViewPr>
      <p:scale>
        <a:sx n="1" d="1"/>
        <a:sy n="1" d="1"/>
      </p:scale>
      <p:origin x="0" y="0"/>
    </p:cViewPr>
  </p:notesTextViewPr>
  <p:sorterViewPr>
    <p:cViewPr>
      <p:scale>
        <a:sx n="49" d="100"/>
        <a:sy n="49" d="100"/>
      </p:scale>
      <p:origin x="0" y="-9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0984-2B4E-4909-83B3-A309576FED78}" type="datetimeFigureOut">
              <a:rPr lang="en-US" smtClean="0"/>
              <a:t>11/11/2015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14</a:t>
            </a:fld>
            <a:endParaRPr lang="en-US"/>
          </a:p>
        </p:txBody>
      </p:sp>
    </p:spTree>
    <p:extLst>
      <p:ext uri="{BB962C8B-B14F-4D97-AF65-F5344CB8AC3E}">
        <p14:creationId xmlns:p14="http://schemas.microsoft.com/office/powerpoint/2010/main" val="1244708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53</a:t>
            </a:fld>
            <a:endParaRPr lang="en-US"/>
          </a:p>
        </p:txBody>
      </p:sp>
    </p:spTree>
    <p:extLst>
      <p:ext uri="{BB962C8B-B14F-4D97-AF65-F5344CB8AC3E}">
        <p14:creationId xmlns:p14="http://schemas.microsoft.com/office/powerpoint/2010/main" val="372117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54</a:t>
            </a:fld>
            <a:endParaRPr lang="en-US"/>
          </a:p>
        </p:txBody>
      </p:sp>
    </p:spTree>
    <p:extLst>
      <p:ext uri="{BB962C8B-B14F-4D97-AF65-F5344CB8AC3E}">
        <p14:creationId xmlns:p14="http://schemas.microsoft.com/office/powerpoint/2010/main" val="1906982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55</a:t>
            </a:fld>
            <a:endParaRPr lang="en-US"/>
          </a:p>
        </p:txBody>
      </p:sp>
    </p:spTree>
    <p:extLst>
      <p:ext uri="{BB962C8B-B14F-4D97-AF65-F5344CB8AC3E}">
        <p14:creationId xmlns:p14="http://schemas.microsoft.com/office/powerpoint/2010/main" val="1953952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61</a:t>
            </a:fld>
            <a:endParaRPr lang="en-US"/>
          </a:p>
        </p:txBody>
      </p:sp>
    </p:spTree>
    <p:extLst>
      <p:ext uri="{BB962C8B-B14F-4D97-AF65-F5344CB8AC3E}">
        <p14:creationId xmlns:p14="http://schemas.microsoft.com/office/powerpoint/2010/main" val="4036563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A79F69-39E3-468C-AEE0-DAF955CD0023}" type="slidenum">
              <a:rPr lang="en-US" smtClean="0"/>
              <a:t>62</a:t>
            </a:fld>
            <a:endParaRPr lang="en-US"/>
          </a:p>
        </p:txBody>
      </p:sp>
    </p:spTree>
    <p:extLst>
      <p:ext uri="{BB962C8B-B14F-4D97-AF65-F5344CB8AC3E}">
        <p14:creationId xmlns:p14="http://schemas.microsoft.com/office/powerpoint/2010/main" val="1020676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63</a:t>
            </a:fld>
            <a:endParaRPr lang="en-US"/>
          </a:p>
        </p:txBody>
      </p:sp>
    </p:spTree>
    <p:extLst>
      <p:ext uri="{BB962C8B-B14F-4D97-AF65-F5344CB8AC3E}">
        <p14:creationId xmlns:p14="http://schemas.microsoft.com/office/powerpoint/2010/main" val="1533836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65</a:t>
            </a:fld>
            <a:endParaRPr lang="en-US"/>
          </a:p>
        </p:txBody>
      </p:sp>
    </p:spTree>
    <p:extLst>
      <p:ext uri="{BB962C8B-B14F-4D97-AF65-F5344CB8AC3E}">
        <p14:creationId xmlns:p14="http://schemas.microsoft.com/office/powerpoint/2010/main" val="1706483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69</a:t>
            </a:fld>
            <a:endParaRPr lang="en-US"/>
          </a:p>
        </p:txBody>
      </p:sp>
    </p:spTree>
    <p:extLst>
      <p:ext uri="{BB962C8B-B14F-4D97-AF65-F5344CB8AC3E}">
        <p14:creationId xmlns:p14="http://schemas.microsoft.com/office/powerpoint/2010/main" val="1611374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75</a:t>
            </a:fld>
            <a:endParaRPr lang="en-US"/>
          </a:p>
        </p:txBody>
      </p:sp>
    </p:spTree>
    <p:extLst>
      <p:ext uri="{BB962C8B-B14F-4D97-AF65-F5344CB8AC3E}">
        <p14:creationId xmlns:p14="http://schemas.microsoft.com/office/powerpoint/2010/main" val="3657417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80</a:t>
            </a:fld>
            <a:endParaRPr lang="en-US"/>
          </a:p>
        </p:txBody>
      </p:sp>
    </p:spTree>
    <p:extLst>
      <p:ext uri="{BB962C8B-B14F-4D97-AF65-F5344CB8AC3E}">
        <p14:creationId xmlns:p14="http://schemas.microsoft.com/office/powerpoint/2010/main" val="193343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20</a:t>
            </a:fld>
            <a:endParaRPr lang="en-US"/>
          </a:p>
        </p:txBody>
      </p:sp>
    </p:spTree>
    <p:extLst>
      <p:ext uri="{BB962C8B-B14F-4D97-AF65-F5344CB8AC3E}">
        <p14:creationId xmlns:p14="http://schemas.microsoft.com/office/powerpoint/2010/main" val="2819119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81</a:t>
            </a:fld>
            <a:endParaRPr lang="en-US"/>
          </a:p>
        </p:txBody>
      </p:sp>
    </p:spTree>
    <p:extLst>
      <p:ext uri="{BB962C8B-B14F-4D97-AF65-F5344CB8AC3E}">
        <p14:creationId xmlns:p14="http://schemas.microsoft.com/office/powerpoint/2010/main" val="539227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84</a:t>
            </a:fld>
            <a:endParaRPr lang="en-US"/>
          </a:p>
        </p:txBody>
      </p:sp>
    </p:spTree>
    <p:extLst>
      <p:ext uri="{BB962C8B-B14F-4D97-AF65-F5344CB8AC3E}">
        <p14:creationId xmlns:p14="http://schemas.microsoft.com/office/powerpoint/2010/main" val="783956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85</a:t>
            </a:fld>
            <a:endParaRPr lang="en-US"/>
          </a:p>
        </p:txBody>
      </p:sp>
    </p:spTree>
    <p:extLst>
      <p:ext uri="{BB962C8B-B14F-4D97-AF65-F5344CB8AC3E}">
        <p14:creationId xmlns:p14="http://schemas.microsoft.com/office/powerpoint/2010/main" val="409297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21</a:t>
            </a:fld>
            <a:endParaRPr lang="en-US"/>
          </a:p>
        </p:txBody>
      </p:sp>
    </p:spTree>
    <p:extLst>
      <p:ext uri="{BB962C8B-B14F-4D97-AF65-F5344CB8AC3E}">
        <p14:creationId xmlns:p14="http://schemas.microsoft.com/office/powerpoint/2010/main" val="428038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24</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28</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39</a:t>
            </a:fld>
            <a:endParaRPr lang="en-US"/>
          </a:p>
        </p:txBody>
      </p:sp>
    </p:spTree>
    <p:extLst>
      <p:ext uri="{BB962C8B-B14F-4D97-AF65-F5344CB8AC3E}">
        <p14:creationId xmlns:p14="http://schemas.microsoft.com/office/powerpoint/2010/main" val="363980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44</a:t>
            </a:fld>
            <a:endParaRPr lang="en-US" dirty="0"/>
          </a:p>
        </p:txBody>
      </p:sp>
    </p:spTree>
    <p:extLst>
      <p:ext uri="{BB962C8B-B14F-4D97-AF65-F5344CB8AC3E}">
        <p14:creationId xmlns:p14="http://schemas.microsoft.com/office/powerpoint/2010/main" val="281868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45</a:t>
            </a:fld>
            <a:endParaRPr lang="en-US" dirty="0"/>
          </a:p>
        </p:txBody>
      </p:sp>
    </p:spTree>
    <p:extLst>
      <p:ext uri="{BB962C8B-B14F-4D97-AF65-F5344CB8AC3E}">
        <p14:creationId xmlns:p14="http://schemas.microsoft.com/office/powerpoint/2010/main" val="1065465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48</a:t>
            </a:fld>
            <a:endParaRPr lang="en-US" dirty="0"/>
          </a:p>
        </p:txBody>
      </p:sp>
    </p:spTree>
    <p:extLst>
      <p:ext uri="{BB962C8B-B14F-4D97-AF65-F5344CB8AC3E}">
        <p14:creationId xmlns:p14="http://schemas.microsoft.com/office/powerpoint/2010/main" val="2956119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11/11/2015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8FDC4D-8148-43CC-93B8-E7BA9241A395}"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8FDC4D-8148-43CC-93B8-E7BA9241A395}" type="datetimeFigureOut">
              <a:rPr lang="en-US" smtClean="0"/>
              <a:t>11/11/2015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8FDC4D-8148-43CC-93B8-E7BA9241A395}" type="datetimeFigureOut">
              <a:rPr lang="en-US" smtClean="0"/>
              <a:t>11/11/2015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11/11/2015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11/11/2015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11/11/2015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ai.eecs.umich.edu/people/conway/Memoirs/Talks/RSE/2015_RSE_Lecture_by_Lynn_Conway.pptx" TargetMode="External"/><Relationship Id="rId3" Type="http://schemas.openxmlformats.org/officeDocument/2006/relationships/hyperlink" Target="http://ai.eecs.umich.edu/people/conway/LynnPhotos/Lynn%20at%20UM%202013.jpg" TargetMode="External"/><Relationship Id="rId7"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www.lynnconway.com/" TargetMode="External"/><Relationship Id="rId4" Type="http://schemas.openxmlformats.org/officeDocument/2006/relationships/image" Target="../media/image2.jpeg"/><Relationship Id="rId9" Type="http://schemas.openxmlformats.org/officeDocument/2006/relationships/hyperlink" Target="http://ai.eecs.umich.edu/people/conway/Memoirs/Talks/RSE/2015_RSE_Lecture_SlidesNotesRefs.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hyperlink" Target="http://en.wikipedia.org/wiki/The_Structure_of_Scientific_Revolutions" TargetMode="External"/><Relationship Id="rId1" Type="http://schemas.openxmlformats.org/officeDocument/2006/relationships/slideLayout" Target="../slideLayouts/slideLayout7.xml"/><Relationship Id="rId5" Type="http://schemas.openxmlformats.org/officeDocument/2006/relationships/hyperlink" Target="http://en.wikipedia.org/wiki/Industrial_Revolution"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Recursion"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hyperlink" Target="http://en.wikipedia.org/wiki/Iterative_desig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cprr.org/Museum/RR_Development.html#2"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www.purplemath.com/modules/expofcns.htm" TargetMode="External"/><Relationship Id="rId3" Type="http://schemas.openxmlformats.org/officeDocument/2006/relationships/hyperlink" Target="http://www.amazon.com/Diffusion-Innovations-Edition-Everett-Rogers/dp/0743222091" TargetMode="External"/><Relationship Id="rId7" Type="http://schemas.openxmlformats.org/officeDocument/2006/relationships/image" Target="../media/image27.jpeg"/><Relationship Id="rId2" Type="http://schemas.openxmlformats.org/officeDocument/2006/relationships/hyperlink" Target="http://en.wikipedia.org/wiki/Compound_interest" TargetMode="Externa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www.cprr.org/Museum/RR_Development.html#1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bttf.com/movies/backtothefuture1/"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en.wikipedia.org/wiki/Logistic_function" TargetMode="External"/><Relationship Id="rId3" Type="http://schemas.openxmlformats.org/officeDocument/2006/relationships/image" Target="../media/image28.JPG"/><Relationship Id="rId7" Type="http://schemas.openxmlformats.org/officeDocument/2006/relationships/hyperlink" Target="http://www.cprr.org/Museum/RR_Development.html#2"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mazon.com/Diffusion-Innovations-Edition-Everett-Rogers/dp/0743222091" TargetMode="External"/><Relationship Id="rId5" Type="http://schemas.openxmlformats.org/officeDocument/2006/relationships/image" Target="../media/image29.JPG"/><Relationship Id="rId4" Type="http://schemas.openxmlformats.org/officeDocument/2006/relationships/hyperlink" Target="http://www.cprr.org/Museum/RR_Development.html#1L"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Guglielmo_Marconi" TargetMode="External"/><Relationship Id="rId3" Type="http://schemas.openxmlformats.org/officeDocument/2006/relationships/hyperlink" Target="http://en.wikipedia.org/wiki/Thomas_Edison" TargetMode="External"/><Relationship Id="rId7" Type="http://schemas.openxmlformats.org/officeDocument/2006/relationships/hyperlink" Target="https://en.wikipedia.org/wiki/Alexander_Graham_Bell"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en.wikipedia.org/wiki/Charles_Proteus_Steinmetz" TargetMode="External"/><Relationship Id="rId5" Type="http://schemas.openxmlformats.org/officeDocument/2006/relationships/hyperlink" Target="http://en.wikipedia.org/wiki/Nikola_Tesla" TargetMode="External"/><Relationship Id="rId4" Type="http://schemas.openxmlformats.org/officeDocument/2006/relationships/hyperlink" Target="http://en.wikipedia.org/wiki/George_Westinghouse"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amazon.com/Origin-Species-150th-Anniversary/dp/0451529065/" TargetMode="External"/><Relationship Id="rId7" Type="http://schemas.openxmlformats.org/officeDocument/2006/relationships/hyperlink" Target="http://americanhistory.si.edu/documentsgallery/exhibitions/steinway_6.html" TargetMode="External"/><Relationship Id="rId2" Type="http://schemas.openxmlformats.org/officeDocument/2006/relationships/hyperlink" Target="https://en.wikipedia.org/wiki/Diffusion_of_innovations" TargetMode="Externa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hyperlink" Target="https://www.nasa.gov/mission_pages/NPP/news/earth-at-night.html" TargetMode="External"/><Relationship Id="rId7" Type="http://schemas.openxmlformats.org/officeDocument/2006/relationships/hyperlink" Target="http://www.britannica.com/biography/Charles-Proteus-Steinmetz" TargetMode="Externa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hyperlink" Target="https://en.wikipedia.org/wiki/Heinrich_Hertz" TargetMode="External"/><Relationship Id="rId5" Type="http://schemas.openxmlformats.org/officeDocument/2006/relationships/hyperlink" Target="https://en.wikipedia.org/wiki/James_Clerk_Maxwell" TargetMode="External"/><Relationship Id="rId4" Type="http://schemas.openxmlformats.org/officeDocument/2006/relationships/hyperlink" Target="https://en.wikipedia.org/wiki/Michael_Farada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ai.eecs.umich.edu/people/conway/VLSI/VLSIarchive.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hyperlink" Target="http://www.bttf.com/movies/backtothefuture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hyperlink" Target="http://www.amazon.com/Diffusion-Innovations-Edition-Everett-Rogers/dp/0743222091" TargetMode="External"/><Relationship Id="rId5" Type="http://schemas.openxmlformats.org/officeDocument/2006/relationships/hyperlink" Target="https://en.wikipedia.org/wiki/Diffusion_of_innovations" TargetMode="External"/><Relationship Id="rId4" Type="http://schemas.openxmlformats.org/officeDocument/2006/relationships/hyperlink" Target="https://en.wikipedia.org/wiki/Everett_Roger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hyperlink" Target="https://en.wikipedia.org/wiki/DARPA" TargetMode="External"/><Relationship Id="rId3" Type="http://schemas.openxmlformats.org/officeDocument/2006/relationships/hyperlink" Target="https://en.wikipedia.org/wiki/Xerox_Alto" TargetMode="External"/><Relationship Id="rId7" Type="http://schemas.openxmlformats.org/officeDocument/2006/relationships/image" Target="../media/image39.gif"/><Relationship Id="rId12" Type="http://schemas.openxmlformats.org/officeDocument/2006/relationships/hyperlink" Target="http://en.wikipedia.org/wiki/ARPANET" TargetMode="External"/><Relationship Id="rId2" Type="http://schemas.openxmlformats.org/officeDocument/2006/relationships/hyperlink" Target="http://www.amazon.com/Dealers-Lightning-Xerox-PARC-Computer/dp/0887309895" TargetMode="External"/><Relationship Id="rId16" Type="http://schemas.openxmlformats.org/officeDocument/2006/relationships/hyperlink" Target="http://www.digibarn.com/collections/diagrams/ethernet-original/" TargetMode="External"/><Relationship Id="rId1" Type="http://schemas.openxmlformats.org/officeDocument/2006/relationships/slideLayout" Target="../slideLayouts/slideLayout7.xml"/><Relationship Id="rId6" Type="http://schemas.openxmlformats.org/officeDocument/2006/relationships/hyperlink" Target="http://en.wikipedia.org/wiki/Laser_printing" TargetMode="External"/><Relationship Id="rId11" Type="http://schemas.openxmlformats.org/officeDocument/2006/relationships/hyperlink" Target="http://en.wikipedia.org/wiki/Robert_Metcalfe" TargetMode="External"/><Relationship Id="rId5" Type="http://schemas.openxmlformats.org/officeDocument/2006/relationships/hyperlink" Target="http://en.wikipedia.org/wiki/Ethernet" TargetMode="External"/><Relationship Id="rId15" Type="http://schemas.openxmlformats.org/officeDocument/2006/relationships/hyperlink" Target="http://www.explainthatstuff.com/laserprinters.html" TargetMode="External"/><Relationship Id="rId10" Type="http://schemas.openxmlformats.org/officeDocument/2006/relationships/image" Target="../media/image41.jpg"/><Relationship Id="rId4" Type="http://schemas.openxmlformats.org/officeDocument/2006/relationships/hyperlink" Target="http://www.computerhistory.org/revolution/input-output/14/347" TargetMode="External"/><Relationship Id="rId9" Type="http://schemas.openxmlformats.org/officeDocument/2006/relationships/hyperlink" Target="http://commons.wikimedia.org/wiki/File:Xerox_Alto_mit_Rechner.JPG" TargetMode="External"/><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hyperlink" Target="http://www.cpu-zone.com/4004.htm" TargetMode="External"/><Relationship Id="rId4" Type="http://schemas.openxmlformats.org/officeDocument/2006/relationships/image" Target="../media/image43.jpg"/><Relationship Id="rId9" Type="http://schemas.openxmlformats.org/officeDocument/2006/relationships/hyperlink" Target="http://en.wikipedia.org/wiki/Transistor_coun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BackgroundContext/Sutherland_Letter.html"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blog.primalpastures.com/wellness/staying-healthy-road-challenges-answers/" TargetMode="External"/><Relationship Id="rId2" Type="http://schemas.openxmlformats.org/officeDocument/2006/relationships/hyperlink" Target="http://en.wikipedia.org/wiki/Winston_Churchill" TargetMode="Externa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s://twitter.com/lynnconway/status/628930663593414656" TargetMode="Externa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hyperlink" Target="http://ai.eecs.umich.edu/people/conway/VLSI/VLSIText/PP-V1/V1.pdf" TargetMode="External"/><Relationship Id="rId5" Type="http://schemas.openxmlformats.org/officeDocument/2006/relationships/hyperlink" Target="http://ai.eecs.umich.edu/people/conway/VLSI/VLSIarchive.html" TargetMode="External"/><Relationship Id="rId4" Type="http://schemas.openxmlformats.org/officeDocument/2006/relationships/hyperlink" Target="http://ai.eecs.umich.edu/people/conway/VLSI/VLSIarchive.mainlinks.html"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en.wikipedia.org/wiki/Bootstrappin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hyperlink" Target="http://ai.eecs.umich.edu/people/conway/VLSI/VLSIarchive.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ai.eecs.umich.edu/people/conway/VLSI/VLSIText/PP-V3/2s/V3.two-sided.pdf" TargetMode="External"/><Relationship Id="rId2" Type="http://schemas.openxmlformats.org/officeDocument/2006/relationships/hyperlink" Target="http://ai.eecs.umich.edu/people/conway/VLSI/VLSI.archive.spreadsheet.htm" TargetMode="External"/><Relationship Id="rId1" Type="http://schemas.openxmlformats.org/officeDocument/2006/relationships/slideLayout" Target="../slideLayouts/slideLayout7.xml"/><Relationship Id="rId6" Type="http://schemas.openxmlformats.org/officeDocument/2006/relationships/hyperlink" Target="https://en.wikipedia.org/wiki/Xerox_Alto" TargetMode="External"/><Relationship Id="rId5" Type="http://schemas.openxmlformats.org/officeDocument/2006/relationships/hyperlink" Target="http://www.edn.com/electronics-blogs/other/4307325/The-book-that-changed-everything" TargetMode="External"/><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56.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57.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ai.eecs.umich.edu/people/conway/Memoirs/VLSI/Commentaries/A_Paradigm_Shift_Was_Happening_by_Chuck_House.pdf"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3.gif"/><Relationship Id="rId4" Type="http://schemas.openxmlformats.org/officeDocument/2006/relationships/hyperlink" Target="http://ai.eecs.umich.edu/people/conway/VLSI/MPCAdv/MPCAdv.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Prague_astronomical_clock" TargetMode="External"/><Relationship Id="rId2" Type="http://schemas.openxmlformats.org/officeDocument/2006/relationships/hyperlink" Target="http://en.wikipedia.org/wiki/The_Renaissance" TargetMode="External"/><Relationship Id="rId1" Type="http://schemas.openxmlformats.org/officeDocument/2006/relationships/slideLayout" Target="../slideLayouts/slideLayout7.xml"/><Relationship Id="rId5" Type="http://schemas.openxmlformats.org/officeDocument/2006/relationships/hyperlink" Target="http://www.hectorzenil.net/" TargetMode="Externa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65.jpeg"/><Relationship Id="rId9" Type="http://schemas.openxmlformats.org/officeDocument/2006/relationships/hyperlink" Target="http://ai.eecs.umich.edu/people/conway/VLSI/BackgroundContext/Sutherland_Letter.html"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newmedia.org/history-of-the-internet.html" TargetMode="External"/><Relationship Id="rId3" Type="http://schemas.openxmlformats.org/officeDocument/2006/relationships/hyperlink" Target="http://ai.eecs.umich.edu/people/conway/VLSI/MPCAdv/MPCAdv.html" TargetMode="External"/><Relationship Id="rId7" Type="http://schemas.openxmlformats.org/officeDocument/2006/relationships/image" Target="../media/image69.gif"/><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hyperlink" Target="http://ai.eecs.umich.edu/people/conway/VLSI/MPCAdv/Instructors.html" TargetMode="External"/><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VLSIarchive.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7" Type="http://schemas.openxmlformats.org/officeDocument/2006/relationships/hyperlink" Target="https://www.semiwiki.com/forum/content/5159-moores-law-silicon-forest.html"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6" Type="http://schemas.openxmlformats.org/officeDocument/2006/relationships/hyperlink" Target="https://www.youtube.com/watch?v=JpgV6rCn5-g" TargetMode="External"/><Relationship Id="rId5" Type="http://schemas.openxmlformats.org/officeDocument/2006/relationships/image" Target="../media/image71.pn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applemagazine.com/we-go-inside-apples-a6-processor/1220" TargetMode="External"/><Relationship Id="rId1" Type="http://schemas.openxmlformats.org/officeDocument/2006/relationships/slideLayout" Target="../slideLayouts/slideLayout7.xml"/><Relationship Id="rId5" Type="http://schemas.openxmlformats.org/officeDocument/2006/relationships/hyperlink" Target="http://voltmagonline.com/apple-cuts-samsungs-say-in-production-elements-of-the-iphone/" TargetMode="External"/><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hyperlink" Target="https://en.wikipedia.org/wiki/Mathematical_logic"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hyperlink" Target="http://internet-map.ne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g"/></Relationships>
</file>

<file path=ppt/slides/_rels/slide46.xml.rels><?xml version="1.0" encoding="UTF-8" standalone="yes"?>
<Relationships xmlns="http://schemas.openxmlformats.org/package/2006/relationships"><Relationship Id="rId3" Type="http://schemas.openxmlformats.org/officeDocument/2006/relationships/hyperlink" Target="https://www.nasa.gov/sites/default/files/images/712130main_8246931247_e60f3c09fb_o.jpg" TargetMode="External"/><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amazon.com/gp/product/B0029PBVCA/" TargetMode="External"/><Relationship Id="rId7" Type="http://schemas.openxmlformats.org/officeDocument/2006/relationships/image" Target="../media/image82.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en.wikipedia.org/wiki/What's_past_is_prologue" TargetMode="External"/><Relationship Id="rId4" Type="http://schemas.openxmlformats.org/officeDocument/2006/relationships/image" Target="../media/image5.jpg"/></Relationships>
</file>

<file path=ppt/slides/_rels/slide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commons.wikimedia.org/wiki/File:Astrolabe_(PSF).png" TargetMode="External"/><Relationship Id="rId7" Type="http://schemas.openxmlformats.org/officeDocument/2006/relationships/hyperlink" Target="http://en.wikipedia.org/wiki/Gimbal" TargetMode="External"/><Relationship Id="rId12" Type="http://schemas.openxmlformats.org/officeDocument/2006/relationships/hyperlink" Target="http://en.wikipedia.org/wiki/Age_of_Discovery" TargetMode="External"/><Relationship Id="rId2" Type="http://schemas.openxmlformats.org/officeDocument/2006/relationships/hyperlink" Target="http://en.wikipedia.org/wiki/The_Tipping_Point" TargetMode="External"/><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1.jpg"/><Relationship Id="rId5" Type="http://schemas.openxmlformats.org/officeDocument/2006/relationships/hyperlink" Target="http://commons.wikimedia.org/wiki/File:Carrack_1565.jpg" TargetMode="External"/><Relationship Id="rId10" Type="http://schemas.openxmlformats.org/officeDocument/2006/relationships/hyperlink" Target="http://commons.wikimedia.org/wiki/File:Cantino_planisphere_(1502).jpg" TargetMode="External"/><Relationship Id="rId4" Type="http://schemas.openxmlformats.org/officeDocument/2006/relationships/image" Target="../media/image8.png"/><Relationship Id="rId9" Type="http://schemas.openxmlformats.org/officeDocument/2006/relationships/hyperlink" Target="http://commons.wikimedia.org/wiki/File:Kardanischer-Kompass.jp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www.exquisiteartz.co.uk/extreme-wave-surfing-printpostercanvas-sizes-a3a2a1-1479-p.asp"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8.jpg"/><Relationship Id="rId7" Type="http://schemas.openxmlformats.org/officeDocument/2006/relationships/hyperlink" Target="http://www.youtube.com/watch?v=Io6V0NR7DN0" TargetMode="External"/><Relationship Id="rId2" Type="http://schemas.openxmlformats.org/officeDocument/2006/relationships/hyperlink" Target="http://www.parrot.com/usa/products/bebop-drone/" TargetMode="External"/><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hyperlink" Target="http://www.theverge.com/2014/5/11/5707764/parrot-bebop-drone-ar-drone-promises-long-range-missions-and-clear-video" TargetMode="External"/><Relationship Id="rId4" Type="http://schemas.openxmlformats.org/officeDocument/2006/relationships/image" Target="../media/image89.jpeg"/><Relationship Id="rId9" Type="http://schemas.openxmlformats.org/officeDocument/2006/relationships/hyperlink" Target="http://www.youtube.com/watch?v=6ZdSMAG90R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phonebloks.com/en" TargetMode="External"/><Relationship Id="rId5" Type="http://schemas.openxmlformats.org/officeDocument/2006/relationships/hyperlink" Target="http://www.engadget.com/2013/10/29/motorola-project-ara-modular-smartphone/" TargetMode="External"/><Relationship Id="rId4" Type="http://schemas.openxmlformats.org/officeDocument/2006/relationships/hyperlink" Target="http://en.wikipedia.org/wiki/Microelectromechanical_systems"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watch?v=hgkbhjXTbOE" TargetMode="External"/><Relationship Id="rId3" Type="http://schemas.openxmlformats.org/officeDocument/2006/relationships/hyperlink" Target="https://www.kickstarter.com/projects/torquing/zano-autonomous-intelligent-swarming-nano-drone" TargetMode="External"/><Relationship Id="rId7" Type="http://schemas.openxmlformats.org/officeDocument/2006/relationships/hyperlink" Target="http://www.flyzano.com/about-zano/"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g"/><Relationship Id="rId4" Type="http://schemas.openxmlformats.org/officeDocument/2006/relationships/hyperlink" Target="http://www.flyzano.co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parrot.com/products/bebop-dron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oculus.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hyperlink" Target="https://twitter.com/blueriverdrones/status/552895777983315971" TargetMode="External"/><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hyperlink" Target="http://www.flyzano.com/gallery/" TargetMode="External"/><Relationship Id="rId5" Type="http://schemas.openxmlformats.org/officeDocument/2006/relationships/image" Target="../media/image98.JPG"/><Relationship Id="rId4" Type="http://schemas.openxmlformats.org/officeDocument/2006/relationships/image" Target="../media/image9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59.xml.rels><?xml version="1.0" encoding="UTF-8" standalone="yes"?>
<Relationships xmlns="http://schemas.openxmlformats.org/package/2006/relationships"><Relationship Id="rId3" Type="http://schemas.openxmlformats.org/officeDocument/2006/relationships/hyperlink" Target="http://www.i-micronews.com/imaging-report/product/status-of-the-cmos-image-sensor-industry-report.html#description" TargetMode="External"/><Relationship Id="rId2" Type="http://schemas.openxmlformats.org/officeDocument/2006/relationships/image" Target="../media/image102.JPG"/><Relationship Id="rId1" Type="http://schemas.openxmlformats.org/officeDocument/2006/relationships/slideLayout" Target="../slideLayouts/slideLayout7.xml"/><Relationship Id="rId4" Type="http://schemas.openxmlformats.org/officeDocument/2006/relationships/hyperlink" Target="http://www.i-micronews.com/imaging-report/product/status-of-the-cmos-image-sensor-industry-report.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Z%C3%A1mo%C5%99sk%C3%A9_cesty_Portugalc%C5%AF_a_%C5%A0pan%C4%9Bl%C5%AF.jpg"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gartner.com/technology/research/methodologies/hype-cycle.jsp" TargetMode="External"/><Relationship Id="rId1" Type="http://schemas.openxmlformats.org/officeDocument/2006/relationships/slideLayout" Target="../slideLayouts/slideLayout7.xml"/><Relationship Id="rId4" Type="http://schemas.openxmlformats.org/officeDocument/2006/relationships/hyperlink" Target="http://www.gartner.com/newsroom/id/2819918"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en.wikipedia.org/wiki/3D_printing" TargetMode="External"/><Relationship Id="rId7" Type="http://schemas.openxmlformats.org/officeDocument/2006/relationships/hyperlink" Target="http://www.makerbot.co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www.medicaldaily.com/volunteers-use-3d-printers-create-inexpensive-prosthetics-305072" TargetMode="External"/><Relationship Id="rId5" Type="http://schemas.openxmlformats.org/officeDocument/2006/relationships/image" Target="../media/image105.JPG"/><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hyperlink" Target="https://vimeo.com/20292643" TargetMode="External"/><Relationship Id="rId7" Type="http://schemas.openxmlformats.org/officeDocument/2006/relationships/hyperlink" Target="http://en.wikipedia.org/wiki/Positive_feedback"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en.wikipedia.org/wiki/RepRap_Project" TargetMode="External"/><Relationship Id="rId5" Type="http://schemas.openxmlformats.org/officeDocument/2006/relationships/hyperlink" Target="https://en.wikipedia.org/wiki/Adrian_Bowyer" TargetMode="External"/><Relationship Id="rId4" Type="http://schemas.openxmlformats.org/officeDocument/2006/relationships/image" Target="../media/image106.JP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hyperlink" Target="http://www.fabfoundation.org/fab-labs/" TargetMode="External"/><Relationship Id="rId3" Type="http://schemas.openxmlformats.org/officeDocument/2006/relationships/image" Target="../media/image109.jpeg"/><Relationship Id="rId7" Type="http://schemas.openxmlformats.org/officeDocument/2006/relationships/hyperlink" Target="http://makerfaire.com/" TargetMode="External"/><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hyperlink" Target="https://education.lego.com/en-us/lesi/afterschool/education-camps" TargetMode="External"/><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hyperlink" Target="http://www.usfirst.org/"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www.myopencourses.com/" TargetMode="External"/><Relationship Id="rId3" Type="http://schemas.openxmlformats.org/officeDocument/2006/relationships/image" Target="../media/image112.jpg"/><Relationship Id="rId7" Type="http://schemas.openxmlformats.org/officeDocument/2006/relationships/hyperlink" Target="http://scholarshipjamaica.com/free-online-courses/" TargetMode="External"/><Relationship Id="rId12" Type="http://schemas.openxmlformats.org/officeDocument/2006/relationships/hyperlink" Target="http://nptel.ac.in/"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khanacademy.org/" TargetMode="External"/><Relationship Id="rId11" Type="http://schemas.openxmlformats.org/officeDocument/2006/relationships/hyperlink" Target="https://www.udemy.com/" TargetMode="External"/><Relationship Id="rId5" Type="http://schemas.openxmlformats.org/officeDocument/2006/relationships/hyperlink" Target="https://www.edx.org/school/mitx" TargetMode="External"/><Relationship Id="rId10" Type="http://schemas.openxmlformats.org/officeDocument/2006/relationships/hyperlink" Target="https://www.edx.org/" TargetMode="External"/><Relationship Id="rId4" Type="http://schemas.openxmlformats.org/officeDocument/2006/relationships/hyperlink" Target="https://www.coursera.org/" TargetMode="External"/><Relationship Id="rId9" Type="http://schemas.openxmlformats.org/officeDocument/2006/relationships/hyperlink" Target="https://www.udacity.com/"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hyperlink" Target="http://en.wikipedia.org/wiki/Multiphysics" TargetMode="External"/><Relationship Id="rId7" Type="http://schemas.openxmlformats.org/officeDocument/2006/relationships/hyperlink" Target="http://electroiq.com/blog/2010/11/introduction-to-mems-gyroscopes/" TargetMode="External"/><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hyperlink" Target="http://www.memsjournal.com/2011/01/motion-sensing-in-the-iphone-4-mems-gyroscope.html" TargetMode="External"/><Relationship Id="rId5" Type="http://schemas.openxmlformats.org/officeDocument/2006/relationships/image" Target="../media/image114.jpg"/><Relationship Id="rId4" Type="http://schemas.openxmlformats.org/officeDocument/2006/relationships/hyperlink" Target="http://en.wikipedia.org/wiki/Electronic_design_automation" TargetMode="External"/><Relationship Id="rId9" Type="http://schemas.openxmlformats.org/officeDocument/2006/relationships/hyperlink" Target="http://eecatalog.com/sensors/2012/05/24/mems-trends-smaller-cheaper-everywhere/"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www.3ds.com/about-3ds/3dexperience-platform/" TargetMode="External"/><Relationship Id="rId3" Type="http://schemas.openxmlformats.org/officeDocument/2006/relationships/image" Target="../media/image116.JPG"/><Relationship Id="rId7" Type="http://schemas.openxmlformats.org/officeDocument/2006/relationships/image" Target="../media/image119.JPG"/><Relationship Id="rId2" Type="http://schemas.openxmlformats.org/officeDocument/2006/relationships/hyperlink" Target="https://www.youtube.com/watch?v=hJ6vMfzMz5k" TargetMode="External"/><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hyperlink" Target="https://www.youtube.com/watch?v=Ymsea8aEImE" TargetMode="External"/><Relationship Id="rId4" Type="http://schemas.openxmlformats.org/officeDocument/2006/relationships/image" Target="../media/image117.JPG"/></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6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3.jpeg"/><Relationship Id="rId7"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blogs.jabil.com/2014/08/13/internet-of-things-infographic/" TargetMode="External"/><Relationship Id="rId5" Type="http://schemas.openxmlformats.org/officeDocument/2006/relationships/image" Target="../media/image125.png"/><Relationship Id="rId4" Type="http://schemas.openxmlformats.org/officeDocument/2006/relationships/image" Target="../media/image124.jpeg"/><Relationship Id="rId9" Type="http://schemas.openxmlformats.org/officeDocument/2006/relationships/image" Target="../media/image128.jpe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Johannes_Gutenberg#/media/File:Featherbed_Alley_Printshop_Bermuda.jpg" TargetMode="External"/><Relationship Id="rId7" Type="http://schemas.openxmlformats.org/officeDocument/2006/relationships/hyperlink" Target="http://en.wikipedia.org/wiki/Featherbed_Alley_Printshop" TargetMode="External"/><Relationship Id="rId2" Type="http://schemas.openxmlformats.org/officeDocument/2006/relationships/hyperlink" Target="http://en.wikipedia.org/wiki/Printing" TargetMode="Externa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hyperlink" Target="http://en.wikipedia.org/wiki/" TargetMode="External"/><Relationship Id="rId4" Type="http://schemas.openxmlformats.org/officeDocument/2006/relationships/hyperlink" Target="http://en.wikipedia.org/wiki/User:Aodhdubh"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www.kedgefutures.com/the-age-opportunity-harnessing-complexity-to-solve-big-world-problems/"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hyperlink" Target="https://www.google.com/search?q=rapid+prototyping&amp;tbm=isch&amp;tbo=u&amp;source=univ&amp;sa=X&amp;ei=P63mUq2eD8K2yAHNs4HICw&amp;sqi=2&amp;ved=0CGQQsAQ&amp;biw=1223&amp;bih=553" TargetMode="External"/><Relationship Id="rId3" Type="http://schemas.openxmlformats.org/officeDocument/2006/relationships/hyperlink" Target="http://www.scoop.it/t/leadership-trust-and-e-learning" TargetMode="External"/><Relationship Id="rId7" Type="http://schemas.openxmlformats.org/officeDocument/2006/relationships/hyperlink" Target="https://www.youtube.com/watch?v=sy0-VhKAr7s" TargetMode="External"/><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hyperlink" Target="http://www.semiwiki.com/forum/content/section/1642-ipnest.html" TargetMode="External"/><Relationship Id="rId11" Type="http://schemas.openxmlformats.org/officeDocument/2006/relationships/hyperlink" Target="https://www.google.com/search?q=play&amp;source=lnms&amp;tbm=isch&amp;sa=X&amp;ei=vX2QU9CXDciZyAS4n4KwBg&amp;ved=0CAYQ_AUoAQ&amp;biw=1258&amp;bih=602#q=maker+faire&amp;tbm=isch" TargetMode="External"/><Relationship Id="rId5" Type="http://schemas.openxmlformats.org/officeDocument/2006/relationships/hyperlink" Target="https://www.kickstarter.com/hello" TargetMode="External"/><Relationship Id="rId10" Type="http://schemas.openxmlformats.org/officeDocument/2006/relationships/hyperlink" Target="https://www.google.com/search?q=innovators&amp;biw=1102&amp;bih=581&amp;source=lnms&amp;tbm=isch&amp;sa=X&amp;ved=0CAYQ_AUoAWoVChMIm4Wco5DoyAIVBFkmCh3qmgaW" TargetMode="External"/><Relationship Id="rId4" Type="http://schemas.openxmlformats.org/officeDocument/2006/relationships/hyperlink" Target="http://en.wikipedia.org/wiki/Crowdsourcing" TargetMode="External"/><Relationship Id="rId9" Type="http://schemas.openxmlformats.org/officeDocument/2006/relationships/hyperlink" Target="https://www.google.com/search?q=crowd+surfing&amp;biw=927&amp;bih=565&amp;source=lnms&amp;tbm=isch&amp;sa=X&amp;ei=-2ooVN-VAceJoQSG2ILgBg&amp;sqi=2&amp;ved=0CAYQ_AUoAQ#tbm=isch&amp;q=engaged-user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solarsystem.nasa.gov/50th/stories.cfm?StoryID=203" TargetMode="Externa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7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hyperlink" Target="http://m.walltowatch.com/view/6797" TargetMode="External"/><Relationship Id="rId1" Type="http://schemas.openxmlformats.org/officeDocument/2006/relationships/slideLayout" Target="../slideLayouts/slideLayout7.xml"/><Relationship Id="rId6" Type="http://schemas.openxmlformats.org/officeDocument/2006/relationships/hyperlink" Target="http://www.randyscottslavin.com/" TargetMode="External"/><Relationship Id="rId5" Type="http://schemas.openxmlformats.org/officeDocument/2006/relationships/image" Target="../media/image134.JPG"/><Relationship Id="rId4" Type="http://schemas.openxmlformats.org/officeDocument/2006/relationships/hyperlink" Target="http://nupex.eu/index.php?g=textcontent/materialuniverse/sizeofthings&amp;lang=en"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Scanning_tunneling_microscope" TargetMode="External"/><Relationship Id="rId2" Type="http://schemas.openxmlformats.org/officeDocument/2006/relationships/hyperlink" Target="http://en.wikipedia.org/wiki/Atomic_force_microscopy" TargetMode="Externa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7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7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hyperlink" Target="https://www.google.com/search?q=crowd+surfing&amp;biw=927&amp;bih=565&amp;source=lnms&amp;tbm=isch&amp;sa=X&amp;ei=-2ooVN-VAceJoQSG2ILgBg&amp;sqi=2&amp;ved=0CAYQ_AUoAQ#tbm=isch&amp;q=crowds+surfing"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7" Type="http://schemas.openxmlformats.org/officeDocument/2006/relationships/hyperlink" Target="http://www.economist.com/news/books-and-arts/21595883-how-re-engineer-world-measure-man-0" TargetMode="External"/><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hyperlink" Target="http://ai.eecs.umich.edu/people/conway/VLSI/MPCAdv/MPCAdv.html#8" TargetMode="External"/><Relationship Id="rId5" Type="http://schemas.openxmlformats.org/officeDocument/2006/relationships/image" Target="../media/image139.JPG"/><Relationship Id="rId4" Type="http://schemas.openxmlformats.org/officeDocument/2006/relationships/hyperlink" Target="http://www.amazon.com/Social-Physics-Spread-The-Lessons-Science/dp/1594205655/ref=pd_sim_b_2"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public.iastate.edu/~cfford/342WorldHistoryModern.html" TargetMode="External"/><Relationship Id="rId1" Type="http://schemas.openxmlformats.org/officeDocument/2006/relationships/slideLayout" Target="../slideLayouts/slideLayout7.xml"/><Relationship Id="rId4" Type="http://schemas.openxmlformats.org/officeDocument/2006/relationships/hyperlink" Target="http://en.wikipedia.org/wiki/Exponentiation" TargetMode="External"/></Relationships>
</file>

<file path=ppt/slides/_rels/slide80.xml.rels><?xml version="1.0" encoding="UTF-8" standalone="yes"?>
<Relationships xmlns="http://schemas.openxmlformats.org/package/2006/relationships"><Relationship Id="rId8" Type="http://schemas.openxmlformats.org/officeDocument/2006/relationships/hyperlink" Target="https://www.youtube.com/watch?v=18BL7MKjtZM" TargetMode="External"/><Relationship Id="rId3" Type="http://schemas.openxmlformats.org/officeDocument/2006/relationships/image" Target="../media/image140.png"/><Relationship Id="rId7" Type="http://schemas.openxmlformats.org/officeDocument/2006/relationships/hyperlink" Target="http://en.wikipedia.org/wiki/Periodic_travelling_wave" TargetMode="External"/><Relationship Id="rId12" Type="http://schemas.openxmlformats.org/officeDocument/2006/relationships/hyperlink" Target="http://www.gartner.com/newsroom/id/2819918"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hyperlink" Target="http://vimeo.com/90429499" TargetMode="External"/><Relationship Id="rId5" Type="http://schemas.openxmlformats.org/officeDocument/2006/relationships/image" Target="../media/image103.png"/><Relationship Id="rId10" Type="http://schemas.openxmlformats.org/officeDocument/2006/relationships/hyperlink" Target="https://vimeo.com/90429499" TargetMode="External"/><Relationship Id="rId4" Type="http://schemas.openxmlformats.org/officeDocument/2006/relationships/image" Target="../media/image141.png"/><Relationship Id="rId9" Type="http://schemas.openxmlformats.org/officeDocument/2006/relationships/hyperlink" Target="http://www.physicsclassroom.com/class/waves/Lesson-4/Traveling-Waves-vs-Standing-Waves"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amazon.com/Civilization-Capitalism-15th-18th-Century-Vol/dp/0520081145"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43.jpg"/><Relationship Id="rId4" Type="http://schemas.openxmlformats.org/officeDocument/2006/relationships/hyperlink" Target="http://www.amazon.com/The-Power-Habit-What-Business/dp/081298160X"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en.wikipedia.org/wiki/Lynn_Conway" TargetMode="External"/><Relationship Id="rId2" Type="http://schemas.openxmlformats.org/officeDocument/2006/relationships/hyperlink" Target="http://en.wikipedia.org/wiki/Eric_Hoffer"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hyperlink" Target="https://en.wikipedia.org/wiki/Kentaro_Toyama" TargetMode="External"/><Relationship Id="rId3" Type="http://schemas.openxmlformats.org/officeDocument/2006/relationships/hyperlink" Target="http://www.amazon.com/gp/product/B00TT1VSA2/" TargetMode="External"/><Relationship Id="rId7" Type="http://schemas.openxmlformats.org/officeDocument/2006/relationships/hyperlink" Target="https://www.si.umich.edu/people/kentaro-toyama" TargetMode="External"/><Relationship Id="rId2" Type="http://schemas.openxmlformats.org/officeDocument/2006/relationships/image" Target="../media/image144.jpg"/><Relationship Id="rId1" Type="http://schemas.openxmlformats.org/officeDocument/2006/relationships/slideLayout" Target="../slideLayouts/slideLayout7.xml"/><Relationship Id="rId6" Type="http://schemas.openxmlformats.org/officeDocument/2006/relationships/hyperlink" Target="https://julianstodd.wordpress.com/2014/09/10/the-social-leadership-handbook-launching-today/" TargetMode="External"/><Relationship Id="rId11" Type="http://schemas.openxmlformats.org/officeDocument/2006/relationships/hyperlink" Target="https://julianstodd.wordpress.com/about/" TargetMode="External"/><Relationship Id="rId5" Type="http://schemas.openxmlformats.org/officeDocument/2006/relationships/hyperlink" Target="http://seasaltlearning.com/books-2/" TargetMode="External"/><Relationship Id="rId10" Type="http://schemas.openxmlformats.org/officeDocument/2006/relationships/hyperlink" Target="https://julianstodd.wordpress.com/2015/01/14/here-be-dragons-the-ecosystem-of-the-social-age/" TargetMode="External"/><Relationship Id="rId4" Type="http://schemas.openxmlformats.org/officeDocument/2006/relationships/image" Target="../media/image145.JPG"/><Relationship Id="rId9" Type="http://schemas.openxmlformats.org/officeDocument/2006/relationships/hyperlink" Target="http://geekheresy.org/"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en.wikipedia.org/wiki/The_City_in_History" TargetMode="External"/><Relationship Id="rId13" Type="http://schemas.openxmlformats.org/officeDocument/2006/relationships/hyperlink" Target="http://www.robinchase.org/#every-day-create-the-world-you-want-to-live-in" TargetMode="External"/><Relationship Id="rId3" Type="http://schemas.openxmlformats.org/officeDocument/2006/relationships/image" Target="../media/image146.jpg"/><Relationship Id="rId7" Type="http://schemas.openxmlformats.org/officeDocument/2006/relationships/hyperlink" Target="https://en.wikipedia.org/wiki/Political_economy" TargetMode="External"/><Relationship Id="rId12" Type="http://schemas.openxmlformats.org/officeDocument/2006/relationships/hyperlink" Target="https://en.wikipedia.org/wiki/Lewis_Mumford"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www.amazon.com/The-City-History-Transformations-Prospects/dp/0156180359" TargetMode="External"/><Relationship Id="rId11" Type="http://schemas.openxmlformats.org/officeDocument/2006/relationships/hyperlink" Target="http://www.peersincorporated.com/" TargetMode="External"/><Relationship Id="rId5" Type="http://schemas.openxmlformats.org/officeDocument/2006/relationships/image" Target="../media/image147.JPG"/><Relationship Id="rId10" Type="http://schemas.openxmlformats.org/officeDocument/2006/relationships/hyperlink" Target="https://en.wikipedia.org/wiki/Zipcar" TargetMode="External"/><Relationship Id="rId4" Type="http://schemas.openxmlformats.org/officeDocument/2006/relationships/hyperlink" Target="http://www.amazon.com/gp/product/B00TT1VTA6/" TargetMode="External"/><Relationship Id="rId9" Type="http://schemas.openxmlformats.org/officeDocument/2006/relationships/hyperlink" Target="https://www.linkedin.com/pub/robin-chase/2/314/38b"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hyperlink" Target="http://www.desktopwallpapers4.me/nature/misty-sunrise-20593/" TargetMode="External"/><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ai.eecs.umich.edu/people/conway/Memoirs/Talks/RSE/2015_RSE_Lecture_SlidesNotesRefs.html" TargetMode="External"/><Relationship Id="rId2" Type="http://schemas.openxmlformats.org/officeDocument/2006/relationships/hyperlink" Target="http://ai.eecs.umich.edu/people/conway/Memoirs/Talks/RSE/2015_RSE_Lecture_by_Lynn_Conway.pptx"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commons.wikimedia.org/wiki/File:Carrack_1565.jpg" TargetMode="External"/><Relationship Id="rId3" Type="http://schemas.openxmlformats.org/officeDocument/2006/relationships/image" Target="../media/image8.png"/><Relationship Id="rId7" Type="http://schemas.openxmlformats.org/officeDocument/2006/relationships/image" Target="../media/image15.jpeg"/><Relationship Id="rId12" Type="http://schemas.openxmlformats.org/officeDocument/2006/relationships/image" Target="../media/image16.jpeg"/><Relationship Id="rId2" Type="http://schemas.openxmlformats.org/officeDocument/2006/relationships/hyperlink" Target="http://commons.wikimedia.org/wiki/File:Astrolabe_(PSF).png" TargetMode="External"/><Relationship Id="rId1" Type="http://schemas.openxmlformats.org/officeDocument/2006/relationships/slideLayout" Target="../slideLayouts/slideLayout7.xml"/><Relationship Id="rId6" Type="http://schemas.openxmlformats.org/officeDocument/2006/relationships/hyperlink" Target="http://commons.wikimedia.org/wiki/File:Cantino_planisphere_(1502).jpg" TargetMode="External"/><Relationship Id="rId11" Type="http://schemas.openxmlformats.org/officeDocument/2006/relationships/hyperlink" Target="http://en.wikipedia.org/wiki/Johannes_Gutenberg#/media/File:Featherbed_Alley_Printshop_Bermuda.jpg" TargetMode="External"/><Relationship Id="rId5" Type="http://schemas.openxmlformats.org/officeDocument/2006/relationships/image" Target="../media/image10.jpeg"/><Relationship Id="rId10" Type="http://schemas.openxmlformats.org/officeDocument/2006/relationships/hyperlink" Target="http://en.wikipedia.org/wiki/Diffusion_of_innovations" TargetMode="External"/><Relationship Id="rId4" Type="http://schemas.openxmlformats.org/officeDocument/2006/relationships/hyperlink" Target="http://en.wikipedia.org/wiki/Gimbal" TargetMode="External"/><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2894" y="828904"/>
            <a:ext cx="2409093" cy="732003"/>
          </a:xfrm>
          <a:prstGeom prst="rect">
            <a:avLst/>
          </a:prstGeom>
        </p:spPr>
      </p:pic>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6396" y="3837258"/>
            <a:ext cx="2155591" cy="2076757"/>
          </a:xfrm>
          <a:prstGeom prst="rect">
            <a:avLst/>
          </a:prstGeom>
        </p:spPr>
      </p:pic>
      <p:sp>
        <p:nvSpPr>
          <p:cNvPr id="7" name="TextBox 6"/>
          <p:cNvSpPr txBox="1"/>
          <p:nvPr/>
        </p:nvSpPr>
        <p:spPr>
          <a:xfrm>
            <a:off x="2199358" y="1635758"/>
            <a:ext cx="7601425" cy="830997"/>
          </a:xfrm>
          <a:prstGeom prst="rect">
            <a:avLst/>
          </a:prstGeom>
          <a:noFill/>
        </p:spPr>
        <p:txBody>
          <a:bodyPr wrap="square" rtlCol="0">
            <a:spAutoFit/>
          </a:bodyPr>
          <a:lstStyle/>
          <a:p>
            <a:pPr algn="ctr"/>
            <a:r>
              <a:rPr lang="en-US" sz="2400" b="1" i="1" dirty="0" smtClean="0"/>
              <a:t>Our Travels Through Time: </a:t>
            </a:r>
          </a:p>
          <a:p>
            <a:pPr algn="ctr"/>
            <a:r>
              <a:rPr lang="en-US" sz="2400" b="1" i="1" dirty="0" smtClean="0"/>
              <a:t>Envisioning Historical Waves of Technological Innovation</a:t>
            </a:r>
          </a:p>
        </p:txBody>
      </p:sp>
      <p:sp>
        <p:nvSpPr>
          <p:cNvPr id="8" name="TextBox 7"/>
          <p:cNvSpPr txBox="1"/>
          <p:nvPr/>
        </p:nvSpPr>
        <p:spPr>
          <a:xfrm>
            <a:off x="4362688" y="2465063"/>
            <a:ext cx="3426372" cy="923330"/>
          </a:xfrm>
          <a:prstGeom prst="rect">
            <a:avLst/>
          </a:prstGeom>
          <a:noFill/>
        </p:spPr>
        <p:txBody>
          <a:bodyPr wrap="square" rtlCol="0">
            <a:spAutoFit/>
          </a:bodyPr>
          <a:lstStyle/>
          <a:p>
            <a:pPr algn="ctr"/>
            <a:r>
              <a:rPr lang="en-US" b="1" dirty="0">
                <a:hlinkClick r:id="rId5"/>
              </a:rPr>
              <a:t>Lynn Conway</a:t>
            </a:r>
            <a:endParaRPr lang="en-US" b="1" dirty="0"/>
          </a:p>
          <a:p>
            <a:pPr algn="ctr"/>
            <a:r>
              <a:rPr lang="en-US" dirty="0"/>
              <a:t>Professor of EECS, Emerita</a:t>
            </a:r>
          </a:p>
          <a:p>
            <a:pPr algn="ctr"/>
            <a:r>
              <a:rPr lang="en-US" dirty="0"/>
              <a:t>University of Michigan, Ann Arbor</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9061" y="713819"/>
            <a:ext cx="1804994" cy="1111877"/>
          </a:xfrm>
          <a:prstGeom prst="rect">
            <a:avLst/>
          </a:prstGeom>
          <a:ln>
            <a:solidFill>
              <a:schemeClr val="accent1"/>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2564" y="3832524"/>
            <a:ext cx="2081491" cy="2081491"/>
          </a:xfrm>
          <a:prstGeom prst="rect">
            <a:avLst/>
          </a:prstGeom>
          <a:ln>
            <a:solidFill>
              <a:schemeClr val="accent1"/>
            </a:solidFill>
          </a:ln>
        </p:spPr>
      </p:pic>
      <p:sp>
        <p:nvSpPr>
          <p:cNvPr id="2" name="TextBox 1"/>
          <p:cNvSpPr txBox="1"/>
          <p:nvPr/>
        </p:nvSpPr>
        <p:spPr>
          <a:xfrm>
            <a:off x="4303698" y="4962055"/>
            <a:ext cx="3627154" cy="646331"/>
          </a:xfrm>
          <a:prstGeom prst="rect">
            <a:avLst/>
          </a:prstGeom>
          <a:noFill/>
        </p:spPr>
        <p:txBody>
          <a:bodyPr wrap="square" rtlCol="0">
            <a:spAutoFit/>
          </a:bodyPr>
          <a:lstStyle/>
          <a:p>
            <a:pPr algn="ctr"/>
            <a:r>
              <a:rPr lang="en-US" sz="1200" dirty="0" smtClean="0"/>
              <a:t>Note: This </a:t>
            </a:r>
            <a:r>
              <a:rPr lang="en-US" sz="1200" dirty="0" smtClean="0">
                <a:hlinkClick r:id="rId8"/>
              </a:rPr>
              <a:t>slideshow</a:t>
            </a:r>
            <a:r>
              <a:rPr lang="en-US" sz="1200" dirty="0" smtClean="0"/>
              <a:t> with its embedded links </a:t>
            </a:r>
          </a:p>
          <a:p>
            <a:pPr algn="ctr"/>
            <a:r>
              <a:rPr lang="en-US" sz="1200" dirty="0" smtClean="0"/>
              <a:t>is </a:t>
            </a:r>
            <a:r>
              <a:rPr lang="en-US" sz="1200" dirty="0" smtClean="0"/>
              <a:t>posted </a:t>
            </a:r>
            <a:r>
              <a:rPr lang="en-US" sz="1200" dirty="0" smtClean="0">
                <a:hlinkClick r:id="rId9"/>
              </a:rPr>
              <a:t>online</a:t>
            </a:r>
            <a:r>
              <a:rPr lang="en-US" sz="1200" dirty="0" smtClean="0"/>
              <a:t> for later reference.</a:t>
            </a:r>
          </a:p>
          <a:p>
            <a:pPr algn="ctr"/>
            <a:r>
              <a:rPr lang="en-US" sz="1200" dirty="0" smtClean="0"/>
              <a:t>[ Version 11-11-2015 ]</a:t>
            </a:r>
            <a:endParaRPr lang="en-US" sz="1200" dirty="0"/>
          </a:p>
        </p:txBody>
      </p:sp>
      <p:sp>
        <p:nvSpPr>
          <p:cNvPr id="3" name="TextBox 2"/>
          <p:cNvSpPr txBox="1"/>
          <p:nvPr/>
        </p:nvSpPr>
        <p:spPr>
          <a:xfrm>
            <a:off x="4624366" y="3720671"/>
            <a:ext cx="2985818" cy="923330"/>
          </a:xfrm>
          <a:prstGeom prst="rect">
            <a:avLst/>
          </a:prstGeom>
          <a:noFill/>
        </p:spPr>
        <p:txBody>
          <a:bodyPr wrap="none" rtlCol="0">
            <a:spAutoFit/>
          </a:bodyPr>
          <a:lstStyle/>
          <a:p>
            <a:pPr algn="ctr"/>
            <a:r>
              <a:rPr lang="en-US" dirty="0" smtClean="0"/>
              <a:t>An invited presentation at the</a:t>
            </a:r>
          </a:p>
          <a:p>
            <a:pPr algn="ctr"/>
            <a:r>
              <a:rPr lang="en-US" dirty="0" smtClean="0"/>
              <a:t>Royal Society of Edinburgh</a:t>
            </a:r>
          </a:p>
          <a:p>
            <a:pPr algn="ctr"/>
            <a:r>
              <a:rPr lang="en-US" dirty="0" smtClean="0"/>
              <a:t>November 12, 2015</a:t>
            </a:r>
            <a:endParaRPr lang="en-US" dirty="0"/>
          </a:p>
        </p:txBody>
      </p:sp>
    </p:spTree>
    <p:extLst>
      <p:ext uri="{BB962C8B-B14F-4D97-AF65-F5344CB8AC3E}">
        <p14:creationId xmlns:p14="http://schemas.microsoft.com/office/powerpoint/2010/main" val="3045872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8999" y="612125"/>
            <a:ext cx="6785287" cy="769441"/>
          </a:xfrm>
          <a:prstGeom prst="rect">
            <a:avLst/>
          </a:prstGeom>
          <a:noFill/>
        </p:spPr>
        <p:txBody>
          <a:bodyPr wrap="square" rtlCol="0">
            <a:spAutoFit/>
          </a:bodyPr>
          <a:lstStyle/>
          <a:p>
            <a:r>
              <a:rPr lang="en-US" sz="2200" dirty="0" smtClean="0"/>
              <a:t>By the mid-1700’s, the stage was set for yet another </a:t>
            </a:r>
          </a:p>
          <a:p>
            <a:r>
              <a:rPr lang="en-US" sz="2200" dirty="0" smtClean="0"/>
              <a:t>tremendous </a:t>
            </a:r>
            <a:r>
              <a:rPr lang="en-US" sz="2200" dirty="0" smtClean="0">
                <a:hlinkClick r:id="rId2"/>
              </a:rPr>
              <a:t>disruptive wave </a:t>
            </a:r>
            <a:r>
              <a:rPr lang="en-US" sz="2200" dirty="0" smtClean="0"/>
              <a:t>of innovation . . .  </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2571" y="1806328"/>
            <a:ext cx="6462713" cy="3633501"/>
          </a:xfrm>
          <a:prstGeom prst="rect">
            <a:avLst/>
          </a:prstGeom>
        </p:spPr>
      </p:pic>
      <p:sp>
        <p:nvSpPr>
          <p:cNvPr id="4" name="TextBox 3"/>
          <p:cNvSpPr txBox="1"/>
          <p:nvPr/>
        </p:nvSpPr>
        <p:spPr>
          <a:xfrm>
            <a:off x="8415809" y="4617945"/>
            <a:ext cx="518091" cy="338554"/>
          </a:xfrm>
          <a:prstGeom prst="rect">
            <a:avLst/>
          </a:prstGeom>
          <a:noFill/>
        </p:spPr>
        <p:txBody>
          <a:bodyPr wrap="none" rtlCol="0">
            <a:spAutoFit/>
          </a:bodyPr>
          <a:lstStyle/>
          <a:p>
            <a:r>
              <a:rPr lang="en-US" sz="1600" dirty="0" smtClean="0">
                <a:hlinkClick r:id="rId3"/>
              </a:rPr>
              <a:t>Link</a:t>
            </a:r>
            <a:endParaRPr lang="en-US" sz="1600" dirty="0"/>
          </a:p>
        </p:txBody>
      </p:sp>
      <p:sp>
        <p:nvSpPr>
          <p:cNvPr id="5" name="TextBox 4"/>
          <p:cNvSpPr txBox="1"/>
          <p:nvPr/>
        </p:nvSpPr>
        <p:spPr>
          <a:xfrm>
            <a:off x="2698999" y="1322998"/>
            <a:ext cx="7006004" cy="430887"/>
          </a:xfrm>
          <a:prstGeom prst="rect">
            <a:avLst/>
          </a:prstGeom>
          <a:noFill/>
        </p:spPr>
        <p:txBody>
          <a:bodyPr wrap="square" rtlCol="0">
            <a:spAutoFit/>
          </a:bodyPr>
          <a:lstStyle/>
          <a:p>
            <a:r>
              <a:rPr lang="en-US" sz="2200" dirty="0" smtClean="0"/>
              <a:t>and so began the </a:t>
            </a:r>
            <a:r>
              <a:rPr lang="en-US" sz="2200" dirty="0" smtClean="0">
                <a:hlinkClick r:id="rId5"/>
              </a:rPr>
              <a:t>industrial revolution</a:t>
            </a:r>
            <a:r>
              <a:rPr lang="en-US" sz="2200" dirty="0" smtClean="0"/>
              <a:t> (~1760) </a:t>
            </a:r>
            <a:r>
              <a:rPr lang="en-US" sz="2200" dirty="0"/>
              <a:t>. </a:t>
            </a:r>
            <a:r>
              <a:rPr lang="en-US" sz="2200" dirty="0" smtClean="0"/>
              <a:t>. .</a:t>
            </a:r>
            <a:endParaRPr lang="en-US" sz="2200" dirty="0"/>
          </a:p>
        </p:txBody>
      </p:sp>
    </p:spTree>
    <p:extLst>
      <p:ext uri="{BB962C8B-B14F-4D97-AF65-F5344CB8AC3E}">
        <p14:creationId xmlns:p14="http://schemas.microsoft.com/office/powerpoint/2010/main" val="334712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3947" y="729704"/>
            <a:ext cx="8709516" cy="769441"/>
          </a:xfrm>
          <a:prstGeom prst="rect">
            <a:avLst/>
          </a:prstGeom>
          <a:noFill/>
        </p:spPr>
        <p:txBody>
          <a:bodyPr wrap="square" rtlCol="0">
            <a:spAutoFit/>
          </a:bodyPr>
          <a:lstStyle/>
          <a:p>
            <a:r>
              <a:rPr lang="en-US" sz="2200" dirty="0" smtClean="0"/>
              <a:t>During the Industrial Revolution the mining/processing of </a:t>
            </a:r>
          </a:p>
          <a:p>
            <a:r>
              <a:rPr lang="en-US" sz="2200" dirty="0" smtClean="0"/>
              <a:t>coal and iron-ore was greatly amplified by steam-power . .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499145"/>
            <a:ext cx="7043327" cy="3268447"/>
          </a:xfrm>
          <a:prstGeom prst="rect">
            <a:avLst/>
          </a:prstGeom>
        </p:spPr>
      </p:pic>
      <p:sp>
        <p:nvSpPr>
          <p:cNvPr id="4" name="TextBox 3"/>
          <p:cNvSpPr txBox="1"/>
          <p:nvPr/>
        </p:nvSpPr>
        <p:spPr>
          <a:xfrm>
            <a:off x="8046162" y="2385409"/>
            <a:ext cx="2006127" cy="307777"/>
          </a:xfrm>
          <a:prstGeom prst="rect">
            <a:avLst/>
          </a:prstGeom>
          <a:noFill/>
        </p:spPr>
        <p:txBody>
          <a:bodyPr wrap="none" rtlCol="0">
            <a:spAutoFit/>
          </a:bodyPr>
          <a:lstStyle/>
          <a:p>
            <a:r>
              <a:rPr lang="en-US" sz="1400" dirty="0" smtClean="0"/>
              <a:t>Snip from Google Images</a:t>
            </a:r>
            <a:endParaRPr lang="en-US" sz="1400" dirty="0"/>
          </a:p>
        </p:txBody>
      </p:sp>
      <p:sp>
        <p:nvSpPr>
          <p:cNvPr id="5" name="TextBox 4"/>
          <p:cNvSpPr txBox="1"/>
          <p:nvPr/>
        </p:nvSpPr>
        <p:spPr>
          <a:xfrm>
            <a:off x="2253947" y="4884415"/>
            <a:ext cx="7952049" cy="769441"/>
          </a:xfrm>
          <a:prstGeom prst="rect">
            <a:avLst/>
          </a:prstGeom>
          <a:noFill/>
        </p:spPr>
        <p:txBody>
          <a:bodyPr wrap="none" rtlCol="0">
            <a:spAutoFit/>
          </a:bodyPr>
          <a:lstStyle/>
          <a:p>
            <a:r>
              <a:rPr lang="en-US" sz="2200" dirty="0" smtClean="0"/>
              <a:t>Some of the </a:t>
            </a:r>
            <a:r>
              <a:rPr lang="en-US" sz="2200" dirty="0" smtClean="0">
                <a:hlinkClick r:id="rId3"/>
              </a:rPr>
              <a:t>resulting iron was used </a:t>
            </a:r>
            <a:r>
              <a:rPr lang="en-US" sz="2200" dirty="0" smtClean="0"/>
              <a:t>to make more steam engines,</a:t>
            </a:r>
          </a:p>
          <a:p>
            <a:r>
              <a:rPr lang="en-US" sz="2200" dirty="0"/>
              <a:t>a</a:t>
            </a:r>
            <a:r>
              <a:rPr lang="en-US" sz="2200" dirty="0" smtClean="0"/>
              <a:t>nd this positive feedback fueled an </a:t>
            </a:r>
            <a:r>
              <a:rPr lang="en-US" sz="2200" dirty="0" smtClean="0">
                <a:hlinkClick r:id="rId4"/>
              </a:rPr>
              <a:t>iterative expansion-process </a:t>
            </a:r>
            <a:r>
              <a:rPr lang="en-US" sz="2200" dirty="0" smtClean="0"/>
              <a:t>. . . </a:t>
            </a:r>
            <a:endParaRPr lang="en-US" sz="2200" dirty="0"/>
          </a:p>
        </p:txBody>
      </p:sp>
    </p:spTree>
    <p:extLst>
      <p:ext uri="{BB962C8B-B14F-4D97-AF65-F5344CB8AC3E}">
        <p14:creationId xmlns:p14="http://schemas.microsoft.com/office/powerpoint/2010/main" val="71638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328" y="1663364"/>
            <a:ext cx="8017899" cy="4144725"/>
          </a:xfrm>
          <a:prstGeom prst="rect">
            <a:avLst/>
          </a:prstGeom>
          <a:ln>
            <a:solidFill>
              <a:schemeClr val="accent1"/>
            </a:solidFill>
          </a:ln>
        </p:spPr>
      </p:pic>
      <p:sp>
        <p:nvSpPr>
          <p:cNvPr id="3" name="Rectangle 2"/>
          <p:cNvSpPr/>
          <p:nvPr/>
        </p:nvSpPr>
        <p:spPr>
          <a:xfrm>
            <a:off x="2033128" y="825626"/>
            <a:ext cx="8765989" cy="707886"/>
          </a:xfrm>
          <a:prstGeom prst="rect">
            <a:avLst/>
          </a:prstGeom>
        </p:spPr>
        <p:txBody>
          <a:bodyPr wrap="none">
            <a:spAutoFit/>
          </a:bodyPr>
          <a:lstStyle/>
          <a:p>
            <a:r>
              <a:rPr lang="en-US" sz="2000" dirty="0"/>
              <a:t>B</a:t>
            </a:r>
            <a:r>
              <a:rPr lang="en-US" sz="2000" dirty="0" smtClean="0"/>
              <a:t>y the 1830’s, steam-powered railroads began interconnecting mines to </a:t>
            </a:r>
          </a:p>
          <a:p>
            <a:r>
              <a:rPr lang="en-US" sz="2000" dirty="0" smtClean="0"/>
              <a:t>iron-works and rail-makers, enabling ever more rapid expansion of the railroads . . .</a:t>
            </a:r>
            <a:endParaRPr lang="en-US" sz="2000" dirty="0"/>
          </a:p>
        </p:txBody>
      </p:sp>
      <p:sp>
        <p:nvSpPr>
          <p:cNvPr id="4" name="TextBox 3"/>
          <p:cNvSpPr txBox="1"/>
          <p:nvPr/>
        </p:nvSpPr>
        <p:spPr>
          <a:xfrm>
            <a:off x="8229601" y="5808089"/>
            <a:ext cx="2006127" cy="307777"/>
          </a:xfrm>
          <a:prstGeom prst="rect">
            <a:avLst/>
          </a:prstGeom>
          <a:noFill/>
        </p:spPr>
        <p:txBody>
          <a:bodyPr wrap="none" rtlCol="0">
            <a:spAutoFit/>
          </a:bodyPr>
          <a:lstStyle/>
          <a:p>
            <a:r>
              <a:rPr lang="en-US" sz="1400" dirty="0" smtClean="0"/>
              <a:t>Snip from Google Images</a:t>
            </a:r>
            <a:endParaRPr lang="en-US" sz="1400" dirty="0"/>
          </a:p>
        </p:txBody>
      </p:sp>
    </p:spTree>
    <p:extLst>
      <p:ext uri="{BB962C8B-B14F-4D97-AF65-F5344CB8AC3E}">
        <p14:creationId xmlns:p14="http://schemas.microsoft.com/office/powerpoint/2010/main" val="10189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0097" y="940711"/>
            <a:ext cx="7899022" cy="400110"/>
          </a:xfrm>
          <a:prstGeom prst="rect">
            <a:avLst/>
          </a:prstGeom>
          <a:noFill/>
        </p:spPr>
        <p:txBody>
          <a:bodyPr wrap="none" rtlCol="0">
            <a:spAutoFit/>
          </a:bodyPr>
          <a:lstStyle/>
          <a:p>
            <a:r>
              <a:rPr lang="en-US" sz="2000" dirty="0" smtClean="0"/>
              <a:t>Maps showing the rapid early-spread of railroading in the United States. . .</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747" y="1539532"/>
            <a:ext cx="8541145" cy="3964438"/>
          </a:xfrm>
          <a:prstGeom prst="rect">
            <a:avLst/>
          </a:prstGeom>
          <a:ln>
            <a:solidFill>
              <a:schemeClr val="accent1"/>
            </a:solidFill>
          </a:ln>
        </p:spPr>
      </p:pic>
      <p:sp>
        <p:nvSpPr>
          <p:cNvPr id="2" name="Rectangle 1"/>
          <p:cNvSpPr/>
          <p:nvPr/>
        </p:nvSpPr>
        <p:spPr>
          <a:xfrm>
            <a:off x="6710585" y="5503970"/>
            <a:ext cx="3726726" cy="276999"/>
          </a:xfrm>
          <a:prstGeom prst="rect">
            <a:avLst/>
          </a:prstGeom>
        </p:spPr>
        <p:txBody>
          <a:bodyPr wrap="none">
            <a:spAutoFit/>
          </a:bodyPr>
          <a:lstStyle/>
          <a:p>
            <a:r>
              <a:rPr lang="en-US" sz="1200" dirty="0">
                <a:hlinkClick r:id="rId3"/>
              </a:rPr>
              <a:t>http://</a:t>
            </a:r>
            <a:r>
              <a:rPr lang="en-US" sz="1200" dirty="0" smtClean="0">
                <a:hlinkClick r:id="rId3"/>
              </a:rPr>
              <a:t>www.cprr.org/Museum/RR_Development.html#2</a:t>
            </a:r>
            <a:r>
              <a:rPr lang="en-US" sz="1200" dirty="0" smtClean="0"/>
              <a:t> </a:t>
            </a:r>
            <a:endParaRPr lang="en-US" sz="1200" dirty="0"/>
          </a:p>
        </p:txBody>
      </p:sp>
    </p:spTree>
    <p:extLst>
      <p:ext uri="{BB962C8B-B14F-4D97-AF65-F5344CB8AC3E}">
        <p14:creationId xmlns:p14="http://schemas.microsoft.com/office/powerpoint/2010/main" val="3178557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436" y="1816689"/>
            <a:ext cx="7860810" cy="3757204"/>
          </a:xfrm>
          <a:prstGeom prst="rect">
            <a:avLst/>
          </a:prstGeom>
          <a:ln>
            <a:solidFill>
              <a:schemeClr val="accent1"/>
            </a:solidFill>
          </a:ln>
        </p:spPr>
      </p:pic>
      <p:sp>
        <p:nvSpPr>
          <p:cNvPr id="5" name="TextBox 4"/>
          <p:cNvSpPr txBox="1"/>
          <p:nvPr/>
        </p:nvSpPr>
        <p:spPr>
          <a:xfrm>
            <a:off x="1882283" y="884373"/>
            <a:ext cx="8704569" cy="430887"/>
          </a:xfrm>
          <a:prstGeom prst="rect">
            <a:avLst/>
          </a:prstGeom>
          <a:noFill/>
        </p:spPr>
        <p:txBody>
          <a:bodyPr wrap="square" rtlCol="0">
            <a:spAutoFit/>
          </a:bodyPr>
          <a:lstStyle/>
          <a:p>
            <a:r>
              <a:rPr lang="en-US" sz="2200" dirty="0" smtClean="0"/>
              <a:t>The expansion was accelerated by rapid-spread of telegraphy in </a:t>
            </a:r>
            <a:r>
              <a:rPr lang="en-US" sz="2200" dirty="0"/>
              <a:t>the </a:t>
            </a:r>
            <a:r>
              <a:rPr lang="en-US" sz="2200" dirty="0" smtClean="0"/>
              <a:t>1850s, </a:t>
            </a:r>
          </a:p>
        </p:txBody>
      </p:sp>
      <p:sp>
        <p:nvSpPr>
          <p:cNvPr id="4" name="TextBox 3"/>
          <p:cNvSpPr txBox="1"/>
          <p:nvPr/>
        </p:nvSpPr>
        <p:spPr>
          <a:xfrm>
            <a:off x="1882283" y="1190209"/>
            <a:ext cx="8959888" cy="430887"/>
          </a:xfrm>
          <a:prstGeom prst="rect">
            <a:avLst/>
          </a:prstGeom>
          <a:noFill/>
        </p:spPr>
        <p:txBody>
          <a:bodyPr wrap="square" rtlCol="0">
            <a:spAutoFit/>
          </a:bodyPr>
          <a:lstStyle/>
          <a:p>
            <a:r>
              <a:rPr lang="en-US" sz="2200" dirty="0" smtClean="0"/>
              <a:t>an effect analogous to that of printing during the age of discovery . . .</a:t>
            </a:r>
            <a:endParaRPr lang="en-US" sz="2200" dirty="0"/>
          </a:p>
        </p:txBody>
      </p:sp>
      <p:sp>
        <p:nvSpPr>
          <p:cNvPr id="2" name="TextBox 1"/>
          <p:cNvSpPr txBox="1"/>
          <p:nvPr/>
        </p:nvSpPr>
        <p:spPr>
          <a:xfrm>
            <a:off x="8117970" y="5664286"/>
            <a:ext cx="1841594" cy="276999"/>
          </a:xfrm>
          <a:prstGeom prst="rect">
            <a:avLst/>
          </a:prstGeom>
          <a:noFill/>
        </p:spPr>
        <p:txBody>
          <a:bodyPr wrap="none" rtlCol="0">
            <a:spAutoFit/>
          </a:bodyPr>
          <a:lstStyle/>
          <a:p>
            <a:r>
              <a:rPr lang="en-US" sz="1200" dirty="0" smtClean="0"/>
              <a:t>(Snip from Google Images)</a:t>
            </a:r>
            <a:endParaRPr lang="en-US" sz="1200" dirty="0"/>
          </a:p>
        </p:txBody>
      </p:sp>
    </p:spTree>
    <p:extLst>
      <p:ext uri="{BB962C8B-B14F-4D97-AF65-F5344CB8AC3E}">
        <p14:creationId xmlns:p14="http://schemas.microsoft.com/office/powerpoint/2010/main" val="25257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0351" y="622509"/>
            <a:ext cx="8964069" cy="5678894"/>
          </a:xfrm>
          <a:prstGeom prst="rect">
            <a:avLst/>
          </a:prstGeom>
        </p:spPr>
      </p:pic>
      <p:sp>
        <p:nvSpPr>
          <p:cNvPr id="3" name="TextBox 2"/>
          <p:cNvSpPr txBox="1"/>
          <p:nvPr/>
        </p:nvSpPr>
        <p:spPr>
          <a:xfrm>
            <a:off x="8454337" y="870159"/>
            <a:ext cx="1111046" cy="523220"/>
          </a:xfrm>
          <a:prstGeom prst="rect">
            <a:avLst/>
          </a:prstGeom>
          <a:noFill/>
        </p:spPr>
        <p:txBody>
          <a:bodyPr wrap="square" rtlCol="0">
            <a:spAutoFit/>
          </a:bodyPr>
          <a:lstStyle/>
          <a:p>
            <a:r>
              <a:rPr lang="en-US" sz="2800" b="1" dirty="0" smtClean="0"/>
              <a:t>1860</a:t>
            </a:r>
            <a:endParaRPr lang="en-US" sz="2800" b="1" dirty="0"/>
          </a:p>
        </p:txBody>
      </p:sp>
      <p:sp>
        <p:nvSpPr>
          <p:cNvPr id="4" name="TextBox 3"/>
          <p:cNvSpPr txBox="1"/>
          <p:nvPr/>
        </p:nvSpPr>
        <p:spPr>
          <a:xfrm>
            <a:off x="9360310" y="4503174"/>
            <a:ext cx="669350" cy="307777"/>
          </a:xfrm>
          <a:prstGeom prst="rect">
            <a:avLst/>
          </a:prstGeom>
          <a:noFill/>
        </p:spPr>
        <p:txBody>
          <a:bodyPr wrap="none" rtlCol="0">
            <a:spAutoFit/>
          </a:bodyPr>
          <a:lstStyle/>
          <a:p>
            <a:r>
              <a:rPr lang="en-US" sz="1400" dirty="0">
                <a:hlinkClick r:id="rId3"/>
              </a:rPr>
              <a:t>source</a:t>
            </a:r>
            <a:endParaRPr lang="en-US" sz="1400" dirty="0"/>
          </a:p>
        </p:txBody>
      </p:sp>
      <p:sp>
        <p:nvSpPr>
          <p:cNvPr id="5" name="TextBox 4"/>
          <p:cNvSpPr txBox="1"/>
          <p:nvPr/>
        </p:nvSpPr>
        <p:spPr>
          <a:xfrm>
            <a:off x="4011750" y="422454"/>
            <a:ext cx="6210858" cy="400110"/>
          </a:xfrm>
          <a:prstGeom prst="rect">
            <a:avLst/>
          </a:prstGeom>
          <a:noFill/>
        </p:spPr>
        <p:txBody>
          <a:bodyPr wrap="square" rtlCol="0">
            <a:spAutoFit/>
          </a:bodyPr>
          <a:lstStyle/>
          <a:p>
            <a:r>
              <a:rPr lang="en-US" sz="2000" b="1" dirty="0" smtClean="0"/>
              <a:t>As seen in this map a decade later . . . </a:t>
            </a:r>
            <a:endParaRPr lang="en-US" sz="2000" b="1" dirty="0"/>
          </a:p>
        </p:txBody>
      </p:sp>
    </p:spTree>
    <p:extLst>
      <p:ext uri="{BB962C8B-B14F-4D97-AF65-F5344CB8AC3E}">
        <p14:creationId xmlns:p14="http://schemas.microsoft.com/office/powerpoint/2010/main" val="491353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709" y="316989"/>
            <a:ext cx="9640929" cy="6132039"/>
          </a:xfrm>
          <a:prstGeom prst="rect">
            <a:avLst/>
          </a:prstGeom>
        </p:spPr>
      </p:pic>
      <p:sp>
        <p:nvSpPr>
          <p:cNvPr id="3" name="TextBox 2"/>
          <p:cNvSpPr txBox="1"/>
          <p:nvPr/>
        </p:nvSpPr>
        <p:spPr>
          <a:xfrm>
            <a:off x="8426245" y="747253"/>
            <a:ext cx="915635" cy="523220"/>
          </a:xfrm>
          <a:prstGeom prst="rect">
            <a:avLst/>
          </a:prstGeom>
          <a:noFill/>
        </p:spPr>
        <p:txBody>
          <a:bodyPr wrap="none" rtlCol="0">
            <a:spAutoFit/>
          </a:bodyPr>
          <a:lstStyle/>
          <a:p>
            <a:r>
              <a:rPr lang="en-US" sz="2800" b="1" dirty="0" smtClean="0"/>
              <a:t>1870</a:t>
            </a:r>
            <a:endParaRPr lang="en-US" sz="2800" b="1" dirty="0"/>
          </a:p>
        </p:txBody>
      </p:sp>
      <p:sp>
        <p:nvSpPr>
          <p:cNvPr id="4" name="TextBox 3"/>
          <p:cNvSpPr txBox="1"/>
          <p:nvPr/>
        </p:nvSpPr>
        <p:spPr>
          <a:xfrm>
            <a:off x="9341880" y="4532671"/>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2417078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540" y="355354"/>
            <a:ext cx="9623711" cy="6224122"/>
          </a:xfrm>
          <a:prstGeom prst="rect">
            <a:avLst/>
          </a:prstGeom>
        </p:spPr>
      </p:pic>
      <p:sp>
        <p:nvSpPr>
          <p:cNvPr id="3" name="TextBox 2"/>
          <p:cNvSpPr txBox="1"/>
          <p:nvPr/>
        </p:nvSpPr>
        <p:spPr>
          <a:xfrm>
            <a:off x="8406580" y="806245"/>
            <a:ext cx="915635" cy="523220"/>
          </a:xfrm>
          <a:prstGeom prst="rect">
            <a:avLst/>
          </a:prstGeom>
          <a:noFill/>
        </p:spPr>
        <p:txBody>
          <a:bodyPr wrap="none" rtlCol="0">
            <a:spAutoFit/>
          </a:bodyPr>
          <a:lstStyle/>
          <a:p>
            <a:r>
              <a:rPr lang="en-US" sz="2800" b="1" dirty="0" smtClean="0"/>
              <a:t>1880</a:t>
            </a:r>
            <a:endParaRPr lang="en-US" sz="2800" b="1" dirty="0"/>
          </a:p>
        </p:txBody>
      </p:sp>
      <p:sp>
        <p:nvSpPr>
          <p:cNvPr id="4" name="TextBox 3"/>
          <p:cNvSpPr txBox="1"/>
          <p:nvPr/>
        </p:nvSpPr>
        <p:spPr>
          <a:xfrm>
            <a:off x="9252155" y="4503174"/>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4111594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437" y="346525"/>
            <a:ext cx="9690025" cy="6232951"/>
          </a:xfrm>
          <a:prstGeom prst="rect">
            <a:avLst/>
          </a:prstGeom>
        </p:spPr>
      </p:pic>
      <p:sp>
        <p:nvSpPr>
          <p:cNvPr id="3" name="TextBox 2"/>
          <p:cNvSpPr txBox="1"/>
          <p:nvPr/>
        </p:nvSpPr>
        <p:spPr>
          <a:xfrm>
            <a:off x="8377084" y="796412"/>
            <a:ext cx="1081549" cy="523220"/>
          </a:xfrm>
          <a:prstGeom prst="rect">
            <a:avLst/>
          </a:prstGeom>
          <a:noFill/>
        </p:spPr>
        <p:txBody>
          <a:bodyPr wrap="square" rtlCol="0">
            <a:spAutoFit/>
          </a:bodyPr>
          <a:lstStyle/>
          <a:p>
            <a:r>
              <a:rPr lang="en-US" sz="2800" b="1" dirty="0" smtClean="0"/>
              <a:t>1890</a:t>
            </a:r>
            <a:endParaRPr lang="en-US" sz="2800" b="1" dirty="0"/>
          </a:p>
        </p:txBody>
      </p:sp>
      <p:sp>
        <p:nvSpPr>
          <p:cNvPr id="4" name="TextBox 3"/>
          <p:cNvSpPr txBox="1"/>
          <p:nvPr/>
        </p:nvSpPr>
        <p:spPr>
          <a:xfrm>
            <a:off x="9212825" y="4640827"/>
            <a:ext cx="669350" cy="307777"/>
          </a:xfrm>
          <a:prstGeom prst="rect">
            <a:avLst/>
          </a:prstGeom>
          <a:noFill/>
        </p:spPr>
        <p:txBody>
          <a:bodyPr wrap="non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6006685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3479" y="949725"/>
            <a:ext cx="3816746" cy="1477328"/>
          </a:xfrm>
          <a:prstGeom prst="rect">
            <a:avLst/>
          </a:prstGeom>
        </p:spPr>
        <p:txBody>
          <a:bodyPr wrap="square">
            <a:spAutoFit/>
          </a:bodyPr>
          <a:lstStyle/>
          <a:p>
            <a:r>
              <a:rPr lang="en-US" dirty="0" smtClean="0"/>
              <a:t>Like </a:t>
            </a:r>
            <a:r>
              <a:rPr lang="en-US" dirty="0" smtClean="0">
                <a:hlinkClick r:id="rId2"/>
              </a:rPr>
              <a:t>compound interest</a:t>
            </a:r>
            <a:r>
              <a:rPr lang="en-US" dirty="0" smtClean="0"/>
              <a:t>, the early </a:t>
            </a:r>
            <a:r>
              <a:rPr lang="en-US" dirty="0" smtClean="0">
                <a:hlinkClick r:id="rId3"/>
              </a:rPr>
              <a:t>social-diffusion rate of such clusters of technological ideas </a:t>
            </a:r>
            <a:r>
              <a:rPr lang="en-US" dirty="0" smtClean="0"/>
              <a:t>is approximately proportional to what’s accumulated </a:t>
            </a:r>
          </a:p>
          <a:p>
            <a:r>
              <a:rPr lang="en-US" dirty="0" smtClean="0"/>
              <a:t>to there at any given point in time . . .</a:t>
            </a:r>
            <a:r>
              <a:rPr lang="en-US" dirty="0"/>
              <a:t> </a:t>
            </a:r>
            <a:endParaRPr lang="en-US" dirty="0" smtClean="0"/>
          </a:p>
        </p:txBody>
      </p:sp>
      <p:sp>
        <p:nvSpPr>
          <p:cNvPr id="2" name="TextBox 1"/>
          <p:cNvSpPr txBox="1"/>
          <p:nvPr/>
        </p:nvSpPr>
        <p:spPr>
          <a:xfrm>
            <a:off x="9374345" y="5969876"/>
            <a:ext cx="600805" cy="276999"/>
          </a:xfrm>
          <a:prstGeom prst="rect">
            <a:avLst/>
          </a:prstGeom>
          <a:noFill/>
        </p:spPr>
        <p:txBody>
          <a:bodyPr wrap="none" rtlCol="0">
            <a:spAutoFit/>
          </a:bodyPr>
          <a:lstStyle/>
          <a:p>
            <a:r>
              <a:rPr lang="en-US" sz="1200" dirty="0" smtClean="0">
                <a:hlinkClick r:id="rId4"/>
              </a:rPr>
              <a:t>source</a:t>
            </a:r>
            <a:endParaRPr lang="en-US" sz="12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7985" y="3166111"/>
            <a:ext cx="2912387" cy="2515614"/>
          </a:xfrm>
          <a:prstGeom prst="rect">
            <a:avLst/>
          </a:prstGeom>
        </p:spPr>
      </p:pic>
      <p:sp>
        <p:nvSpPr>
          <p:cNvPr id="6" name="TextBox 5"/>
          <p:cNvSpPr txBox="1"/>
          <p:nvPr/>
        </p:nvSpPr>
        <p:spPr>
          <a:xfrm>
            <a:off x="3324851" y="4008222"/>
            <a:ext cx="1473480" cy="369332"/>
          </a:xfrm>
          <a:prstGeom prst="rect">
            <a:avLst/>
          </a:prstGeom>
          <a:noFill/>
        </p:spPr>
        <p:txBody>
          <a:bodyPr wrap="none" rtlCol="0">
            <a:spAutoFit/>
          </a:bodyPr>
          <a:lstStyle/>
          <a:p>
            <a:r>
              <a:rPr lang="en-US" dirty="0" smtClean="0"/>
              <a:t>y(t) = y(0)</a:t>
            </a:r>
            <a:r>
              <a:rPr lang="en-US" i="1" dirty="0" err="1" smtClean="0"/>
              <a:t>e</a:t>
            </a:r>
            <a:r>
              <a:rPr lang="en-US" dirty="0" err="1" smtClean="0"/>
              <a:t>^rt</a:t>
            </a:r>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0225" y="1069682"/>
            <a:ext cx="4704782" cy="218376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1320" y="3381537"/>
            <a:ext cx="3883467" cy="2460244"/>
          </a:xfrm>
          <a:prstGeom prst="rect">
            <a:avLst/>
          </a:prstGeom>
        </p:spPr>
      </p:pic>
      <p:sp>
        <p:nvSpPr>
          <p:cNvPr id="8" name="Rectangle 7"/>
          <p:cNvSpPr/>
          <p:nvPr/>
        </p:nvSpPr>
        <p:spPr>
          <a:xfrm>
            <a:off x="1793479" y="2704051"/>
            <a:ext cx="3335721" cy="369332"/>
          </a:xfrm>
          <a:prstGeom prst="rect">
            <a:avLst/>
          </a:prstGeom>
        </p:spPr>
        <p:txBody>
          <a:bodyPr wrap="none">
            <a:spAutoFit/>
          </a:bodyPr>
          <a:lstStyle/>
          <a:p>
            <a:r>
              <a:rPr lang="en-US" dirty="0" smtClean="0"/>
              <a:t>(I.e., it’s an </a:t>
            </a:r>
            <a:r>
              <a:rPr lang="en-US" dirty="0">
                <a:hlinkClick r:id="rId8"/>
              </a:rPr>
              <a:t>exponential function</a:t>
            </a:r>
            <a:r>
              <a:rPr lang="en-US" dirty="0"/>
              <a:t>):</a:t>
            </a:r>
          </a:p>
        </p:txBody>
      </p:sp>
    </p:spTree>
    <p:extLst>
      <p:ext uri="{BB962C8B-B14F-4D97-AF65-F5344CB8AC3E}">
        <p14:creationId xmlns:p14="http://schemas.microsoft.com/office/powerpoint/2010/main" val="13120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367" y="1315478"/>
            <a:ext cx="6880437" cy="3868355"/>
          </a:xfrm>
          <a:prstGeom prst="rect">
            <a:avLst/>
          </a:prstGeom>
        </p:spPr>
      </p:pic>
      <p:sp>
        <p:nvSpPr>
          <p:cNvPr id="4" name="TextBox 3"/>
          <p:cNvSpPr txBox="1"/>
          <p:nvPr/>
        </p:nvSpPr>
        <p:spPr>
          <a:xfrm>
            <a:off x="9471804" y="4845279"/>
            <a:ext cx="518091" cy="338554"/>
          </a:xfrm>
          <a:prstGeom prst="rect">
            <a:avLst/>
          </a:prstGeom>
          <a:noFill/>
        </p:spPr>
        <p:txBody>
          <a:bodyPr wrap="none" rtlCol="0">
            <a:spAutoFit/>
          </a:bodyPr>
          <a:lstStyle/>
          <a:p>
            <a:r>
              <a:rPr lang="en-US" sz="1600" dirty="0" smtClean="0">
                <a:hlinkClick r:id="rId2"/>
              </a:rPr>
              <a:t>Link</a:t>
            </a:r>
            <a:endParaRPr lang="en-US" sz="1600" dirty="0"/>
          </a:p>
        </p:txBody>
      </p:sp>
      <p:sp>
        <p:nvSpPr>
          <p:cNvPr id="5" name="TextBox 4"/>
          <p:cNvSpPr txBox="1"/>
          <p:nvPr/>
        </p:nvSpPr>
        <p:spPr>
          <a:xfrm>
            <a:off x="2439161" y="854983"/>
            <a:ext cx="8468790" cy="400110"/>
          </a:xfrm>
          <a:prstGeom prst="rect">
            <a:avLst/>
          </a:prstGeom>
          <a:noFill/>
        </p:spPr>
        <p:txBody>
          <a:bodyPr wrap="square" rtlCol="0">
            <a:spAutoFit/>
          </a:bodyPr>
          <a:lstStyle/>
          <a:p>
            <a:r>
              <a:rPr lang="en-US" sz="2000" dirty="0"/>
              <a:t>To set the stage, </a:t>
            </a:r>
            <a:r>
              <a:rPr lang="en-US" sz="2000" dirty="0" smtClean="0"/>
              <a:t>let’s visualize some past waves . . . </a:t>
            </a:r>
            <a:endParaRPr lang="en-US" sz="2000" dirty="0"/>
          </a:p>
        </p:txBody>
      </p:sp>
      <p:sp>
        <p:nvSpPr>
          <p:cNvPr id="2" name="TextBox 1"/>
          <p:cNvSpPr txBox="1"/>
          <p:nvPr/>
        </p:nvSpPr>
        <p:spPr>
          <a:xfrm>
            <a:off x="2439161" y="5244218"/>
            <a:ext cx="7305783" cy="400110"/>
          </a:xfrm>
          <a:prstGeom prst="rect">
            <a:avLst/>
          </a:prstGeom>
          <a:noFill/>
        </p:spPr>
        <p:txBody>
          <a:bodyPr wrap="none" rtlCol="0">
            <a:spAutoFit/>
          </a:bodyPr>
          <a:lstStyle/>
          <a:p>
            <a:r>
              <a:rPr lang="en-US" sz="2000" dirty="0" smtClean="0"/>
              <a:t>Dropping-in just before them, then coming forward through time . . .</a:t>
            </a:r>
            <a:endParaRPr lang="en-US" sz="2000" dirty="0"/>
          </a:p>
        </p:txBody>
      </p:sp>
    </p:spTree>
    <p:extLst>
      <p:ext uri="{BB962C8B-B14F-4D97-AF65-F5344CB8AC3E}">
        <p14:creationId xmlns:p14="http://schemas.microsoft.com/office/powerpoint/2010/main" val="5177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960" y="2816401"/>
            <a:ext cx="3356740" cy="2608666"/>
          </a:xfrm>
          <a:prstGeom prst="rect">
            <a:avLst/>
          </a:prstGeom>
        </p:spPr>
      </p:pic>
      <p:sp>
        <p:nvSpPr>
          <p:cNvPr id="6" name="TextBox 5"/>
          <p:cNvSpPr txBox="1"/>
          <p:nvPr/>
        </p:nvSpPr>
        <p:spPr>
          <a:xfrm>
            <a:off x="1608960" y="3845407"/>
            <a:ext cx="4500082" cy="338554"/>
          </a:xfrm>
          <a:prstGeom prst="rect">
            <a:avLst/>
          </a:prstGeom>
          <a:noFill/>
        </p:spPr>
        <p:txBody>
          <a:bodyPr wrap="square" rtlCol="0">
            <a:spAutoFit/>
          </a:bodyPr>
          <a:lstStyle/>
          <a:p>
            <a:r>
              <a:rPr lang="en-US" sz="1600" dirty="0" smtClean="0"/>
              <a:t>y(t) =  </a:t>
            </a:r>
            <a:r>
              <a:rPr lang="en-US" sz="1600" dirty="0" err="1" smtClean="0"/>
              <a:t>ymax</a:t>
            </a:r>
            <a:r>
              <a:rPr lang="en-US" sz="1600" dirty="0" smtClean="0"/>
              <a:t>/(1+((</a:t>
            </a:r>
            <a:r>
              <a:rPr lang="en-US" sz="1600" dirty="0" err="1" smtClean="0"/>
              <a:t>ymax</a:t>
            </a:r>
            <a:r>
              <a:rPr lang="en-US" sz="1600" dirty="0" smtClean="0"/>
              <a:t>/y(0))–1))e^-</a:t>
            </a:r>
            <a:r>
              <a:rPr lang="en-US" sz="1600" dirty="0" err="1" smtClean="0"/>
              <a:t>rt</a:t>
            </a:r>
            <a:r>
              <a:rPr lang="en-US" sz="1600" dirty="0" smtClean="0"/>
              <a:t>)              </a:t>
            </a:r>
            <a:endParaRPr lang="en-US" sz="1600" dirty="0"/>
          </a:p>
        </p:txBody>
      </p:sp>
      <p:pic>
        <p:nvPicPr>
          <p:cNvPr id="7" name="Pictur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714" y="1243266"/>
            <a:ext cx="5931257" cy="4099296"/>
          </a:xfrm>
          <a:prstGeom prst="rect">
            <a:avLst/>
          </a:prstGeom>
          <a:ln>
            <a:solidFill>
              <a:schemeClr val="accent1"/>
            </a:solidFill>
          </a:ln>
        </p:spPr>
      </p:pic>
      <p:sp>
        <p:nvSpPr>
          <p:cNvPr id="3" name="Rectangle 2"/>
          <p:cNvSpPr/>
          <p:nvPr/>
        </p:nvSpPr>
        <p:spPr>
          <a:xfrm>
            <a:off x="1608960" y="1155835"/>
            <a:ext cx="3822608" cy="1261884"/>
          </a:xfrm>
          <a:prstGeom prst="rect">
            <a:avLst/>
          </a:prstGeom>
        </p:spPr>
        <p:txBody>
          <a:bodyPr wrap="square">
            <a:spAutoFit/>
          </a:bodyPr>
          <a:lstStyle/>
          <a:p>
            <a:r>
              <a:rPr lang="en-US" sz="1900" dirty="0" smtClean="0"/>
              <a:t>But as the opportunity-space fills, </a:t>
            </a:r>
          </a:p>
          <a:p>
            <a:r>
              <a:rPr lang="en-US" sz="1900" dirty="0" smtClean="0"/>
              <a:t>the </a:t>
            </a:r>
            <a:r>
              <a:rPr lang="en-US" sz="1900" dirty="0" smtClean="0">
                <a:hlinkClick r:id="rId6"/>
              </a:rPr>
              <a:t>diffusion rate of technological </a:t>
            </a:r>
            <a:r>
              <a:rPr lang="en-US" sz="1900" dirty="0">
                <a:hlinkClick r:id="rId6"/>
              </a:rPr>
              <a:t>ideas </a:t>
            </a:r>
            <a:r>
              <a:rPr lang="en-US" sz="1900" dirty="0" smtClean="0"/>
              <a:t>slows as </a:t>
            </a:r>
            <a:r>
              <a:rPr lang="en-US" sz="1900" u="sng" dirty="0" smtClean="0"/>
              <a:t>that</a:t>
            </a:r>
            <a:r>
              <a:rPr lang="en-US" sz="1900" dirty="0" smtClean="0"/>
              <a:t> cluster nears its expansion limits . </a:t>
            </a:r>
            <a:r>
              <a:rPr lang="en-US" sz="1900" dirty="0"/>
              <a:t>. . </a:t>
            </a:r>
            <a:endParaRPr lang="en-US" sz="1900" dirty="0" smtClean="0"/>
          </a:p>
        </p:txBody>
      </p:sp>
      <p:sp>
        <p:nvSpPr>
          <p:cNvPr id="8" name="TextBox 7"/>
          <p:cNvSpPr txBox="1"/>
          <p:nvPr/>
        </p:nvSpPr>
        <p:spPr>
          <a:xfrm>
            <a:off x="7804146" y="4493543"/>
            <a:ext cx="669350" cy="307777"/>
          </a:xfrm>
          <a:prstGeom prst="rect">
            <a:avLst/>
          </a:prstGeom>
          <a:noFill/>
        </p:spPr>
        <p:txBody>
          <a:bodyPr wrap="none" rtlCol="0">
            <a:spAutoFit/>
          </a:bodyPr>
          <a:lstStyle/>
          <a:p>
            <a:r>
              <a:rPr lang="en-US" sz="1400" dirty="0" smtClean="0">
                <a:hlinkClick r:id="rId7"/>
              </a:rPr>
              <a:t>source</a:t>
            </a:r>
            <a:endParaRPr lang="en-US" sz="1400" dirty="0"/>
          </a:p>
        </p:txBody>
      </p:sp>
      <p:sp>
        <p:nvSpPr>
          <p:cNvPr id="4" name="TextBox 3"/>
          <p:cNvSpPr txBox="1"/>
          <p:nvPr/>
        </p:nvSpPr>
        <p:spPr>
          <a:xfrm>
            <a:off x="2475935" y="4386443"/>
            <a:ext cx="1905778" cy="338554"/>
          </a:xfrm>
          <a:prstGeom prst="rect">
            <a:avLst/>
          </a:prstGeom>
          <a:noFill/>
        </p:spPr>
        <p:txBody>
          <a:bodyPr wrap="none" rtlCol="0">
            <a:spAutoFit/>
          </a:bodyPr>
          <a:lstStyle/>
          <a:p>
            <a:r>
              <a:rPr lang="en-US" sz="1600" dirty="0">
                <a:solidFill>
                  <a:schemeClr val="bg1">
                    <a:lumMod val="50000"/>
                  </a:schemeClr>
                </a:solidFill>
              </a:rPr>
              <a:t>e</a:t>
            </a:r>
            <a:r>
              <a:rPr lang="en-US" sz="1600" dirty="0" smtClean="0">
                <a:solidFill>
                  <a:schemeClr val="bg1">
                    <a:lumMod val="50000"/>
                  </a:schemeClr>
                </a:solidFill>
              </a:rPr>
              <a:t>arly exponentiation</a:t>
            </a:r>
            <a:endParaRPr lang="en-US" sz="1600" dirty="0">
              <a:solidFill>
                <a:schemeClr val="bg1">
                  <a:lumMod val="50000"/>
                </a:schemeClr>
              </a:solidFill>
            </a:endParaRPr>
          </a:p>
        </p:txBody>
      </p:sp>
      <p:sp>
        <p:nvSpPr>
          <p:cNvPr id="9" name="TextBox 8"/>
          <p:cNvSpPr txBox="1"/>
          <p:nvPr/>
        </p:nvSpPr>
        <p:spPr>
          <a:xfrm flipH="1">
            <a:off x="3031462" y="3347819"/>
            <a:ext cx="1655078" cy="338554"/>
          </a:xfrm>
          <a:prstGeom prst="rect">
            <a:avLst/>
          </a:prstGeom>
          <a:noFill/>
        </p:spPr>
        <p:txBody>
          <a:bodyPr wrap="square" rtlCol="0">
            <a:spAutoFit/>
          </a:bodyPr>
          <a:lstStyle/>
          <a:p>
            <a:r>
              <a:rPr lang="en-US" sz="1600" dirty="0">
                <a:solidFill>
                  <a:schemeClr val="bg1">
                    <a:lumMod val="50000"/>
                  </a:schemeClr>
                </a:solidFill>
              </a:rPr>
              <a:t>l</a:t>
            </a:r>
            <a:r>
              <a:rPr lang="en-US" sz="1600" dirty="0" smtClean="0">
                <a:solidFill>
                  <a:schemeClr val="bg1">
                    <a:lumMod val="50000"/>
                  </a:schemeClr>
                </a:solidFill>
              </a:rPr>
              <a:t>ater saturation</a:t>
            </a:r>
            <a:endParaRPr lang="en-US" sz="1600" dirty="0">
              <a:solidFill>
                <a:schemeClr val="bg1">
                  <a:lumMod val="50000"/>
                </a:schemeClr>
              </a:solidFill>
            </a:endParaRPr>
          </a:p>
        </p:txBody>
      </p:sp>
      <p:sp>
        <p:nvSpPr>
          <p:cNvPr id="10" name="TextBox 9"/>
          <p:cNvSpPr txBox="1"/>
          <p:nvPr/>
        </p:nvSpPr>
        <p:spPr>
          <a:xfrm>
            <a:off x="1626375" y="2417719"/>
            <a:ext cx="3604897" cy="369332"/>
          </a:xfrm>
          <a:prstGeom prst="rect">
            <a:avLst/>
          </a:prstGeom>
          <a:noFill/>
        </p:spPr>
        <p:txBody>
          <a:bodyPr wrap="square" rtlCol="0">
            <a:spAutoFit/>
          </a:bodyPr>
          <a:lstStyle/>
          <a:p>
            <a:r>
              <a:rPr lang="en-US" dirty="0" smtClean="0"/>
              <a:t>(I.e., it becomes a </a:t>
            </a:r>
            <a:r>
              <a:rPr lang="en-US" dirty="0" smtClean="0">
                <a:hlinkClick r:id="rId8"/>
              </a:rPr>
              <a:t>logistic </a:t>
            </a:r>
            <a:r>
              <a:rPr lang="en-US" dirty="0">
                <a:hlinkClick r:id="rId8"/>
              </a:rPr>
              <a:t>function</a:t>
            </a:r>
            <a:r>
              <a:rPr lang="en-US" dirty="0"/>
              <a:t>):</a:t>
            </a:r>
          </a:p>
        </p:txBody>
      </p:sp>
    </p:spTree>
    <p:extLst>
      <p:ext uri="{BB962C8B-B14F-4D97-AF65-F5344CB8AC3E}">
        <p14:creationId xmlns:p14="http://schemas.microsoft.com/office/powerpoint/2010/main" val="137767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1509" y="1361843"/>
            <a:ext cx="8217415" cy="3693319"/>
          </a:xfrm>
          <a:prstGeom prst="rect">
            <a:avLst/>
          </a:prstGeom>
          <a:noFill/>
        </p:spPr>
        <p:txBody>
          <a:bodyPr wrap="square" rtlCol="0">
            <a:spAutoFit/>
          </a:bodyPr>
          <a:lstStyle/>
          <a:p>
            <a:r>
              <a:rPr lang="en-US" sz="2200" b="1" dirty="0" smtClean="0"/>
              <a:t>As a </a:t>
            </a:r>
            <a:r>
              <a:rPr lang="en-US" sz="2200" b="1" dirty="0"/>
              <a:t>result of </a:t>
            </a:r>
            <a:r>
              <a:rPr lang="en-US" sz="2200" b="1" dirty="0" smtClean="0"/>
              <a:t>widespread </a:t>
            </a:r>
            <a:r>
              <a:rPr lang="en-US" sz="2200" b="1" dirty="0"/>
              <a:t>harnessing </a:t>
            </a:r>
            <a:r>
              <a:rPr lang="en-US" sz="2200" b="1" dirty="0" smtClean="0"/>
              <a:t>of electricity by the </a:t>
            </a:r>
            <a:r>
              <a:rPr lang="en-US" sz="2200" b="1" dirty="0"/>
              <a:t>1890’s, </a:t>
            </a:r>
            <a:r>
              <a:rPr lang="en-US" sz="2200" b="1" dirty="0" smtClean="0"/>
              <a:t>innovative technology clusters lurched out into wild new dimensions:</a:t>
            </a:r>
          </a:p>
          <a:p>
            <a:endParaRPr lang="en-US" sz="1200" dirty="0"/>
          </a:p>
          <a:p>
            <a:r>
              <a:rPr lang="en-US" sz="2200" dirty="0" smtClean="0"/>
              <a:t>Electric generators</a:t>
            </a:r>
            <a:r>
              <a:rPr lang="en-US" sz="2200" dirty="0"/>
              <a:t>, </a:t>
            </a:r>
            <a:r>
              <a:rPr lang="en-US" sz="2200" dirty="0" smtClean="0"/>
              <a:t>motors, lights and telephones were embedded in a rapidly-expanding, electrically-empowered industrial, commercial, transportation and communications infrastructure.</a:t>
            </a:r>
          </a:p>
          <a:p>
            <a:endParaRPr lang="en-US" sz="1200" dirty="0"/>
          </a:p>
          <a:p>
            <a:r>
              <a:rPr lang="en-US" sz="2200" dirty="0"/>
              <a:t>N</a:t>
            </a:r>
            <a:r>
              <a:rPr lang="en-US" sz="2200" dirty="0" smtClean="0"/>
              <a:t>ames such as </a:t>
            </a:r>
            <a:r>
              <a:rPr lang="en-US" sz="2200" dirty="0" smtClean="0">
                <a:hlinkClick r:id="rId3"/>
              </a:rPr>
              <a:t>Edison</a:t>
            </a:r>
            <a:r>
              <a:rPr lang="en-US" sz="2200" dirty="0"/>
              <a:t>, </a:t>
            </a:r>
            <a:r>
              <a:rPr lang="en-US" sz="2200" dirty="0">
                <a:hlinkClick r:id="rId4"/>
              </a:rPr>
              <a:t>Westinghouse</a:t>
            </a:r>
            <a:r>
              <a:rPr lang="en-US" sz="2200" dirty="0"/>
              <a:t>, </a:t>
            </a:r>
            <a:r>
              <a:rPr lang="en-US" sz="2200" dirty="0" smtClean="0">
                <a:hlinkClick r:id="rId5"/>
              </a:rPr>
              <a:t>Tesla</a:t>
            </a:r>
            <a:r>
              <a:rPr lang="en-US" sz="2200" dirty="0" smtClean="0"/>
              <a:t>, </a:t>
            </a:r>
            <a:r>
              <a:rPr lang="en-US" sz="2200" dirty="0" smtClean="0">
                <a:hlinkClick r:id="rId6"/>
              </a:rPr>
              <a:t>Steinmetz</a:t>
            </a:r>
            <a:r>
              <a:rPr lang="en-US" sz="2200" dirty="0" smtClean="0"/>
              <a:t>, </a:t>
            </a:r>
            <a:r>
              <a:rPr lang="en-US" sz="2200" dirty="0" smtClean="0">
                <a:hlinkClick r:id="rId7"/>
              </a:rPr>
              <a:t>Bell</a:t>
            </a:r>
            <a:r>
              <a:rPr lang="en-US" sz="2200" dirty="0" smtClean="0"/>
              <a:t>, and </a:t>
            </a:r>
            <a:r>
              <a:rPr lang="en-US" sz="2200" dirty="0" smtClean="0">
                <a:hlinkClick r:id="rId8"/>
              </a:rPr>
              <a:t>Marconi</a:t>
            </a:r>
            <a:r>
              <a:rPr lang="en-US" sz="2200" dirty="0" smtClean="0"/>
              <a:t> were becoming famous for their roles in creating these new technologies.</a:t>
            </a:r>
          </a:p>
          <a:p>
            <a:endParaRPr lang="en-US" sz="1200" dirty="0"/>
          </a:p>
          <a:p>
            <a:endParaRPr lang="en-US" sz="2200" dirty="0" smtClean="0"/>
          </a:p>
        </p:txBody>
      </p:sp>
    </p:spTree>
    <p:extLst>
      <p:ext uri="{BB962C8B-B14F-4D97-AF65-F5344CB8AC3E}">
        <p14:creationId xmlns:p14="http://schemas.microsoft.com/office/powerpoint/2010/main" val="41625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6953" y="676838"/>
            <a:ext cx="8977367" cy="707886"/>
          </a:xfrm>
          <a:prstGeom prst="rect">
            <a:avLst/>
          </a:prstGeom>
          <a:noFill/>
        </p:spPr>
        <p:txBody>
          <a:bodyPr wrap="square" rtlCol="0">
            <a:spAutoFit/>
          </a:bodyPr>
          <a:lstStyle/>
          <a:p>
            <a:r>
              <a:rPr lang="en-US" sz="2000" dirty="0" smtClean="0"/>
              <a:t>Thus began the </a:t>
            </a:r>
            <a:r>
              <a:rPr lang="en-US" sz="2000" dirty="0" smtClean="0">
                <a:hlinkClick r:id="rId2"/>
              </a:rPr>
              <a:t>rapid diffusion </a:t>
            </a:r>
            <a:r>
              <a:rPr lang="en-US" sz="2000" dirty="0" smtClean="0"/>
              <a:t>of electrification, and it’s </a:t>
            </a:r>
            <a:r>
              <a:rPr lang="en-US" sz="2000" dirty="0" smtClean="0">
                <a:hlinkClick r:id="rId3"/>
              </a:rPr>
              <a:t>co-evolution</a:t>
            </a:r>
            <a:r>
              <a:rPr lang="en-US" sz="2000" dirty="0" smtClean="0"/>
              <a:t> with the </a:t>
            </a:r>
          </a:p>
          <a:p>
            <a:r>
              <a:rPr lang="en-US" sz="2000" dirty="0" smtClean="0"/>
              <a:t>spread of lighting, electric traction subways and interurban light-rail systems . . . </a:t>
            </a:r>
            <a:endParaRPr lang="en-US" sz="20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411" y="4134219"/>
            <a:ext cx="3823353" cy="1813165"/>
          </a:xfrm>
          <a:prstGeom prst="rect">
            <a:avLst/>
          </a:prstGeom>
          <a:ln>
            <a:solidFill>
              <a:schemeClr val="accent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9517" y="1792110"/>
            <a:ext cx="3695154" cy="1844030"/>
          </a:xfrm>
          <a:prstGeom prst="rect">
            <a:avLst/>
          </a:prstGeom>
          <a:ln>
            <a:solidFill>
              <a:schemeClr val="accent1"/>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410" y="1780590"/>
            <a:ext cx="3587826" cy="1853787"/>
          </a:xfrm>
          <a:prstGeom prst="rect">
            <a:avLst/>
          </a:prstGeom>
          <a:ln>
            <a:solidFill>
              <a:schemeClr val="accent1"/>
            </a:solidFill>
          </a:ln>
        </p:spPr>
      </p:pic>
      <p:sp>
        <p:nvSpPr>
          <p:cNvPr id="8" name="TextBox 7"/>
          <p:cNvSpPr txBox="1"/>
          <p:nvPr/>
        </p:nvSpPr>
        <p:spPr>
          <a:xfrm>
            <a:off x="5982570" y="1420812"/>
            <a:ext cx="866135" cy="369332"/>
          </a:xfrm>
          <a:prstGeom prst="rect">
            <a:avLst/>
          </a:prstGeom>
          <a:noFill/>
        </p:spPr>
        <p:txBody>
          <a:bodyPr wrap="none" rtlCol="0">
            <a:spAutoFit/>
          </a:bodyPr>
          <a:lstStyle/>
          <a:p>
            <a:r>
              <a:rPr lang="en-US" dirty="0" smtClean="0"/>
              <a:t>Motors</a:t>
            </a:r>
            <a:endParaRPr lang="en-US" dirty="0"/>
          </a:p>
        </p:txBody>
      </p:sp>
      <p:sp>
        <p:nvSpPr>
          <p:cNvPr id="10" name="TextBox 9"/>
          <p:cNvSpPr txBox="1"/>
          <p:nvPr/>
        </p:nvSpPr>
        <p:spPr>
          <a:xfrm>
            <a:off x="6426672" y="3764887"/>
            <a:ext cx="993670" cy="369332"/>
          </a:xfrm>
          <a:prstGeom prst="rect">
            <a:avLst/>
          </a:prstGeom>
          <a:noFill/>
        </p:spPr>
        <p:txBody>
          <a:bodyPr wrap="none" rtlCol="0">
            <a:spAutoFit/>
          </a:bodyPr>
          <a:lstStyle/>
          <a:p>
            <a:r>
              <a:rPr lang="en-US" dirty="0" smtClean="0"/>
              <a:t>Subways</a:t>
            </a:r>
            <a:endParaRPr lang="en-US" dirty="0"/>
          </a:p>
        </p:txBody>
      </p:sp>
      <p:sp>
        <p:nvSpPr>
          <p:cNvPr id="11" name="TextBox 10"/>
          <p:cNvSpPr txBox="1"/>
          <p:nvPr/>
        </p:nvSpPr>
        <p:spPr>
          <a:xfrm>
            <a:off x="1958313" y="3799854"/>
            <a:ext cx="1533048" cy="369332"/>
          </a:xfrm>
          <a:prstGeom prst="rect">
            <a:avLst/>
          </a:prstGeom>
          <a:noFill/>
        </p:spPr>
        <p:txBody>
          <a:bodyPr wrap="none" rtlCol="0">
            <a:spAutoFit/>
          </a:bodyPr>
          <a:lstStyle/>
          <a:p>
            <a:r>
              <a:rPr lang="en-US" dirty="0" smtClean="0"/>
              <a:t>Interurban rail</a:t>
            </a:r>
            <a:endParaRPr lang="en-US" dirty="0"/>
          </a:p>
        </p:txBody>
      </p:sp>
      <p:sp>
        <p:nvSpPr>
          <p:cNvPr id="12" name="TextBox 11"/>
          <p:cNvSpPr txBox="1"/>
          <p:nvPr/>
        </p:nvSpPr>
        <p:spPr>
          <a:xfrm>
            <a:off x="8091247" y="5981934"/>
            <a:ext cx="1802801" cy="307777"/>
          </a:xfrm>
          <a:prstGeom prst="rect">
            <a:avLst/>
          </a:prstGeom>
          <a:noFill/>
        </p:spPr>
        <p:txBody>
          <a:bodyPr wrap="none" rtlCol="0">
            <a:spAutoFit/>
          </a:bodyPr>
          <a:lstStyle/>
          <a:p>
            <a:r>
              <a:rPr lang="en-US" sz="1400" dirty="0" smtClean="0">
                <a:hlinkClick r:id="rId7"/>
              </a:rPr>
              <a:t>Planning the IRT, 1891</a:t>
            </a:r>
            <a:endParaRPr lang="en-US" sz="1400" dirty="0"/>
          </a:p>
        </p:txBody>
      </p:sp>
      <p:sp>
        <p:nvSpPr>
          <p:cNvPr id="13" name="TextBox 12"/>
          <p:cNvSpPr txBox="1"/>
          <p:nvPr/>
        </p:nvSpPr>
        <p:spPr>
          <a:xfrm>
            <a:off x="1958313" y="1420812"/>
            <a:ext cx="1229567" cy="369332"/>
          </a:xfrm>
          <a:prstGeom prst="rect">
            <a:avLst/>
          </a:prstGeom>
          <a:noFill/>
        </p:spPr>
        <p:txBody>
          <a:bodyPr wrap="none" rtlCol="0">
            <a:spAutoFit/>
          </a:bodyPr>
          <a:lstStyle/>
          <a:p>
            <a:r>
              <a:rPr lang="en-US" dirty="0" smtClean="0"/>
              <a:t>Generators</a:t>
            </a:r>
            <a:endParaRPr lang="en-US" dirty="0"/>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6673" y="4097195"/>
            <a:ext cx="3267998" cy="1850189"/>
          </a:xfrm>
          <a:prstGeom prst="rect">
            <a:avLst/>
          </a:prstGeom>
          <a:ln>
            <a:solidFill>
              <a:schemeClr val="accent1"/>
            </a:solidFill>
          </a:ln>
        </p:spPr>
      </p:pic>
    </p:spTree>
    <p:extLst>
      <p:ext uri="{BB962C8B-B14F-4D97-AF65-F5344CB8AC3E}">
        <p14:creationId xmlns:p14="http://schemas.microsoft.com/office/powerpoint/2010/main" val="26509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6133" y="1426272"/>
            <a:ext cx="6035600" cy="3699134"/>
          </a:xfrm>
          <a:prstGeom prst="rect">
            <a:avLst/>
          </a:prstGeom>
        </p:spPr>
      </p:pic>
      <p:sp>
        <p:nvSpPr>
          <p:cNvPr id="4" name="TextBox 3"/>
          <p:cNvSpPr txBox="1"/>
          <p:nvPr/>
        </p:nvSpPr>
        <p:spPr>
          <a:xfrm>
            <a:off x="2800750" y="583419"/>
            <a:ext cx="6406369" cy="769441"/>
          </a:xfrm>
          <a:prstGeom prst="rect">
            <a:avLst/>
          </a:prstGeom>
          <a:noFill/>
        </p:spPr>
        <p:txBody>
          <a:bodyPr wrap="none" rtlCol="0">
            <a:spAutoFit/>
          </a:bodyPr>
          <a:lstStyle/>
          <a:p>
            <a:pPr algn="ctr"/>
            <a:r>
              <a:rPr lang="en-US" sz="2200" dirty="0" smtClean="0"/>
              <a:t>The dramatic results of the ongoing exponentiation of </a:t>
            </a:r>
          </a:p>
          <a:p>
            <a:pPr algn="ctr"/>
            <a:r>
              <a:rPr lang="en-US" sz="2200" dirty="0" smtClean="0"/>
              <a:t>electrification are easily </a:t>
            </a:r>
            <a:r>
              <a:rPr lang="en-US" sz="2200" dirty="0" smtClean="0">
                <a:hlinkClick r:id="rId3"/>
              </a:rPr>
              <a:t>seen from space </a:t>
            </a:r>
            <a:r>
              <a:rPr lang="en-US" sz="2200" dirty="0" smtClean="0"/>
              <a:t>today . . . </a:t>
            </a:r>
            <a:endParaRPr lang="en-US" sz="2200" dirty="0"/>
          </a:p>
        </p:txBody>
      </p:sp>
      <p:sp>
        <p:nvSpPr>
          <p:cNvPr id="5" name="TextBox 4"/>
          <p:cNvSpPr txBox="1"/>
          <p:nvPr/>
        </p:nvSpPr>
        <p:spPr>
          <a:xfrm>
            <a:off x="8955285" y="4863796"/>
            <a:ext cx="503664" cy="261610"/>
          </a:xfrm>
          <a:prstGeom prst="rect">
            <a:avLst/>
          </a:prstGeom>
          <a:noFill/>
        </p:spPr>
        <p:txBody>
          <a:bodyPr wrap="none" rtlCol="0">
            <a:spAutoFit/>
          </a:bodyPr>
          <a:lstStyle/>
          <a:p>
            <a:r>
              <a:rPr lang="en-US" sz="1100" dirty="0" smtClean="0">
                <a:hlinkClick r:id="rId3"/>
              </a:rPr>
              <a:t>NASA</a:t>
            </a:r>
            <a:endParaRPr lang="en-US" sz="1100" dirty="0"/>
          </a:p>
        </p:txBody>
      </p:sp>
      <p:sp>
        <p:nvSpPr>
          <p:cNvPr id="6" name="TextBox 5"/>
          <p:cNvSpPr txBox="1"/>
          <p:nvPr/>
        </p:nvSpPr>
        <p:spPr>
          <a:xfrm>
            <a:off x="2486249" y="5198818"/>
            <a:ext cx="7448325" cy="769441"/>
          </a:xfrm>
          <a:prstGeom prst="rect">
            <a:avLst/>
          </a:prstGeom>
          <a:noFill/>
        </p:spPr>
        <p:txBody>
          <a:bodyPr wrap="square" rtlCol="0">
            <a:spAutoFit/>
          </a:bodyPr>
          <a:lstStyle/>
          <a:p>
            <a:pPr algn="ctr"/>
            <a:r>
              <a:rPr lang="en-US" sz="2200" dirty="0"/>
              <a:t>J</a:t>
            </a:r>
            <a:r>
              <a:rPr lang="en-US" sz="2200" dirty="0" smtClean="0"/>
              <a:t>ust think how many minds the ideas of </a:t>
            </a:r>
            <a:r>
              <a:rPr lang="en-US" sz="2200" dirty="0" smtClean="0">
                <a:hlinkClick r:id="rId4"/>
              </a:rPr>
              <a:t>Faraday</a:t>
            </a:r>
            <a:r>
              <a:rPr lang="en-US" sz="2200" dirty="0" smtClean="0"/>
              <a:t>, </a:t>
            </a:r>
            <a:r>
              <a:rPr lang="en-US" sz="2200" dirty="0" smtClean="0">
                <a:hlinkClick r:id="rId5"/>
              </a:rPr>
              <a:t>Maxwell</a:t>
            </a:r>
            <a:r>
              <a:rPr lang="en-US" sz="2200" dirty="0" smtClean="0"/>
              <a:t>, </a:t>
            </a:r>
          </a:p>
          <a:p>
            <a:pPr algn="ctr"/>
            <a:r>
              <a:rPr lang="en-US" sz="2200" dirty="0" smtClean="0">
                <a:hlinkClick r:id="rId6"/>
              </a:rPr>
              <a:t>Hertz</a:t>
            </a:r>
            <a:r>
              <a:rPr lang="en-US" sz="2200" dirty="0" smtClean="0"/>
              <a:t>, </a:t>
            </a:r>
            <a:r>
              <a:rPr lang="en-US" sz="2200" dirty="0" smtClean="0">
                <a:hlinkClick r:id="rId7"/>
              </a:rPr>
              <a:t>Steinmetz</a:t>
            </a:r>
            <a:r>
              <a:rPr lang="en-US" sz="2200" dirty="0" smtClean="0"/>
              <a:t>, et al, passed through to make this happen!</a:t>
            </a:r>
            <a:endParaRPr lang="en-US" sz="2200" dirty="0"/>
          </a:p>
        </p:txBody>
      </p:sp>
    </p:spTree>
    <p:extLst>
      <p:ext uri="{BB962C8B-B14F-4D97-AF65-F5344CB8AC3E}">
        <p14:creationId xmlns:p14="http://schemas.microsoft.com/office/powerpoint/2010/main" val="271914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3502" y="841693"/>
            <a:ext cx="9268085" cy="430887"/>
          </a:xfrm>
          <a:prstGeom prst="rect">
            <a:avLst/>
          </a:prstGeom>
          <a:noFill/>
        </p:spPr>
        <p:txBody>
          <a:bodyPr wrap="square" rtlCol="0">
            <a:spAutoFit/>
          </a:bodyPr>
          <a:lstStyle/>
          <a:p>
            <a:pPr algn="ctr"/>
            <a:r>
              <a:rPr lang="en-US" sz="2200" dirty="0"/>
              <a:t>L</a:t>
            </a:r>
            <a:r>
              <a:rPr lang="en-US" sz="2200" dirty="0" smtClean="0"/>
              <a:t>et’s now look at an innovation-wave </a:t>
            </a:r>
            <a:r>
              <a:rPr lang="en-US" sz="2200" dirty="0" smtClean="0">
                <a:hlinkClick r:id="rId3"/>
              </a:rPr>
              <a:t>I surfed-on</a:t>
            </a:r>
            <a:r>
              <a:rPr lang="en-US" sz="2200" dirty="0" smtClean="0"/>
              <a:t> back in the 1970’s:</a:t>
            </a:r>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9325" y="1319816"/>
            <a:ext cx="6636444" cy="3731179"/>
          </a:xfrm>
          <a:prstGeom prst="rect">
            <a:avLst/>
          </a:prstGeom>
        </p:spPr>
      </p:pic>
      <p:sp>
        <p:nvSpPr>
          <p:cNvPr id="5" name="TextBox 4"/>
          <p:cNvSpPr txBox="1"/>
          <p:nvPr/>
        </p:nvSpPr>
        <p:spPr>
          <a:xfrm>
            <a:off x="1922273" y="5098231"/>
            <a:ext cx="8570541" cy="430887"/>
          </a:xfrm>
          <a:prstGeom prst="rect">
            <a:avLst/>
          </a:prstGeom>
          <a:noFill/>
        </p:spPr>
        <p:txBody>
          <a:bodyPr wrap="square" rtlCol="0">
            <a:spAutoFit/>
          </a:bodyPr>
          <a:lstStyle/>
          <a:p>
            <a:pPr algn="ctr"/>
            <a:r>
              <a:rPr lang="en-US" sz="2200" dirty="0" smtClean="0"/>
              <a:t>The revolution in VLSI (Very </a:t>
            </a:r>
            <a:r>
              <a:rPr lang="en-US" sz="2200" dirty="0"/>
              <a:t>L</a:t>
            </a:r>
            <a:r>
              <a:rPr lang="en-US" sz="2200" dirty="0" smtClean="0"/>
              <a:t>arge </a:t>
            </a:r>
            <a:r>
              <a:rPr lang="en-US" sz="2200" dirty="0"/>
              <a:t>S</a:t>
            </a:r>
            <a:r>
              <a:rPr lang="en-US" sz="2200" dirty="0" smtClean="0"/>
              <a:t>cale Integrated) microchip design . . . </a:t>
            </a:r>
          </a:p>
        </p:txBody>
      </p:sp>
    </p:spTree>
    <p:extLst>
      <p:ext uri="{BB962C8B-B14F-4D97-AF65-F5344CB8AC3E}">
        <p14:creationId xmlns:p14="http://schemas.microsoft.com/office/powerpoint/2010/main" val="147095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632" y="3433829"/>
            <a:ext cx="4165550" cy="23592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897" y="1160655"/>
            <a:ext cx="3014427" cy="4546348"/>
          </a:xfrm>
          <a:prstGeom prst="rect">
            <a:avLst/>
          </a:prstGeom>
        </p:spPr>
      </p:pic>
      <p:sp>
        <p:nvSpPr>
          <p:cNvPr id="3" name="TextBox 2"/>
          <p:cNvSpPr txBox="1"/>
          <p:nvPr/>
        </p:nvSpPr>
        <p:spPr>
          <a:xfrm>
            <a:off x="1869632" y="1093282"/>
            <a:ext cx="5194971" cy="1631216"/>
          </a:xfrm>
          <a:prstGeom prst="rect">
            <a:avLst/>
          </a:prstGeom>
          <a:noFill/>
        </p:spPr>
        <p:txBody>
          <a:bodyPr wrap="square" rtlCol="0">
            <a:spAutoFit/>
          </a:bodyPr>
          <a:lstStyle/>
          <a:p>
            <a:r>
              <a:rPr lang="en-US" sz="2000" dirty="0" smtClean="0"/>
              <a:t>While doing so, let’s more-consciously </a:t>
            </a:r>
          </a:p>
          <a:p>
            <a:r>
              <a:rPr lang="en-US" sz="2000" dirty="0" smtClean="0"/>
              <a:t>note how “the flow of ideas” expands . . .</a:t>
            </a:r>
          </a:p>
          <a:p>
            <a:pPr>
              <a:spcAft>
                <a:spcPts val="1200"/>
              </a:spcAft>
            </a:pPr>
            <a:r>
              <a:rPr lang="en-US" sz="2000" dirty="0"/>
              <a:t>a</a:t>
            </a:r>
            <a:r>
              <a:rPr lang="en-US" sz="2000" dirty="0" smtClean="0"/>
              <a:t>s a function of the increasing connectivity and bandwidth . . . and the decreasing time-delays, in social-communications . . .</a:t>
            </a:r>
          </a:p>
        </p:txBody>
      </p:sp>
      <p:sp>
        <p:nvSpPr>
          <p:cNvPr id="4" name="Rectangle 3"/>
          <p:cNvSpPr/>
          <p:nvPr/>
        </p:nvSpPr>
        <p:spPr>
          <a:xfrm>
            <a:off x="1869632" y="2743124"/>
            <a:ext cx="5047099" cy="1015663"/>
          </a:xfrm>
          <a:prstGeom prst="rect">
            <a:avLst/>
          </a:prstGeom>
        </p:spPr>
        <p:txBody>
          <a:bodyPr wrap="square">
            <a:spAutoFit/>
          </a:bodyPr>
          <a:lstStyle/>
          <a:p>
            <a:r>
              <a:rPr lang="en-US" sz="2000" dirty="0" smtClean="0"/>
              <a:t>While also thinking along lines explored by </a:t>
            </a:r>
            <a:r>
              <a:rPr lang="en-US" sz="2000" dirty="0" smtClean="0">
                <a:hlinkClick r:id="rId4"/>
              </a:rPr>
              <a:t>Everett Rogers</a:t>
            </a:r>
            <a:r>
              <a:rPr lang="en-US" sz="2000" dirty="0" smtClean="0"/>
              <a:t> in </a:t>
            </a:r>
            <a:r>
              <a:rPr lang="en-US" sz="2000" dirty="0"/>
              <a:t>his </a:t>
            </a:r>
            <a:r>
              <a:rPr lang="en-US" sz="2000" dirty="0" smtClean="0"/>
              <a:t>seminal </a:t>
            </a:r>
            <a:r>
              <a:rPr lang="en-US" sz="2000" dirty="0"/>
              <a:t>1962 </a:t>
            </a:r>
            <a:r>
              <a:rPr lang="en-US" sz="2000" dirty="0" smtClean="0"/>
              <a:t>text</a:t>
            </a:r>
          </a:p>
          <a:p>
            <a:r>
              <a:rPr lang="en-US" sz="2000" i="1" dirty="0" smtClean="0">
                <a:hlinkClick r:id="rId5"/>
              </a:rPr>
              <a:t>Diffusion of Innovations</a:t>
            </a:r>
            <a:r>
              <a:rPr lang="en-US" sz="2000" dirty="0" smtClean="0"/>
              <a:t>:</a:t>
            </a:r>
            <a:endParaRPr lang="en-US" sz="2000" dirty="0"/>
          </a:p>
        </p:txBody>
      </p:sp>
      <p:sp>
        <p:nvSpPr>
          <p:cNvPr id="5" name="TextBox 4"/>
          <p:cNvSpPr txBox="1"/>
          <p:nvPr/>
        </p:nvSpPr>
        <p:spPr>
          <a:xfrm>
            <a:off x="8435631" y="3758787"/>
            <a:ext cx="554960" cy="369332"/>
          </a:xfrm>
          <a:prstGeom prst="rect">
            <a:avLst/>
          </a:prstGeom>
          <a:noFill/>
        </p:spPr>
        <p:txBody>
          <a:bodyPr wrap="none" rtlCol="0">
            <a:spAutoFit/>
          </a:bodyPr>
          <a:lstStyle/>
          <a:p>
            <a:r>
              <a:rPr lang="en-US" dirty="0" smtClean="0">
                <a:hlinkClick r:id="rId6"/>
              </a:rPr>
              <a:t>URL</a:t>
            </a:r>
            <a:endParaRPr lang="en-US" dirty="0"/>
          </a:p>
        </p:txBody>
      </p:sp>
    </p:spTree>
    <p:extLst>
      <p:ext uri="{BB962C8B-B14F-4D97-AF65-F5344CB8AC3E}">
        <p14:creationId xmlns:p14="http://schemas.microsoft.com/office/powerpoint/2010/main" val="1085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2367" y="759555"/>
            <a:ext cx="9302523" cy="1292662"/>
          </a:xfrm>
          <a:prstGeom prst="rect">
            <a:avLst/>
          </a:prstGeom>
          <a:noFill/>
        </p:spPr>
        <p:txBody>
          <a:bodyPr wrap="square" rtlCol="0">
            <a:spAutoFit/>
          </a:bodyPr>
          <a:lstStyle/>
          <a:p>
            <a:pPr algn="ctr"/>
            <a:r>
              <a:rPr lang="en-US" sz="2000" dirty="0" smtClean="0"/>
              <a:t>The stage was set by innovations in </a:t>
            </a:r>
            <a:r>
              <a:rPr lang="en-US" sz="2000" dirty="0" smtClean="0">
                <a:hlinkClick r:id="rId2"/>
              </a:rPr>
              <a:t>integrated circuitry</a:t>
            </a:r>
            <a:r>
              <a:rPr lang="en-US" sz="2000" dirty="0" smtClean="0"/>
              <a:t> in the 1960’s, </a:t>
            </a:r>
          </a:p>
          <a:p>
            <a:pPr algn="ctr"/>
            <a:r>
              <a:rPr lang="en-US" sz="2000" dirty="0" smtClean="0"/>
              <a:t>enabling transistors and wiring </a:t>
            </a:r>
            <a:r>
              <a:rPr lang="en-US" sz="2000" dirty="0" smtClean="0">
                <a:hlinkClick r:id="rId3"/>
              </a:rPr>
              <a:t>to be lithographically ‘printed</a:t>
            </a:r>
            <a:r>
              <a:rPr lang="en-US" sz="2000" dirty="0">
                <a:hlinkClick r:id="rId3"/>
              </a:rPr>
              <a:t>’ </a:t>
            </a:r>
            <a:r>
              <a:rPr lang="en-US" sz="2000" dirty="0" smtClean="0">
                <a:hlinkClick r:id="rId3"/>
              </a:rPr>
              <a:t>onto chips of silicon</a:t>
            </a:r>
            <a:r>
              <a:rPr lang="en-US" sz="2000" dirty="0" smtClean="0"/>
              <a:t> .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809" y="1747603"/>
            <a:ext cx="7082273" cy="3692115"/>
          </a:xfrm>
          <a:prstGeom prst="rect">
            <a:avLst/>
          </a:prstGeom>
        </p:spPr>
      </p:pic>
      <p:sp>
        <p:nvSpPr>
          <p:cNvPr id="4" name="TextBox 3"/>
          <p:cNvSpPr txBox="1"/>
          <p:nvPr/>
        </p:nvSpPr>
        <p:spPr>
          <a:xfrm>
            <a:off x="2350809" y="3131995"/>
            <a:ext cx="1428505" cy="923330"/>
          </a:xfrm>
          <a:prstGeom prst="rect">
            <a:avLst/>
          </a:prstGeom>
          <a:noFill/>
        </p:spPr>
        <p:txBody>
          <a:bodyPr wrap="square" rtlCol="0">
            <a:spAutoFit/>
          </a:bodyPr>
          <a:lstStyle/>
          <a:p>
            <a:r>
              <a:rPr lang="en-US" dirty="0" smtClean="0"/>
              <a:t>Some early integrated circuits:</a:t>
            </a:r>
            <a:endParaRPr lang="en-US" dirty="0"/>
          </a:p>
        </p:txBody>
      </p:sp>
      <p:sp>
        <p:nvSpPr>
          <p:cNvPr id="6" name="TextBox 5"/>
          <p:cNvSpPr txBox="1"/>
          <p:nvPr/>
        </p:nvSpPr>
        <p:spPr>
          <a:xfrm>
            <a:off x="8247021" y="2052217"/>
            <a:ext cx="1186061" cy="461665"/>
          </a:xfrm>
          <a:prstGeom prst="rect">
            <a:avLst/>
          </a:prstGeom>
          <a:noFill/>
        </p:spPr>
        <p:txBody>
          <a:bodyPr wrap="square" rtlCol="0">
            <a:spAutoFit/>
          </a:bodyPr>
          <a:lstStyle/>
          <a:p>
            <a:r>
              <a:rPr lang="en-US" sz="1200" dirty="0" smtClean="0"/>
              <a:t>Snip from Goggle images</a:t>
            </a:r>
            <a:endParaRPr lang="en-US" sz="1200" dirty="0"/>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603" y="772908"/>
            <a:ext cx="10309751" cy="746358"/>
          </a:xfrm>
          <a:prstGeom prst="rect">
            <a:avLst/>
          </a:prstGeom>
          <a:noFill/>
        </p:spPr>
        <p:txBody>
          <a:bodyPr wrap="square" rtlCol="0">
            <a:spAutoFit/>
          </a:bodyPr>
          <a:lstStyle/>
          <a:p>
            <a:pPr algn="ctr">
              <a:spcAft>
                <a:spcPts val="300"/>
              </a:spcAft>
            </a:pPr>
            <a:r>
              <a:rPr lang="en-US" sz="2000" dirty="0"/>
              <a:t>I</a:t>
            </a:r>
            <a:r>
              <a:rPr lang="en-US" sz="2000" dirty="0" smtClean="0"/>
              <a:t>t was further set by </a:t>
            </a:r>
            <a:r>
              <a:rPr lang="en-US" sz="2000" dirty="0" smtClean="0">
                <a:hlinkClick r:id="rId2"/>
              </a:rPr>
              <a:t>innovations in computing</a:t>
            </a:r>
            <a:r>
              <a:rPr lang="en-US" sz="2000" dirty="0" smtClean="0"/>
              <a:t> </a:t>
            </a:r>
            <a:r>
              <a:rPr lang="en-US" sz="2000" dirty="0"/>
              <a:t>at Xerox </a:t>
            </a:r>
            <a:r>
              <a:rPr lang="en-US" sz="2000" dirty="0" smtClean="0"/>
              <a:t>PARC in the early 70’s,</a:t>
            </a:r>
            <a:endParaRPr lang="en-US" sz="2000" b="1" dirty="0" smtClean="0"/>
          </a:p>
          <a:p>
            <a:pPr algn="ctr">
              <a:spcAft>
                <a:spcPts val="300"/>
              </a:spcAft>
            </a:pPr>
            <a:r>
              <a:rPr lang="en-US" sz="2000" dirty="0" smtClean="0"/>
              <a:t>including the “</a:t>
            </a:r>
            <a:r>
              <a:rPr lang="en-US" sz="2000" dirty="0" smtClean="0">
                <a:hlinkClick r:id="rId3"/>
              </a:rPr>
              <a:t>Alto</a:t>
            </a:r>
            <a:r>
              <a:rPr lang="en-US" sz="2000" dirty="0" smtClean="0"/>
              <a:t> </a:t>
            </a:r>
            <a:r>
              <a:rPr lang="en-US" sz="2000" dirty="0" smtClean="0">
                <a:hlinkClick r:id="rId4"/>
              </a:rPr>
              <a:t>personal computer</a:t>
            </a:r>
            <a:r>
              <a:rPr lang="en-US" sz="2000" dirty="0" smtClean="0"/>
              <a:t>”, the “</a:t>
            </a:r>
            <a:r>
              <a:rPr lang="en-US" sz="2000" dirty="0" smtClean="0">
                <a:hlinkClick r:id="rId5"/>
              </a:rPr>
              <a:t>Ethernet</a:t>
            </a:r>
            <a:r>
              <a:rPr lang="en-US" sz="2000" dirty="0" smtClean="0"/>
              <a:t>” and the “</a:t>
            </a:r>
            <a:r>
              <a:rPr lang="en-US" sz="2000" dirty="0" smtClean="0">
                <a:hlinkClick r:id="rId6"/>
              </a:rPr>
              <a:t>laser printer</a:t>
            </a:r>
            <a:r>
              <a:rPr lang="en-US" sz="2000" dirty="0" smtClean="0"/>
              <a:t>”. . . </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2237" y="4021639"/>
            <a:ext cx="3678460" cy="2139246"/>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249" y="2492356"/>
            <a:ext cx="2073419" cy="2764558"/>
          </a:xfrm>
          <a:prstGeom prst="rect">
            <a:avLst/>
          </a:prstGeom>
          <a:ln>
            <a:solidFill>
              <a:schemeClr val="accent1"/>
            </a:solidFill>
          </a:ln>
        </p:spPr>
      </p:pic>
      <p:sp>
        <p:nvSpPr>
          <p:cNvPr id="7" name="TextBox 6"/>
          <p:cNvSpPr txBox="1"/>
          <p:nvPr/>
        </p:nvSpPr>
        <p:spPr>
          <a:xfrm>
            <a:off x="2928337" y="5256914"/>
            <a:ext cx="1113125" cy="276999"/>
          </a:xfrm>
          <a:prstGeom prst="rect">
            <a:avLst/>
          </a:prstGeom>
          <a:noFill/>
        </p:spPr>
        <p:txBody>
          <a:bodyPr wrap="none" rtlCol="0">
            <a:spAutoFit/>
          </a:bodyPr>
          <a:lstStyle/>
          <a:p>
            <a:r>
              <a:rPr lang="en-US" sz="1200" dirty="0" smtClean="0">
                <a:hlinkClick r:id="rId9"/>
              </a:rPr>
              <a:t>Wiki commons</a:t>
            </a:r>
            <a:endParaRPr lang="en-US" sz="1200" dirty="0"/>
          </a:p>
        </p:txBody>
      </p:sp>
      <p:sp>
        <p:nvSpPr>
          <p:cNvPr id="8" name="TextBox 7"/>
          <p:cNvSpPr txBox="1"/>
          <p:nvPr/>
        </p:nvSpPr>
        <p:spPr>
          <a:xfrm>
            <a:off x="1827571" y="2153803"/>
            <a:ext cx="2162175" cy="338554"/>
          </a:xfrm>
          <a:prstGeom prst="rect">
            <a:avLst/>
          </a:prstGeom>
          <a:noFill/>
        </p:spPr>
        <p:txBody>
          <a:bodyPr wrap="square" rtlCol="0">
            <a:spAutoFit/>
          </a:bodyPr>
          <a:lstStyle/>
          <a:p>
            <a:r>
              <a:rPr lang="en-US" sz="1600" dirty="0" smtClean="0">
                <a:hlinkClick r:id="rId4"/>
              </a:rPr>
              <a:t>Xerox Alto, 1973</a:t>
            </a:r>
            <a:endParaRPr lang="en-US" sz="1600" dirty="0"/>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94921" y="2906699"/>
            <a:ext cx="2473281" cy="2293230"/>
          </a:xfrm>
          <a:prstGeom prst="rect">
            <a:avLst/>
          </a:prstGeom>
        </p:spPr>
      </p:pic>
      <p:sp>
        <p:nvSpPr>
          <p:cNvPr id="11" name="TextBox 10"/>
          <p:cNvSpPr txBox="1"/>
          <p:nvPr/>
        </p:nvSpPr>
        <p:spPr>
          <a:xfrm>
            <a:off x="4287312" y="2153713"/>
            <a:ext cx="2110877" cy="584775"/>
          </a:xfrm>
          <a:prstGeom prst="rect">
            <a:avLst/>
          </a:prstGeom>
          <a:noFill/>
        </p:spPr>
        <p:txBody>
          <a:bodyPr wrap="square" rtlCol="0">
            <a:spAutoFit/>
          </a:bodyPr>
          <a:lstStyle/>
          <a:p>
            <a:r>
              <a:rPr lang="en-US" sz="1600" dirty="0" smtClean="0">
                <a:hlinkClick r:id="rId11"/>
              </a:rPr>
              <a:t>Metcalfe’s</a:t>
            </a:r>
            <a:r>
              <a:rPr lang="en-US" sz="1600" dirty="0" smtClean="0"/>
              <a:t> original</a:t>
            </a:r>
          </a:p>
          <a:p>
            <a:r>
              <a:rPr lang="en-US" sz="1600" dirty="0" smtClean="0">
                <a:hlinkClick r:id="rId5"/>
              </a:rPr>
              <a:t>Ethernet</a:t>
            </a:r>
            <a:r>
              <a:rPr lang="en-US" sz="1600" dirty="0" smtClean="0"/>
              <a:t> sketch, 1973</a:t>
            </a:r>
            <a:endParaRPr lang="en-US" sz="1600" dirty="0"/>
          </a:p>
        </p:txBody>
      </p:sp>
      <p:sp>
        <p:nvSpPr>
          <p:cNvPr id="14" name="TextBox 13"/>
          <p:cNvSpPr txBox="1"/>
          <p:nvPr/>
        </p:nvSpPr>
        <p:spPr>
          <a:xfrm>
            <a:off x="1827571" y="1462898"/>
            <a:ext cx="8233870" cy="400110"/>
          </a:xfrm>
          <a:prstGeom prst="rect">
            <a:avLst/>
          </a:prstGeom>
          <a:noFill/>
        </p:spPr>
        <p:txBody>
          <a:bodyPr wrap="square" rtlCol="0">
            <a:spAutoFit/>
          </a:bodyPr>
          <a:lstStyle/>
          <a:p>
            <a:r>
              <a:rPr lang="en-US" sz="2000" dirty="0"/>
              <a:t>a</a:t>
            </a:r>
            <a:r>
              <a:rPr lang="en-US" sz="2000" dirty="0" smtClean="0"/>
              <a:t>nd by the rapid evolution of the “</a:t>
            </a:r>
            <a:r>
              <a:rPr lang="en-US" sz="2000" dirty="0" smtClean="0">
                <a:hlinkClick r:id="rId12"/>
              </a:rPr>
              <a:t>Arpanet</a:t>
            </a:r>
            <a:r>
              <a:rPr lang="en-US" sz="2000" dirty="0"/>
              <a:t>” </a:t>
            </a:r>
            <a:r>
              <a:rPr lang="en-US" sz="2000" dirty="0">
                <a:solidFill>
                  <a:schemeClr val="bg1">
                    <a:lumMod val="50000"/>
                  </a:schemeClr>
                </a:solidFill>
              </a:rPr>
              <a:t>(the early </a:t>
            </a:r>
            <a:r>
              <a:rPr lang="en-US" sz="2000" dirty="0" smtClean="0">
                <a:solidFill>
                  <a:schemeClr val="bg1">
                    <a:lumMod val="50000"/>
                  </a:schemeClr>
                </a:solidFill>
              </a:rPr>
              <a:t>internet) </a:t>
            </a:r>
            <a:r>
              <a:rPr lang="en-US" sz="2000" dirty="0" smtClean="0"/>
              <a:t>at </a:t>
            </a:r>
            <a:r>
              <a:rPr lang="en-US" sz="2000" dirty="0" smtClean="0">
                <a:hlinkClick r:id="rId13"/>
              </a:rPr>
              <a:t>DARPA</a:t>
            </a:r>
            <a:r>
              <a:rPr lang="en-US" sz="2000" dirty="0" smtClean="0"/>
              <a:t> </a:t>
            </a:r>
            <a:r>
              <a:rPr lang="en-US" sz="2000" dirty="0"/>
              <a:t>. . .</a:t>
            </a:r>
          </a:p>
        </p:txBody>
      </p:sp>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7117" y="2229692"/>
            <a:ext cx="2389261" cy="1791947"/>
          </a:xfrm>
          <a:prstGeom prst="rect">
            <a:avLst/>
          </a:prstGeom>
        </p:spPr>
      </p:pic>
      <p:sp>
        <p:nvSpPr>
          <p:cNvPr id="4" name="TextBox 3"/>
          <p:cNvSpPr txBox="1"/>
          <p:nvPr/>
        </p:nvSpPr>
        <p:spPr>
          <a:xfrm>
            <a:off x="8187667" y="5199929"/>
            <a:ext cx="2872553" cy="338554"/>
          </a:xfrm>
          <a:prstGeom prst="rect">
            <a:avLst/>
          </a:prstGeom>
          <a:noFill/>
        </p:spPr>
        <p:txBody>
          <a:bodyPr wrap="square" rtlCol="0">
            <a:spAutoFit/>
          </a:bodyPr>
          <a:lstStyle/>
          <a:p>
            <a:r>
              <a:rPr lang="en-US" sz="1600" dirty="0" smtClean="0">
                <a:hlinkClick r:id="rId12"/>
              </a:rPr>
              <a:t>Arpanet</a:t>
            </a:r>
            <a:r>
              <a:rPr lang="en-US" sz="1600" dirty="0" smtClean="0"/>
              <a:t> map, 1971</a:t>
            </a:r>
            <a:endParaRPr lang="en-US" sz="1600" dirty="0"/>
          </a:p>
        </p:txBody>
      </p:sp>
      <p:sp>
        <p:nvSpPr>
          <p:cNvPr id="16" name="TextBox 15"/>
          <p:cNvSpPr txBox="1"/>
          <p:nvPr/>
        </p:nvSpPr>
        <p:spPr>
          <a:xfrm>
            <a:off x="7033134" y="2153713"/>
            <a:ext cx="883186" cy="830997"/>
          </a:xfrm>
          <a:prstGeom prst="rect">
            <a:avLst/>
          </a:prstGeom>
          <a:noFill/>
        </p:spPr>
        <p:txBody>
          <a:bodyPr wrap="square" rtlCol="0">
            <a:spAutoFit/>
          </a:bodyPr>
          <a:lstStyle/>
          <a:p>
            <a:r>
              <a:rPr lang="en-US" sz="1600" dirty="0" smtClean="0">
                <a:hlinkClick r:id="rId6"/>
              </a:rPr>
              <a:t>Laser printer, 1971</a:t>
            </a:r>
            <a:endParaRPr lang="en-US" sz="1600" dirty="0" smtClean="0"/>
          </a:p>
        </p:txBody>
      </p:sp>
      <p:sp>
        <p:nvSpPr>
          <p:cNvPr id="17" name="TextBox 16"/>
          <p:cNvSpPr txBox="1"/>
          <p:nvPr/>
        </p:nvSpPr>
        <p:spPr>
          <a:xfrm>
            <a:off x="7594310" y="3394231"/>
            <a:ext cx="610424" cy="276999"/>
          </a:xfrm>
          <a:prstGeom prst="rect">
            <a:avLst/>
          </a:prstGeom>
          <a:noFill/>
        </p:spPr>
        <p:txBody>
          <a:bodyPr wrap="none" rtlCol="0">
            <a:spAutoFit/>
          </a:bodyPr>
          <a:lstStyle/>
          <a:p>
            <a:r>
              <a:rPr lang="en-US" sz="1200" dirty="0" smtClean="0">
                <a:hlinkClick r:id="rId15"/>
              </a:rPr>
              <a:t>Source</a:t>
            </a:r>
            <a:endParaRPr lang="en-US" sz="1200" dirty="0"/>
          </a:p>
        </p:txBody>
      </p:sp>
      <p:sp>
        <p:nvSpPr>
          <p:cNvPr id="18" name="TextBox 17"/>
          <p:cNvSpPr txBox="1"/>
          <p:nvPr/>
        </p:nvSpPr>
        <p:spPr>
          <a:xfrm>
            <a:off x="5631958" y="3549519"/>
            <a:ext cx="1136244" cy="276999"/>
          </a:xfrm>
          <a:prstGeom prst="rect">
            <a:avLst/>
          </a:prstGeom>
          <a:noFill/>
        </p:spPr>
        <p:txBody>
          <a:bodyPr wrap="square" rtlCol="0">
            <a:spAutoFit/>
          </a:bodyPr>
          <a:lstStyle/>
          <a:p>
            <a:r>
              <a:rPr lang="en-US" sz="1200" dirty="0">
                <a:hlinkClick r:id="rId16"/>
              </a:rPr>
              <a:t>S</a:t>
            </a:r>
            <a:r>
              <a:rPr lang="en-US" sz="1200" dirty="0" smtClean="0">
                <a:hlinkClick r:id="rId16"/>
              </a:rPr>
              <a:t>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 calcmode="lin" valueType="num">
                                      <p:cBhvr additive="base">
                                        <p:cTn id="4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6496" y="1275469"/>
            <a:ext cx="4371975" cy="1015663"/>
          </a:xfrm>
          <a:prstGeom prst="rect">
            <a:avLst/>
          </a:prstGeom>
          <a:noFill/>
        </p:spPr>
        <p:txBody>
          <a:bodyPr wrap="square" rtlCol="0">
            <a:spAutoFit/>
          </a:bodyPr>
          <a:lstStyle/>
          <a:p>
            <a:r>
              <a:rPr lang="en-US" sz="2000" dirty="0" smtClean="0"/>
              <a:t>Advances in lithography enabled the ‘printing’ of ever-increasing</a:t>
            </a:r>
            <a:r>
              <a:rPr lang="en-US" sz="2000" dirty="0"/>
              <a:t> </a:t>
            </a:r>
            <a:r>
              <a:rPr lang="en-US" sz="2000" dirty="0" smtClean="0"/>
              <a:t>numbers </a:t>
            </a:r>
          </a:p>
          <a:p>
            <a:r>
              <a:rPr lang="en-US" sz="2000" dirty="0" smtClean="0"/>
              <a:t>of transistors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609358"/>
            <a:ext cx="4337624" cy="1015663"/>
          </a:xfrm>
          <a:prstGeom prst="rect">
            <a:avLst/>
          </a:prstGeom>
        </p:spPr>
        <p:txBody>
          <a:bodyPr wrap="square">
            <a:spAutoFit/>
          </a:bodyPr>
          <a:lstStyle/>
          <a:p>
            <a:r>
              <a:rPr lang="en-US" sz="2000" dirty="0" smtClean="0"/>
              <a:t>A watershed </a:t>
            </a:r>
            <a:r>
              <a:rPr lang="en-US" sz="2000" dirty="0"/>
              <a:t>was crossed </a:t>
            </a:r>
            <a:r>
              <a:rPr lang="en-US" sz="2000" dirty="0" smtClean="0"/>
              <a:t>in 1971 </a:t>
            </a:r>
          </a:p>
          <a:p>
            <a:r>
              <a:rPr lang="en-US" sz="2000" dirty="0" smtClean="0"/>
              <a:t>with </a:t>
            </a:r>
            <a:r>
              <a:rPr lang="en-US" sz="2000" dirty="0"/>
              <a:t>the introduction of </a:t>
            </a:r>
            <a:r>
              <a:rPr lang="en-US" sz="2000" dirty="0" smtClean="0">
                <a:hlinkClick r:id="rId7"/>
              </a:rPr>
              <a:t>Intel’s </a:t>
            </a:r>
            <a:r>
              <a:rPr lang="en-US" sz="2000" dirty="0">
                <a:hlinkClick r:id="rId7"/>
              </a:rPr>
              <a:t>4004</a:t>
            </a:r>
            <a:r>
              <a:rPr lang="en-US" sz="2000" dirty="0"/>
              <a:t>, </a:t>
            </a:r>
            <a:r>
              <a:rPr lang="en-US" sz="2000" dirty="0" smtClean="0"/>
              <a:t>the </a:t>
            </a:r>
            <a:r>
              <a:rPr lang="en-US" sz="2000" dirty="0"/>
              <a:t>first single-chip “</a:t>
            </a:r>
            <a:r>
              <a:rPr lang="en-US" sz="2000" dirty="0" smtClean="0">
                <a:hlinkClick r:id="rId8"/>
              </a:rPr>
              <a:t>microprocessor</a:t>
            </a:r>
            <a:r>
              <a:rPr lang="en-US" sz="2000" dirty="0" smtClean="0"/>
              <a:t>”</a:t>
            </a:r>
          </a:p>
        </p:txBody>
      </p:sp>
      <p:sp>
        <p:nvSpPr>
          <p:cNvPr id="8" name="Rectangle 7"/>
          <p:cNvSpPr/>
          <p:nvPr/>
        </p:nvSpPr>
        <p:spPr>
          <a:xfrm>
            <a:off x="2028824" y="3943248"/>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smtClean="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smtClean="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5109" y="1032736"/>
            <a:ext cx="4201302" cy="923330"/>
          </a:xfrm>
          <a:prstGeom prst="rect">
            <a:avLst/>
          </a:prstGeom>
          <a:noFill/>
        </p:spPr>
        <p:txBody>
          <a:bodyPr wrap="square" rtlCol="0">
            <a:spAutoFit/>
          </a:bodyPr>
          <a:lstStyle/>
          <a:p>
            <a:r>
              <a:rPr lang="en-US" dirty="0" smtClean="0">
                <a:hlinkClick r:id="rId2"/>
              </a:rPr>
              <a:t>Gordon Moore </a:t>
            </a:r>
            <a:r>
              <a:rPr lang="en-US" dirty="0" smtClean="0"/>
              <a:t>at Intel noted that the number of transistors printable on a chip was </a:t>
            </a:r>
            <a:r>
              <a:rPr lang="en-US" dirty="0"/>
              <a:t>~</a:t>
            </a:r>
            <a:r>
              <a:rPr lang="en-US" dirty="0" smtClean="0"/>
              <a:t>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826" y="1673152"/>
            <a:ext cx="4208700" cy="3411431"/>
          </a:xfrm>
          <a:prstGeom prst="rect">
            <a:avLst/>
          </a:prstGeom>
        </p:spPr>
      </p:pic>
      <p:sp>
        <p:nvSpPr>
          <p:cNvPr id="5" name="TextBox 4"/>
          <p:cNvSpPr txBox="1"/>
          <p:nvPr/>
        </p:nvSpPr>
        <p:spPr>
          <a:xfrm flipH="1">
            <a:off x="8758546" y="2592787"/>
            <a:ext cx="2309352" cy="338554"/>
          </a:xfrm>
          <a:prstGeom prst="rect">
            <a:avLst/>
          </a:prstGeom>
          <a:noFill/>
        </p:spPr>
        <p:txBody>
          <a:bodyPr wrap="square" rtlCol="0">
            <a:spAutoFit/>
          </a:bodyPr>
          <a:lstStyle/>
          <a:p>
            <a:r>
              <a:rPr lang="en-US" sz="1600" dirty="0" smtClean="0"/>
              <a:t>N(t)/N(0) = 2^(t/2)</a:t>
            </a:r>
          </a:p>
        </p:txBody>
      </p:sp>
      <p:sp>
        <p:nvSpPr>
          <p:cNvPr id="7" name="TextBox 6"/>
          <p:cNvSpPr txBox="1"/>
          <p:nvPr/>
        </p:nvSpPr>
        <p:spPr>
          <a:xfrm>
            <a:off x="7739122" y="1036431"/>
            <a:ext cx="2894630" cy="369332"/>
          </a:xfrm>
          <a:prstGeom prst="rect">
            <a:avLst/>
          </a:prstGeom>
          <a:noFill/>
        </p:spPr>
        <p:txBody>
          <a:bodyPr wrap="square" rtlCol="0">
            <a:spAutoFit/>
          </a:bodyPr>
          <a:lstStyle/>
          <a:p>
            <a:r>
              <a:rPr lang="en-US" b="1" dirty="0" smtClean="0"/>
              <a:t>Moore’s Law</a:t>
            </a:r>
            <a:r>
              <a:rPr lang="en-US" dirty="0" smtClean="0"/>
              <a:t> (as of 1976)</a:t>
            </a:r>
            <a:endParaRPr lang="en-US" dirty="0"/>
          </a:p>
        </p:txBody>
      </p:sp>
      <p:sp>
        <p:nvSpPr>
          <p:cNvPr id="8" name="TextBox 7"/>
          <p:cNvSpPr txBox="1"/>
          <p:nvPr/>
        </p:nvSpPr>
        <p:spPr>
          <a:xfrm>
            <a:off x="2099471" y="3292660"/>
            <a:ext cx="3490186" cy="923330"/>
          </a:xfrm>
          <a:prstGeom prst="rect">
            <a:avLst/>
          </a:prstGeom>
          <a:noFill/>
        </p:spPr>
        <p:txBody>
          <a:bodyPr wrap="none" rtlCol="0">
            <a:spAutoFit/>
          </a:bodyPr>
          <a:lstStyle/>
          <a:p>
            <a:r>
              <a:rPr lang="en-US" dirty="0"/>
              <a:t>I</a:t>
            </a:r>
            <a:r>
              <a:rPr lang="en-US" dirty="0" smtClean="0"/>
              <a:t>t appeared possible that by ~1990 </a:t>
            </a:r>
          </a:p>
          <a:p>
            <a:r>
              <a:rPr lang="en-US" dirty="0" smtClean="0"/>
              <a:t>an entire “supercomputer” could </a:t>
            </a:r>
          </a:p>
          <a:p>
            <a:r>
              <a:rPr lang="en-US" dirty="0" smtClean="0"/>
              <a:t>be printed on a single chip . . .</a:t>
            </a:r>
            <a:endParaRPr lang="en-US" dirty="0"/>
          </a:p>
        </p:txBody>
      </p:sp>
      <p:sp>
        <p:nvSpPr>
          <p:cNvPr id="9" name="TextBox 8"/>
          <p:cNvSpPr txBox="1"/>
          <p:nvPr/>
        </p:nvSpPr>
        <p:spPr>
          <a:xfrm>
            <a:off x="7938879" y="1848829"/>
            <a:ext cx="2859922" cy="523220"/>
          </a:xfrm>
          <a:prstGeom prst="rect">
            <a:avLst/>
          </a:prstGeom>
          <a:noFill/>
        </p:spPr>
        <p:txBody>
          <a:bodyPr wrap="square" rtlCol="0">
            <a:spAutoFit/>
          </a:bodyPr>
          <a:lstStyle/>
          <a:p>
            <a:r>
              <a:rPr lang="en-US" sz="1400" dirty="0" smtClean="0"/>
              <a:t>An exponential function, </a:t>
            </a:r>
          </a:p>
          <a:p>
            <a:r>
              <a:rPr lang="en-US" sz="1400" dirty="0" smtClean="0"/>
              <a:t>graphed on a vertical</a:t>
            </a:r>
            <a:r>
              <a:rPr lang="en-US" sz="1400" dirty="0"/>
              <a:t> </a:t>
            </a:r>
            <a:r>
              <a:rPr lang="en-US" sz="1400" dirty="0" smtClean="0"/>
              <a:t>log scale</a:t>
            </a:r>
            <a:endParaRPr lang="en-US" sz="1400" dirty="0"/>
          </a:p>
        </p:txBody>
      </p:sp>
      <p:sp>
        <p:nvSpPr>
          <p:cNvPr id="10" name="TextBox 9"/>
          <p:cNvSpPr txBox="1"/>
          <p:nvPr/>
        </p:nvSpPr>
        <p:spPr>
          <a:xfrm flipH="1">
            <a:off x="10222787" y="1309735"/>
            <a:ext cx="308886" cy="646331"/>
          </a:xfrm>
          <a:prstGeom prst="rect">
            <a:avLst/>
          </a:prstGeom>
          <a:noFill/>
        </p:spPr>
        <p:txBody>
          <a:bodyPr wrap="square" rtlCol="0">
            <a:spAutoFit/>
          </a:bodyPr>
          <a:lstStyle/>
          <a:p>
            <a:r>
              <a:rPr lang="en-US" sz="3600" dirty="0" smtClean="0"/>
              <a:t>.</a:t>
            </a:r>
            <a:endParaRPr lang="en-US" sz="3600" dirty="0"/>
          </a:p>
        </p:txBody>
      </p:sp>
      <p:sp>
        <p:nvSpPr>
          <p:cNvPr id="2" name="Rectangle 1"/>
          <p:cNvSpPr/>
          <p:nvPr/>
        </p:nvSpPr>
        <p:spPr>
          <a:xfrm>
            <a:off x="2099471" y="2024199"/>
            <a:ext cx="4155440" cy="1200329"/>
          </a:xfrm>
          <a:prstGeom prst="rect">
            <a:avLst/>
          </a:prstGeom>
        </p:spPr>
        <p:txBody>
          <a:bodyPr wrap="square">
            <a:spAutoFit/>
          </a:bodyPr>
          <a:lstStyle/>
          <a:p>
            <a:r>
              <a:rPr lang="en-US" dirty="0">
                <a:hlinkClick r:id="rId4"/>
              </a:rPr>
              <a:t>Carver Mead</a:t>
            </a:r>
            <a:r>
              <a:rPr lang="en-US" dirty="0"/>
              <a:t> </a:t>
            </a:r>
            <a:r>
              <a:rPr lang="en-US" dirty="0" smtClean="0"/>
              <a:t>at Caltech named </a:t>
            </a:r>
            <a:r>
              <a:rPr lang="en-US" dirty="0"/>
              <a:t>this </a:t>
            </a:r>
            <a:r>
              <a:rPr lang="en-US" dirty="0" smtClean="0"/>
              <a:t>“</a:t>
            </a:r>
            <a:r>
              <a:rPr lang="en-US" dirty="0" smtClean="0">
                <a:hlinkClick r:id="rId5"/>
              </a:rPr>
              <a:t>Moore’s </a:t>
            </a:r>
            <a:r>
              <a:rPr lang="en-US" dirty="0">
                <a:hlinkClick r:id="rId5"/>
              </a:rPr>
              <a:t>Law</a:t>
            </a:r>
            <a:r>
              <a:rPr lang="en-US" dirty="0"/>
              <a:t>” and </a:t>
            </a:r>
            <a:r>
              <a:rPr lang="en-US" dirty="0" smtClean="0"/>
              <a:t>determined </a:t>
            </a:r>
            <a:r>
              <a:rPr lang="en-US" dirty="0"/>
              <a:t>there were no physical limits to increasing the </a:t>
            </a:r>
            <a:r>
              <a:rPr lang="en-US" dirty="0" smtClean="0"/>
              <a:t>number </a:t>
            </a:r>
            <a:r>
              <a:rPr lang="en-US" dirty="0"/>
              <a:t>up to ~ 1 million transistors.</a:t>
            </a:r>
          </a:p>
        </p:txBody>
      </p:sp>
      <p:sp>
        <p:nvSpPr>
          <p:cNvPr id="4" name="Rectangle 3"/>
          <p:cNvSpPr/>
          <p:nvPr/>
        </p:nvSpPr>
        <p:spPr>
          <a:xfrm>
            <a:off x="2099471" y="4284123"/>
            <a:ext cx="4727004" cy="923330"/>
          </a:xfrm>
          <a:prstGeom prst="rect">
            <a:avLst/>
          </a:prstGeom>
        </p:spPr>
        <p:txBody>
          <a:bodyPr wrap="square">
            <a:spAutoFit/>
          </a:bodyPr>
          <a:lstStyle/>
          <a:p>
            <a:r>
              <a:rPr lang="en-US" b="1" dirty="0" smtClean="0">
                <a:hlinkClick r:id="rId6"/>
              </a:rPr>
              <a:t>In 1976 this </a:t>
            </a:r>
            <a:r>
              <a:rPr lang="en-US" b="1" dirty="0">
                <a:hlinkClick r:id="rId6"/>
              </a:rPr>
              <a:t>set-off a push </a:t>
            </a:r>
            <a:r>
              <a:rPr lang="en-US" b="1" dirty="0" smtClean="0">
                <a:hlinkClick r:id="rId6"/>
              </a:rPr>
              <a:t>by teams </a:t>
            </a:r>
          </a:p>
          <a:p>
            <a:r>
              <a:rPr lang="en-US" b="1" dirty="0" smtClean="0">
                <a:hlinkClick r:id="rId6"/>
              </a:rPr>
              <a:t>at </a:t>
            </a:r>
            <a:r>
              <a:rPr lang="en-US" b="1" dirty="0">
                <a:hlinkClick r:id="rId6"/>
              </a:rPr>
              <a:t>Xerox PARC and </a:t>
            </a:r>
            <a:r>
              <a:rPr lang="en-US" b="1" dirty="0" smtClean="0">
                <a:hlinkClick r:id="rId6"/>
              </a:rPr>
              <a:t>Caltech </a:t>
            </a:r>
            <a:r>
              <a:rPr lang="en-US" dirty="0" smtClean="0"/>
              <a:t>to </a:t>
            </a:r>
            <a:r>
              <a:rPr lang="en-US" dirty="0"/>
              <a:t>figure out how </a:t>
            </a:r>
            <a:endParaRPr lang="en-US" dirty="0" smtClean="0"/>
          </a:p>
          <a:p>
            <a:r>
              <a:rPr lang="en-US" dirty="0" smtClean="0"/>
              <a:t>to </a:t>
            </a:r>
            <a:r>
              <a:rPr lang="en-US" dirty="0"/>
              <a:t>enable such complex </a:t>
            </a:r>
            <a:r>
              <a:rPr lang="en-US" dirty="0" smtClean="0"/>
              <a:t>chips </a:t>
            </a:r>
            <a:r>
              <a:rPr lang="en-US" dirty="0"/>
              <a:t>to be designed.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32244" y="5175888"/>
            <a:ext cx="7517709" cy="654211"/>
          </a:xfrm>
        </p:spPr>
        <p:txBody>
          <a:bodyPr>
            <a:noAutofit/>
          </a:bodyPr>
          <a:lstStyle/>
          <a:p>
            <a:pPr algn="ctr">
              <a:spcBef>
                <a:spcPts val="0"/>
              </a:spcBef>
            </a:pPr>
            <a:r>
              <a:rPr lang="en-US" sz="2000" b="1" i="1" dirty="0" smtClean="0">
                <a:solidFill>
                  <a:schemeClr val="tx1"/>
                </a:solidFill>
              </a:rPr>
              <a:t>“</a:t>
            </a:r>
            <a:r>
              <a:rPr lang="en-US" sz="2000" i="1" dirty="0">
                <a:solidFill>
                  <a:schemeClr val="tx1"/>
                </a:solidFill>
              </a:rPr>
              <a:t>The farther backward you can </a:t>
            </a:r>
            <a:r>
              <a:rPr lang="en-US" sz="2000" i="1" dirty="0" smtClean="0">
                <a:solidFill>
                  <a:schemeClr val="tx1"/>
                </a:solidFill>
              </a:rPr>
              <a:t>look, the </a:t>
            </a:r>
            <a:r>
              <a:rPr lang="en-US" sz="2000" i="1" dirty="0">
                <a:solidFill>
                  <a:schemeClr val="tx1"/>
                </a:solidFill>
              </a:rPr>
              <a:t>farther forward you can see</a:t>
            </a:r>
            <a:r>
              <a:rPr lang="en-US" sz="2000" i="1" dirty="0" smtClean="0">
                <a:solidFill>
                  <a:schemeClr val="tx1"/>
                </a:solidFill>
              </a:rPr>
              <a:t>.</a:t>
            </a:r>
            <a:r>
              <a:rPr lang="en-US" sz="2000" b="1" i="1" dirty="0" smtClean="0">
                <a:solidFill>
                  <a:schemeClr val="tx1"/>
                </a:solidFill>
              </a:rPr>
              <a:t>” </a:t>
            </a:r>
            <a:r>
              <a:rPr lang="en-US" sz="2000" dirty="0" smtClean="0">
                <a:solidFill>
                  <a:schemeClr val="bg1">
                    <a:lumMod val="50000"/>
                  </a:schemeClr>
                </a:solidFill>
              </a:rPr>
              <a:t>– </a:t>
            </a:r>
            <a:r>
              <a:rPr lang="en-US" sz="1600" dirty="0" smtClean="0">
                <a:solidFill>
                  <a:schemeClr val="bg1">
                    <a:lumMod val="50000"/>
                  </a:schemeClr>
                </a:solidFill>
                <a:hlinkClick r:id="rId2"/>
              </a:rPr>
              <a:t>Winston Churchi</a:t>
            </a:r>
            <a:r>
              <a:rPr lang="en-US" sz="1800" dirty="0" smtClean="0">
                <a:solidFill>
                  <a:schemeClr val="bg1">
                    <a:lumMod val="50000"/>
                  </a:schemeClr>
                </a:solidFill>
                <a:hlinkClick r:id="rId2"/>
              </a:rPr>
              <a:t>ll</a:t>
            </a:r>
            <a:endParaRPr lang="en-US" sz="1800" dirty="0">
              <a:solidFill>
                <a:schemeClr val="bg1">
                  <a:lumMod val="50000"/>
                </a:schemeClr>
              </a:solidFill>
            </a:endParaRPr>
          </a:p>
        </p:txBody>
      </p:sp>
      <p:sp>
        <p:nvSpPr>
          <p:cNvPr id="2" name="TextBox 1"/>
          <p:cNvSpPr txBox="1"/>
          <p:nvPr/>
        </p:nvSpPr>
        <p:spPr>
          <a:xfrm>
            <a:off x="9295989" y="4790318"/>
            <a:ext cx="655093" cy="307777"/>
          </a:xfrm>
          <a:prstGeom prst="rect">
            <a:avLst/>
          </a:prstGeom>
          <a:noFill/>
        </p:spPr>
        <p:txBody>
          <a:bodyPr wrap="square" rtlCol="0">
            <a:spAutoFit/>
          </a:bodyPr>
          <a:lstStyle/>
          <a:p>
            <a:r>
              <a:rPr lang="en-US" sz="1400" dirty="0" smtClean="0">
                <a:hlinkClick r:id="rId3"/>
              </a:rPr>
              <a:t>Link</a:t>
            </a:r>
            <a:endParaRPr lang="en-US" sz="1400" dirty="0"/>
          </a:p>
        </p:txBody>
      </p:sp>
      <p:sp>
        <p:nvSpPr>
          <p:cNvPr id="5" name="TextBox 4"/>
          <p:cNvSpPr txBox="1"/>
          <p:nvPr/>
        </p:nvSpPr>
        <p:spPr>
          <a:xfrm>
            <a:off x="2597170" y="1093017"/>
            <a:ext cx="3749040" cy="400110"/>
          </a:xfrm>
          <a:prstGeom prst="rect">
            <a:avLst/>
          </a:prstGeom>
          <a:noFill/>
        </p:spPr>
        <p:txBody>
          <a:bodyPr wrap="none" rtlCol="0">
            <a:spAutoFit/>
          </a:bodyPr>
          <a:lstStyle/>
          <a:p>
            <a:r>
              <a:rPr lang="en-US" sz="2000" dirty="0" smtClean="0"/>
              <a:t>And as </a:t>
            </a:r>
            <a:r>
              <a:rPr lang="en-US" sz="2000" dirty="0"/>
              <a:t>we </a:t>
            </a:r>
            <a:r>
              <a:rPr lang="en-US" sz="2000" dirty="0" smtClean="0"/>
              <a:t>travel through time . . . </a:t>
            </a:r>
            <a:endParaRPr lang="en-US"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8792" y="1547412"/>
            <a:ext cx="6777197" cy="3519906"/>
          </a:xfrm>
          <a:prstGeom prst="rect">
            <a:avLst/>
          </a:prstGeom>
        </p:spPr>
      </p:pic>
      <p:sp>
        <p:nvSpPr>
          <p:cNvPr id="4" name="Rectangle 3"/>
          <p:cNvSpPr/>
          <p:nvPr/>
        </p:nvSpPr>
        <p:spPr>
          <a:xfrm>
            <a:off x="6142522" y="1093017"/>
            <a:ext cx="2927661" cy="400110"/>
          </a:xfrm>
          <a:prstGeom prst="rect">
            <a:avLst/>
          </a:prstGeom>
        </p:spPr>
        <p:txBody>
          <a:bodyPr wrap="none">
            <a:spAutoFit/>
          </a:bodyPr>
          <a:lstStyle/>
          <a:p>
            <a:r>
              <a:rPr lang="en-US" sz="2000" dirty="0" smtClean="0"/>
              <a:t>keep </a:t>
            </a:r>
            <a:r>
              <a:rPr lang="en-US" sz="2000" dirty="0"/>
              <a:t>these words in </a:t>
            </a:r>
            <a:r>
              <a:rPr lang="en-US" sz="2000" dirty="0" smtClean="0"/>
              <a:t>mind:</a:t>
            </a:r>
            <a:endParaRPr lang="en-US" sz="2000" dirty="0"/>
          </a:p>
        </p:txBody>
      </p:sp>
    </p:spTree>
    <p:extLst>
      <p:ext uri="{BB962C8B-B14F-4D97-AF65-F5344CB8AC3E}">
        <p14:creationId xmlns:p14="http://schemas.microsoft.com/office/powerpoint/2010/main" val="221721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2081581"/>
            <a:ext cx="5101547" cy="1015663"/>
          </a:xfrm>
          <a:prstGeom prst="rect">
            <a:avLst/>
          </a:prstGeom>
          <a:noFill/>
        </p:spPr>
        <p:txBody>
          <a:bodyPr wrap="square" rtlCol="0">
            <a:spAutoFit/>
          </a:bodyPr>
          <a:lstStyle/>
          <a:p>
            <a:r>
              <a:rPr lang="en-US" sz="2000" dirty="0" smtClean="0"/>
              <a:t>For insights into all that, see my</a:t>
            </a:r>
            <a:endParaRPr lang="en-US" sz="2000" dirty="0"/>
          </a:p>
          <a:p>
            <a:r>
              <a:rPr lang="en-US" sz="2000" dirty="0" smtClean="0"/>
              <a:t>“Reminiscences of the VLSI Revolution” in </a:t>
            </a:r>
            <a:endParaRPr lang="en-US" sz="2000" dirty="0"/>
          </a:p>
          <a:p>
            <a:r>
              <a:rPr lang="en-US" sz="2000" dirty="0" smtClean="0"/>
              <a:t>Fall 2012 </a:t>
            </a:r>
            <a:r>
              <a:rPr lang="en-US" sz="2000" dirty="0" smtClean="0">
                <a:hlinkClick r:id="rId2"/>
              </a:rPr>
              <a:t>IEEE </a:t>
            </a:r>
            <a:r>
              <a:rPr lang="en-US" sz="2000" i="1" dirty="0" smtClean="0">
                <a:hlinkClick r:id="rId2"/>
              </a:rPr>
              <a:t>Solid State Circuits Magazine</a:t>
            </a:r>
            <a:endParaRPr lang="en-US" sz="2000" dirty="0"/>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0389" y="809625"/>
            <a:ext cx="3824236" cy="5185403"/>
          </a:xfrm>
          <a:prstGeom prst="rect">
            <a:avLst/>
          </a:prstGeom>
        </p:spPr>
      </p:pic>
      <p:sp>
        <p:nvSpPr>
          <p:cNvPr id="4" name="Rectangle 3"/>
          <p:cNvSpPr/>
          <p:nvPr/>
        </p:nvSpPr>
        <p:spPr>
          <a:xfrm>
            <a:off x="1549684" y="5117020"/>
            <a:ext cx="5013789" cy="400110"/>
          </a:xfrm>
          <a:prstGeom prst="rect">
            <a:avLst/>
          </a:prstGeom>
        </p:spPr>
        <p:txBody>
          <a:bodyPr wrap="square">
            <a:spAutoFit/>
          </a:bodyPr>
          <a:lstStyle/>
          <a:p>
            <a:r>
              <a:rPr lang="en-US" sz="2000" b="1" dirty="0" smtClean="0"/>
              <a:t>For now we’ll just hit some highlights . . . </a:t>
            </a:r>
            <a:endParaRPr lang="en-US" sz="2000" b="1" dirty="0"/>
          </a:p>
        </p:txBody>
      </p:sp>
      <p:sp>
        <p:nvSpPr>
          <p:cNvPr id="5" name="Rectangle 4"/>
          <p:cNvSpPr/>
          <p:nvPr/>
        </p:nvSpPr>
        <p:spPr>
          <a:xfrm>
            <a:off x="1602768" y="1264475"/>
            <a:ext cx="5013789" cy="707886"/>
          </a:xfrm>
          <a:prstGeom prst="rect">
            <a:avLst/>
          </a:prstGeom>
        </p:spPr>
        <p:txBody>
          <a:bodyPr wrap="square">
            <a:spAutoFit/>
          </a:bodyPr>
          <a:lstStyle/>
          <a:p>
            <a:r>
              <a:rPr lang="en-US" sz="2000" b="1" dirty="0"/>
              <a:t>The story of </a:t>
            </a:r>
            <a:r>
              <a:rPr lang="en-US" sz="2000" b="1" dirty="0" smtClean="0"/>
              <a:t>what happened over </a:t>
            </a:r>
          </a:p>
          <a:p>
            <a:r>
              <a:rPr lang="en-US" sz="2000" b="1" dirty="0" smtClean="0"/>
              <a:t>the next four years is quite a saga . . . </a:t>
            </a:r>
            <a:endParaRPr lang="en-US" sz="2000" b="1" dirty="0"/>
          </a:p>
        </p:txBody>
      </p:sp>
      <p:sp>
        <p:nvSpPr>
          <p:cNvPr id="6" name="TextBox 5"/>
          <p:cNvSpPr txBox="1"/>
          <p:nvPr/>
        </p:nvSpPr>
        <p:spPr>
          <a:xfrm>
            <a:off x="1602768" y="3206464"/>
            <a:ext cx="4777484" cy="707886"/>
          </a:xfrm>
          <a:prstGeom prst="rect">
            <a:avLst/>
          </a:prstGeom>
          <a:noFill/>
        </p:spPr>
        <p:txBody>
          <a:bodyPr wrap="square" rtlCol="0">
            <a:spAutoFit/>
          </a:bodyPr>
          <a:lstStyle/>
          <a:p>
            <a:r>
              <a:rPr lang="en-US" sz="2000" dirty="0" smtClean="0"/>
              <a:t>That was the </a:t>
            </a:r>
            <a:r>
              <a:rPr lang="en-US" sz="2000" dirty="0">
                <a:hlinkClick r:id="rId4"/>
              </a:rPr>
              <a:t>first time I’d </a:t>
            </a:r>
            <a:r>
              <a:rPr lang="en-US" sz="2000" dirty="0" smtClean="0">
                <a:hlinkClick r:id="rId4"/>
              </a:rPr>
              <a:t>stepped forward</a:t>
            </a:r>
            <a:r>
              <a:rPr lang="en-US" sz="2000" dirty="0" smtClean="0"/>
              <a:t> to </a:t>
            </a:r>
            <a:r>
              <a:rPr lang="en-US" sz="2000" dirty="0" smtClean="0">
                <a:hlinkClick r:id="rId5"/>
              </a:rPr>
              <a:t>tell </a:t>
            </a:r>
            <a:r>
              <a:rPr lang="en-US" sz="2000" dirty="0">
                <a:hlinkClick r:id="rId5"/>
              </a:rPr>
              <a:t>the </a:t>
            </a:r>
            <a:r>
              <a:rPr lang="en-US" sz="2000" dirty="0" smtClean="0">
                <a:hlinkClick r:id="rId5"/>
              </a:rPr>
              <a:t>story</a:t>
            </a:r>
            <a:r>
              <a:rPr lang="en-US" sz="2000" dirty="0" smtClean="0"/>
              <a:t> . </a:t>
            </a:r>
            <a:r>
              <a:rPr lang="en-US" sz="2000" dirty="0"/>
              <a:t>. </a:t>
            </a:r>
            <a:r>
              <a:rPr lang="en-US" sz="2000" dirty="0" smtClean="0"/>
              <a:t>.</a:t>
            </a:r>
            <a:endParaRPr lang="en-US" sz="2000" dirty="0"/>
          </a:p>
        </p:txBody>
      </p:sp>
      <p:sp>
        <p:nvSpPr>
          <p:cNvPr id="7" name="TextBox 6"/>
          <p:cNvSpPr txBox="1"/>
          <p:nvPr/>
        </p:nvSpPr>
        <p:spPr>
          <a:xfrm>
            <a:off x="1602767" y="4023570"/>
            <a:ext cx="5498171" cy="1015663"/>
          </a:xfrm>
          <a:prstGeom prst="rect">
            <a:avLst/>
          </a:prstGeom>
          <a:noFill/>
        </p:spPr>
        <p:txBody>
          <a:bodyPr wrap="square" rtlCol="0">
            <a:spAutoFit/>
          </a:bodyPr>
          <a:lstStyle/>
          <a:p>
            <a:r>
              <a:rPr lang="en-US" sz="2000" dirty="0" smtClean="0"/>
              <a:t>Note that </a:t>
            </a:r>
            <a:r>
              <a:rPr lang="en-US" sz="2000" dirty="0" smtClean="0">
                <a:hlinkClick r:id="rId6"/>
              </a:rPr>
              <a:t>since I </a:t>
            </a:r>
            <a:r>
              <a:rPr lang="en-US" sz="2000" dirty="0">
                <a:hlinkClick r:id="rId6"/>
              </a:rPr>
              <a:t>didn’t look like an </a:t>
            </a:r>
            <a:r>
              <a:rPr lang="en-US" sz="2000" dirty="0" smtClean="0">
                <a:hlinkClick r:id="rId6"/>
              </a:rPr>
              <a:t>engineer</a:t>
            </a:r>
            <a:r>
              <a:rPr lang="en-US" sz="2000" dirty="0"/>
              <a:t>, </a:t>
            </a:r>
            <a:r>
              <a:rPr lang="en-US" sz="2000" dirty="0" smtClean="0"/>
              <a:t>Silicon </a:t>
            </a:r>
            <a:r>
              <a:rPr lang="en-US" sz="2000" dirty="0"/>
              <a:t>Valley </a:t>
            </a:r>
            <a:r>
              <a:rPr lang="en-US" sz="2000" dirty="0" smtClean="0"/>
              <a:t>at that point had </a:t>
            </a:r>
            <a:r>
              <a:rPr lang="en-US" sz="2000" dirty="0"/>
              <a:t>no clue </a:t>
            </a:r>
            <a:endParaRPr lang="en-US" sz="2000" dirty="0" smtClean="0"/>
          </a:p>
          <a:p>
            <a:r>
              <a:rPr lang="en-US" sz="2000" dirty="0" smtClean="0"/>
              <a:t>what I’d done during </a:t>
            </a:r>
            <a:r>
              <a:rPr lang="en-US" sz="2000" dirty="0"/>
              <a:t>the 70’s! </a:t>
            </a:r>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7451" y="1190317"/>
            <a:ext cx="4119990" cy="471405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227" y="1390882"/>
            <a:ext cx="3590463" cy="4867677"/>
          </a:xfrm>
          <a:prstGeom prst="rect">
            <a:avLst/>
          </a:prstGeom>
        </p:spPr>
      </p:pic>
      <p:sp>
        <p:nvSpPr>
          <p:cNvPr id="4" name="TextBox 3"/>
          <p:cNvSpPr txBox="1"/>
          <p:nvPr/>
        </p:nvSpPr>
        <p:spPr>
          <a:xfrm>
            <a:off x="1374608" y="1068908"/>
            <a:ext cx="9906470" cy="400110"/>
          </a:xfrm>
          <a:prstGeom prst="rect">
            <a:avLst/>
          </a:prstGeom>
          <a:noFill/>
        </p:spPr>
        <p:txBody>
          <a:bodyPr wrap="square" rtlCol="0">
            <a:spAutoFit/>
          </a:bodyPr>
          <a:lstStyle/>
          <a:p>
            <a:r>
              <a:rPr lang="en-US" sz="2000" dirty="0" smtClean="0">
                <a:hlinkClick r:id="rId4"/>
              </a:rPr>
              <a:t>The breakout was triggered by a cluster of abstract innovations at Xerox PARC and Caltech . . . </a:t>
            </a:r>
            <a:endParaRPr lang="en-US" sz="2000" dirty="0"/>
          </a:p>
        </p:txBody>
      </p:sp>
      <p:sp>
        <p:nvSpPr>
          <p:cNvPr id="6" name="TextBox 5"/>
          <p:cNvSpPr txBox="1"/>
          <p:nvPr/>
        </p:nvSpPr>
        <p:spPr>
          <a:xfrm>
            <a:off x="10418090" y="5230541"/>
            <a:ext cx="518091" cy="338554"/>
          </a:xfrm>
          <a:prstGeom prst="rect">
            <a:avLst/>
          </a:prstGeom>
          <a:noFill/>
        </p:spPr>
        <p:txBody>
          <a:bodyPr wrap="none" rtlCol="0">
            <a:spAutoFit/>
          </a:bodyPr>
          <a:lstStyle/>
          <a:p>
            <a:r>
              <a:rPr lang="en-US" sz="1600" dirty="0" smtClean="0">
                <a:hlinkClick r:id="rId5"/>
              </a:rPr>
              <a:t>Link</a:t>
            </a:r>
            <a:endParaRPr lang="en-US" sz="1600" dirty="0"/>
          </a:p>
        </p:txBody>
      </p:sp>
      <p:sp>
        <p:nvSpPr>
          <p:cNvPr id="7" name="TextBox 6"/>
          <p:cNvSpPr txBox="1"/>
          <p:nvPr/>
        </p:nvSpPr>
        <p:spPr>
          <a:xfrm>
            <a:off x="1374608" y="1790992"/>
            <a:ext cx="2713916" cy="1477328"/>
          </a:xfrm>
          <a:prstGeom prst="rect">
            <a:avLst/>
          </a:prstGeom>
          <a:noFill/>
        </p:spPr>
        <p:txBody>
          <a:bodyPr wrap="square" rtlCol="0">
            <a:spAutoFit/>
          </a:bodyPr>
          <a:lstStyle/>
          <a:p>
            <a:r>
              <a:rPr lang="en-US" dirty="0" smtClean="0">
                <a:hlinkClick r:id="rId6"/>
              </a:rPr>
              <a:t>Included were a set of scalable VLSI chip-layout design rules</a:t>
            </a:r>
            <a:r>
              <a:rPr lang="en-US" dirty="0" smtClean="0"/>
              <a:t>, framed as dimensionless</a:t>
            </a:r>
            <a:r>
              <a:rPr lang="en-US" dirty="0" smtClean="0">
                <a:solidFill>
                  <a:schemeClr val="bg1">
                    <a:lumMod val="50000"/>
                  </a:schemeClr>
                </a:solidFill>
              </a:rPr>
              <a:t> </a:t>
            </a:r>
            <a:r>
              <a:rPr lang="en-US" dirty="0" smtClean="0"/>
              <a:t>inequality equations </a:t>
            </a:r>
            <a:r>
              <a:rPr lang="en-US" dirty="0" smtClean="0">
                <a:solidFill>
                  <a:schemeClr val="bg1">
                    <a:lumMod val="50000"/>
                  </a:schemeClr>
                </a:solidFill>
              </a:rPr>
              <a:t>(Conway, PARC). </a:t>
            </a:r>
            <a:endParaRPr lang="en-US" dirty="0" smtClean="0"/>
          </a:p>
        </p:txBody>
      </p:sp>
      <p:sp>
        <p:nvSpPr>
          <p:cNvPr id="8" name="Rectangle 7"/>
          <p:cNvSpPr/>
          <p:nvPr/>
        </p:nvSpPr>
        <p:spPr>
          <a:xfrm>
            <a:off x="1374608" y="3348883"/>
            <a:ext cx="2868619" cy="1200329"/>
          </a:xfrm>
          <a:prstGeom prst="rect">
            <a:avLst/>
          </a:prstGeom>
        </p:spPr>
        <p:txBody>
          <a:bodyPr wrap="square">
            <a:spAutoFit/>
          </a:bodyPr>
          <a:lstStyle/>
          <a:p>
            <a:pPr>
              <a:spcAft>
                <a:spcPts val="600"/>
              </a:spcAft>
            </a:pPr>
            <a:r>
              <a:rPr lang="en-US" dirty="0" smtClean="0"/>
              <a:t>These </a:t>
            </a:r>
            <a:r>
              <a:rPr lang="en-US" dirty="0"/>
              <a:t>enabled </a:t>
            </a:r>
            <a:r>
              <a:rPr lang="en-US" dirty="0" smtClean="0"/>
              <a:t>chip </a:t>
            </a:r>
            <a:r>
              <a:rPr lang="en-US" dirty="0"/>
              <a:t>designs to be </a:t>
            </a:r>
            <a:r>
              <a:rPr lang="en-US" dirty="0" smtClean="0"/>
              <a:t>digitally shrunk down </a:t>
            </a:r>
            <a:r>
              <a:rPr lang="en-US" dirty="0">
                <a:solidFill>
                  <a:schemeClr val="bg1">
                    <a:lumMod val="50000"/>
                  </a:schemeClr>
                </a:solidFill>
              </a:rPr>
              <a:t>(and reused)</a:t>
            </a:r>
            <a:r>
              <a:rPr lang="en-US" dirty="0"/>
              <a:t> as Moore’s law rapidly advanced . . . </a:t>
            </a:r>
          </a:p>
        </p:txBody>
      </p:sp>
      <p:sp>
        <p:nvSpPr>
          <p:cNvPr id="5" name="Rectangle 4"/>
          <p:cNvSpPr/>
          <p:nvPr/>
        </p:nvSpPr>
        <p:spPr>
          <a:xfrm>
            <a:off x="1374608" y="4673542"/>
            <a:ext cx="3065312" cy="923330"/>
          </a:xfrm>
          <a:prstGeom prst="rect">
            <a:avLst/>
          </a:prstGeom>
        </p:spPr>
        <p:txBody>
          <a:bodyPr wrap="square">
            <a:spAutoFit/>
          </a:bodyPr>
          <a:lstStyle/>
          <a:p>
            <a:pPr>
              <a:spcAft>
                <a:spcPts val="600"/>
              </a:spcAft>
            </a:pPr>
            <a:r>
              <a:rPr lang="en-US" dirty="0"/>
              <a:t>They also enabled </a:t>
            </a:r>
            <a:r>
              <a:rPr lang="en-US" dirty="0" smtClean="0"/>
              <a:t>accruing open-source </a:t>
            </a:r>
            <a:r>
              <a:rPr lang="en-US" dirty="0"/>
              <a:t>chip subsystem designs to be widely shared.</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6024" y="1132472"/>
            <a:ext cx="9116996" cy="4339650"/>
          </a:xfrm>
          <a:prstGeom prst="rect">
            <a:avLst/>
          </a:prstGeom>
          <a:noFill/>
        </p:spPr>
        <p:txBody>
          <a:bodyPr wrap="square" rtlCol="0">
            <a:spAutoFit/>
          </a:bodyPr>
          <a:lstStyle/>
          <a:p>
            <a:r>
              <a:rPr lang="en-US" sz="2200" b="1" dirty="0" smtClean="0"/>
              <a:t>The driving meta-architectural idea:</a:t>
            </a:r>
            <a:r>
              <a:rPr lang="en-US" sz="2200" b="1" dirty="0"/>
              <a:t> </a:t>
            </a:r>
            <a:endParaRPr lang="en-US" sz="2200" b="1" dirty="0" smtClean="0"/>
          </a:p>
          <a:p>
            <a:endParaRPr lang="en-US" sz="800" b="1" dirty="0"/>
          </a:p>
          <a:p>
            <a:r>
              <a:rPr lang="en-US" sz="2000" dirty="0" smtClean="0"/>
              <a:t>Given: As chip lithography scales-down according </a:t>
            </a:r>
            <a:r>
              <a:rPr lang="en-US" sz="2000" dirty="0"/>
              <a:t>to Moore’s </a:t>
            </a:r>
            <a:r>
              <a:rPr lang="en-US" sz="2000" dirty="0" smtClean="0"/>
              <a:t>Law, ever-more </a:t>
            </a:r>
          </a:p>
          <a:p>
            <a:r>
              <a:rPr lang="en-US" sz="2000" dirty="0" smtClean="0"/>
              <a:t>ever-faster </a:t>
            </a:r>
            <a:r>
              <a:rPr lang="en-US" sz="2000" dirty="0"/>
              <a:t>transistors can be printed on </a:t>
            </a:r>
            <a:r>
              <a:rPr lang="en-US" sz="2000" dirty="0" smtClean="0"/>
              <a:t>individual chips as time passes.</a:t>
            </a:r>
            <a:endParaRPr lang="en-US" sz="2000" dirty="0"/>
          </a:p>
          <a:p>
            <a:endParaRPr lang="en-US" sz="1200" dirty="0" smtClean="0"/>
          </a:p>
          <a:p>
            <a:r>
              <a:rPr lang="en-US" sz="2000" b="1" dirty="0" smtClean="0">
                <a:solidFill>
                  <a:srgbClr val="FF0000"/>
                </a:solidFill>
              </a:rPr>
              <a:t>STEP (</a:t>
            </a:r>
            <a:r>
              <a:rPr lang="en-US" sz="2000" b="1" dirty="0" err="1" smtClean="0">
                <a:solidFill>
                  <a:srgbClr val="FF0000"/>
                </a:solidFill>
              </a:rPr>
              <a:t>i</a:t>
            </a:r>
            <a:r>
              <a:rPr lang="en-US" sz="2000" b="1" dirty="0" smtClean="0">
                <a:solidFill>
                  <a:srgbClr val="FF0000"/>
                </a:solidFill>
              </a:rPr>
              <a:t>): Use a computer to design the chip-set for a more powerful computer . . . </a:t>
            </a:r>
          </a:p>
          <a:p>
            <a:r>
              <a:rPr lang="en-US" sz="2000" b="1" dirty="0" smtClean="0">
                <a:solidFill>
                  <a:srgbClr val="FF0000"/>
                </a:solidFill>
              </a:rPr>
              <a:t>then “print” that chip-set using the next-denser fabrication process.</a:t>
            </a:r>
          </a:p>
          <a:p>
            <a:endParaRPr lang="en-US" sz="1200" dirty="0" smtClean="0"/>
          </a:p>
          <a:p>
            <a:r>
              <a:rPr lang="en-US" sz="2000" b="1" dirty="0" smtClean="0">
                <a:solidFill>
                  <a:srgbClr val="FF0000"/>
                </a:solidFill>
              </a:rPr>
              <a:t>STEP ( i+1): Use that more powerful chip-set to update your “computer-design” computer, then repeat step (</a:t>
            </a:r>
            <a:r>
              <a:rPr lang="en-US" sz="2000" b="1" dirty="0" err="1" smtClean="0">
                <a:solidFill>
                  <a:srgbClr val="FF0000"/>
                </a:solidFill>
              </a:rPr>
              <a:t>i</a:t>
            </a:r>
            <a:r>
              <a:rPr lang="en-US" sz="2000" b="1" dirty="0" smtClean="0">
                <a:solidFill>
                  <a:srgbClr val="FF0000"/>
                </a:solidFill>
              </a:rPr>
              <a:t>).</a:t>
            </a:r>
          </a:p>
          <a:p>
            <a:endParaRPr lang="en-US" sz="1200" dirty="0"/>
          </a:p>
          <a:p>
            <a:pPr>
              <a:spcAft>
                <a:spcPts val="1200"/>
              </a:spcAft>
            </a:pPr>
            <a:r>
              <a:rPr lang="en-US" sz="2000" dirty="0" smtClean="0"/>
              <a:t>If ever-more engineers and design-tool builders began doing this</a:t>
            </a:r>
            <a:r>
              <a:rPr lang="en-US" sz="2000" dirty="0"/>
              <a:t> </a:t>
            </a:r>
            <a:r>
              <a:rPr lang="en-US" sz="2000" dirty="0" smtClean="0"/>
              <a:t>(on an expanding number of increasingly powerful computers), </a:t>
            </a:r>
            <a:r>
              <a:rPr lang="en-US" sz="2000" dirty="0" smtClean="0">
                <a:hlinkClick r:id="rId2"/>
              </a:rPr>
              <a:t>the iterative expansion-process</a:t>
            </a:r>
            <a:r>
              <a:rPr lang="en-US" sz="2000" dirty="0" smtClean="0"/>
              <a:t> could explosively generate ever-more, ever-more-powerful, digital systems . . . </a:t>
            </a:r>
          </a:p>
          <a:p>
            <a:r>
              <a:rPr lang="en-US" sz="2000" dirty="0" smtClean="0"/>
              <a:t>I.e., that process could </a:t>
            </a:r>
            <a:r>
              <a:rPr lang="en-US" sz="2000" b="1" dirty="0" err="1" smtClean="0"/>
              <a:t>Exponentiate</a:t>
            </a:r>
            <a:r>
              <a:rPr lang="en-US" sz="2000" b="1" dirty="0" smtClean="0"/>
              <a:t>!</a:t>
            </a:r>
            <a:endParaRPr lang="en-US" sz="2000" dirty="0" smtClean="0"/>
          </a:p>
        </p:txBody>
      </p:sp>
    </p:spTree>
    <p:extLst>
      <p:ext uri="{BB962C8B-B14F-4D97-AF65-F5344CB8AC3E}">
        <p14:creationId xmlns:p14="http://schemas.microsoft.com/office/powerpoint/2010/main" val="292680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 calcmode="lin" valueType="num">
                                      <p:cBhvr additive="base">
                                        <p:cTn id="1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anim calcmode="lin" valueType="num">
                                      <p:cBhvr additive="base">
                                        <p:cTn id="2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 calcmode="lin" valueType="num">
                                      <p:cBhvr additive="base">
                                        <p:cTn id="2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81" y="1512249"/>
            <a:ext cx="9930362" cy="707886"/>
          </a:xfrm>
          <a:prstGeom prst="rect">
            <a:avLst/>
          </a:prstGeom>
          <a:noFill/>
        </p:spPr>
        <p:txBody>
          <a:bodyPr wrap="square" rtlCol="0">
            <a:spAutoFit/>
          </a:bodyPr>
          <a:lstStyle/>
          <a:p>
            <a:pPr algn="ctr"/>
            <a:r>
              <a:rPr lang="en-US" sz="2000" dirty="0" smtClean="0"/>
              <a:t>To cope with this, I began documenting the new system of simplified, restructured </a:t>
            </a:r>
          </a:p>
          <a:p>
            <a:pPr algn="ctr"/>
            <a:r>
              <a:rPr lang="en-US" sz="2000" dirty="0" smtClean="0"/>
              <a:t>chip design methods in </a:t>
            </a:r>
            <a:r>
              <a:rPr lang="en-US" sz="2000" dirty="0" smtClean="0">
                <a:hlinkClick r:id="rId2"/>
              </a:rPr>
              <a:t>an evolving computer-edited book </a:t>
            </a:r>
            <a:r>
              <a:rPr lang="en-US" sz="2000" dirty="0" smtClean="0"/>
              <a:t> . . .</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smtClean="0">
                <a:hlinkClick r:id="rId9"/>
              </a:rPr>
              <a:t>Link</a:t>
            </a:r>
            <a:endParaRPr lang="en-US" sz="1600" dirty="0"/>
          </a:p>
        </p:txBody>
      </p:sp>
      <p:sp>
        <p:nvSpPr>
          <p:cNvPr id="5" name="Rectangle 4"/>
          <p:cNvSpPr/>
          <p:nvPr/>
        </p:nvSpPr>
        <p:spPr>
          <a:xfrm>
            <a:off x="1537027" y="784562"/>
            <a:ext cx="8837669" cy="707886"/>
          </a:xfrm>
          <a:prstGeom prst="rect">
            <a:avLst/>
          </a:prstGeom>
        </p:spPr>
        <p:txBody>
          <a:bodyPr wrap="square">
            <a:spAutoFit/>
          </a:bodyPr>
          <a:lstStyle/>
          <a:p>
            <a:pPr algn="ctr"/>
            <a:r>
              <a:rPr lang="en-US" sz="2000" b="1" dirty="0"/>
              <a:t>But there’s a big </a:t>
            </a:r>
            <a:r>
              <a:rPr lang="en-US" sz="2000" b="1" dirty="0" smtClean="0"/>
              <a:t>problem: </a:t>
            </a:r>
            <a:r>
              <a:rPr lang="en-US" sz="2000" b="1" dirty="0" smtClean="0">
                <a:solidFill>
                  <a:srgbClr val="FF0000"/>
                </a:solidFill>
              </a:rPr>
              <a:t>Where will </a:t>
            </a:r>
            <a:r>
              <a:rPr lang="en-US" sz="2000" b="1" dirty="0">
                <a:solidFill>
                  <a:srgbClr val="FF0000"/>
                </a:solidFill>
              </a:rPr>
              <a:t>all </a:t>
            </a:r>
            <a:r>
              <a:rPr lang="en-US" sz="2000" b="1" dirty="0" smtClean="0">
                <a:solidFill>
                  <a:srgbClr val="FF0000"/>
                </a:solidFill>
              </a:rPr>
              <a:t>these engineers/programmers </a:t>
            </a:r>
          </a:p>
          <a:p>
            <a:pPr algn="ctr"/>
            <a:r>
              <a:rPr lang="en-US" sz="2000" b="1" dirty="0" smtClean="0">
                <a:solidFill>
                  <a:srgbClr val="FF0000"/>
                </a:solidFill>
              </a:rPr>
              <a:t>come </a:t>
            </a:r>
            <a:r>
              <a:rPr lang="en-US" sz="2000" b="1" dirty="0">
                <a:solidFill>
                  <a:srgbClr val="FF0000"/>
                </a:solidFill>
              </a:rPr>
              <a:t>from, </a:t>
            </a:r>
            <a:r>
              <a:rPr lang="en-US" sz="2000" b="1" dirty="0" smtClean="0">
                <a:solidFill>
                  <a:srgbClr val="FF0000"/>
                </a:solidFill>
              </a:rPr>
              <a:t>and how will </a:t>
            </a:r>
            <a:r>
              <a:rPr lang="en-US" sz="2000" b="1" dirty="0">
                <a:solidFill>
                  <a:srgbClr val="FF0000"/>
                </a:solidFill>
              </a:rPr>
              <a:t>they </a:t>
            </a:r>
            <a:r>
              <a:rPr lang="en-US" sz="2000" b="1" dirty="0" smtClean="0">
                <a:solidFill>
                  <a:srgbClr val="FF0000"/>
                </a:solidFill>
              </a:rPr>
              <a:t>learn to </a:t>
            </a:r>
            <a:r>
              <a:rPr lang="en-US" sz="2000" b="1" dirty="0">
                <a:solidFill>
                  <a:srgbClr val="FF0000"/>
                </a:solidFill>
              </a:rPr>
              <a:t>do all this?</a:t>
            </a:r>
          </a:p>
        </p:txBody>
      </p:sp>
    </p:spTree>
    <p:extLst>
      <p:ext uri="{BB962C8B-B14F-4D97-AF65-F5344CB8AC3E}">
        <p14:creationId xmlns:p14="http://schemas.microsoft.com/office/powerpoint/2010/main" val="17182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0601" y="2735164"/>
            <a:ext cx="4506803" cy="1323439"/>
          </a:xfrm>
          <a:prstGeom prst="rect">
            <a:avLst/>
          </a:prstGeom>
          <a:noFill/>
        </p:spPr>
        <p:txBody>
          <a:bodyPr wrap="square" rtlCol="0">
            <a:spAutoFit/>
          </a:bodyPr>
          <a:lstStyle/>
          <a:p>
            <a:r>
              <a:rPr lang="en-US" sz="2000" dirty="0"/>
              <a:t>T</a:t>
            </a:r>
            <a:r>
              <a:rPr lang="en-US" sz="2000" dirty="0" smtClean="0"/>
              <a:t>hat </a:t>
            </a:r>
            <a:r>
              <a:rPr lang="en-US" sz="2000" dirty="0" smtClean="0">
                <a:hlinkClick r:id="rId2"/>
              </a:rPr>
              <a:t>computer-edited, rapidly evolving book</a:t>
            </a:r>
            <a:r>
              <a:rPr lang="en-US" sz="2000" dirty="0" smtClean="0"/>
              <a:t>, printed using the laser printers at PARC, became </a:t>
            </a:r>
            <a:r>
              <a:rPr lang="en-US" sz="2000" dirty="0" smtClean="0">
                <a:hlinkClick r:id="rId3"/>
              </a:rPr>
              <a:t>the draft</a:t>
            </a:r>
            <a:r>
              <a:rPr lang="en-US" sz="2000" dirty="0" smtClean="0"/>
              <a:t> of the </a:t>
            </a:r>
          </a:p>
          <a:p>
            <a:r>
              <a:rPr lang="en-US" sz="2000" dirty="0" smtClean="0"/>
              <a:t>later-iconic textbook . . .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755" y="1056700"/>
            <a:ext cx="3719404" cy="4634122"/>
          </a:xfrm>
          <a:prstGeom prst="rect">
            <a:avLst/>
          </a:prstGeom>
        </p:spPr>
      </p:pic>
      <p:sp>
        <p:nvSpPr>
          <p:cNvPr id="4" name="Rectangle 3"/>
          <p:cNvSpPr/>
          <p:nvPr/>
        </p:nvSpPr>
        <p:spPr>
          <a:xfrm>
            <a:off x="2030601" y="4212376"/>
            <a:ext cx="4265264" cy="1015663"/>
          </a:xfrm>
          <a:prstGeom prst="rect">
            <a:avLst/>
          </a:prstGeom>
        </p:spPr>
        <p:txBody>
          <a:bodyPr wrap="square">
            <a:spAutoFit/>
          </a:bodyPr>
          <a:lstStyle/>
          <a:p>
            <a:r>
              <a:rPr lang="en-US" sz="2000" i="1" dirty="0">
                <a:hlinkClick r:id="rId5"/>
              </a:rPr>
              <a:t>Introduction to VLSI Systems </a:t>
            </a:r>
            <a:endParaRPr lang="en-US" sz="2000" i="1" dirty="0" smtClean="0"/>
          </a:p>
          <a:p>
            <a:r>
              <a:rPr lang="en-US" sz="2000" dirty="0" smtClean="0"/>
              <a:t>by Mead </a:t>
            </a:r>
            <a:r>
              <a:rPr lang="en-US" sz="2000" dirty="0"/>
              <a:t>and Conway,</a:t>
            </a:r>
            <a:r>
              <a:rPr lang="en-US" sz="2000" i="1" dirty="0"/>
              <a:t> </a:t>
            </a:r>
            <a:endParaRPr lang="en-US" sz="2000" i="1" dirty="0" smtClean="0"/>
          </a:p>
          <a:p>
            <a:r>
              <a:rPr lang="en-US" sz="2000" dirty="0" smtClean="0"/>
              <a:t>published </a:t>
            </a:r>
            <a:r>
              <a:rPr lang="en-US" sz="2000" dirty="0"/>
              <a:t>in 1980 . . .</a:t>
            </a:r>
          </a:p>
        </p:txBody>
      </p:sp>
      <p:sp>
        <p:nvSpPr>
          <p:cNvPr id="5" name="Rectangle 4"/>
          <p:cNvSpPr/>
          <p:nvPr/>
        </p:nvSpPr>
        <p:spPr>
          <a:xfrm>
            <a:off x="2030601" y="1257953"/>
            <a:ext cx="4204879" cy="1323439"/>
          </a:xfrm>
          <a:prstGeom prst="rect">
            <a:avLst/>
          </a:prstGeom>
        </p:spPr>
        <p:txBody>
          <a:bodyPr wrap="square">
            <a:spAutoFit/>
          </a:bodyPr>
          <a:lstStyle/>
          <a:p>
            <a:r>
              <a:rPr lang="en-US" sz="2000" dirty="0" smtClean="0"/>
              <a:t>Thus using </a:t>
            </a:r>
            <a:r>
              <a:rPr lang="en-US" sz="2000" dirty="0" smtClean="0">
                <a:hlinkClick r:id="rId6"/>
              </a:rPr>
              <a:t>Alto</a:t>
            </a:r>
            <a:r>
              <a:rPr lang="en-US" sz="2000" dirty="0" smtClean="0"/>
              <a:t> computers not only</a:t>
            </a:r>
          </a:p>
          <a:p>
            <a:r>
              <a:rPr lang="en-US" sz="2000" dirty="0" smtClean="0"/>
              <a:t>to </a:t>
            </a:r>
            <a:r>
              <a:rPr lang="en-US" sz="2000" dirty="0"/>
              <a:t>mechanize </a:t>
            </a:r>
            <a:r>
              <a:rPr lang="en-US" sz="2000" dirty="0" smtClean="0"/>
              <a:t>the generation </a:t>
            </a:r>
            <a:r>
              <a:rPr lang="en-US" sz="2000" dirty="0"/>
              <a:t>of </a:t>
            </a:r>
            <a:r>
              <a:rPr lang="en-US" sz="2000" dirty="0" smtClean="0"/>
              <a:t>chip-designs</a:t>
            </a:r>
            <a:r>
              <a:rPr lang="en-US" sz="2000" dirty="0"/>
              <a:t>, but also the evolution of the </a:t>
            </a:r>
            <a:r>
              <a:rPr lang="en-US" sz="2000" dirty="0" smtClean="0"/>
              <a:t>design-knowledge-book </a:t>
            </a:r>
            <a:r>
              <a:rPr lang="en-US" sz="2000" dirty="0"/>
              <a:t>itself . . . </a:t>
            </a:r>
          </a:p>
        </p:txBody>
      </p:sp>
    </p:spTree>
    <p:extLst>
      <p:ext uri="{BB962C8B-B14F-4D97-AF65-F5344CB8AC3E}">
        <p14:creationId xmlns:p14="http://schemas.microsoft.com/office/powerpoint/2010/main" val="2850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461" y="2999259"/>
            <a:ext cx="6640512" cy="2709874"/>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7682" y="903790"/>
            <a:ext cx="3635566" cy="1929864"/>
          </a:xfrm>
          <a:prstGeom prst="rect">
            <a:avLst/>
          </a:prstGeom>
          <a:ln>
            <a:solidFill>
              <a:schemeClr val="accent1"/>
            </a:solidFill>
          </a:ln>
        </p:spPr>
      </p:pic>
      <p:sp>
        <p:nvSpPr>
          <p:cNvPr id="6" name="Rectangle 5"/>
          <p:cNvSpPr/>
          <p:nvPr/>
        </p:nvSpPr>
        <p:spPr>
          <a:xfrm>
            <a:off x="1719717" y="814386"/>
            <a:ext cx="4648426" cy="1938992"/>
          </a:xfrm>
          <a:prstGeom prst="rect">
            <a:avLst/>
          </a:prstGeom>
        </p:spPr>
        <p:txBody>
          <a:bodyPr wrap="square">
            <a:spAutoFit/>
          </a:bodyPr>
          <a:lstStyle/>
          <a:p>
            <a:r>
              <a:rPr lang="en-US" sz="2000" dirty="0" smtClean="0"/>
              <a:t>Then, following the </a:t>
            </a:r>
            <a:r>
              <a:rPr lang="en-US" sz="2000" dirty="0" smtClean="0">
                <a:hlinkClick r:id="rId6"/>
              </a:rPr>
              <a:t>script used by </a:t>
            </a:r>
          </a:p>
          <a:p>
            <a:r>
              <a:rPr lang="en-US" sz="2000" dirty="0" smtClean="0">
                <a:hlinkClick r:id="rId6"/>
              </a:rPr>
              <a:t>Charles Steinmetz to propagate</a:t>
            </a:r>
            <a:r>
              <a:rPr lang="en-US" sz="2000" dirty="0" smtClean="0"/>
              <a:t> his revolutionary AC electrical methods </a:t>
            </a:r>
          </a:p>
          <a:p>
            <a:r>
              <a:rPr lang="en-US" sz="2000" dirty="0" smtClean="0"/>
              <a:t>at Union College in 1910, </a:t>
            </a:r>
            <a:r>
              <a:rPr lang="en-US" sz="2000" dirty="0"/>
              <a:t>I </a:t>
            </a:r>
            <a:r>
              <a:rPr lang="en-US" sz="2000" dirty="0" smtClean="0"/>
              <a:t>introduced </a:t>
            </a:r>
          </a:p>
          <a:p>
            <a:r>
              <a:rPr lang="en-US" sz="2000" dirty="0" smtClean="0"/>
              <a:t>the new methods </a:t>
            </a:r>
            <a:r>
              <a:rPr lang="en-US" sz="2000" dirty="0"/>
              <a:t>in </a:t>
            </a:r>
            <a:r>
              <a:rPr lang="en-US" sz="2000" dirty="0" smtClean="0"/>
              <a:t>a special </a:t>
            </a:r>
          </a:p>
          <a:p>
            <a:r>
              <a:rPr lang="en-US" sz="2000" dirty="0" smtClean="0">
                <a:hlinkClick r:id="rId7"/>
              </a:rPr>
              <a:t>VLSI design course </a:t>
            </a:r>
            <a:r>
              <a:rPr lang="en-US" sz="2000" dirty="0">
                <a:hlinkClick r:id="rId7"/>
              </a:rPr>
              <a:t>at </a:t>
            </a:r>
            <a:r>
              <a:rPr lang="en-US" sz="2000" dirty="0" smtClean="0">
                <a:hlinkClick r:id="rId7"/>
              </a:rPr>
              <a:t>MIT </a:t>
            </a:r>
            <a:r>
              <a:rPr lang="en-US" sz="2000" dirty="0">
                <a:hlinkClick r:id="rId7"/>
              </a:rPr>
              <a:t>in 1978</a:t>
            </a:r>
            <a:r>
              <a:rPr lang="en-US" sz="2000" dirty="0"/>
              <a:t>. </a:t>
            </a:r>
          </a:p>
        </p:txBody>
      </p:sp>
      <p:sp>
        <p:nvSpPr>
          <p:cNvPr id="8" name="TextBox 7"/>
          <p:cNvSpPr txBox="1"/>
          <p:nvPr/>
        </p:nvSpPr>
        <p:spPr>
          <a:xfrm>
            <a:off x="7848113" y="3079535"/>
            <a:ext cx="631860" cy="830997"/>
          </a:xfrm>
          <a:prstGeom prst="rect">
            <a:avLst/>
          </a:prstGeom>
          <a:noFill/>
        </p:spPr>
        <p:txBody>
          <a:bodyPr wrap="square" rtlCol="0">
            <a:spAutoFit/>
          </a:bodyPr>
          <a:lstStyle/>
          <a:p>
            <a:r>
              <a:rPr lang="en-US" sz="1600" dirty="0" smtClean="0">
                <a:hlinkClick r:id="rId8"/>
              </a:rPr>
              <a:t>Link</a:t>
            </a:r>
            <a:endParaRPr lang="en-US" sz="1600" dirty="0" smtClean="0"/>
          </a:p>
          <a:p>
            <a:r>
              <a:rPr lang="en-US" sz="1600" dirty="0" smtClean="0">
                <a:hlinkClick r:id="rId4"/>
              </a:rPr>
              <a:t>Link</a:t>
            </a:r>
            <a:endParaRPr lang="en-US" sz="1600" dirty="0" smtClean="0"/>
          </a:p>
          <a:p>
            <a:r>
              <a:rPr lang="en-US" sz="1600" dirty="0" smtClean="0">
                <a:hlinkClick r:id="rId9"/>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88883" y="844636"/>
            <a:ext cx="4371995" cy="1631216"/>
          </a:xfrm>
          <a:prstGeom prst="rect">
            <a:avLst/>
          </a:prstGeom>
        </p:spPr>
        <p:txBody>
          <a:bodyPr wrap="square">
            <a:spAutoFit/>
          </a:bodyPr>
          <a:lstStyle/>
          <a:p>
            <a:r>
              <a:rPr lang="en-US" sz="2000" dirty="0"/>
              <a:t>S</a:t>
            </a:r>
            <a:r>
              <a:rPr lang="en-US" sz="2000" dirty="0" smtClean="0"/>
              <a:t>tudents </a:t>
            </a:r>
            <a:r>
              <a:rPr lang="en-US" sz="2000" dirty="0"/>
              <a:t>learned </a:t>
            </a:r>
            <a:r>
              <a:rPr lang="en-US" sz="2000" dirty="0" smtClean="0"/>
              <a:t>the design methods </a:t>
            </a:r>
          </a:p>
          <a:p>
            <a:r>
              <a:rPr lang="en-US" sz="2000" dirty="0" smtClean="0"/>
              <a:t>in </a:t>
            </a:r>
            <a:r>
              <a:rPr lang="en-US" sz="2000" dirty="0"/>
              <a:t>the </a:t>
            </a:r>
            <a:r>
              <a:rPr lang="en-US" sz="2000" dirty="0" smtClean="0"/>
              <a:t>1</a:t>
            </a:r>
            <a:r>
              <a:rPr lang="en-US" sz="2000" baseline="30000" dirty="0" smtClean="0"/>
              <a:t>st</a:t>
            </a:r>
            <a:r>
              <a:rPr lang="en-US" sz="2000" dirty="0" smtClean="0"/>
              <a:t> half-course &amp; designed project-chips </a:t>
            </a:r>
            <a:r>
              <a:rPr lang="en-US" sz="2000" dirty="0"/>
              <a:t>in the 2</a:t>
            </a:r>
            <a:r>
              <a:rPr lang="en-US" sz="2000" baseline="30000" dirty="0"/>
              <a:t>nd</a:t>
            </a:r>
            <a:r>
              <a:rPr lang="en-US" sz="2000" dirty="0"/>
              <a:t> </a:t>
            </a:r>
            <a:r>
              <a:rPr lang="en-US" sz="2000" dirty="0" smtClean="0"/>
              <a:t>half, which </a:t>
            </a:r>
          </a:p>
          <a:p>
            <a:r>
              <a:rPr lang="en-US" sz="2000" dirty="0" smtClean="0"/>
              <a:t>were then “printed” at my colleague </a:t>
            </a:r>
          </a:p>
          <a:p>
            <a:r>
              <a:rPr lang="en-US" sz="2000" dirty="0" smtClean="0">
                <a:hlinkClick r:id="rId2"/>
              </a:rPr>
              <a:t>Pat Castro’s laboratory  at HP</a:t>
            </a:r>
            <a:r>
              <a:rPr lang="en-US" sz="2000" dirty="0" smtClean="0"/>
              <a:t> . . . </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11" y="949392"/>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0803" y="2475852"/>
            <a:ext cx="3704986" cy="2986108"/>
          </a:xfrm>
          <a:prstGeom prst="rect">
            <a:avLst/>
          </a:prstGeom>
          <a:ln>
            <a:solidFill>
              <a:schemeClr val="accent1"/>
            </a:solidFill>
          </a:ln>
        </p:spPr>
      </p:pic>
      <p:sp>
        <p:nvSpPr>
          <p:cNvPr id="10" name="Rectangle 9"/>
          <p:cNvSpPr/>
          <p:nvPr/>
        </p:nvSpPr>
        <p:spPr>
          <a:xfrm>
            <a:off x="6560878" y="4579283"/>
            <a:ext cx="4363335" cy="1015663"/>
          </a:xfrm>
          <a:prstGeom prst="rect">
            <a:avLst/>
          </a:prstGeom>
        </p:spPr>
        <p:txBody>
          <a:bodyPr wrap="square">
            <a:spAutoFit/>
          </a:bodyPr>
          <a:lstStyle/>
          <a:p>
            <a:r>
              <a:rPr lang="en-US" sz="2000" dirty="0" smtClean="0"/>
              <a:t>The many </a:t>
            </a:r>
            <a:r>
              <a:rPr lang="en-US" sz="2000" dirty="0"/>
              <a:t>amazing </a:t>
            </a:r>
            <a:r>
              <a:rPr lang="en-US" sz="2000" dirty="0" smtClean="0"/>
              <a:t>results included </a:t>
            </a:r>
          </a:p>
          <a:p>
            <a:r>
              <a:rPr lang="en-US" sz="2000" dirty="0" smtClean="0"/>
              <a:t>a </a:t>
            </a:r>
            <a:r>
              <a:rPr lang="en-US" sz="2000" dirty="0"/>
              <a:t>complete Lisp microprocessor </a:t>
            </a:r>
            <a:r>
              <a:rPr lang="en-US" sz="2000" dirty="0" smtClean="0"/>
              <a:t>chip </a:t>
            </a:r>
          </a:p>
          <a:p>
            <a:r>
              <a:rPr lang="en-US" sz="2000" dirty="0" smtClean="0"/>
              <a:t>by MIT grad student </a:t>
            </a:r>
            <a:r>
              <a:rPr lang="en-US" sz="2000" dirty="0" smtClean="0">
                <a:hlinkClick r:id="rId5"/>
              </a:rPr>
              <a:t>Guy </a:t>
            </a:r>
            <a:r>
              <a:rPr lang="en-US" sz="2000" dirty="0">
                <a:hlinkClick r:id="rId5"/>
              </a:rPr>
              <a:t>Steele </a:t>
            </a:r>
            <a:r>
              <a:rPr lang="en-US" sz="2000" dirty="0"/>
              <a:t>. </a:t>
            </a:r>
            <a:r>
              <a:rPr lang="en-US" sz="2000" dirty="0" smtClean="0"/>
              <a:t>. . </a:t>
            </a:r>
            <a:endParaRPr lang="en-US" sz="2000" dirty="0"/>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smtClean="0">
                <a:hlinkClick r:id="rId4"/>
              </a:rPr>
              <a:t>Map and photomicrograph</a:t>
            </a:r>
            <a:r>
              <a:rPr lang="en-US" sz="2000" dirty="0" smtClean="0"/>
              <a:t> </a:t>
            </a:r>
          </a:p>
          <a:p>
            <a:r>
              <a:rPr lang="en-US" sz="2000" dirty="0" smtClean="0"/>
              <a:t>of the 19 student projects on </a:t>
            </a:r>
          </a:p>
          <a:p>
            <a:r>
              <a:rPr lang="en-US" sz="2000" dirty="0" smtClean="0"/>
              <a:t>the MIT’78 ‘</a:t>
            </a:r>
            <a:r>
              <a:rPr lang="en-US" sz="2000" dirty="0" err="1" smtClean="0"/>
              <a:t>MultiProject</a:t>
            </a:r>
            <a:r>
              <a:rPr lang="en-US" sz="2000" dirty="0" smtClean="0"/>
              <a:t>’ Chip</a:t>
            </a:r>
            <a:endParaRPr lang="en-US" sz="2000" dirty="0"/>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smtClean="0"/>
              <a:t>For more about the </a:t>
            </a:r>
            <a:r>
              <a:rPr lang="en-US" sz="2000" dirty="0" smtClean="0">
                <a:hlinkClick r:id="rId5"/>
              </a:rPr>
              <a:t>MIT’78 course</a:t>
            </a:r>
            <a:r>
              <a:rPr lang="en-US" sz="2000" dirty="0" smtClean="0"/>
              <a:t>, see </a:t>
            </a:r>
            <a:r>
              <a:rPr lang="en-US" sz="2000" dirty="0" smtClean="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smtClean="0"/>
              <a:t>The MIT’78 course stunned various top folks across Silicon Valley . . . </a:t>
            </a:r>
          </a:p>
          <a:p>
            <a:r>
              <a:rPr lang="en-US" sz="1900" dirty="0" smtClean="0"/>
              <a:t>Chip design till then had been a mystery, only grasped by a few computer engineers working for chip manufacturers . . who thus had access to the “printing plants” . . . </a:t>
            </a:r>
          </a:p>
          <a:p>
            <a:endParaRPr lang="en-US" sz="1000" dirty="0"/>
          </a:p>
          <a:p>
            <a:r>
              <a:rPr lang="en-US" sz="1900" b="1" dirty="0" smtClean="0"/>
              <a:t>Many other top research universities wanted to offer an “MIT-like” course. But how? </a:t>
            </a:r>
          </a:p>
          <a:p>
            <a:endParaRPr lang="en-US" sz="1000" dirty="0"/>
          </a:p>
          <a:p>
            <a:r>
              <a:rPr lang="en-US" sz="1900" dirty="0" smtClean="0">
                <a:solidFill>
                  <a:srgbClr val="FF0000"/>
                </a:solidFill>
              </a:rPr>
              <a:t>After intensive pondering, I grasped </a:t>
            </a:r>
            <a:r>
              <a:rPr lang="en-US" sz="1900" dirty="0" smtClean="0">
                <a:solidFill>
                  <a:srgbClr val="FF0000"/>
                </a:solidFill>
                <a:hlinkClick r:id="rId2"/>
              </a:rPr>
              <a:t>the answer</a:t>
            </a:r>
            <a:r>
              <a:rPr lang="en-US" sz="1900" dirty="0" smtClean="0">
                <a:solidFill>
                  <a:srgbClr val="FF0000"/>
                </a:solidFill>
              </a:rPr>
              <a:t>:  Rerun the MIT’78 course at a dozen research universities . . . using my MIT lecture notes to keep everything in sync. </a:t>
            </a:r>
          </a:p>
          <a:p>
            <a:endParaRPr lang="en-US" sz="1000" dirty="0" smtClean="0">
              <a:solidFill>
                <a:srgbClr val="FF0000"/>
              </a:solidFill>
            </a:endParaRPr>
          </a:p>
          <a:p>
            <a:r>
              <a:rPr lang="en-US" sz="1900" b="1" dirty="0" smtClean="0"/>
              <a:t>But how to “print” all the student project chips?</a:t>
            </a:r>
          </a:p>
          <a:p>
            <a:endParaRPr lang="en-US" sz="1000" b="1" dirty="0"/>
          </a:p>
          <a:p>
            <a:r>
              <a:rPr lang="en-US" sz="1900" dirty="0" smtClean="0">
                <a:solidFill>
                  <a:srgbClr val="FF0000"/>
                </a:solidFill>
              </a:rPr>
              <a:t>I suddenly envisioned </a:t>
            </a:r>
            <a:r>
              <a:rPr lang="en-US" sz="1900" dirty="0" smtClean="0">
                <a:solidFill>
                  <a:srgbClr val="FF0000"/>
                </a:solidFill>
                <a:hlinkClick r:id="rId2"/>
              </a:rPr>
              <a:t>the conception</a:t>
            </a:r>
            <a:r>
              <a:rPr lang="en-US" sz="1900" dirty="0" smtClean="0">
                <a:solidFill>
                  <a:srgbClr val="FF0000"/>
                </a:solidFill>
              </a:rPr>
              <a:t> of an “E-commerce” system, enabling student design files to be remotely submitted over the Arpanet to a “server” at PARC . . . </a:t>
            </a:r>
          </a:p>
          <a:p>
            <a:endParaRPr lang="en-US" sz="1000" dirty="0"/>
          </a:p>
          <a:p>
            <a:r>
              <a:rPr lang="en-US" sz="1900" dirty="0" smtClean="0"/>
              <a:t>It would run software to pack designs into multi-project chips (like composing the </a:t>
            </a:r>
          </a:p>
          <a:p>
            <a:r>
              <a:rPr lang="en-US" sz="1900" dirty="0" smtClean="0"/>
              <a:t>print-files for a magazine, using remotely-submitted articles) . . .</a:t>
            </a:r>
          </a:p>
          <a:p>
            <a:endParaRPr lang="en-US" sz="1000" dirty="0"/>
          </a:p>
          <a:p>
            <a:r>
              <a:rPr lang="en-US" sz="1900" dirty="0"/>
              <a:t>W</a:t>
            </a:r>
            <a:r>
              <a:rPr lang="en-US" sz="1900" dirty="0" smtClean="0"/>
              <a:t>e’d then “print” the MPC’s again at HP (</a:t>
            </a:r>
            <a:r>
              <a:rPr lang="en-US" sz="1900" dirty="0" smtClean="0">
                <a:hlinkClick r:id="rId3"/>
              </a:rPr>
              <a:t>where Pat Castro had prototyped </a:t>
            </a:r>
          </a:p>
          <a:p>
            <a:r>
              <a:rPr lang="en-US" sz="1900" dirty="0" smtClean="0">
                <a:hlinkClick r:id="rId3"/>
              </a:rPr>
              <a:t>the first “silicon foundry”</a:t>
            </a:r>
            <a:r>
              <a:rPr lang="en-US" sz="1900" dirty="0" smtClean="0"/>
              <a:t>), and quickly return the chips to students.</a:t>
            </a:r>
          </a:p>
        </p:txBody>
      </p:sp>
    </p:spTree>
    <p:extLst>
      <p:ext uri="{BB962C8B-B14F-4D97-AF65-F5344CB8AC3E}">
        <p14:creationId xmlns:p14="http://schemas.microsoft.com/office/powerpoint/2010/main" val="30364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 calcmode="lin" valueType="num">
                                      <p:cBhvr additive="base">
                                        <p:cTn id="3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anim calcmode="lin" valueType="num">
                                      <p:cBhvr additive="base">
                                        <p:cTn id="41"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anim calcmode="lin" valueType="num">
                                      <p:cBhvr additive="base">
                                        <p:cTn id="45"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173" y="1834669"/>
            <a:ext cx="3280699" cy="3963086"/>
          </a:xfrm>
          <a:prstGeom prst="rect">
            <a:avLst/>
          </a:prstGeom>
        </p:spPr>
      </p:pic>
      <p:sp>
        <p:nvSpPr>
          <p:cNvPr id="4" name="TextBox 3"/>
          <p:cNvSpPr txBox="1"/>
          <p:nvPr/>
        </p:nvSpPr>
        <p:spPr>
          <a:xfrm>
            <a:off x="950664" y="771835"/>
            <a:ext cx="10603161" cy="646331"/>
          </a:xfrm>
          <a:prstGeom prst="rect">
            <a:avLst/>
          </a:prstGeom>
          <a:noFill/>
        </p:spPr>
        <p:txBody>
          <a:bodyPr wrap="square" rtlCol="0">
            <a:spAutoFit/>
          </a:bodyPr>
          <a:lstStyle/>
          <a:p>
            <a:pPr algn="ctr"/>
            <a:r>
              <a:rPr lang="en-US" dirty="0" smtClean="0"/>
              <a:t>From PARC, I announced, and then orchestrated, a huge “internet-happening” (</a:t>
            </a:r>
            <a:r>
              <a:rPr lang="en-US" dirty="0" smtClean="0">
                <a:hlinkClick r:id="rId4"/>
              </a:rPr>
              <a:t>MPC79</a:t>
            </a:r>
            <a:r>
              <a:rPr lang="en-US" dirty="0" smtClean="0"/>
              <a:t>) in </a:t>
            </a:r>
            <a:r>
              <a:rPr lang="en-US" dirty="0"/>
              <a:t>the fall of ‘</a:t>
            </a:r>
            <a:r>
              <a:rPr lang="en-US" dirty="0" smtClean="0"/>
              <a:t>79 </a:t>
            </a:r>
            <a:r>
              <a:rPr lang="en-US" dirty="0"/>
              <a:t>. </a:t>
            </a:r>
            <a:r>
              <a:rPr lang="en-US" dirty="0" smtClean="0"/>
              <a:t>. . </a:t>
            </a:r>
          </a:p>
          <a:p>
            <a:pPr algn="ctr"/>
            <a:r>
              <a:rPr lang="en-US" dirty="0"/>
              <a:t>r</a:t>
            </a:r>
            <a:r>
              <a:rPr lang="en-US" dirty="0" smtClean="0"/>
              <a:t>ecruiting 129 budding student designers to take new Mead-Conway VLSI courses at 12 research universities . . .</a:t>
            </a:r>
            <a:endParaRPr lang="en-US" dirty="0"/>
          </a:p>
        </p:txBody>
      </p:sp>
      <p:sp>
        <p:nvSpPr>
          <p:cNvPr id="3" name="TextBox 2"/>
          <p:cNvSpPr txBox="1"/>
          <p:nvPr/>
        </p:nvSpPr>
        <p:spPr>
          <a:xfrm>
            <a:off x="2436144" y="1557670"/>
            <a:ext cx="3663700" cy="276999"/>
          </a:xfrm>
          <a:prstGeom prst="rect">
            <a:avLst/>
          </a:prstGeom>
          <a:noFill/>
        </p:spPr>
        <p:txBody>
          <a:bodyPr wrap="square" rtlCol="0">
            <a:spAutoFit/>
          </a:bodyPr>
          <a:lstStyle/>
          <a:p>
            <a:r>
              <a:rPr lang="en-US" sz="1200" b="1" dirty="0" smtClean="0"/>
              <a:t>MPC79 Arpanet E-commerce system:</a:t>
            </a:r>
            <a:endParaRPr lang="en-US" sz="12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702" y="1557670"/>
            <a:ext cx="3436050" cy="4240085"/>
          </a:xfrm>
          <a:prstGeom prst="rect">
            <a:avLst/>
          </a:prstGeom>
        </p:spPr>
      </p:pic>
    </p:spTree>
    <p:extLst>
      <p:ext uri="{BB962C8B-B14F-4D97-AF65-F5344CB8AC3E}">
        <p14:creationId xmlns:p14="http://schemas.microsoft.com/office/powerpoint/2010/main" val="422782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6519" y="1427711"/>
            <a:ext cx="3722801" cy="1446550"/>
          </a:xfrm>
          <a:prstGeom prst="rect">
            <a:avLst/>
          </a:prstGeom>
          <a:noFill/>
        </p:spPr>
        <p:txBody>
          <a:bodyPr wrap="square" rtlCol="0">
            <a:spAutoFit/>
          </a:bodyPr>
          <a:lstStyle/>
          <a:p>
            <a:r>
              <a:rPr lang="en-US" sz="2200" dirty="0" smtClean="0"/>
              <a:t>We’ll begin </a:t>
            </a:r>
            <a:r>
              <a:rPr lang="en-US" sz="2200" dirty="0"/>
              <a:t>in the </a:t>
            </a:r>
            <a:r>
              <a:rPr lang="en-US" sz="2200" dirty="0" smtClean="0"/>
              <a:t>1400s, </a:t>
            </a:r>
          </a:p>
          <a:p>
            <a:r>
              <a:rPr lang="en-US" sz="2200" dirty="0" smtClean="0"/>
              <a:t>during </a:t>
            </a:r>
            <a:r>
              <a:rPr lang="en-US" sz="2200" dirty="0"/>
              <a:t>the </a:t>
            </a:r>
            <a:r>
              <a:rPr lang="en-US" sz="2200" dirty="0" smtClean="0">
                <a:hlinkClick r:id="rId2"/>
              </a:rPr>
              <a:t>Renaissance</a:t>
            </a:r>
            <a:r>
              <a:rPr lang="en-US" sz="2200" dirty="0" smtClean="0"/>
              <a:t>, </a:t>
            </a:r>
          </a:p>
          <a:p>
            <a:r>
              <a:rPr lang="en-US" sz="2200" dirty="0" smtClean="0"/>
              <a:t>a time of transformational </a:t>
            </a:r>
          </a:p>
          <a:p>
            <a:r>
              <a:rPr lang="en-US" sz="2200" dirty="0" smtClean="0"/>
              <a:t>cultural advances . . .</a:t>
            </a:r>
          </a:p>
        </p:txBody>
      </p:sp>
      <p:sp>
        <p:nvSpPr>
          <p:cNvPr id="9" name="TextBox 8"/>
          <p:cNvSpPr txBox="1"/>
          <p:nvPr/>
        </p:nvSpPr>
        <p:spPr>
          <a:xfrm>
            <a:off x="1476519" y="3302546"/>
            <a:ext cx="3531415" cy="954107"/>
          </a:xfrm>
          <a:prstGeom prst="rect">
            <a:avLst/>
          </a:prstGeom>
          <a:noFill/>
        </p:spPr>
        <p:txBody>
          <a:bodyPr wrap="square" rtlCol="0">
            <a:spAutoFit/>
          </a:bodyPr>
          <a:lstStyle/>
          <a:p>
            <a:r>
              <a:rPr lang="en-US" sz="1600" dirty="0">
                <a:hlinkClick r:id="rId3"/>
              </a:rPr>
              <a:t>Prague </a:t>
            </a:r>
            <a:r>
              <a:rPr lang="en-US" sz="1600" dirty="0" smtClean="0">
                <a:hlinkClick r:id="rId3"/>
              </a:rPr>
              <a:t>Astronomical Clock</a:t>
            </a:r>
            <a:r>
              <a:rPr lang="en-US" sz="1600" dirty="0" smtClean="0"/>
              <a:t>, c. 1410:</a:t>
            </a:r>
          </a:p>
          <a:p>
            <a:r>
              <a:rPr lang="en-US" sz="800" dirty="0" smtClean="0"/>
              <a:t> </a:t>
            </a:r>
            <a:endParaRPr lang="en-US" sz="600" dirty="0" smtClean="0"/>
          </a:p>
          <a:p>
            <a:r>
              <a:rPr lang="en-US" sz="1600" dirty="0" smtClean="0"/>
              <a:t>The mechanization of astronomical calculations during the Renaissance:</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934" y="1324314"/>
            <a:ext cx="5660571" cy="4245428"/>
          </a:xfrm>
          <a:prstGeom prst="rect">
            <a:avLst/>
          </a:prstGeom>
          <a:ln>
            <a:solidFill>
              <a:schemeClr val="accent1"/>
            </a:solidFill>
          </a:ln>
        </p:spPr>
      </p:pic>
      <p:sp>
        <p:nvSpPr>
          <p:cNvPr id="11" name="TextBox 10"/>
          <p:cNvSpPr txBox="1"/>
          <p:nvPr/>
        </p:nvSpPr>
        <p:spPr>
          <a:xfrm>
            <a:off x="7356326" y="5569742"/>
            <a:ext cx="3503565" cy="307777"/>
          </a:xfrm>
          <a:prstGeom prst="rect">
            <a:avLst/>
          </a:prstGeom>
          <a:noFill/>
        </p:spPr>
        <p:txBody>
          <a:bodyPr wrap="square" rtlCol="0">
            <a:spAutoFit/>
          </a:bodyPr>
          <a:lstStyle/>
          <a:p>
            <a:r>
              <a:rPr lang="en-US" sz="1400" dirty="0" smtClean="0"/>
              <a:t>Photo </a:t>
            </a:r>
            <a:r>
              <a:rPr lang="en-US" sz="1400" dirty="0"/>
              <a:t>by Hector </a:t>
            </a:r>
            <a:r>
              <a:rPr lang="en-US" sz="1400" dirty="0" err="1"/>
              <a:t>Zenil</a:t>
            </a:r>
            <a:r>
              <a:rPr lang="en-US" sz="1400" dirty="0"/>
              <a:t> (</a:t>
            </a:r>
            <a:r>
              <a:rPr lang="en-US" sz="1400" dirty="0">
                <a:hlinkClick r:id="rId5"/>
              </a:rPr>
              <a:t>www.hectorzenil.net</a:t>
            </a:r>
            <a:r>
              <a:rPr lang="en-US" sz="1400" dirty="0" smtClean="0"/>
              <a:t>)</a:t>
            </a:r>
            <a:endParaRPr lang="en-US" sz="1400" dirty="0"/>
          </a:p>
        </p:txBody>
      </p:sp>
      <p:sp>
        <p:nvSpPr>
          <p:cNvPr id="3" name="TextBox 2"/>
          <p:cNvSpPr txBox="1"/>
          <p:nvPr/>
        </p:nvSpPr>
        <p:spPr>
          <a:xfrm>
            <a:off x="1476519" y="4328422"/>
            <a:ext cx="3436773" cy="830997"/>
          </a:xfrm>
          <a:prstGeom prst="rect">
            <a:avLst/>
          </a:prstGeom>
          <a:noFill/>
        </p:spPr>
        <p:txBody>
          <a:bodyPr wrap="square" rtlCol="0">
            <a:spAutoFit/>
          </a:bodyPr>
          <a:lstStyle/>
          <a:p>
            <a:r>
              <a:rPr lang="en-US" sz="1600" dirty="0"/>
              <a:t>A stunning confluence of </a:t>
            </a:r>
            <a:r>
              <a:rPr lang="en-US" sz="1600" dirty="0" smtClean="0"/>
              <a:t>the Mathematics</a:t>
            </a:r>
            <a:r>
              <a:rPr lang="en-US" sz="1600" dirty="0"/>
              <a:t>, </a:t>
            </a:r>
            <a:r>
              <a:rPr lang="en-US" sz="1600" dirty="0" smtClean="0"/>
              <a:t>Science</a:t>
            </a:r>
            <a:r>
              <a:rPr lang="en-US" sz="1600" dirty="0"/>
              <a:t>, </a:t>
            </a:r>
            <a:r>
              <a:rPr lang="en-US" sz="1600" dirty="0" smtClean="0"/>
              <a:t>Engineering </a:t>
            </a:r>
            <a:endParaRPr lang="en-US" sz="1600" dirty="0"/>
          </a:p>
          <a:p>
            <a:r>
              <a:rPr lang="en-US" sz="1600" dirty="0" smtClean="0"/>
              <a:t>Architecture and Art of the time </a:t>
            </a:r>
            <a:r>
              <a:rPr lang="en-US" sz="1600" dirty="0"/>
              <a:t>. . .</a:t>
            </a:r>
          </a:p>
        </p:txBody>
      </p:sp>
    </p:spTree>
    <p:extLst>
      <p:ext uri="{BB962C8B-B14F-4D97-AF65-F5344CB8AC3E}">
        <p14:creationId xmlns:p14="http://schemas.microsoft.com/office/powerpoint/2010/main" val="1449445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smtClean="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smtClean="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smtClean="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smtClean="0"/>
              <a:t>’79: Launching the VLSI </a:t>
            </a:r>
            <a:r>
              <a:rPr lang="en-US" sz="2800" dirty="0" smtClean="0">
                <a:hlinkClick r:id="rId7"/>
              </a:rPr>
              <a:t>courses via MPC79</a:t>
            </a:r>
            <a:r>
              <a:rPr lang="en-US" sz="2800" dirty="0" smtClean="0"/>
              <a:t>!!</a:t>
            </a:r>
            <a:endParaRPr lang="en-US" sz="2800" dirty="0"/>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smtClean="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smtClean="0"/>
              <a:t>’76: How to cope with VLSI </a:t>
            </a:r>
            <a:r>
              <a:rPr lang="en-US" dirty="0" smtClean="0">
                <a:hlinkClick r:id="rId9"/>
              </a:rPr>
              <a:t>complexity</a:t>
            </a:r>
            <a:r>
              <a:rPr lang="en-US" dirty="0" smtClean="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smtClean="0"/>
              <a:t>’77: Inventing scalable VLSI </a:t>
            </a:r>
            <a:r>
              <a:rPr lang="en-US" sz="2000" dirty="0" smtClean="0">
                <a:hlinkClick r:id="rId11"/>
              </a:rPr>
              <a:t>design rules</a:t>
            </a:r>
            <a:r>
              <a:rPr lang="en-US" sz="2000" dirty="0" smtClean="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smtClean="0"/>
              <a:t>’78: Launching the VLSI </a:t>
            </a:r>
            <a:r>
              <a:rPr lang="en-US" sz="2600" dirty="0" smtClean="0">
                <a:hlinkClick r:id="rId10"/>
              </a:rPr>
              <a:t>methods at MIT</a:t>
            </a:r>
            <a:r>
              <a:rPr lang="en-US" sz="2600" dirty="0" smtClean="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smtClean="0">
                <a:hlinkClick r:id="rId12"/>
              </a:rPr>
              <a:t>Envisioning the </a:t>
            </a:r>
            <a:r>
              <a:rPr lang="en-US" sz="2000" b="1" dirty="0" err="1" smtClean="0">
                <a:hlinkClick r:id="rId12"/>
              </a:rPr>
              <a:t>exponentiating</a:t>
            </a:r>
            <a:r>
              <a:rPr lang="en-US" sz="2000" b="1" dirty="0" smtClean="0">
                <a:hlinkClick r:id="rId12"/>
              </a:rPr>
              <a:t> </a:t>
            </a:r>
          </a:p>
          <a:p>
            <a:r>
              <a:rPr lang="en-US" sz="2000" b="1" dirty="0" smtClean="0">
                <a:hlinkClick r:id="rId12"/>
              </a:rPr>
              <a:t>wave of VLSI innovation </a:t>
            </a:r>
            <a:r>
              <a:rPr lang="en-US" sz="2000" b="1" dirty="0" smtClean="0"/>
              <a:t>. . . </a:t>
            </a:r>
            <a:endParaRPr lang="en-US" sz="2000" b="1" dirty="0"/>
          </a:p>
        </p:txBody>
      </p:sp>
    </p:spTree>
    <p:extLst>
      <p:ext uri="{BB962C8B-B14F-4D97-AF65-F5344CB8AC3E}">
        <p14:creationId xmlns:p14="http://schemas.microsoft.com/office/powerpoint/2010/main" val="25592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01" y="1732235"/>
            <a:ext cx="4869914" cy="3874727"/>
          </a:xfrm>
          <a:prstGeom prst="rect">
            <a:avLst/>
          </a:prstGeom>
        </p:spPr>
      </p:pic>
      <p:sp>
        <p:nvSpPr>
          <p:cNvPr id="4" name="Rectangle 3"/>
          <p:cNvSpPr/>
          <p:nvPr/>
        </p:nvSpPr>
        <p:spPr>
          <a:xfrm>
            <a:off x="1228115" y="759101"/>
            <a:ext cx="10141499" cy="707886"/>
          </a:xfrm>
          <a:prstGeom prst="rect">
            <a:avLst/>
          </a:prstGeom>
        </p:spPr>
        <p:txBody>
          <a:bodyPr wrap="square">
            <a:spAutoFit/>
          </a:bodyPr>
          <a:lstStyle/>
          <a:p>
            <a:r>
              <a:rPr lang="en-US" sz="2000" dirty="0" smtClean="0"/>
              <a:t>Visualizing how </a:t>
            </a:r>
            <a:r>
              <a:rPr lang="en-US" sz="2000" dirty="0" smtClean="0">
                <a:hlinkClick r:id="rId3"/>
              </a:rPr>
              <a:t>techno-social dynamics</a:t>
            </a:r>
            <a:r>
              <a:rPr lang="en-US" sz="2000" dirty="0" smtClean="0"/>
              <a:t> triggered exponentiation in the evolution and diffusion of the </a:t>
            </a:r>
            <a:r>
              <a:rPr lang="en-US" sz="2000" dirty="0" smtClean="0">
                <a:hlinkClick r:id="rId4"/>
              </a:rPr>
              <a:t>new VLSI design ideas</a:t>
            </a:r>
            <a:r>
              <a:rPr lang="en-US" sz="2000" dirty="0" smtClean="0"/>
              <a:t> . . . </a:t>
            </a:r>
          </a:p>
        </p:txBody>
      </p:sp>
      <p:sp>
        <p:nvSpPr>
          <p:cNvPr id="7" name="TextBox 6"/>
          <p:cNvSpPr txBox="1"/>
          <p:nvPr/>
        </p:nvSpPr>
        <p:spPr>
          <a:xfrm>
            <a:off x="1228116" y="5084054"/>
            <a:ext cx="2852178" cy="261610"/>
          </a:xfrm>
          <a:prstGeom prst="rect">
            <a:avLst/>
          </a:prstGeom>
          <a:noFill/>
        </p:spPr>
        <p:txBody>
          <a:bodyPr wrap="square" rtlCol="0">
            <a:spAutoFit/>
          </a:bodyPr>
          <a:lstStyle/>
          <a:p>
            <a:r>
              <a:rPr lang="en-US" sz="1100" dirty="0"/>
              <a:t>From </a:t>
            </a:r>
            <a:r>
              <a:rPr lang="en-US" sz="1100" dirty="0" smtClean="0">
                <a:hlinkClick r:id="rId5"/>
              </a:rPr>
              <a:t>The MPC Adventures</a:t>
            </a:r>
            <a:r>
              <a:rPr lang="en-US" sz="1100" dirty="0"/>
              <a:t> </a:t>
            </a:r>
            <a:r>
              <a:rPr lang="en-US" sz="1100" dirty="0" smtClean="0"/>
              <a:t>(p. 16) </a:t>
            </a:r>
          </a:p>
        </p:txBody>
      </p:sp>
      <p:sp>
        <p:nvSpPr>
          <p:cNvPr id="3" name="TextBox 2"/>
          <p:cNvSpPr txBox="1"/>
          <p:nvPr/>
        </p:nvSpPr>
        <p:spPr>
          <a:xfrm>
            <a:off x="5829050" y="4284538"/>
            <a:ext cx="5030719" cy="646331"/>
          </a:xfrm>
          <a:prstGeom prst="rect">
            <a:avLst/>
          </a:prstGeom>
          <a:noFill/>
        </p:spPr>
        <p:txBody>
          <a:bodyPr wrap="square" rtlCol="0">
            <a:spAutoFit/>
          </a:bodyPr>
          <a:lstStyle/>
          <a:p>
            <a:r>
              <a:rPr lang="en-US" b="1" dirty="0" smtClean="0"/>
              <a:t>By 82/83, Mead-Conway VLSI courses were being offered </a:t>
            </a:r>
            <a:r>
              <a:rPr lang="en-US" b="1" dirty="0" smtClean="0">
                <a:hlinkClick r:id="rId6"/>
              </a:rPr>
              <a:t>at 113 universities around the world</a:t>
            </a:r>
            <a:r>
              <a:rPr lang="en-US" b="1" dirty="0" smtClean="0"/>
              <a:t> . . .</a:t>
            </a:r>
            <a:endParaRPr lang="en-US" b="1"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2815" y="1586737"/>
            <a:ext cx="4159743" cy="2575655"/>
          </a:xfrm>
          <a:prstGeom prst="rect">
            <a:avLst/>
          </a:prstGeom>
        </p:spPr>
      </p:pic>
      <p:sp>
        <p:nvSpPr>
          <p:cNvPr id="5" name="Rectangle 4"/>
          <p:cNvSpPr/>
          <p:nvPr/>
        </p:nvSpPr>
        <p:spPr>
          <a:xfrm>
            <a:off x="5829051" y="4945750"/>
            <a:ext cx="5030719" cy="646331"/>
          </a:xfrm>
          <a:prstGeom prst="rect">
            <a:avLst/>
          </a:prstGeom>
        </p:spPr>
        <p:txBody>
          <a:bodyPr wrap="square">
            <a:spAutoFit/>
          </a:bodyPr>
          <a:lstStyle/>
          <a:p>
            <a:r>
              <a:rPr lang="en-US" dirty="0" smtClean="0"/>
              <a:t>Thereby bootstrapping the </a:t>
            </a:r>
            <a:r>
              <a:rPr lang="en-US" dirty="0"/>
              <a:t>modern </a:t>
            </a:r>
            <a:r>
              <a:rPr lang="en-US" dirty="0" smtClean="0"/>
              <a:t>“fabless-design” </a:t>
            </a:r>
          </a:p>
          <a:p>
            <a:r>
              <a:rPr lang="en-US" dirty="0" smtClean="0"/>
              <a:t>+ “silicon-foundry” paradigm of chip-making </a:t>
            </a:r>
            <a:r>
              <a:rPr lang="en-US" dirty="0"/>
              <a:t>. . .</a:t>
            </a:r>
          </a:p>
        </p:txBody>
      </p:sp>
      <p:sp>
        <p:nvSpPr>
          <p:cNvPr id="8" name="Rectangle 7"/>
          <p:cNvSpPr/>
          <p:nvPr/>
        </p:nvSpPr>
        <p:spPr>
          <a:xfrm>
            <a:off x="4599947" y="1064481"/>
            <a:ext cx="6122702" cy="400110"/>
          </a:xfrm>
          <a:prstGeom prst="rect">
            <a:avLst/>
          </a:prstGeom>
        </p:spPr>
        <p:txBody>
          <a:bodyPr wrap="none">
            <a:spAutoFit/>
          </a:bodyPr>
          <a:lstStyle/>
          <a:p>
            <a:r>
              <a:rPr lang="en-US" sz="2000" dirty="0" smtClean="0"/>
              <a:t>in </a:t>
            </a:r>
            <a:r>
              <a:rPr lang="en-US" sz="2000" dirty="0"/>
              <a:t>the </a:t>
            </a:r>
            <a:r>
              <a:rPr lang="en-US" sz="2000" dirty="0">
                <a:hlinkClick r:id="rId8"/>
              </a:rPr>
              <a:t>emerging </a:t>
            </a:r>
            <a:r>
              <a:rPr lang="en-US" sz="2000" dirty="0" err="1">
                <a:hlinkClick r:id="rId8"/>
              </a:rPr>
              <a:t>ARPAnet</a:t>
            </a:r>
            <a:r>
              <a:rPr lang="en-US" sz="2000" dirty="0">
                <a:hlinkClick r:id="rId8"/>
              </a:rPr>
              <a:t> </a:t>
            </a:r>
            <a:r>
              <a:rPr lang="en-US" sz="2000" dirty="0" smtClean="0"/>
              <a:t>computer research community:</a:t>
            </a:r>
            <a:endParaRPr lang="en-US" sz="2000" dirty="0"/>
          </a:p>
        </p:txBody>
      </p:sp>
    </p:spTree>
    <p:extLst>
      <p:ext uri="{BB962C8B-B14F-4D97-AF65-F5344CB8AC3E}">
        <p14:creationId xmlns:p14="http://schemas.microsoft.com/office/powerpoint/2010/main" val="34898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6626" y="4502821"/>
            <a:ext cx="3421295" cy="1200329"/>
          </a:xfrm>
          <a:prstGeom prst="rect">
            <a:avLst/>
          </a:prstGeom>
          <a:noFill/>
        </p:spPr>
        <p:txBody>
          <a:bodyPr wrap="square" rtlCol="0">
            <a:spAutoFit/>
          </a:bodyPr>
          <a:lstStyle/>
          <a:p>
            <a:r>
              <a:rPr lang="en-US" dirty="0" smtClean="0"/>
              <a:t>Starting with </a:t>
            </a:r>
            <a:r>
              <a:rPr lang="en-US" dirty="0" smtClean="0">
                <a:hlinkClick r:id="rId2"/>
              </a:rPr>
              <a:t>several thousand</a:t>
            </a:r>
            <a:endParaRPr lang="en-US" dirty="0" smtClean="0"/>
          </a:p>
          <a:p>
            <a:r>
              <a:rPr lang="en-US" dirty="0" smtClean="0"/>
              <a:t>in 1971, the number of transistors on single chips had passed </a:t>
            </a:r>
            <a:r>
              <a:rPr lang="en-US" dirty="0" smtClean="0">
                <a:hlinkClick r:id="rId2"/>
              </a:rPr>
              <a:t>several billion</a:t>
            </a:r>
            <a:r>
              <a:rPr lang="en-US" dirty="0" smtClean="0"/>
              <a:t> by 2011!</a:t>
            </a:r>
            <a:endParaRPr lang="en-US" dirty="0"/>
          </a:p>
        </p:txBody>
      </p:sp>
      <p:sp>
        <p:nvSpPr>
          <p:cNvPr id="3" name="Rectangle 2"/>
          <p:cNvSpPr/>
          <p:nvPr/>
        </p:nvSpPr>
        <p:spPr>
          <a:xfrm>
            <a:off x="1956627" y="795095"/>
            <a:ext cx="3421295" cy="923330"/>
          </a:xfrm>
          <a:prstGeom prst="rect">
            <a:avLst/>
          </a:prstGeom>
        </p:spPr>
        <p:txBody>
          <a:bodyPr wrap="square">
            <a:spAutoFit/>
          </a:bodyPr>
          <a:lstStyle/>
          <a:p>
            <a:r>
              <a:rPr lang="en-US" dirty="0" smtClean="0"/>
              <a:t>And, over the past 40+ years </a:t>
            </a:r>
          </a:p>
          <a:p>
            <a:r>
              <a:rPr lang="en-US" dirty="0" smtClean="0">
                <a:hlinkClick r:id="rId3"/>
              </a:rPr>
              <a:t>Moore’s Law </a:t>
            </a:r>
            <a:r>
              <a:rPr lang="en-US" dirty="0" smtClean="0"/>
              <a:t>has stayed on-track all the way </a:t>
            </a:r>
            <a:r>
              <a:rPr lang="en-US" sz="1400" dirty="0" smtClean="0"/>
              <a:t>. . . </a:t>
            </a:r>
            <a:endParaRPr lang="en-US" sz="1400" dirty="0">
              <a:solidFill>
                <a:schemeClr val="bg1">
                  <a:lumMod val="50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5159" y="2001124"/>
            <a:ext cx="2401910" cy="2225125"/>
          </a:xfrm>
          <a:prstGeom prst="rect">
            <a:avLst/>
          </a:prstGeom>
        </p:spPr>
      </p:pic>
      <p:sp>
        <p:nvSpPr>
          <p:cNvPr id="6" name="Rectangle 5"/>
          <p:cNvSpPr/>
          <p:nvPr/>
        </p:nvSpPr>
        <p:spPr>
          <a:xfrm>
            <a:off x="2845751" y="2928562"/>
            <a:ext cx="1731564" cy="338554"/>
          </a:xfrm>
          <a:prstGeom prst="rect">
            <a:avLst/>
          </a:prstGeom>
        </p:spPr>
        <p:txBody>
          <a:bodyPr wrap="none">
            <a:spAutoFit/>
          </a:bodyPr>
          <a:lstStyle/>
          <a:p>
            <a:r>
              <a:rPr lang="en-US" sz="1600" dirty="0"/>
              <a:t>N(t)/N(0) = 2^(t/2)</a:t>
            </a:r>
          </a:p>
        </p:txBody>
      </p:sp>
      <p:sp>
        <p:nvSpPr>
          <p:cNvPr id="7" name="TextBox 6"/>
          <p:cNvSpPr txBox="1"/>
          <p:nvPr/>
        </p:nvSpPr>
        <p:spPr>
          <a:xfrm>
            <a:off x="2569922" y="1877531"/>
            <a:ext cx="503434" cy="369332"/>
          </a:xfrm>
          <a:prstGeom prst="rect">
            <a:avLst/>
          </a:prstGeom>
          <a:noFill/>
        </p:spPr>
        <p:txBody>
          <a:bodyPr wrap="square" rtlCol="0">
            <a:spAutoFit/>
          </a:bodyPr>
          <a:lstStyle/>
          <a:p>
            <a:r>
              <a:rPr lang="en-US" dirty="0" smtClean="0"/>
              <a:t>N</a:t>
            </a:r>
            <a:endParaRPr lang="en-US" dirty="0"/>
          </a:p>
        </p:txBody>
      </p:sp>
      <p:sp>
        <p:nvSpPr>
          <p:cNvPr id="8" name="TextBox 7"/>
          <p:cNvSpPr txBox="1"/>
          <p:nvPr/>
        </p:nvSpPr>
        <p:spPr>
          <a:xfrm>
            <a:off x="1915966" y="3249055"/>
            <a:ext cx="919539" cy="369332"/>
          </a:xfrm>
          <a:prstGeom prst="rect">
            <a:avLst/>
          </a:prstGeom>
          <a:noFill/>
        </p:spPr>
        <p:txBody>
          <a:bodyPr wrap="square" rtlCol="0">
            <a:spAutoFit/>
          </a:bodyPr>
          <a:lstStyle/>
          <a:p>
            <a:r>
              <a:rPr lang="en-US" sz="1400" dirty="0" smtClean="0"/>
              <a:t>N(0), </a:t>
            </a:r>
            <a:r>
              <a:rPr lang="en-US" dirty="0" smtClean="0"/>
              <a:t>t</a:t>
            </a:r>
            <a:r>
              <a:rPr lang="en-US" sz="1400" dirty="0" smtClean="0"/>
              <a:t>(0)</a:t>
            </a:r>
            <a:endParaRPr lang="en-US" sz="1400" dirty="0"/>
          </a:p>
        </p:txBody>
      </p:sp>
      <p:sp>
        <p:nvSpPr>
          <p:cNvPr id="9" name="TextBox 8"/>
          <p:cNvSpPr txBox="1"/>
          <p:nvPr/>
        </p:nvSpPr>
        <p:spPr>
          <a:xfrm>
            <a:off x="2989960" y="2369323"/>
            <a:ext cx="1587355" cy="461665"/>
          </a:xfrm>
          <a:prstGeom prst="rect">
            <a:avLst/>
          </a:prstGeom>
          <a:noFill/>
        </p:spPr>
        <p:txBody>
          <a:bodyPr wrap="square" rtlCol="0">
            <a:spAutoFit/>
          </a:bodyPr>
          <a:lstStyle/>
          <a:p>
            <a:r>
              <a:rPr lang="en-US" sz="1200" dirty="0" smtClean="0"/>
              <a:t>(exponential function</a:t>
            </a:r>
          </a:p>
          <a:p>
            <a:r>
              <a:rPr lang="en-US" sz="1200" dirty="0" smtClean="0"/>
              <a:t> with t in years)</a:t>
            </a:r>
            <a:endParaRPr lang="en-US" sz="1200" dirty="0"/>
          </a:p>
        </p:txBody>
      </p:sp>
      <p:sp>
        <p:nvSpPr>
          <p:cNvPr id="10" name="TextBox 9"/>
          <p:cNvSpPr txBox="1"/>
          <p:nvPr/>
        </p:nvSpPr>
        <p:spPr>
          <a:xfrm>
            <a:off x="6564216" y="1889297"/>
            <a:ext cx="1859621" cy="461665"/>
          </a:xfrm>
          <a:prstGeom prst="rect">
            <a:avLst/>
          </a:prstGeom>
          <a:noFill/>
        </p:spPr>
        <p:txBody>
          <a:bodyPr wrap="square" rtlCol="0">
            <a:spAutoFit/>
          </a:bodyPr>
          <a:lstStyle/>
          <a:p>
            <a:r>
              <a:rPr lang="en-US" sz="1200" dirty="0" smtClean="0"/>
              <a:t>(exponential function </a:t>
            </a:r>
          </a:p>
          <a:p>
            <a:r>
              <a:rPr lang="en-US" sz="1200" dirty="0" smtClean="0"/>
              <a:t>graphed on log scale)</a:t>
            </a:r>
            <a:endParaRPr lang="en-US" sz="1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5657" y="630783"/>
            <a:ext cx="5853915" cy="5975207"/>
          </a:xfrm>
          <a:prstGeom prst="rect">
            <a:avLst/>
          </a:prstGeom>
        </p:spPr>
      </p:pic>
      <p:sp>
        <p:nvSpPr>
          <p:cNvPr id="11" name="Rectangle 10"/>
          <p:cNvSpPr/>
          <p:nvPr/>
        </p:nvSpPr>
        <p:spPr>
          <a:xfrm>
            <a:off x="7065323" y="4502821"/>
            <a:ext cx="3220462" cy="523220"/>
          </a:xfrm>
          <a:prstGeom prst="rect">
            <a:avLst/>
          </a:prstGeom>
        </p:spPr>
        <p:txBody>
          <a:bodyPr wrap="square">
            <a:spAutoFit/>
          </a:bodyPr>
          <a:lstStyle/>
          <a:p>
            <a:pPr algn="r"/>
            <a:r>
              <a:rPr lang="en-US" sz="1400" dirty="0" smtClean="0">
                <a:solidFill>
                  <a:schemeClr val="bg1">
                    <a:lumMod val="50000"/>
                  </a:schemeClr>
                </a:solidFill>
              </a:rPr>
              <a:t>though </a:t>
            </a:r>
            <a:r>
              <a:rPr lang="en-US" sz="1400" dirty="0">
                <a:solidFill>
                  <a:schemeClr val="bg1">
                    <a:lumMod val="50000"/>
                  </a:schemeClr>
                </a:solidFill>
                <a:hlinkClick r:id="rId6"/>
              </a:rPr>
              <a:t>there are signs </a:t>
            </a:r>
            <a:r>
              <a:rPr lang="en-US" sz="1400" dirty="0" smtClean="0">
                <a:solidFill>
                  <a:schemeClr val="bg1">
                    <a:lumMod val="50000"/>
                  </a:schemeClr>
                </a:solidFill>
              </a:rPr>
              <a:t>that </a:t>
            </a:r>
          </a:p>
          <a:p>
            <a:pPr algn="r"/>
            <a:r>
              <a:rPr lang="en-US" sz="1400" dirty="0" smtClean="0">
                <a:solidFill>
                  <a:schemeClr val="bg1">
                    <a:lumMod val="50000"/>
                  </a:schemeClr>
                </a:solidFill>
              </a:rPr>
              <a:t>it’s </a:t>
            </a:r>
            <a:r>
              <a:rPr lang="en-US" sz="1400" dirty="0">
                <a:solidFill>
                  <a:schemeClr val="bg1">
                    <a:lumMod val="50000"/>
                  </a:schemeClr>
                </a:solidFill>
                <a:hlinkClick r:id="rId7"/>
              </a:rPr>
              <a:t>now nearing </a:t>
            </a:r>
            <a:r>
              <a:rPr lang="en-US" sz="1400" dirty="0" smtClean="0">
                <a:solidFill>
                  <a:schemeClr val="bg1">
                    <a:lumMod val="50000"/>
                  </a:schemeClr>
                </a:solidFill>
                <a:hlinkClick r:id="rId7"/>
              </a:rPr>
              <a:t>saturation</a:t>
            </a:r>
            <a:r>
              <a:rPr lang="en-US" sz="1400" dirty="0" smtClean="0">
                <a:solidFill>
                  <a:schemeClr val="bg1">
                    <a:lumMod val="50000"/>
                  </a:schemeClr>
                </a:solidFill>
              </a:rPr>
              <a:t> </a:t>
            </a:r>
            <a:r>
              <a:rPr lang="en-US" sz="1400" dirty="0">
                <a:solidFill>
                  <a:schemeClr val="bg1">
                    <a:lumMod val="50000"/>
                  </a:schemeClr>
                </a:solidFill>
              </a:rPr>
              <a:t>. . . </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3670" y="806627"/>
            <a:ext cx="2846719" cy="830997"/>
          </a:xfrm>
          <a:prstGeom prst="rect">
            <a:avLst/>
          </a:prstGeom>
          <a:noFill/>
        </p:spPr>
        <p:txBody>
          <a:bodyPr wrap="square" rtlCol="0">
            <a:spAutoFit/>
          </a:bodyPr>
          <a:lstStyle/>
          <a:p>
            <a:r>
              <a:rPr lang="en-US" sz="2400" dirty="0" smtClean="0"/>
              <a:t>For example, this </a:t>
            </a:r>
            <a:r>
              <a:rPr lang="en-US" sz="2400" dirty="0" smtClean="0">
                <a:hlinkClick r:id="rId2"/>
              </a:rPr>
              <a:t>iPhone 5 ‘A6’ chip</a:t>
            </a:r>
            <a:endParaRPr lang="en-US" sz="2400"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80" y="806627"/>
            <a:ext cx="4867943" cy="491520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952" y="2592735"/>
            <a:ext cx="3523649" cy="2642737"/>
          </a:xfrm>
          <a:prstGeom prst="rect">
            <a:avLst/>
          </a:prstGeom>
        </p:spPr>
      </p:pic>
      <p:sp>
        <p:nvSpPr>
          <p:cNvPr id="5" name="TextBox 4"/>
          <p:cNvSpPr txBox="1"/>
          <p:nvPr/>
        </p:nvSpPr>
        <p:spPr>
          <a:xfrm>
            <a:off x="3939965" y="5192850"/>
            <a:ext cx="610424" cy="276999"/>
          </a:xfrm>
          <a:prstGeom prst="rect">
            <a:avLst/>
          </a:prstGeom>
          <a:noFill/>
        </p:spPr>
        <p:txBody>
          <a:bodyPr wrap="none" rtlCol="0">
            <a:spAutoFit/>
          </a:bodyPr>
          <a:lstStyle/>
          <a:p>
            <a:r>
              <a:rPr lang="en-US" sz="1200" dirty="0" smtClean="0">
                <a:hlinkClick r:id="rId5"/>
              </a:rPr>
              <a:t>Source</a:t>
            </a:r>
            <a:endParaRPr lang="en-US" sz="1200" dirty="0"/>
          </a:p>
        </p:txBody>
      </p:sp>
      <p:sp>
        <p:nvSpPr>
          <p:cNvPr id="7" name="TextBox 6"/>
          <p:cNvSpPr txBox="1"/>
          <p:nvPr/>
        </p:nvSpPr>
        <p:spPr>
          <a:xfrm>
            <a:off x="9856099" y="5721831"/>
            <a:ext cx="610424" cy="276999"/>
          </a:xfrm>
          <a:prstGeom prst="rect">
            <a:avLst/>
          </a:prstGeom>
          <a:noFill/>
        </p:spPr>
        <p:txBody>
          <a:bodyPr wrap="none" rtlCol="0">
            <a:spAutoFit/>
          </a:bodyPr>
          <a:lstStyle/>
          <a:p>
            <a:r>
              <a:rPr lang="en-US" sz="1200" dirty="0" smtClean="0">
                <a:hlinkClick r:id="rId2"/>
              </a:rPr>
              <a:t>Source</a:t>
            </a:r>
            <a:endParaRPr lang="en-US" sz="1200" dirty="0"/>
          </a:p>
        </p:txBody>
      </p:sp>
      <p:sp>
        <p:nvSpPr>
          <p:cNvPr id="6" name="TextBox 5"/>
          <p:cNvSpPr txBox="1"/>
          <p:nvPr/>
        </p:nvSpPr>
        <p:spPr>
          <a:xfrm>
            <a:off x="4445071" y="3264229"/>
            <a:ext cx="723275" cy="369332"/>
          </a:xfrm>
          <a:prstGeom prst="rect">
            <a:avLst/>
          </a:prstGeom>
          <a:noFill/>
        </p:spPr>
        <p:txBody>
          <a:bodyPr wrap="none" rtlCol="0">
            <a:spAutoFit/>
          </a:bodyPr>
          <a:lstStyle/>
          <a:p>
            <a:r>
              <a:rPr lang="en-US" dirty="0" smtClean="0">
                <a:sym typeface="Wingdings" panose="05000000000000000000" pitchFamily="2" charset="2"/>
              </a:rPr>
              <a:t>&lt;------</a:t>
            </a:r>
            <a:endParaRPr lang="en-US" dirty="0"/>
          </a:p>
        </p:txBody>
      </p:sp>
      <p:sp>
        <p:nvSpPr>
          <p:cNvPr id="8" name="Rectangle 7"/>
          <p:cNvSpPr/>
          <p:nvPr/>
        </p:nvSpPr>
        <p:spPr>
          <a:xfrm>
            <a:off x="1703669" y="1546603"/>
            <a:ext cx="2741402" cy="830997"/>
          </a:xfrm>
          <a:prstGeom prst="rect">
            <a:avLst/>
          </a:prstGeom>
        </p:spPr>
        <p:txBody>
          <a:bodyPr wrap="square">
            <a:spAutoFit/>
          </a:bodyPr>
          <a:lstStyle/>
          <a:p>
            <a:r>
              <a:rPr lang="en-US" sz="2400" dirty="0"/>
              <a:t>contains several </a:t>
            </a:r>
          </a:p>
          <a:p>
            <a:r>
              <a:rPr lang="en-US" sz="2400" dirty="0"/>
              <a:t>billion transistors!</a:t>
            </a:r>
          </a:p>
        </p:txBody>
      </p:sp>
      <p:sp>
        <p:nvSpPr>
          <p:cNvPr id="9" name="Rectangle 8"/>
          <p:cNvSpPr/>
          <p:nvPr/>
        </p:nvSpPr>
        <p:spPr>
          <a:xfrm>
            <a:off x="4959463" y="3264229"/>
            <a:ext cx="652743" cy="369332"/>
          </a:xfrm>
          <a:prstGeom prst="rect">
            <a:avLst/>
          </a:prstGeom>
        </p:spPr>
        <p:txBody>
          <a:bodyPr wrap="none">
            <a:spAutoFit/>
          </a:bodyPr>
          <a:lstStyle/>
          <a:p>
            <a:r>
              <a:rPr lang="en-US" dirty="0">
                <a:sym typeface="Wingdings" panose="05000000000000000000" pitchFamily="2" charset="2"/>
              </a:rPr>
              <a:t>-----&gt;</a:t>
            </a:r>
            <a:endParaRPr lang="en-US" dirty="0"/>
          </a:p>
        </p:txBody>
      </p:sp>
    </p:spTree>
    <p:extLst>
      <p:ext uri="{BB962C8B-B14F-4D97-AF65-F5344CB8AC3E}">
        <p14:creationId xmlns:p14="http://schemas.microsoft.com/office/powerpoint/2010/main" val="571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117" y="1774795"/>
            <a:ext cx="3283303" cy="19096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194" y="1813981"/>
            <a:ext cx="3789893" cy="185151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2630" y="4266936"/>
            <a:ext cx="3372492" cy="16327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2000" y="4266936"/>
            <a:ext cx="3721088" cy="1566996"/>
          </a:xfrm>
          <a:prstGeom prst="rect">
            <a:avLst/>
          </a:prstGeom>
        </p:spPr>
      </p:pic>
      <p:sp>
        <p:nvSpPr>
          <p:cNvPr id="6" name="TextBox 5"/>
          <p:cNvSpPr txBox="1"/>
          <p:nvPr/>
        </p:nvSpPr>
        <p:spPr>
          <a:xfrm>
            <a:off x="1082314" y="712893"/>
            <a:ext cx="9947635" cy="707886"/>
          </a:xfrm>
          <a:prstGeom prst="rect">
            <a:avLst/>
          </a:prstGeom>
          <a:noFill/>
        </p:spPr>
        <p:txBody>
          <a:bodyPr wrap="square" rtlCol="0">
            <a:spAutoFit/>
          </a:bodyPr>
          <a:lstStyle/>
          <a:p>
            <a:pPr algn="ctr"/>
            <a:r>
              <a:rPr lang="en-US" sz="2000" dirty="0" smtClean="0"/>
              <a:t>Such chips are now used by engineers/programmers/makers to mechanize </a:t>
            </a:r>
            <a:r>
              <a:rPr lang="en-US" sz="2000" dirty="0" smtClean="0">
                <a:hlinkClick r:id="rId7"/>
              </a:rPr>
              <a:t>mathematical-logic</a:t>
            </a:r>
            <a:r>
              <a:rPr lang="en-US" sz="2000" dirty="0" smtClean="0"/>
              <a:t> </a:t>
            </a:r>
          </a:p>
          <a:p>
            <a:pPr algn="ctr"/>
            <a:r>
              <a:rPr lang="en-US" sz="2000" dirty="0" smtClean="0"/>
              <a:t>and thus functionally empower  . . . all sorts of things they’re embedded inside of . . . </a:t>
            </a:r>
          </a:p>
        </p:txBody>
      </p:sp>
      <p:sp>
        <p:nvSpPr>
          <p:cNvPr id="7" name="Rectangle 6"/>
          <p:cNvSpPr/>
          <p:nvPr/>
        </p:nvSpPr>
        <p:spPr>
          <a:xfrm>
            <a:off x="1969275" y="1450352"/>
            <a:ext cx="1576072" cy="400110"/>
          </a:xfrm>
          <a:prstGeom prst="rect">
            <a:avLst/>
          </a:prstGeom>
        </p:spPr>
        <p:txBody>
          <a:bodyPr wrap="none">
            <a:spAutoFit/>
          </a:bodyPr>
          <a:lstStyle/>
          <a:p>
            <a:r>
              <a:rPr lang="en-US" sz="2000" dirty="0"/>
              <a:t>S</a:t>
            </a:r>
            <a:r>
              <a:rPr lang="en-US" sz="2000" dirty="0" smtClean="0"/>
              <a:t>martphones</a:t>
            </a:r>
            <a:endParaRPr lang="en-US" sz="2000" dirty="0"/>
          </a:p>
        </p:txBody>
      </p:sp>
      <p:sp>
        <p:nvSpPr>
          <p:cNvPr id="8" name="Rectangle 7"/>
          <p:cNvSpPr/>
          <p:nvPr/>
        </p:nvSpPr>
        <p:spPr>
          <a:xfrm>
            <a:off x="5713194" y="1450352"/>
            <a:ext cx="1482121" cy="400110"/>
          </a:xfrm>
          <a:prstGeom prst="rect">
            <a:avLst/>
          </a:prstGeom>
        </p:spPr>
        <p:txBody>
          <a:bodyPr wrap="square">
            <a:spAutoFit/>
          </a:bodyPr>
          <a:lstStyle/>
          <a:p>
            <a:r>
              <a:rPr lang="en-US" sz="2000" dirty="0" smtClean="0"/>
              <a:t>Wearables</a:t>
            </a:r>
            <a:endParaRPr lang="en-US" sz="2000" dirty="0"/>
          </a:p>
        </p:txBody>
      </p:sp>
      <p:sp>
        <p:nvSpPr>
          <p:cNvPr id="9" name="TextBox 8"/>
          <p:cNvSpPr txBox="1"/>
          <p:nvPr/>
        </p:nvSpPr>
        <p:spPr>
          <a:xfrm>
            <a:off x="1937787" y="3942491"/>
            <a:ext cx="788101" cy="400110"/>
          </a:xfrm>
          <a:prstGeom prst="rect">
            <a:avLst/>
          </a:prstGeom>
          <a:noFill/>
        </p:spPr>
        <p:txBody>
          <a:bodyPr wrap="square" rtlCol="0">
            <a:spAutoFit/>
          </a:bodyPr>
          <a:lstStyle/>
          <a:p>
            <a:r>
              <a:rPr lang="en-US" sz="2000" dirty="0" smtClean="0"/>
              <a:t>Autos</a:t>
            </a:r>
            <a:endParaRPr lang="en-US" sz="2000" dirty="0"/>
          </a:p>
        </p:txBody>
      </p:sp>
      <p:sp>
        <p:nvSpPr>
          <p:cNvPr id="10" name="TextBox 9"/>
          <p:cNvSpPr txBox="1"/>
          <p:nvPr/>
        </p:nvSpPr>
        <p:spPr>
          <a:xfrm>
            <a:off x="5650218" y="3942491"/>
            <a:ext cx="995274" cy="400110"/>
          </a:xfrm>
          <a:prstGeom prst="rect">
            <a:avLst/>
          </a:prstGeom>
          <a:noFill/>
        </p:spPr>
        <p:txBody>
          <a:bodyPr wrap="square" rtlCol="0">
            <a:spAutoFit/>
          </a:bodyPr>
          <a:lstStyle/>
          <a:p>
            <a:r>
              <a:rPr lang="en-US" sz="2000" dirty="0" smtClean="0"/>
              <a:t>Drones</a:t>
            </a:r>
            <a:endParaRPr lang="en-US" sz="2000" dirty="0"/>
          </a:p>
        </p:txBody>
      </p:sp>
      <p:sp>
        <p:nvSpPr>
          <p:cNvPr id="11" name="TextBox 10"/>
          <p:cNvSpPr txBox="1"/>
          <p:nvPr/>
        </p:nvSpPr>
        <p:spPr>
          <a:xfrm>
            <a:off x="7826105" y="5761226"/>
            <a:ext cx="1808765" cy="276999"/>
          </a:xfrm>
          <a:prstGeom prst="rect">
            <a:avLst/>
          </a:prstGeom>
          <a:noFill/>
        </p:spPr>
        <p:txBody>
          <a:bodyPr wrap="none" rtlCol="0">
            <a:spAutoFit/>
          </a:bodyPr>
          <a:lstStyle/>
          <a:p>
            <a:r>
              <a:rPr lang="en-US" sz="1200" dirty="0" smtClean="0"/>
              <a:t>Snips from Google Images</a:t>
            </a:r>
            <a:endParaRPr lang="en-US" sz="1200" dirty="0"/>
          </a:p>
        </p:txBody>
      </p:sp>
    </p:spTree>
    <p:extLst>
      <p:ext uri="{BB962C8B-B14F-4D97-AF65-F5344CB8AC3E}">
        <p14:creationId xmlns:p14="http://schemas.microsoft.com/office/powerpoint/2010/main" val="239115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314" y="1667200"/>
            <a:ext cx="6872198" cy="3934706"/>
          </a:xfrm>
          <a:prstGeom prst="rect">
            <a:avLst/>
          </a:prstGeom>
          <a:ln>
            <a:solidFill>
              <a:schemeClr val="accent1"/>
            </a:solidFill>
          </a:ln>
        </p:spPr>
      </p:pic>
      <p:sp>
        <p:nvSpPr>
          <p:cNvPr id="4" name="TextBox 3"/>
          <p:cNvSpPr txBox="1"/>
          <p:nvPr/>
        </p:nvSpPr>
        <p:spPr>
          <a:xfrm>
            <a:off x="8251551" y="5601906"/>
            <a:ext cx="576263" cy="307777"/>
          </a:xfrm>
          <a:prstGeom prst="rect">
            <a:avLst/>
          </a:prstGeom>
          <a:noFill/>
        </p:spPr>
        <p:txBody>
          <a:bodyPr wrap="square" rtlCol="0">
            <a:spAutoFit/>
          </a:bodyPr>
          <a:lstStyle/>
          <a:p>
            <a:r>
              <a:rPr lang="en-US" sz="1400" dirty="0" smtClean="0">
                <a:hlinkClick r:id="rId3"/>
              </a:rPr>
              <a:t>Link</a:t>
            </a:r>
            <a:endParaRPr lang="en-US" sz="1400" dirty="0"/>
          </a:p>
        </p:txBody>
      </p:sp>
      <p:sp>
        <p:nvSpPr>
          <p:cNvPr id="5" name="TextBox 4"/>
          <p:cNvSpPr txBox="1"/>
          <p:nvPr/>
        </p:nvSpPr>
        <p:spPr>
          <a:xfrm>
            <a:off x="8987117" y="1879081"/>
            <a:ext cx="2066143" cy="646331"/>
          </a:xfrm>
          <a:prstGeom prst="rect">
            <a:avLst/>
          </a:prstGeom>
          <a:noFill/>
        </p:spPr>
        <p:txBody>
          <a:bodyPr wrap="none" rtlCol="0">
            <a:spAutoFit/>
          </a:bodyPr>
          <a:lstStyle/>
          <a:p>
            <a:r>
              <a:rPr lang="en-US" dirty="0" smtClean="0"/>
              <a:t>Interactive Zoom-in </a:t>
            </a:r>
          </a:p>
          <a:p>
            <a:r>
              <a:rPr lang="en-US" dirty="0" smtClean="0">
                <a:hlinkClick r:id="rId3"/>
              </a:rPr>
              <a:t>Internet Map</a:t>
            </a:r>
            <a:r>
              <a:rPr lang="en-US" dirty="0" smtClean="0"/>
              <a:t>, 2015</a:t>
            </a:r>
            <a:endParaRPr lang="en-US" dirty="0"/>
          </a:p>
        </p:txBody>
      </p:sp>
      <p:sp>
        <p:nvSpPr>
          <p:cNvPr id="7" name="TextBox 6"/>
          <p:cNvSpPr txBox="1"/>
          <p:nvPr/>
        </p:nvSpPr>
        <p:spPr>
          <a:xfrm>
            <a:off x="1687920" y="759259"/>
            <a:ext cx="8741416" cy="430887"/>
          </a:xfrm>
          <a:prstGeom prst="rect">
            <a:avLst/>
          </a:prstGeom>
          <a:noFill/>
        </p:spPr>
        <p:txBody>
          <a:bodyPr wrap="square" rtlCol="0">
            <a:spAutoFit/>
          </a:bodyPr>
          <a:lstStyle/>
          <a:p>
            <a:r>
              <a:rPr lang="en-US" sz="2200" dirty="0" smtClean="0"/>
              <a:t>Including the silicon chips that empower the vast internet infrastructure . . . </a:t>
            </a:r>
            <a:endParaRPr lang="en-US" sz="22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7685" y="2674071"/>
            <a:ext cx="2221066" cy="2380814"/>
          </a:xfrm>
          <a:prstGeom prst="rect">
            <a:avLst/>
          </a:prstGeom>
        </p:spPr>
      </p:pic>
      <p:sp>
        <p:nvSpPr>
          <p:cNvPr id="9" name="TextBox 8"/>
          <p:cNvSpPr txBox="1"/>
          <p:nvPr/>
        </p:nvSpPr>
        <p:spPr>
          <a:xfrm>
            <a:off x="9819486" y="3526193"/>
            <a:ext cx="1088136" cy="523220"/>
          </a:xfrm>
          <a:prstGeom prst="rect">
            <a:avLst/>
          </a:prstGeom>
          <a:noFill/>
        </p:spPr>
        <p:txBody>
          <a:bodyPr wrap="square" rtlCol="0">
            <a:spAutoFit/>
          </a:bodyPr>
          <a:lstStyle/>
          <a:p>
            <a:pPr algn="ctr"/>
            <a:r>
              <a:rPr lang="en-US" sz="1400" dirty="0"/>
              <a:t>e</a:t>
            </a:r>
            <a:r>
              <a:rPr lang="en-US" sz="1400" dirty="0" smtClean="0"/>
              <a:t>xponential function</a:t>
            </a:r>
            <a:endParaRPr lang="en-US" sz="1400" dirty="0"/>
          </a:p>
        </p:txBody>
      </p:sp>
      <p:sp>
        <p:nvSpPr>
          <p:cNvPr id="10" name="TextBox 9"/>
          <p:cNvSpPr txBox="1"/>
          <p:nvPr/>
        </p:nvSpPr>
        <p:spPr>
          <a:xfrm>
            <a:off x="2272415" y="1143979"/>
            <a:ext cx="5776337" cy="430887"/>
          </a:xfrm>
          <a:prstGeom prst="rect">
            <a:avLst/>
          </a:prstGeom>
          <a:noFill/>
        </p:spPr>
        <p:txBody>
          <a:bodyPr wrap="square" rtlCol="0">
            <a:spAutoFit/>
          </a:bodyPr>
          <a:lstStyle/>
          <a:p>
            <a:r>
              <a:rPr lang="en-US" sz="2200" dirty="0" smtClean="0"/>
              <a:t>which also continues </a:t>
            </a:r>
            <a:r>
              <a:rPr lang="en-US" sz="2200" dirty="0"/>
              <a:t>to expand exponentially . . .  </a:t>
            </a:r>
          </a:p>
        </p:txBody>
      </p:sp>
    </p:spTree>
    <p:extLst>
      <p:ext uri="{BB962C8B-B14F-4D97-AF65-F5344CB8AC3E}">
        <p14:creationId xmlns:p14="http://schemas.microsoft.com/office/powerpoint/2010/main" val="412267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715" y="1691665"/>
            <a:ext cx="7631685" cy="3630162"/>
          </a:xfrm>
          <a:prstGeom prst="rect">
            <a:avLst/>
          </a:prstGeom>
        </p:spPr>
      </p:pic>
      <p:sp>
        <p:nvSpPr>
          <p:cNvPr id="6" name="TextBox 5"/>
          <p:cNvSpPr txBox="1"/>
          <p:nvPr/>
        </p:nvSpPr>
        <p:spPr>
          <a:xfrm>
            <a:off x="2088852" y="5321827"/>
            <a:ext cx="2217851" cy="276999"/>
          </a:xfrm>
          <a:prstGeom prst="rect">
            <a:avLst/>
          </a:prstGeom>
          <a:noFill/>
        </p:spPr>
        <p:txBody>
          <a:bodyPr wrap="none" rtlCol="0">
            <a:spAutoFit/>
          </a:bodyPr>
          <a:lstStyle/>
          <a:p>
            <a:r>
              <a:rPr lang="en-US" sz="1200" dirty="0" smtClean="0">
                <a:hlinkClick r:id="rId3"/>
              </a:rPr>
              <a:t>NASA</a:t>
            </a:r>
            <a:r>
              <a:rPr lang="en-US" sz="1200" dirty="0" smtClean="0"/>
              <a:t>: Earth from space at night </a:t>
            </a:r>
            <a:endParaRPr lang="en-US" sz="1200" dirty="0"/>
          </a:p>
        </p:txBody>
      </p:sp>
      <p:sp>
        <p:nvSpPr>
          <p:cNvPr id="7" name="TextBox 6"/>
          <p:cNvSpPr txBox="1"/>
          <p:nvPr/>
        </p:nvSpPr>
        <p:spPr>
          <a:xfrm>
            <a:off x="1956772" y="849685"/>
            <a:ext cx="9017512" cy="707886"/>
          </a:xfrm>
          <a:prstGeom prst="rect">
            <a:avLst/>
          </a:prstGeom>
          <a:noFill/>
        </p:spPr>
        <p:txBody>
          <a:bodyPr wrap="square" rtlCol="0">
            <a:spAutoFit/>
          </a:bodyPr>
          <a:lstStyle/>
          <a:p>
            <a:r>
              <a:rPr lang="en-US" sz="2000" dirty="0" smtClean="0"/>
              <a:t>And with the internet connecting ever-more people and chip-empowered </a:t>
            </a:r>
          </a:p>
          <a:p>
            <a:r>
              <a:rPr lang="en-US" sz="2000" dirty="0" smtClean="0"/>
              <a:t>things, just imagine what’s going on out there now . . . </a:t>
            </a:r>
            <a:endParaRPr lang="en-US" sz="2000" dirty="0"/>
          </a:p>
        </p:txBody>
      </p:sp>
      <p:sp>
        <p:nvSpPr>
          <p:cNvPr id="8" name="TextBox 7"/>
          <p:cNvSpPr txBox="1"/>
          <p:nvPr/>
        </p:nvSpPr>
        <p:spPr>
          <a:xfrm>
            <a:off x="4999384" y="5455921"/>
            <a:ext cx="4950651" cy="400110"/>
          </a:xfrm>
          <a:prstGeom prst="rect">
            <a:avLst/>
          </a:prstGeom>
          <a:noFill/>
        </p:spPr>
        <p:txBody>
          <a:bodyPr wrap="none" rtlCol="0">
            <a:spAutoFit/>
          </a:bodyPr>
          <a:lstStyle/>
          <a:p>
            <a:r>
              <a:rPr lang="en-US" sz="2000" b="1" dirty="0"/>
              <a:t>S</a:t>
            </a:r>
            <a:r>
              <a:rPr lang="en-US" sz="2000" b="1" dirty="0" smtClean="0"/>
              <a:t>etting the stage for what’s coming next . . . !</a:t>
            </a:r>
            <a:endParaRPr lang="en-US" sz="2000" b="1" dirty="0"/>
          </a:p>
        </p:txBody>
      </p:sp>
      <p:sp>
        <p:nvSpPr>
          <p:cNvPr id="2" name="Rectangle 1"/>
          <p:cNvSpPr/>
          <p:nvPr/>
        </p:nvSpPr>
        <p:spPr>
          <a:xfrm>
            <a:off x="7570922" y="1157461"/>
            <a:ext cx="2379113" cy="400110"/>
          </a:xfrm>
          <a:prstGeom prst="rect">
            <a:avLst/>
          </a:prstGeom>
        </p:spPr>
        <p:txBody>
          <a:bodyPr wrap="none">
            <a:spAutoFit/>
          </a:bodyPr>
          <a:lstStyle/>
          <a:p>
            <a:r>
              <a:rPr lang="en-US" sz="2000" dirty="0"/>
              <a:t>all around the world!</a:t>
            </a:r>
          </a:p>
        </p:txBody>
      </p:sp>
    </p:spTree>
    <p:extLst>
      <p:ext uri="{BB962C8B-B14F-4D97-AF65-F5344CB8AC3E}">
        <p14:creationId xmlns:p14="http://schemas.microsoft.com/office/powerpoint/2010/main" val="140569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6610" y="807478"/>
            <a:ext cx="3552824" cy="830997"/>
          </a:xfrm>
          <a:prstGeom prst="rect">
            <a:avLst/>
          </a:prstGeom>
          <a:noFill/>
        </p:spPr>
        <p:txBody>
          <a:bodyPr wrap="square" rtlCol="0">
            <a:spAutoFit/>
          </a:bodyPr>
          <a:lstStyle/>
          <a:p>
            <a:pPr algn="ctr"/>
            <a:r>
              <a:rPr lang="en-US" sz="1600" dirty="0" smtClean="0"/>
              <a:t>For more about Xerox PARC and the amazing things innovated  there, see </a:t>
            </a:r>
            <a:r>
              <a:rPr lang="en-US" sz="1600" dirty="0" smtClean="0">
                <a:hlinkClick r:id="rId2"/>
              </a:rPr>
              <a:t>Michael </a:t>
            </a:r>
            <a:r>
              <a:rPr lang="en-US" sz="1600" dirty="0" err="1" smtClean="0">
                <a:hlinkClick r:id="rId2"/>
              </a:rPr>
              <a:t>Hiltzik</a:t>
            </a:r>
            <a:r>
              <a:rPr lang="en-US" sz="1600" dirty="0" err="1" smtClean="0"/>
              <a:t>’s</a:t>
            </a:r>
            <a:r>
              <a:rPr lang="en-US" sz="1600" dirty="0" smtClean="0"/>
              <a:t> </a:t>
            </a:r>
            <a:r>
              <a:rPr lang="en-US" sz="1600" i="1" dirty="0" smtClean="0">
                <a:hlinkClick r:id="rId3"/>
              </a:rPr>
              <a:t>Dealers of Lightning</a:t>
            </a:r>
            <a:r>
              <a:rPr lang="en-US" sz="1600" dirty="0" smtClean="0"/>
              <a:t>:</a:t>
            </a:r>
          </a:p>
        </p:txBody>
      </p:sp>
      <p:sp>
        <p:nvSpPr>
          <p:cNvPr id="3" name="TextBox 2"/>
          <p:cNvSpPr txBox="1"/>
          <p:nvPr/>
        </p:nvSpPr>
        <p:spPr>
          <a:xfrm>
            <a:off x="6365081" y="807478"/>
            <a:ext cx="3354387" cy="830997"/>
          </a:xfrm>
          <a:prstGeom prst="rect">
            <a:avLst/>
          </a:prstGeom>
          <a:noFill/>
        </p:spPr>
        <p:txBody>
          <a:bodyPr wrap="square" rtlCol="0">
            <a:spAutoFit/>
          </a:bodyPr>
          <a:lstStyle/>
          <a:p>
            <a:pPr algn="ctr"/>
            <a:r>
              <a:rPr lang="en-US" sz="1600" dirty="0" smtClean="0"/>
              <a:t>For a wider sociological perspective on the emergence of the internet, see </a:t>
            </a:r>
            <a:r>
              <a:rPr lang="en-US" sz="1600" dirty="0" smtClean="0">
                <a:hlinkClick r:id="rId4"/>
              </a:rPr>
              <a:t>Thomas Streeter</a:t>
            </a:r>
            <a:r>
              <a:rPr lang="en-US" sz="1600" dirty="0" smtClean="0"/>
              <a:t>’s </a:t>
            </a:r>
            <a:r>
              <a:rPr lang="en-US" sz="1600" i="1" dirty="0" smtClean="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8721" y="1718999"/>
            <a:ext cx="2535251" cy="3966036"/>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1475" y="1714677"/>
            <a:ext cx="2641600" cy="39703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1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452" y="1474945"/>
            <a:ext cx="6574114" cy="3696133"/>
          </a:xfrm>
          <a:prstGeom prst="rect">
            <a:avLst/>
          </a:prstGeom>
        </p:spPr>
      </p:pic>
      <p:sp>
        <p:nvSpPr>
          <p:cNvPr id="4" name="TextBox 3"/>
          <p:cNvSpPr txBox="1"/>
          <p:nvPr/>
        </p:nvSpPr>
        <p:spPr>
          <a:xfrm>
            <a:off x="5168037" y="4310183"/>
            <a:ext cx="518091" cy="338554"/>
          </a:xfrm>
          <a:prstGeom prst="rect">
            <a:avLst/>
          </a:prstGeom>
          <a:noFill/>
        </p:spPr>
        <p:txBody>
          <a:bodyPr wrap="none" rtlCol="0">
            <a:spAutoFit/>
          </a:bodyPr>
          <a:lstStyle/>
          <a:p>
            <a:r>
              <a:rPr lang="en-US" sz="1600" dirty="0" smtClean="0">
                <a:hlinkClick r:id="rId3"/>
              </a:rPr>
              <a:t>Link</a:t>
            </a:r>
            <a:endParaRPr lang="en-US" sz="1600" dirty="0"/>
          </a:p>
        </p:txBody>
      </p:sp>
      <p:sp>
        <p:nvSpPr>
          <p:cNvPr id="6" name="TextBox 5"/>
          <p:cNvSpPr txBox="1"/>
          <p:nvPr/>
        </p:nvSpPr>
        <p:spPr>
          <a:xfrm>
            <a:off x="3079389" y="905084"/>
            <a:ext cx="5643020" cy="430887"/>
          </a:xfrm>
          <a:prstGeom prst="rect">
            <a:avLst/>
          </a:prstGeom>
          <a:noFill/>
        </p:spPr>
        <p:txBody>
          <a:bodyPr wrap="none" rtlCol="0">
            <a:spAutoFit/>
          </a:bodyPr>
          <a:lstStyle/>
          <a:p>
            <a:r>
              <a:rPr lang="en-US" sz="2200" b="1" dirty="0"/>
              <a:t>"</a:t>
            </a:r>
            <a:r>
              <a:rPr lang="en-US" sz="2200" b="1" dirty="0">
                <a:hlinkClick r:id="rId5"/>
              </a:rPr>
              <a:t>What's past is prologue</a:t>
            </a:r>
            <a:r>
              <a:rPr lang="en-US" sz="2200" b="1" dirty="0"/>
              <a:t>" </a:t>
            </a:r>
            <a:r>
              <a:rPr lang="en-US" sz="2000" b="1" dirty="0" smtClean="0">
                <a:solidFill>
                  <a:schemeClr val="bg1">
                    <a:lumMod val="50000"/>
                  </a:schemeClr>
                </a:solidFill>
              </a:rPr>
              <a:t>– William </a:t>
            </a:r>
            <a:r>
              <a:rPr lang="en-US" sz="2000" b="1" dirty="0">
                <a:solidFill>
                  <a:schemeClr val="bg1">
                    <a:lumMod val="50000"/>
                  </a:schemeClr>
                </a:solidFill>
              </a:rPr>
              <a:t>Shakespeare</a:t>
            </a:r>
          </a:p>
        </p:txBody>
      </p:sp>
      <p:sp>
        <p:nvSpPr>
          <p:cNvPr id="7" name="TextBox 6"/>
          <p:cNvSpPr txBox="1"/>
          <p:nvPr/>
        </p:nvSpPr>
        <p:spPr>
          <a:xfrm>
            <a:off x="3015903" y="5216805"/>
            <a:ext cx="6019212" cy="430887"/>
          </a:xfrm>
          <a:prstGeom prst="rect">
            <a:avLst/>
          </a:prstGeom>
          <a:noFill/>
        </p:spPr>
        <p:txBody>
          <a:bodyPr wrap="none" rtlCol="0">
            <a:spAutoFit/>
          </a:bodyPr>
          <a:lstStyle/>
          <a:p>
            <a:r>
              <a:rPr lang="en-US" sz="2200" b="1" dirty="0" smtClean="0"/>
              <a:t>It’s now time to look forward, into the future . . . !</a:t>
            </a:r>
            <a:endParaRPr lang="en-US" sz="2200" b="1" dirty="0"/>
          </a:p>
        </p:txBody>
      </p:sp>
    </p:spTree>
    <p:extLst>
      <p:ext uri="{BB962C8B-B14F-4D97-AF65-F5344CB8AC3E}">
        <p14:creationId xmlns:p14="http://schemas.microsoft.com/office/powerpoint/2010/main" val="10246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266" y="1526754"/>
            <a:ext cx="7873465" cy="4089280"/>
          </a:xfrm>
          <a:prstGeom prst="rect">
            <a:avLst/>
          </a:prstGeom>
          <a:solidFill>
            <a:schemeClr val="bg1"/>
          </a:solidFill>
        </p:spPr>
      </p:pic>
      <p:sp>
        <p:nvSpPr>
          <p:cNvPr id="4" name="TextBox 3"/>
          <p:cNvSpPr txBox="1"/>
          <p:nvPr/>
        </p:nvSpPr>
        <p:spPr>
          <a:xfrm>
            <a:off x="1856633" y="1057221"/>
            <a:ext cx="10192620" cy="430887"/>
          </a:xfrm>
          <a:prstGeom prst="rect">
            <a:avLst/>
          </a:prstGeom>
          <a:noFill/>
        </p:spPr>
        <p:txBody>
          <a:bodyPr wrap="square" rtlCol="0">
            <a:spAutoFit/>
          </a:bodyPr>
          <a:lstStyle/>
          <a:p>
            <a:r>
              <a:rPr lang="en-US" sz="2200" dirty="0" smtClean="0"/>
              <a:t>wave of innovation . . . </a:t>
            </a:r>
            <a:endParaRPr lang="en-US" sz="2200" dirty="0"/>
          </a:p>
        </p:txBody>
      </p:sp>
      <p:sp>
        <p:nvSpPr>
          <p:cNvPr id="5" name="TextBox 4"/>
          <p:cNvSpPr txBox="1"/>
          <p:nvPr/>
        </p:nvSpPr>
        <p:spPr>
          <a:xfrm>
            <a:off x="1856633" y="745679"/>
            <a:ext cx="4239366" cy="430887"/>
          </a:xfrm>
          <a:prstGeom prst="rect">
            <a:avLst/>
          </a:prstGeom>
          <a:noFill/>
        </p:spPr>
        <p:txBody>
          <a:bodyPr wrap="none" rtlCol="0">
            <a:spAutoFit/>
          </a:bodyPr>
          <a:lstStyle/>
          <a:p>
            <a:r>
              <a:rPr lang="en-US" sz="2200" dirty="0"/>
              <a:t>As we turn 180⁰ and look </a:t>
            </a:r>
            <a:r>
              <a:rPr lang="en-US" sz="2200" dirty="0" smtClean="0"/>
              <a:t>ahead . . .</a:t>
            </a:r>
            <a:endParaRPr lang="en-US" sz="2200" dirty="0"/>
          </a:p>
        </p:txBody>
      </p:sp>
      <p:sp>
        <p:nvSpPr>
          <p:cNvPr id="7" name="TextBox 6"/>
          <p:cNvSpPr txBox="1"/>
          <p:nvPr/>
        </p:nvSpPr>
        <p:spPr>
          <a:xfrm>
            <a:off x="5952457" y="738089"/>
            <a:ext cx="4719818" cy="430887"/>
          </a:xfrm>
          <a:prstGeom prst="rect">
            <a:avLst/>
          </a:prstGeom>
          <a:noFill/>
        </p:spPr>
        <p:txBody>
          <a:bodyPr wrap="none" rtlCol="0">
            <a:spAutoFit/>
          </a:bodyPr>
          <a:lstStyle/>
          <a:p>
            <a:r>
              <a:rPr lang="en-US" sz="2200" dirty="0"/>
              <a:t>we can </a:t>
            </a:r>
            <a:r>
              <a:rPr lang="en-US" sz="2200" dirty="0" smtClean="0"/>
              <a:t>glimpse another </a:t>
            </a:r>
            <a:r>
              <a:rPr lang="en-US" sz="2200" dirty="0"/>
              <a:t>huge incoming </a:t>
            </a:r>
          </a:p>
        </p:txBody>
      </p:sp>
      <p:sp>
        <p:nvSpPr>
          <p:cNvPr id="3" name="Rectangle 2"/>
          <p:cNvSpPr/>
          <p:nvPr/>
        </p:nvSpPr>
        <p:spPr>
          <a:xfrm>
            <a:off x="4451878" y="1076544"/>
            <a:ext cx="6722033" cy="430887"/>
          </a:xfrm>
          <a:prstGeom prst="rect">
            <a:avLst/>
          </a:prstGeom>
        </p:spPr>
        <p:txBody>
          <a:bodyPr wrap="none">
            <a:spAutoFit/>
          </a:bodyPr>
          <a:lstStyle/>
          <a:p>
            <a:r>
              <a:rPr lang="en-US" sz="2200" dirty="0" smtClean="0"/>
              <a:t>It’s out </a:t>
            </a:r>
            <a:r>
              <a:rPr lang="en-US" sz="2200" dirty="0"/>
              <a:t>there now, just beyond the social-time-horizon . . .</a:t>
            </a:r>
          </a:p>
        </p:txBody>
      </p:sp>
    </p:spTree>
    <p:extLst>
      <p:ext uri="{BB962C8B-B14F-4D97-AF65-F5344CB8AC3E}">
        <p14:creationId xmlns:p14="http://schemas.microsoft.com/office/powerpoint/2010/main" val="18963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118" y="1005611"/>
            <a:ext cx="3739614" cy="923330"/>
          </a:xfrm>
          <a:prstGeom prst="rect">
            <a:avLst/>
          </a:prstGeom>
        </p:spPr>
        <p:txBody>
          <a:bodyPr wrap="square">
            <a:spAutoFit/>
          </a:bodyPr>
          <a:lstStyle/>
          <a:p>
            <a:r>
              <a:rPr lang="en-US" dirty="0" smtClean="0"/>
              <a:t>By the late 1400’s </a:t>
            </a:r>
            <a:r>
              <a:rPr lang="en-US" b="1" dirty="0" smtClean="0"/>
              <a:t>advances </a:t>
            </a:r>
            <a:r>
              <a:rPr lang="en-US" dirty="0" smtClean="0"/>
              <a:t>in shipbuilding</a:t>
            </a:r>
            <a:r>
              <a:rPr lang="en-US" dirty="0"/>
              <a:t>, </a:t>
            </a:r>
            <a:r>
              <a:rPr lang="en-US" dirty="0" smtClean="0"/>
              <a:t>navigation &amp; mapping reached a ‘</a:t>
            </a:r>
            <a:r>
              <a:rPr lang="en-US" dirty="0" smtClean="0">
                <a:hlinkClick r:id="rId2"/>
              </a:rPr>
              <a:t>tipping point</a:t>
            </a:r>
            <a:r>
              <a:rPr lang="en-US" dirty="0" smtClean="0"/>
              <a:t>’ . . . </a:t>
            </a:r>
            <a:endParaRPr lang="en-US" dirty="0"/>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117" y="1144494"/>
            <a:ext cx="1586115" cy="1092423"/>
          </a:xfrm>
          <a:prstGeom prst="rect">
            <a:avLst/>
          </a:prstGeom>
        </p:spPr>
      </p:pic>
      <p:pic>
        <p:nvPicPr>
          <p:cNvPr id="4" name="Picture 3">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7613" y="1053093"/>
            <a:ext cx="3314546" cy="4483614"/>
          </a:xfrm>
          <a:prstGeom prst="rect">
            <a:avLst/>
          </a:prstGeom>
          <a:ln>
            <a:solidFill>
              <a:schemeClr val="accent1"/>
            </a:solidFill>
          </a:ln>
        </p:spPr>
      </p:pic>
      <p:sp>
        <p:nvSpPr>
          <p:cNvPr id="5" name="TextBox 4"/>
          <p:cNvSpPr txBox="1"/>
          <p:nvPr/>
        </p:nvSpPr>
        <p:spPr>
          <a:xfrm>
            <a:off x="7839931" y="1705071"/>
            <a:ext cx="1876280" cy="646331"/>
          </a:xfrm>
          <a:prstGeom prst="rect">
            <a:avLst/>
          </a:prstGeom>
          <a:noFill/>
        </p:spPr>
        <p:txBody>
          <a:bodyPr wrap="square" rtlCol="0">
            <a:spAutoFit/>
          </a:bodyPr>
          <a:lstStyle/>
          <a:p>
            <a:r>
              <a:rPr lang="en-US" dirty="0" smtClean="0">
                <a:hlinkClick r:id="rId5"/>
              </a:rPr>
              <a:t>Portuguese Carrack</a:t>
            </a:r>
            <a:endParaRPr lang="en-US" dirty="0"/>
          </a:p>
        </p:txBody>
      </p:sp>
      <p:sp>
        <p:nvSpPr>
          <p:cNvPr id="6" name="TextBox 5"/>
          <p:cNvSpPr txBox="1"/>
          <p:nvPr/>
        </p:nvSpPr>
        <p:spPr>
          <a:xfrm>
            <a:off x="6455680" y="1053093"/>
            <a:ext cx="1244476" cy="584775"/>
          </a:xfrm>
          <a:prstGeom prst="rect">
            <a:avLst/>
          </a:prstGeom>
          <a:noFill/>
        </p:spPr>
        <p:txBody>
          <a:bodyPr wrap="square" rtlCol="0">
            <a:spAutoFit/>
          </a:bodyPr>
          <a:lstStyle/>
          <a:p>
            <a:r>
              <a:rPr lang="en-US" sz="1600" dirty="0" smtClean="0">
                <a:hlinkClick r:id="rId3"/>
              </a:rPr>
              <a:t>Mariner’s Astrolabe</a:t>
            </a:r>
            <a:endParaRPr lang="en-US" sz="1600" dirty="0"/>
          </a:p>
        </p:txBody>
      </p:sp>
      <p:pic>
        <p:nvPicPr>
          <p:cNvPr id="10" name="Picture 9">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573" y="1802194"/>
            <a:ext cx="1059305" cy="924338"/>
          </a:xfrm>
          <a:prstGeom prst="rect">
            <a:avLst/>
          </a:prstGeom>
        </p:spPr>
      </p:pic>
      <p:sp>
        <p:nvSpPr>
          <p:cNvPr id="11" name="TextBox 10"/>
          <p:cNvSpPr txBox="1"/>
          <p:nvPr/>
        </p:nvSpPr>
        <p:spPr>
          <a:xfrm>
            <a:off x="5628379" y="2212605"/>
            <a:ext cx="982128" cy="584775"/>
          </a:xfrm>
          <a:prstGeom prst="rect">
            <a:avLst/>
          </a:prstGeom>
          <a:noFill/>
        </p:spPr>
        <p:txBody>
          <a:bodyPr wrap="square" rtlCol="0">
            <a:spAutoFit/>
          </a:bodyPr>
          <a:lstStyle/>
          <a:p>
            <a:r>
              <a:rPr lang="en-US" sz="1600" dirty="0" smtClean="0">
                <a:hlinkClick r:id="rId9"/>
              </a:rPr>
              <a:t>Gimbal Compass</a:t>
            </a:r>
            <a:endParaRPr lang="en-US" sz="1600" dirty="0"/>
          </a:p>
        </p:txBody>
      </p:sp>
      <p:pic>
        <p:nvPicPr>
          <p:cNvPr id="7" name="Picture 6">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0495" y="2961808"/>
            <a:ext cx="5483978" cy="2574899"/>
          </a:xfrm>
          <a:prstGeom prst="rect">
            <a:avLst/>
          </a:prstGeom>
          <a:ln>
            <a:solidFill>
              <a:schemeClr val="accent1"/>
            </a:solidFill>
          </a:ln>
        </p:spPr>
      </p:pic>
      <p:sp>
        <p:nvSpPr>
          <p:cNvPr id="8" name="TextBox 7">
            <a:hlinkClick r:id="rId10"/>
          </p:cNvPr>
          <p:cNvSpPr txBox="1"/>
          <p:nvPr/>
        </p:nvSpPr>
        <p:spPr>
          <a:xfrm>
            <a:off x="4199769" y="3294900"/>
            <a:ext cx="2728311" cy="369332"/>
          </a:xfrm>
          <a:prstGeom prst="rect">
            <a:avLst/>
          </a:prstGeom>
          <a:noFill/>
        </p:spPr>
        <p:txBody>
          <a:bodyPr wrap="none" rtlCol="0">
            <a:spAutoFit/>
          </a:bodyPr>
          <a:lstStyle/>
          <a:p>
            <a:r>
              <a:rPr lang="en-US" dirty="0" err="1" smtClean="0">
                <a:hlinkClick r:id="rId10"/>
              </a:rPr>
              <a:t>Cantino</a:t>
            </a:r>
            <a:r>
              <a:rPr lang="en-US" dirty="0" smtClean="0">
                <a:hlinkClick r:id="rId10"/>
              </a:rPr>
              <a:t> </a:t>
            </a:r>
            <a:r>
              <a:rPr lang="en-US" dirty="0" err="1">
                <a:hlinkClick r:id="rId10"/>
              </a:rPr>
              <a:t>planisphere</a:t>
            </a:r>
            <a:r>
              <a:rPr lang="en-US" dirty="0">
                <a:hlinkClick r:id="rId10"/>
              </a:rPr>
              <a:t> (1502</a:t>
            </a:r>
            <a:r>
              <a:rPr lang="en-US" dirty="0" smtClean="0">
                <a:hlinkClick r:id="rId10"/>
              </a:rPr>
              <a:t>)</a:t>
            </a:r>
            <a:endParaRPr lang="en-US" dirty="0"/>
          </a:p>
        </p:txBody>
      </p:sp>
      <p:sp>
        <p:nvSpPr>
          <p:cNvPr id="9" name="Rectangle 8"/>
          <p:cNvSpPr/>
          <p:nvPr/>
        </p:nvSpPr>
        <p:spPr>
          <a:xfrm>
            <a:off x="1350118" y="1928941"/>
            <a:ext cx="6096000" cy="923330"/>
          </a:xfrm>
          <a:prstGeom prst="rect">
            <a:avLst/>
          </a:prstGeom>
        </p:spPr>
        <p:txBody>
          <a:bodyPr>
            <a:spAutoFit/>
          </a:bodyPr>
          <a:lstStyle/>
          <a:p>
            <a:r>
              <a:rPr lang="en-US" dirty="0" smtClean="0"/>
              <a:t>Triggering </a:t>
            </a:r>
            <a:r>
              <a:rPr lang="en-US" dirty="0"/>
              <a:t>the </a:t>
            </a:r>
            <a:r>
              <a:rPr lang="en-US" b="1" dirty="0">
                <a:hlinkClick r:id="rId12"/>
              </a:rPr>
              <a:t>Age of Discovery</a:t>
            </a:r>
            <a:r>
              <a:rPr lang="en-US" b="1" dirty="0"/>
              <a:t> </a:t>
            </a:r>
          </a:p>
          <a:p>
            <a:r>
              <a:rPr lang="en-US" dirty="0"/>
              <a:t>by enabling explorations across </a:t>
            </a:r>
          </a:p>
          <a:p>
            <a:r>
              <a:rPr lang="en-US" dirty="0"/>
              <a:t>the open seas . . .</a:t>
            </a:r>
          </a:p>
        </p:txBody>
      </p:sp>
    </p:spTree>
    <p:extLst>
      <p:ext uri="{BB962C8B-B14F-4D97-AF65-F5344CB8AC3E}">
        <p14:creationId xmlns:p14="http://schemas.microsoft.com/office/powerpoint/2010/main" val="33641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 calcmode="lin" valueType="num">
                                      <p:cBhvr additive="base">
                                        <p:cTn id="4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anim calcmode="lin" valueType="num">
                                      <p:cBhvr additive="base">
                                        <p:cTn id="5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anim calcmode="lin" valueType="num">
                                      <p:cBhvr additive="base">
                                        <p:cTn id="5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409" y="1129648"/>
            <a:ext cx="7236186" cy="5114329"/>
          </a:xfrm>
          <a:prstGeom prst="rect">
            <a:avLst/>
          </a:prstGeom>
          <a:ln>
            <a:solidFill>
              <a:schemeClr val="accent1"/>
            </a:solidFill>
          </a:ln>
        </p:spPr>
      </p:pic>
      <p:sp>
        <p:nvSpPr>
          <p:cNvPr id="3" name="TextBox 2"/>
          <p:cNvSpPr txBox="1"/>
          <p:nvPr/>
        </p:nvSpPr>
        <p:spPr>
          <a:xfrm>
            <a:off x="2575187" y="648951"/>
            <a:ext cx="2530565" cy="461665"/>
          </a:xfrm>
          <a:prstGeom prst="rect">
            <a:avLst/>
          </a:prstGeom>
          <a:noFill/>
        </p:spPr>
        <p:txBody>
          <a:bodyPr wrap="none" rtlCol="0">
            <a:spAutoFit/>
          </a:bodyPr>
          <a:lstStyle/>
          <a:p>
            <a:r>
              <a:rPr lang="en-US" sz="2400" dirty="0"/>
              <a:t>O</a:t>
            </a:r>
            <a:r>
              <a:rPr lang="en-US" sz="2400" dirty="0" smtClean="0"/>
              <a:t>ne thing for sure:</a:t>
            </a:r>
            <a:endParaRPr lang="en-US" sz="2400" dirty="0"/>
          </a:p>
        </p:txBody>
      </p:sp>
      <p:sp>
        <p:nvSpPr>
          <p:cNvPr id="4" name="TextBox 3"/>
          <p:cNvSpPr txBox="1"/>
          <p:nvPr/>
        </p:nvSpPr>
        <p:spPr>
          <a:xfrm>
            <a:off x="9540595" y="5886391"/>
            <a:ext cx="518091" cy="338554"/>
          </a:xfrm>
          <a:prstGeom prst="rect">
            <a:avLst/>
          </a:prstGeom>
          <a:noFill/>
        </p:spPr>
        <p:txBody>
          <a:bodyPr wrap="square" rtlCol="0">
            <a:spAutoFit/>
          </a:bodyPr>
          <a:lstStyle/>
          <a:p>
            <a:r>
              <a:rPr lang="en-US" sz="1600" dirty="0" smtClean="0">
                <a:hlinkClick r:id="rId2"/>
              </a:rPr>
              <a:t>URL</a:t>
            </a:r>
            <a:endParaRPr lang="en-US" sz="1600" dirty="0"/>
          </a:p>
        </p:txBody>
      </p:sp>
      <p:sp>
        <p:nvSpPr>
          <p:cNvPr id="5" name="TextBox 4"/>
          <p:cNvSpPr txBox="1"/>
          <p:nvPr/>
        </p:nvSpPr>
        <p:spPr>
          <a:xfrm>
            <a:off x="5105752" y="606428"/>
            <a:ext cx="4891489" cy="523220"/>
          </a:xfrm>
          <a:prstGeom prst="rect">
            <a:avLst/>
          </a:prstGeom>
          <a:noFill/>
        </p:spPr>
        <p:txBody>
          <a:bodyPr wrap="square" rtlCol="0">
            <a:spAutoFit/>
          </a:bodyPr>
          <a:lstStyle/>
          <a:p>
            <a:r>
              <a:rPr lang="en-US" sz="2400" dirty="0" smtClean="0"/>
              <a:t>This’s </a:t>
            </a:r>
            <a:r>
              <a:rPr lang="en-US" sz="2400" dirty="0"/>
              <a:t>the </a:t>
            </a:r>
            <a:r>
              <a:rPr lang="en-US" sz="2400" dirty="0" smtClean="0"/>
              <a:t>“</a:t>
            </a:r>
            <a:r>
              <a:rPr lang="en-US" sz="2800" dirty="0" smtClean="0"/>
              <a:t>Big </a:t>
            </a:r>
            <a:r>
              <a:rPr lang="en-US" sz="2800" dirty="0"/>
              <a:t>One</a:t>
            </a:r>
            <a:r>
              <a:rPr lang="en-US" sz="2400" dirty="0"/>
              <a:t>”! . . .</a:t>
            </a:r>
          </a:p>
        </p:txBody>
      </p:sp>
    </p:spTree>
    <p:extLst>
      <p:ext uri="{BB962C8B-B14F-4D97-AF65-F5344CB8AC3E}">
        <p14:creationId xmlns:p14="http://schemas.microsoft.com/office/powerpoint/2010/main" val="32990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5767" y="1951745"/>
            <a:ext cx="3762774" cy="2054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762" y="1913860"/>
            <a:ext cx="3942415" cy="209228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5767" y="4355345"/>
            <a:ext cx="3762774" cy="182174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9761" y="4355345"/>
            <a:ext cx="3942415" cy="1801611"/>
          </a:xfrm>
          <a:prstGeom prst="rect">
            <a:avLst/>
          </a:prstGeom>
        </p:spPr>
      </p:pic>
      <p:sp>
        <p:nvSpPr>
          <p:cNvPr id="6" name="TextBox 5"/>
          <p:cNvSpPr txBox="1"/>
          <p:nvPr/>
        </p:nvSpPr>
        <p:spPr>
          <a:xfrm>
            <a:off x="1926725" y="774688"/>
            <a:ext cx="7441461" cy="769441"/>
          </a:xfrm>
          <a:prstGeom prst="rect">
            <a:avLst/>
          </a:prstGeom>
          <a:noFill/>
        </p:spPr>
        <p:txBody>
          <a:bodyPr wrap="none" rtlCol="0">
            <a:spAutoFit/>
          </a:bodyPr>
          <a:lstStyle/>
          <a:p>
            <a:r>
              <a:rPr lang="en-US" sz="2200" dirty="0" smtClean="0"/>
              <a:t>Recall that till now microsystems have been deeply embedded, </a:t>
            </a:r>
          </a:p>
          <a:p>
            <a:r>
              <a:rPr lang="en-US" sz="2200" b="1" dirty="0" smtClean="0"/>
              <a:t>out-of-sight and out-of-mind</a:t>
            </a:r>
            <a:r>
              <a:rPr lang="en-US" sz="2200" dirty="0" smtClean="0"/>
              <a:t>,</a:t>
            </a:r>
            <a:r>
              <a:rPr lang="en-US" sz="2200" b="1" dirty="0" smtClean="0"/>
              <a:t> </a:t>
            </a:r>
            <a:r>
              <a:rPr lang="en-US" sz="2200" dirty="0" smtClean="0"/>
              <a:t>inside “things” like . . .</a:t>
            </a:r>
          </a:p>
        </p:txBody>
      </p:sp>
      <p:sp>
        <p:nvSpPr>
          <p:cNvPr id="7" name="Rectangle 6"/>
          <p:cNvSpPr/>
          <p:nvPr/>
        </p:nvSpPr>
        <p:spPr>
          <a:xfrm>
            <a:off x="1926725" y="1561970"/>
            <a:ext cx="1435009" cy="369332"/>
          </a:xfrm>
          <a:prstGeom prst="rect">
            <a:avLst/>
          </a:prstGeom>
        </p:spPr>
        <p:txBody>
          <a:bodyPr wrap="none">
            <a:spAutoFit/>
          </a:bodyPr>
          <a:lstStyle/>
          <a:p>
            <a:pPr algn="ctr"/>
            <a:r>
              <a:rPr lang="en-US" dirty="0" smtClean="0"/>
              <a:t>Smartphones</a:t>
            </a:r>
            <a:endParaRPr lang="en-US" dirty="0"/>
          </a:p>
        </p:txBody>
      </p:sp>
      <p:sp>
        <p:nvSpPr>
          <p:cNvPr id="8" name="Rectangle 7"/>
          <p:cNvSpPr/>
          <p:nvPr/>
        </p:nvSpPr>
        <p:spPr>
          <a:xfrm>
            <a:off x="6197554" y="1540450"/>
            <a:ext cx="1173335" cy="369332"/>
          </a:xfrm>
          <a:prstGeom prst="rect">
            <a:avLst/>
          </a:prstGeom>
        </p:spPr>
        <p:txBody>
          <a:bodyPr wrap="none">
            <a:spAutoFit/>
          </a:bodyPr>
          <a:lstStyle/>
          <a:p>
            <a:r>
              <a:rPr lang="en-US" dirty="0"/>
              <a:t>W</a:t>
            </a:r>
            <a:r>
              <a:rPr lang="en-US" dirty="0" smtClean="0"/>
              <a:t>earables</a:t>
            </a:r>
            <a:endParaRPr lang="en-US" dirty="0"/>
          </a:p>
        </p:txBody>
      </p:sp>
      <p:sp>
        <p:nvSpPr>
          <p:cNvPr id="9" name="TextBox 8"/>
          <p:cNvSpPr txBox="1"/>
          <p:nvPr/>
        </p:nvSpPr>
        <p:spPr>
          <a:xfrm>
            <a:off x="1880795" y="4044279"/>
            <a:ext cx="725840" cy="369332"/>
          </a:xfrm>
          <a:prstGeom prst="rect">
            <a:avLst/>
          </a:prstGeom>
          <a:noFill/>
        </p:spPr>
        <p:txBody>
          <a:bodyPr wrap="none" rtlCol="0">
            <a:spAutoFit/>
          </a:bodyPr>
          <a:lstStyle/>
          <a:p>
            <a:r>
              <a:rPr lang="en-US" dirty="0" smtClean="0"/>
              <a:t>Autos</a:t>
            </a:r>
            <a:endParaRPr lang="en-US" dirty="0"/>
          </a:p>
        </p:txBody>
      </p:sp>
      <p:sp>
        <p:nvSpPr>
          <p:cNvPr id="10" name="TextBox 9"/>
          <p:cNvSpPr txBox="1"/>
          <p:nvPr/>
        </p:nvSpPr>
        <p:spPr>
          <a:xfrm>
            <a:off x="6197555" y="4026588"/>
            <a:ext cx="852606" cy="369332"/>
          </a:xfrm>
          <a:prstGeom prst="rect">
            <a:avLst/>
          </a:prstGeom>
          <a:noFill/>
        </p:spPr>
        <p:txBody>
          <a:bodyPr wrap="none" rtlCol="0">
            <a:spAutoFit/>
          </a:bodyPr>
          <a:lstStyle/>
          <a:p>
            <a:r>
              <a:rPr lang="en-US" dirty="0" smtClean="0"/>
              <a:t>Drones</a:t>
            </a:r>
            <a:endParaRPr lang="en-US" dirty="0"/>
          </a:p>
        </p:txBody>
      </p:sp>
      <p:sp>
        <p:nvSpPr>
          <p:cNvPr id="11" name="TextBox 10"/>
          <p:cNvSpPr txBox="1"/>
          <p:nvPr/>
        </p:nvSpPr>
        <p:spPr>
          <a:xfrm>
            <a:off x="1926724" y="349246"/>
            <a:ext cx="7085195" cy="430887"/>
          </a:xfrm>
          <a:prstGeom prst="rect">
            <a:avLst/>
          </a:prstGeom>
          <a:noFill/>
        </p:spPr>
        <p:txBody>
          <a:bodyPr wrap="square" rtlCol="0">
            <a:spAutoFit/>
          </a:bodyPr>
          <a:lstStyle/>
          <a:p>
            <a:pPr>
              <a:spcAft>
                <a:spcPts val="600"/>
              </a:spcAft>
            </a:pPr>
            <a:r>
              <a:rPr lang="en-US" sz="2200" b="1" dirty="0"/>
              <a:t>But why is it </a:t>
            </a:r>
            <a:r>
              <a:rPr lang="en-US" sz="2200" b="1" dirty="0" smtClean="0"/>
              <a:t>starting </a:t>
            </a:r>
            <a:r>
              <a:rPr lang="en-US" sz="2200" b="1" dirty="0"/>
              <a:t>now? </a:t>
            </a:r>
            <a:r>
              <a:rPr lang="en-US" sz="2200" b="1" dirty="0" smtClean="0"/>
              <a:t>. . . Let’s further set </a:t>
            </a:r>
            <a:r>
              <a:rPr lang="en-US" sz="2200" b="1" dirty="0"/>
              <a:t>the </a:t>
            </a:r>
            <a:r>
              <a:rPr lang="en-US" sz="2200" b="1" dirty="0" smtClean="0"/>
              <a:t>stage: </a:t>
            </a:r>
            <a:endParaRPr lang="en-US" sz="2200" b="1" dirty="0"/>
          </a:p>
        </p:txBody>
      </p:sp>
    </p:spTree>
    <p:extLst>
      <p:ext uri="{BB962C8B-B14F-4D97-AF65-F5344CB8AC3E}">
        <p14:creationId xmlns:p14="http://schemas.microsoft.com/office/powerpoint/2010/main" val="423046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2820" y="1384372"/>
            <a:ext cx="3627770" cy="2418513"/>
          </a:xfrm>
          <a:prstGeom prst="rect">
            <a:avLst/>
          </a:prstGeom>
          <a:ln>
            <a:solidFill>
              <a:schemeClr val="accent1"/>
            </a:solidFill>
          </a:ln>
        </p:spPr>
      </p:pic>
      <p:pic>
        <p:nvPicPr>
          <p:cNvPr id="3" name="Picture 2">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2820" y="3951359"/>
            <a:ext cx="3335346" cy="2097195"/>
          </a:xfrm>
          <a:prstGeom prst="rect">
            <a:avLst/>
          </a:prstGeom>
          <a:ln>
            <a:solidFill>
              <a:schemeClr val="accent1"/>
            </a:solidFill>
          </a:ln>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0100" y="1403521"/>
            <a:ext cx="3064806" cy="2625182"/>
          </a:xfrm>
          <a:prstGeom prst="rect">
            <a:avLst/>
          </a:prstGeom>
          <a:ln>
            <a:solidFill>
              <a:schemeClr val="accent1"/>
            </a:solidFill>
          </a:ln>
        </p:spPr>
      </p:pic>
      <p:pic>
        <p:nvPicPr>
          <p:cNvPr id="5" name="Picture 4">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0799" y="4259854"/>
            <a:ext cx="3194107" cy="1788700"/>
          </a:xfrm>
          <a:prstGeom prst="rect">
            <a:avLst/>
          </a:prstGeom>
        </p:spPr>
      </p:pic>
      <p:sp>
        <p:nvSpPr>
          <p:cNvPr id="6" name="TextBox 5"/>
          <p:cNvSpPr txBox="1"/>
          <p:nvPr/>
        </p:nvSpPr>
        <p:spPr>
          <a:xfrm>
            <a:off x="1016388" y="540694"/>
            <a:ext cx="10420353" cy="769441"/>
          </a:xfrm>
          <a:prstGeom prst="rect">
            <a:avLst/>
          </a:prstGeom>
          <a:noFill/>
        </p:spPr>
        <p:txBody>
          <a:bodyPr wrap="none" rtlCol="0">
            <a:spAutoFit/>
          </a:bodyPr>
          <a:lstStyle/>
          <a:p>
            <a:pPr algn="ctr"/>
            <a:r>
              <a:rPr lang="en-US" sz="2200" dirty="0" smtClean="0"/>
              <a:t>Thus </a:t>
            </a:r>
            <a:r>
              <a:rPr lang="en-US" sz="2200" dirty="0"/>
              <a:t>few </a:t>
            </a:r>
            <a:r>
              <a:rPr lang="en-US" sz="2200" dirty="0" smtClean="0"/>
              <a:t>folks </a:t>
            </a:r>
            <a:r>
              <a:rPr lang="en-US" sz="2000" dirty="0" smtClean="0"/>
              <a:t>visualize</a:t>
            </a:r>
            <a:r>
              <a:rPr lang="en-US" sz="2200" dirty="0" smtClean="0"/>
              <a:t> </a:t>
            </a:r>
            <a:r>
              <a:rPr lang="en-US" sz="2200" dirty="0"/>
              <a:t>the </a:t>
            </a:r>
            <a:r>
              <a:rPr lang="en-US" sz="2200" dirty="0" smtClean="0"/>
              <a:t>“many ideas in motion” behind effects such as the </a:t>
            </a:r>
          </a:p>
          <a:p>
            <a:pPr algn="ctr"/>
            <a:r>
              <a:rPr lang="en-US" sz="2200" dirty="0" smtClean="0"/>
              <a:t>astonishing </a:t>
            </a:r>
            <a:r>
              <a:rPr lang="en-US" sz="2200" dirty="0" smtClean="0">
                <a:hlinkClick r:id="rId7"/>
              </a:rPr>
              <a:t>‘out-of-body’ experiences</a:t>
            </a:r>
            <a:r>
              <a:rPr lang="en-US" sz="2200" dirty="0" smtClean="0"/>
              <a:t> while </a:t>
            </a:r>
            <a:r>
              <a:rPr lang="en-US" sz="2200" dirty="0" smtClean="0">
                <a:hlinkClick r:id="rId9"/>
              </a:rPr>
              <a:t>flying a Parrot Bebop using an Oculus Rift</a:t>
            </a:r>
            <a:r>
              <a:rPr lang="en-US" sz="2200" dirty="0" smtClean="0"/>
              <a:t> . . . </a:t>
            </a:r>
            <a:endParaRPr lang="en-US" sz="2200" dirty="0"/>
          </a:p>
        </p:txBody>
      </p:sp>
      <p:sp>
        <p:nvSpPr>
          <p:cNvPr id="7" name="TextBox 6"/>
          <p:cNvSpPr txBox="1"/>
          <p:nvPr/>
        </p:nvSpPr>
        <p:spPr>
          <a:xfrm>
            <a:off x="2373147" y="6070464"/>
            <a:ext cx="4560570" cy="338554"/>
          </a:xfrm>
          <a:prstGeom prst="rect">
            <a:avLst/>
          </a:prstGeom>
          <a:noFill/>
        </p:spPr>
        <p:txBody>
          <a:bodyPr wrap="square" rtlCol="0">
            <a:spAutoFit/>
          </a:bodyPr>
          <a:lstStyle/>
          <a:p>
            <a:r>
              <a:rPr lang="en-US" sz="1600" dirty="0" smtClean="0">
                <a:hlinkClick r:id="rId9"/>
              </a:rPr>
              <a:t>www.youtube.com/watch?v=6ZdSMAG90Rs</a:t>
            </a:r>
            <a:r>
              <a:rPr lang="en-US" sz="1600" dirty="0" smtClean="0"/>
              <a:t> </a:t>
            </a:r>
            <a:endParaRPr lang="en-US" sz="1600" dirty="0"/>
          </a:p>
        </p:txBody>
      </p:sp>
      <p:sp>
        <p:nvSpPr>
          <p:cNvPr id="8" name="Rectangle 7"/>
          <p:cNvSpPr/>
          <p:nvPr/>
        </p:nvSpPr>
        <p:spPr>
          <a:xfrm>
            <a:off x="6370799" y="6048554"/>
            <a:ext cx="3876767" cy="338554"/>
          </a:xfrm>
          <a:prstGeom prst="rect">
            <a:avLst/>
          </a:prstGeom>
        </p:spPr>
        <p:txBody>
          <a:bodyPr wrap="none">
            <a:spAutoFit/>
          </a:bodyPr>
          <a:lstStyle/>
          <a:p>
            <a:r>
              <a:rPr lang="en-US" sz="1600" dirty="0" smtClean="0">
                <a:hlinkClick r:id="rId7"/>
              </a:rPr>
              <a:t>www.youtube.com/watch?v=Io6V0NR7DN0</a:t>
            </a:r>
            <a:r>
              <a:rPr lang="en-US" sz="1600" dirty="0" smtClean="0"/>
              <a:t> </a:t>
            </a:r>
            <a:endParaRPr lang="en-US" sz="1600" dirty="0"/>
          </a:p>
        </p:txBody>
      </p:sp>
    </p:spTree>
    <p:extLst>
      <p:ext uri="{BB962C8B-B14F-4D97-AF65-F5344CB8AC3E}">
        <p14:creationId xmlns:p14="http://schemas.microsoft.com/office/powerpoint/2010/main" val="14143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817" y="341042"/>
            <a:ext cx="8210900" cy="4991854"/>
          </a:xfrm>
          <a:prstGeom prst="rect">
            <a:avLst/>
          </a:prstGeom>
        </p:spPr>
      </p:pic>
      <p:sp>
        <p:nvSpPr>
          <p:cNvPr id="4" name="TextBox 3"/>
          <p:cNvSpPr txBox="1"/>
          <p:nvPr/>
        </p:nvSpPr>
        <p:spPr>
          <a:xfrm>
            <a:off x="1667801" y="2593941"/>
            <a:ext cx="5343162" cy="1015663"/>
          </a:xfrm>
          <a:prstGeom prst="rect">
            <a:avLst/>
          </a:prstGeom>
          <a:noFill/>
        </p:spPr>
        <p:txBody>
          <a:bodyPr wrap="square" rtlCol="0">
            <a:spAutoFit/>
          </a:bodyPr>
          <a:lstStyle/>
          <a:p>
            <a:r>
              <a:rPr lang="en-US" sz="2000" dirty="0" smtClean="0"/>
              <a:t>I.e., incredibly tiny modular versions </a:t>
            </a:r>
          </a:p>
          <a:p>
            <a:r>
              <a:rPr lang="en-US" sz="2000" dirty="0" smtClean="0"/>
              <a:t>of till-now ‘big things” like cameras, GPS </a:t>
            </a:r>
          </a:p>
          <a:p>
            <a:r>
              <a:rPr lang="en-US" sz="2000" dirty="0" smtClean="0"/>
              <a:t>units and inertial measurement systems.</a:t>
            </a:r>
            <a:endParaRPr lang="en-US" sz="2000" dirty="0"/>
          </a:p>
        </p:txBody>
      </p:sp>
      <p:sp>
        <p:nvSpPr>
          <p:cNvPr id="5" name="TextBox 4"/>
          <p:cNvSpPr txBox="1"/>
          <p:nvPr/>
        </p:nvSpPr>
        <p:spPr>
          <a:xfrm>
            <a:off x="1634581" y="3709281"/>
            <a:ext cx="5452019" cy="707886"/>
          </a:xfrm>
          <a:prstGeom prst="rect">
            <a:avLst/>
          </a:prstGeom>
          <a:noFill/>
        </p:spPr>
        <p:txBody>
          <a:bodyPr wrap="square" rtlCol="0">
            <a:spAutoFit/>
          </a:bodyPr>
          <a:lstStyle/>
          <a:p>
            <a:r>
              <a:rPr lang="en-US" sz="2000" dirty="0" smtClean="0"/>
              <a:t>The many microsystems in </a:t>
            </a:r>
            <a:r>
              <a:rPr lang="en-US" sz="2000" dirty="0"/>
              <a:t>smartphones </a:t>
            </a:r>
            <a:endParaRPr lang="en-US" sz="2000" dirty="0" smtClean="0"/>
          </a:p>
          <a:p>
            <a:r>
              <a:rPr lang="en-US" sz="2000" dirty="0" smtClean="0"/>
              <a:t>will suddenly become socially-visible . . . </a:t>
            </a:r>
            <a:endParaRPr lang="en-US" sz="2000" dirty="0"/>
          </a:p>
        </p:txBody>
      </p:sp>
      <p:sp>
        <p:nvSpPr>
          <p:cNvPr id="6" name="TextBox 5"/>
          <p:cNvSpPr txBox="1"/>
          <p:nvPr/>
        </p:nvSpPr>
        <p:spPr>
          <a:xfrm>
            <a:off x="1667801" y="4483618"/>
            <a:ext cx="5956567" cy="707886"/>
          </a:xfrm>
          <a:prstGeom prst="rect">
            <a:avLst/>
          </a:prstGeom>
          <a:noFill/>
        </p:spPr>
        <p:txBody>
          <a:bodyPr wrap="none" rtlCol="0">
            <a:spAutoFit/>
          </a:bodyPr>
          <a:lstStyle/>
          <a:p>
            <a:r>
              <a:rPr lang="en-US" sz="2000" dirty="0"/>
              <a:t>Especially </a:t>
            </a:r>
            <a:r>
              <a:rPr lang="en-US" sz="2000" dirty="0" smtClean="0"/>
              <a:t>tiny </a:t>
            </a:r>
            <a:r>
              <a:rPr lang="en-US" sz="2000" dirty="0"/>
              <a:t>micro-mechanisms </a:t>
            </a:r>
            <a:r>
              <a:rPr lang="en-US" sz="2000" b="1" dirty="0" smtClean="0">
                <a:hlinkClick r:id="rId4"/>
              </a:rPr>
              <a:t>(MEMS chips)</a:t>
            </a:r>
            <a:endParaRPr lang="en-US" sz="2000" dirty="0" smtClean="0"/>
          </a:p>
          <a:p>
            <a:r>
              <a:rPr lang="en-US" sz="2000" dirty="0" smtClean="0"/>
              <a:t>designed on computers and “printed” in “foundries”</a:t>
            </a:r>
            <a:r>
              <a:rPr lang="en-US" dirty="0" smtClean="0"/>
              <a:t>. . . </a:t>
            </a:r>
            <a:endParaRPr lang="en-US" dirty="0"/>
          </a:p>
        </p:txBody>
      </p:sp>
      <p:sp>
        <p:nvSpPr>
          <p:cNvPr id="7" name="Rectangle 6"/>
          <p:cNvSpPr/>
          <p:nvPr/>
        </p:nvSpPr>
        <p:spPr>
          <a:xfrm>
            <a:off x="1634581" y="1170826"/>
            <a:ext cx="5343162" cy="1323439"/>
          </a:xfrm>
          <a:prstGeom prst="rect">
            <a:avLst/>
          </a:prstGeom>
        </p:spPr>
        <p:txBody>
          <a:bodyPr wrap="square">
            <a:spAutoFit/>
          </a:bodyPr>
          <a:lstStyle/>
          <a:p>
            <a:r>
              <a:rPr lang="en-US" sz="2000" dirty="0" smtClean="0">
                <a:latin typeface="Calibri" panose="020F0502020204030204" pitchFamily="34" charset="0"/>
                <a:ea typeface="Times New Roman" panose="02020603050405020304" pitchFamily="18" charset="0"/>
              </a:rPr>
              <a:t>But that’s </a:t>
            </a:r>
            <a:r>
              <a:rPr lang="en-US" sz="2000" dirty="0">
                <a:latin typeface="Calibri" panose="020F0502020204030204" pitchFamily="34" charset="0"/>
                <a:ea typeface="Times New Roman" panose="02020603050405020304" pitchFamily="18" charset="0"/>
              </a:rPr>
              <a:t>all about to </a:t>
            </a:r>
            <a:r>
              <a:rPr lang="en-US" sz="2000" dirty="0" smtClean="0">
                <a:latin typeface="Calibri" panose="020F0502020204030204" pitchFamily="34" charset="0"/>
                <a:ea typeface="Times New Roman" panose="02020603050405020304" pitchFamily="18" charset="0"/>
              </a:rPr>
              <a:t>change, as efforts</a:t>
            </a:r>
          </a:p>
          <a:p>
            <a:r>
              <a:rPr lang="en-US" sz="2000" dirty="0" smtClean="0">
                <a:latin typeface="Calibri" panose="020F0502020204030204" pitchFamily="34" charset="0"/>
                <a:ea typeface="Times New Roman" panose="02020603050405020304" pitchFamily="18" charset="0"/>
              </a:rPr>
              <a:t>like Motorola's "</a:t>
            </a:r>
            <a:r>
              <a:rPr lang="en-US" sz="2000" dirty="0">
                <a:latin typeface="Calibri" panose="020F0502020204030204" pitchFamily="34" charset="0"/>
                <a:ea typeface="Times New Roman" panose="02020603050405020304" pitchFamily="18" charset="0"/>
                <a:cs typeface="Times New Roman" panose="02020603050405020304" pitchFamily="18" charset="0"/>
                <a:hlinkClick r:id="rId5"/>
              </a:rPr>
              <a:t>Project Ara</a:t>
            </a:r>
            <a:r>
              <a:rPr lang="en-US" sz="2000" dirty="0" smtClean="0">
                <a:latin typeface="Calibri" panose="020F0502020204030204" pitchFamily="34" charset="0"/>
                <a:ea typeface="Times New Roman" panose="02020603050405020304" pitchFamily="18" charset="0"/>
              </a:rPr>
              <a:t>"</a:t>
            </a:r>
            <a:r>
              <a:rPr lang="en-US" sz="2000" dirty="0" smtClean="0">
                <a:solidFill>
                  <a:srgbClr val="FF0000"/>
                </a:solidFill>
                <a:latin typeface="Calibri" panose="020F0502020204030204" pitchFamily="34" charset="0"/>
                <a:ea typeface="Times New Roman" panose="02020603050405020304" pitchFamily="18" charset="0"/>
              </a:rPr>
              <a:t> </a:t>
            </a:r>
            <a:r>
              <a:rPr lang="en-US" sz="2000" dirty="0" smtClean="0">
                <a:latin typeface="Calibri" panose="020F0502020204030204" pitchFamily="34" charset="0"/>
                <a:ea typeface="Times New Roman" panose="02020603050405020304" pitchFamily="18" charset="0"/>
              </a:rPr>
              <a:t>create </a:t>
            </a:r>
          </a:p>
          <a:p>
            <a:r>
              <a:rPr lang="en-US" sz="2000" dirty="0" smtClean="0">
                <a:latin typeface="Calibri" panose="020F0502020204030204" pitchFamily="34" charset="0"/>
                <a:ea typeface="Times New Roman" panose="02020603050405020304" pitchFamily="18" charset="0"/>
                <a:hlinkClick r:id="rId6"/>
              </a:rPr>
              <a:t>modular </a:t>
            </a:r>
            <a:r>
              <a:rPr lang="en-US" sz="2000" dirty="0">
                <a:latin typeface="Calibri" panose="020F0502020204030204" pitchFamily="34" charset="0"/>
                <a:ea typeface="Times New Roman" panose="02020603050405020304" pitchFamily="18" charset="0"/>
                <a:hlinkClick r:id="rId6"/>
              </a:rPr>
              <a:t>smartphones </a:t>
            </a:r>
            <a:r>
              <a:rPr lang="en-US" sz="2000" dirty="0" smtClean="0"/>
              <a:t>and popularize </a:t>
            </a:r>
          </a:p>
          <a:p>
            <a:r>
              <a:rPr lang="en-US" sz="2000" dirty="0" smtClean="0"/>
              <a:t>the </a:t>
            </a:r>
            <a:r>
              <a:rPr lang="en-US" sz="2000" dirty="0"/>
              <a:t>concept of </a:t>
            </a:r>
            <a:r>
              <a:rPr lang="en-US" sz="2000" dirty="0" smtClean="0"/>
              <a:t>micro </a:t>
            </a:r>
            <a:r>
              <a:rPr lang="en-US" sz="2000" dirty="0"/>
              <a:t>‘Hardware Apps’ . . . </a:t>
            </a:r>
          </a:p>
        </p:txBody>
      </p:sp>
    </p:spTree>
    <p:extLst>
      <p:ext uri="{BB962C8B-B14F-4D97-AF65-F5344CB8AC3E}">
        <p14:creationId xmlns:p14="http://schemas.microsoft.com/office/powerpoint/2010/main" val="42864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p:cNvPr>
          <p:cNvSpPr/>
          <p:nvPr/>
        </p:nvSpPr>
        <p:spPr>
          <a:xfrm>
            <a:off x="1784235" y="975261"/>
            <a:ext cx="8869750" cy="1446550"/>
          </a:xfrm>
          <a:prstGeom prst="rect">
            <a:avLst/>
          </a:prstGeom>
        </p:spPr>
        <p:txBody>
          <a:bodyPr wrap="square">
            <a:spAutoFit/>
          </a:bodyPr>
          <a:lstStyle/>
          <a:p>
            <a:r>
              <a:rPr lang="en-US" sz="2200" dirty="0" smtClean="0"/>
              <a:t>To glimpse where this’s heading, check out the UK  </a:t>
            </a:r>
            <a:r>
              <a:rPr lang="en-US" sz="2200" b="1" dirty="0" err="1" smtClean="0">
                <a:hlinkClick r:id="rId4"/>
              </a:rPr>
              <a:t>Zano</a:t>
            </a:r>
            <a:r>
              <a:rPr lang="en-US" sz="2200" b="1" dirty="0" smtClean="0">
                <a:hlinkClick r:id="rId4"/>
              </a:rPr>
              <a:t> drone</a:t>
            </a:r>
            <a:r>
              <a:rPr lang="en-US" sz="2200" dirty="0"/>
              <a:t>, </a:t>
            </a:r>
            <a:endParaRPr lang="en-US" sz="2200" dirty="0" smtClean="0"/>
          </a:p>
          <a:p>
            <a:r>
              <a:rPr lang="en-US" sz="2200" dirty="0" smtClean="0"/>
              <a:t>a soon </a:t>
            </a:r>
            <a:r>
              <a:rPr lang="en-US" sz="2200" dirty="0"/>
              <a:t>available </a:t>
            </a:r>
            <a:r>
              <a:rPr lang="en-US" sz="2200" dirty="0" smtClean="0"/>
              <a:t>(~ </a:t>
            </a:r>
            <a:r>
              <a:rPr lang="en-US" sz="2200" dirty="0"/>
              <a:t>£</a:t>
            </a:r>
            <a:r>
              <a:rPr lang="en-US" sz="2200" dirty="0" smtClean="0"/>
              <a:t>200) “micro-animated system” . . .</a:t>
            </a:r>
          </a:p>
          <a:p>
            <a:r>
              <a:rPr lang="en-US" sz="2200" dirty="0" smtClean="0"/>
              <a:t> </a:t>
            </a:r>
          </a:p>
          <a:p>
            <a:r>
              <a:rPr lang="en-US" sz="2200" dirty="0" smtClean="0"/>
              <a:t> </a:t>
            </a:r>
            <a:endParaRPr lang="en-US" sz="2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240" y="1817109"/>
            <a:ext cx="4189708" cy="222236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1229" y="1817109"/>
            <a:ext cx="3478873" cy="2222366"/>
          </a:xfrm>
          <a:prstGeom prst="rect">
            <a:avLst/>
          </a:prstGeom>
        </p:spPr>
      </p:pic>
      <p:sp>
        <p:nvSpPr>
          <p:cNvPr id="7" name="TextBox 6"/>
          <p:cNvSpPr txBox="1"/>
          <p:nvPr/>
        </p:nvSpPr>
        <p:spPr>
          <a:xfrm>
            <a:off x="1784235" y="4098241"/>
            <a:ext cx="8791001" cy="1600438"/>
          </a:xfrm>
          <a:prstGeom prst="rect">
            <a:avLst/>
          </a:prstGeom>
          <a:noFill/>
        </p:spPr>
        <p:txBody>
          <a:bodyPr wrap="square" rtlCol="0">
            <a:spAutoFit/>
          </a:bodyPr>
          <a:lstStyle/>
          <a:p>
            <a:r>
              <a:rPr lang="en-US" sz="2200" dirty="0"/>
              <a:t>Extremely tiny, it includes an HD </a:t>
            </a:r>
            <a:r>
              <a:rPr lang="en-US" sz="2200" dirty="0" smtClean="0"/>
              <a:t>cam, </a:t>
            </a:r>
            <a:r>
              <a:rPr lang="en-US" sz="2200" dirty="0"/>
              <a:t>IMU, GPS, MCU, </a:t>
            </a:r>
            <a:r>
              <a:rPr lang="en-US" sz="2200" dirty="0" smtClean="0">
                <a:hlinkClick r:id="rId7"/>
              </a:rPr>
              <a:t>IR obstacle </a:t>
            </a:r>
            <a:r>
              <a:rPr lang="en-US" sz="2200" dirty="0">
                <a:hlinkClick r:id="rId7"/>
              </a:rPr>
              <a:t>avoidance</a:t>
            </a:r>
            <a:r>
              <a:rPr lang="en-US" sz="2200" dirty="0"/>
              <a:t>, </a:t>
            </a:r>
            <a:r>
              <a:rPr lang="en-US" sz="2200" dirty="0" smtClean="0">
                <a:hlinkClick r:id="rId7"/>
              </a:rPr>
              <a:t>gesture </a:t>
            </a:r>
            <a:r>
              <a:rPr lang="en-US" sz="2200" dirty="0">
                <a:hlinkClick r:id="rId7"/>
              </a:rPr>
              <a:t>control</a:t>
            </a:r>
            <a:r>
              <a:rPr lang="en-US" sz="2200" dirty="0"/>
              <a:t>, </a:t>
            </a:r>
            <a:r>
              <a:rPr lang="en-US" sz="2200" dirty="0" smtClean="0">
                <a:hlinkClick r:id="rId7"/>
              </a:rPr>
              <a:t>auto following</a:t>
            </a:r>
            <a:r>
              <a:rPr lang="en-US" sz="2200" dirty="0" smtClean="0"/>
              <a:t>, </a:t>
            </a:r>
            <a:r>
              <a:rPr lang="en-US" sz="2200" dirty="0" smtClean="0">
                <a:hlinkClick r:id="rId7"/>
              </a:rPr>
              <a:t>swarming</a:t>
            </a:r>
            <a:r>
              <a:rPr lang="en-US" sz="2200" dirty="0" smtClean="0"/>
              <a:t> and </a:t>
            </a:r>
            <a:r>
              <a:rPr lang="en-US" sz="2200" dirty="0"/>
              <a:t>more…</a:t>
            </a:r>
          </a:p>
          <a:p>
            <a:endParaRPr lang="en-US" sz="1000" dirty="0"/>
          </a:p>
          <a:p>
            <a:r>
              <a:rPr lang="en-US" sz="2200" dirty="0" smtClean="0"/>
              <a:t>It’s capabilities have so many dimensions, </a:t>
            </a:r>
            <a:r>
              <a:rPr lang="en-US" sz="2200" dirty="0"/>
              <a:t>it’s hard to </a:t>
            </a:r>
            <a:r>
              <a:rPr lang="en-US" sz="2200" dirty="0" smtClean="0"/>
              <a:t>say </a:t>
            </a:r>
            <a:r>
              <a:rPr lang="en-US" sz="2200" dirty="0"/>
              <a:t>where the “system” begins and where it </a:t>
            </a:r>
            <a:r>
              <a:rPr lang="en-US" sz="2200" dirty="0" smtClean="0"/>
              <a:t>ends . . . </a:t>
            </a:r>
            <a:r>
              <a:rPr lang="en-US" sz="2200" dirty="0" smtClean="0">
                <a:hlinkClick r:id="rId8"/>
              </a:rPr>
              <a:t>check out this amazing VIDEO!</a:t>
            </a:r>
            <a:endParaRPr lang="en-US" sz="2200" dirty="0"/>
          </a:p>
        </p:txBody>
      </p:sp>
      <p:sp>
        <p:nvSpPr>
          <p:cNvPr id="8" name="TextBox 7"/>
          <p:cNvSpPr txBox="1"/>
          <p:nvPr/>
        </p:nvSpPr>
        <p:spPr>
          <a:xfrm>
            <a:off x="10080102" y="3748835"/>
            <a:ext cx="753924" cy="338554"/>
          </a:xfrm>
          <a:prstGeom prst="rect">
            <a:avLst/>
          </a:prstGeom>
          <a:noFill/>
        </p:spPr>
        <p:txBody>
          <a:bodyPr wrap="none" rtlCol="0">
            <a:spAutoFit/>
          </a:bodyPr>
          <a:lstStyle/>
          <a:p>
            <a:r>
              <a:rPr lang="en-US" sz="1600" dirty="0" smtClean="0">
                <a:hlinkClick r:id="rId3"/>
              </a:rPr>
              <a:t>Source</a:t>
            </a:r>
            <a:endParaRPr lang="en-US" sz="1600" dirty="0"/>
          </a:p>
        </p:txBody>
      </p:sp>
    </p:spTree>
    <p:extLst>
      <p:ext uri="{BB962C8B-B14F-4D97-AF65-F5344CB8AC3E}">
        <p14:creationId xmlns:p14="http://schemas.microsoft.com/office/powerpoint/2010/main" val="18966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4492" y="1180210"/>
            <a:ext cx="8438708" cy="4093428"/>
          </a:xfrm>
          <a:prstGeom prst="rect">
            <a:avLst/>
          </a:prstGeom>
          <a:noFill/>
        </p:spPr>
        <p:txBody>
          <a:bodyPr wrap="square" rtlCol="0">
            <a:spAutoFit/>
          </a:bodyPr>
          <a:lstStyle/>
          <a:p>
            <a:pPr>
              <a:spcAft>
                <a:spcPts val="1200"/>
              </a:spcAft>
            </a:pPr>
            <a:r>
              <a:rPr lang="en-US" sz="2200" dirty="0"/>
              <a:t>T</a:t>
            </a:r>
            <a:r>
              <a:rPr lang="en-US" sz="2200" dirty="0" smtClean="0"/>
              <a:t>hese aren’t frivolous play-things . . . </a:t>
            </a:r>
            <a:r>
              <a:rPr lang="en-US" sz="2200" dirty="0"/>
              <a:t>a</a:t>
            </a:r>
            <a:r>
              <a:rPr lang="en-US" sz="2200" dirty="0" smtClean="0"/>
              <a:t>nd instead metaphoricall</a:t>
            </a:r>
            <a:r>
              <a:rPr lang="en-US" sz="2200" dirty="0"/>
              <a:t>y</a:t>
            </a:r>
            <a:r>
              <a:rPr lang="en-US" sz="2200" dirty="0" smtClean="0"/>
              <a:t> illuminate a vast frontier for human empowerment and amplification . . .</a:t>
            </a:r>
            <a:endParaRPr lang="en-US" sz="2200" dirty="0"/>
          </a:p>
          <a:p>
            <a:r>
              <a:rPr lang="en-US" sz="2200" dirty="0" smtClean="0"/>
              <a:t>Consider a patient confined by an lengthy hospital stay: </a:t>
            </a:r>
            <a:endParaRPr lang="en-US" sz="2200" dirty="0"/>
          </a:p>
          <a:p>
            <a:r>
              <a:rPr lang="en-US" sz="2200" dirty="0" smtClean="0"/>
              <a:t>She can even now actively explore the world beyond her window, </a:t>
            </a:r>
          </a:p>
          <a:p>
            <a:pPr>
              <a:spcAft>
                <a:spcPts val="1200"/>
              </a:spcAft>
            </a:pPr>
            <a:r>
              <a:rPr lang="en-US" sz="2200" dirty="0" smtClean="0"/>
              <a:t>using her smartphone to control her drone and see what’s out there . . . </a:t>
            </a:r>
          </a:p>
          <a:p>
            <a:pPr>
              <a:spcAft>
                <a:spcPts val="1200"/>
              </a:spcAft>
            </a:pPr>
            <a:r>
              <a:rPr lang="en-US" sz="2200" dirty="0" smtClean="0"/>
              <a:t>Now imagine joining friends on group “drone-tours” of remote places around the world, right from own individual homes . . .  </a:t>
            </a:r>
          </a:p>
          <a:p>
            <a:pPr>
              <a:spcAft>
                <a:spcPts val="1200"/>
              </a:spcAft>
            </a:pPr>
            <a:r>
              <a:rPr lang="en-US" sz="2200" dirty="0" smtClean="0"/>
              <a:t>With each of our drones remotely “carrying our eyes”, in the form of fisheye lens </a:t>
            </a:r>
            <a:r>
              <a:rPr lang="en-US" sz="2200" dirty="0" err="1" smtClean="0"/>
              <a:t>microcams</a:t>
            </a:r>
            <a:r>
              <a:rPr lang="en-US" sz="2200" dirty="0" smtClean="0"/>
              <a:t> (as in the </a:t>
            </a:r>
            <a:r>
              <a:rPr lang="en-US" sz="2200" dirty="0" smtClean="0">
                <a:hlinkClick r:id="rId3"/>
              </a:rPr>
              <a:t>Parrot Bebop</a:t>
            </a:r>
            <a:r>
              <a:rPr lang="en-US" sz="2200" dirty="0" smtClean="0"/>
              <a:t>) . . .  </a:t>
            </a:r>
          </a:p>
          <a:p>
            <a:pPr>
              <a:spcAft>
                <a:spcPts val="1200"/>
              </a:spcAft>
            </a:pPr>
            <a:r>
              <a:rPr lang="en-US" sz="2200" dirty="0"/>
              <a:t>W</a:t>
            </a:r>
            <a:r>
              <a:rPr lang="en-US" sz="2200" dirty="0" smtClean="0"/>
              <a:t>hich we look through using our </a:t>
            </a:r>
            <a:r>
              <a:rPr lang="en-US" sz="2200" dirty="0" smtClean="0">
                <a:hlinkClick r:id="rId4"/>
              </a:rPr>
              <a:t>Oculus Rifts </a:t>
            </a:r>
            <a:r>
              <a:rPr lang="en-US" sz="2200" dirty="0" smtClean="0"/>
              <a:t>over the internet!</a:t>
            </a:r>
            <a:endParaRPr lang="en-US" sz="2200" dirty="0"/>
          </a:p>
        </p:txBody>
      </p:sp>
    </p:spTree>
    <p:extLst>
      <p:ext uri="{BB962C8B-B14F-4D97-AF65-F5344CB8AC3E}">
        <p14:creationId xmlns:p14="http://schemas.microsoft.com/office/powerpoint/2010/main" val="14132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9428" y="728270"/>
            <a:ext cx="3587009" cy="2671177"/>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440" y="3508909"/>
            <a:ext cx="3587009" cy="2685487"/>
          </a:xfrm>
          <a:prstGeom prst="rect">
            <a:avLst/>
          </a:prstGeom>
          <a:ln>
            <a:solidFill>
              <a:schemeClr val="accent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925" y="3508909"/>
            <a:ext cx="3588185" cy="2678034"/>
          </a:xfrm>
          <a:prstGeom prst="rect">
            <a:avLst/>
          </a:prstGeom>
          <a:ln>
            <a:solidFill>
              <a:schemeClr val="accent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0912" y="728270"/>
            <a:ext cx="3578198" cy="2671785"/>
          </a:xfrm>
          <a:prstGeom prst="rect">
            <a:avLst/>
          </a:prstGeom>
          <a:ln>
            <a:solidFill>
              <a:schemeClr val="accent1"/>
            </a:solidFill>
          </a:ln>
        </p:spPr>
      </p:pic>
      <p:sp>
        <p:nvSpPr>
          <p:cNvPr id="6" name="TextBox 5"/>
          <p:cNvSpPr txBox="1"/>
          <p:nvPr/>
        </p:nvSpPr>
        <p:spPr>
          <a:xfrm>
            <a:off x="1128915" y="911150"/>
            <a:ext cx="2020513" cy="2123658"/>
          </a:xfrm>
          <a:prstGeom prst="rect">
            <a:avLst/>
          </a:prstGeom>
          <a:noFill/>
        </p:spPr>
        <p:txBody>
          <a:bodyPr wrap="square" rtlCol="0">
            <a:spAutoFit/>
          </a:bodyPr>
          <a:lstStyle/>
          <a:p>
            <a:r>
              <a:rPr lang="en-US" sz="2200" dirty="0"/>
              <a:t>I</a:t>
            </a:r>
            <a:r>
              <a:rPr lang="en-US" sz="2200" dirty="0" smtClean="0"/>
              <a:t>magine </a:t>
            </a:r>
            <a:r>
              <a:rPr lang="en-US" sz="2200" dirty="0"/>
              <a:t>the impact </a:t>
            </a:r>
            <a:r>
              <a:rPr lang="en-US" sz="2200" dirty="0" smtClean="0"/>
              <a:t>when </a:t>
            </a:r>
            <a:r>
              <a:rPr lang="en-US" sz="2200" dirty="0"/>
              <a:t>today’s </a:t>
            </a:r>
            <a:r>
              <a:rPr lang="en-US" sz="2200" dirty="0" smtClean="0"/>
              <a:t>children start peeking inside </a:t>
            </a:r>
            <a:r>
              <a:rPr lang="en-US" sz="2200" dirty="0" err="1" smtClean="0">
                <a:hlinkClick r:id="rId6"/>
              </a:rPr>
              <a:t>Zano</a:t>
            </a:r>
            <a:r>
              <a:rPr lang="en-US" sz="2200" dirty="0" smtClean="0"/>
              <a:t> </a:t>
            </a:r>
            <a:r>
              <a:rPr lang="en-US" sz="2200" dirty="0" err="1" smtClean="0"/>
              <a:t>nanodrones</a:t>
            </a:r>
            <a:r>
              <a:rPr lang="en-US" sz="2200" dirty="0" smtClean="0"/>
              <a:t>!</a:t>
            </a:r>
            <a:endParaRPr lang="en-US" sz="2200" dirty="0"/>
          </a:p>
        </p:txBody>
      </p:sp>
      <p:sp>
        <p:nvSpPr>
          <p:cNvPr id="8" name="TextBox 7"/>
          <p:cNvSpPr txBox="1"/>
          <p:nvPr/>
        </p:nvSpPr>
        <p:spPr>
          <a:xfrm>
            <a:off x="8472522" y="6318157"/>
            <a:ext cx="554960" cy="369332"/>
          </a:xfrm>
          <a:prstGeom prst="rect">
            <a:avLst/>
          </a:prstGeom>
          <a:noFill/>
        </p:spPr>
        <p:txBody>
          <a:bodyPr wrap="none" rtlCol="0">
            <a:spAutoFit/>
          </a:bodyPr>
          <a:lstStyle/>
          <a:p>
            <a:r>
              <a:rPr lang="en-US" dirty="0" smtClean="0">
                <a:hlinkClick r:id="rId7"/>
              </a:rPr>
              <a:t>URL</a:t>
            </a:r>
            <a:endParaRPr lang="en-US" dirty="0"/>
          </a:p>
        </p:txBody>
      </p:sp>
      <p:sp>
        <p:nvSpPr>
          <p:cNvPr id="7" name="TextBox 6"/>
          <p:cNvSpPr txBox="1"/>
          <p:nvPr/>
        </p:nvSpPr>
        <p:spPr>
          <a:xfrm>
            <a:off x="1128914" y="3508909"/>
            <a:ext cx="1866049" cy="1785104"/>
          </a:xfrm>
          <a:prstGeom prst="rect">
            <a:avLst/>
          </a:prstGeom>
          <a:noFill/>
        </p:spPr>
        <p:txBody>
          <a:bodyPr wrap="square" rtlCol="0">
            <a:spAutoFit/>
          </a:bodyPr>
          <a:lstStyle/>
          <a:p>
            <a:r>
              <a:rPr lang="en-US" sz="2200" dirty="0"/>
              <a:t>I</a:t>
            </a:r>
            <a:r>
              <a:rPr lang="en-US" sz="2200" dirty="0" smtClean="0"/>
              <a:t>magine the wild things </a:t>
            </a:r>
            <a:r>
              <a:rPr lang="en-US" sz="2200" b="1" dirty="0" smtClean="0"/>
              <a:t>they</a:t>
            </a:r>
            <a:r>
              <a:rPr lang="en-US" sz="2200" dirty="0" smtClean="0"/>
              <a:t> might figure out how to do next!</a:t>
            </a:r>
            <a:endParaRPr lang="en-US" sz="2200" dirty="0"/>
          </a:p>
        </p:txBody>
      </p:sp>
    </p:spTree>
    <p:extLst>
      <p:ext uri="{BB962C8B-B14F-4D97-AF65-F5344CB8AC3E}">
        <p14:creationId xmlns:p14="http://schemas.microsoft.com/office/powerpoint/2010/main" val="209227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6739" y="1142076"/>
            <a:ext cx="10000756" cy="4401205"/>
          </a:xfrm>
          <a:prstGeom prst="rect">
            <a:avLst/>
          </a:prstGeom>
          <a:noFill/>
        </p:spPr>
        <p:txBody>
          <a:bodyPr wrap="square" rtlCol="0">
            <a:spAutoFit/>
          </a:bodyPr>
          <a:lstStyle/>
          <a:p>
            <a:pPr>
              <a:spcAft>
                <a:spcPts val="1200"/>
              </a:spcAft>
            </a:pPr>
            <a:r>
              <a:rPr lang="en-US" sz="2200" b="1" dirty="0" smtClean="0"/>
              <a:t>So, what’s happening here?</a:t>
            </a:r>
          </a:p>
          <a:p>
            <a:pPr>
              <a:spcAft>
                <a:spcPts val="1200"/>
              </a:spcAft>
            </a:pPr>
            <a:r>
              <a:rPr lang="en-US" sz="2200" dirty="0" smtClean="0"/>
              <a:t>Instead of just printing a billion transistors onto single “large” smartphone chips. </a:t>
            </a:r>
            <a:endParaRPr lang="en-US" sz="2200" dirty="0"/>
          </a:p>
          <a:p>
            <a:r>
              <a:rPr lang="en-US" sz="2200" dirty="0"/>
              <a:t>W</a:t>
            </a:r>
            <a:r>
              <a:rPr lang="en-US" sz="2200" dirty="0" smtClean="0"/>
              <a:t>e could print a million transistors onto 1000 very tiny but powerful chips. </a:t>
            </a:r>
          </a:p>
          <a:p>
            <a:pPr>
              <a:spcAft>
                <a:spcPts val="1200"/>
              </a:spcAft>
            </a:pPr>
            <a:r>
              <a:rPr lang="en-US" sz="2200" dirty="0" smtClean="0"/>
              <a:t>[And you can actually do a LOT with a million transistors!]</a:t>
            </a:r>
            <a:endParaRPr lang="en-US" sz="2200" dirty="0"/>
          </a:p>
          <a:p>
            <a:pPr>
              <a:spcAft>
                <a:spcPts val="1200"/>
              </a:spcAft>
            </a:pPr>
            <a:r>
              <a:rPr lang="en-US" sz="2200" dirty="0" smtClean="0"/>
              <a:t>Thus we could embed lots and lots of tiny micro-control-processors . . . and MEMS micro-mechanisms . . . into almost everything. </a:t>
            </a:r>
            <a:endParaRPr lang="en-US" sz="2200" dirty="0"/>
          </a:p>
          <a:p>
            <a:pPr>
              <a:spcAft>
                <a:spcPts val="1200"/>
              </a:spcAft>
            </a:pPr>
            <a:r>
              <a:rPr lang="en-US" sz="2200" dirty="0"/>
              <a:t>P</a:t>
            </a:r>
            <a:r>
              <a:rPr lang="en-US" sz="2200" dirty="0" smtClean="0"/>
              <a:t>utting them where they get and process local physical-data such as position, acceleration, temperature, pressure, etc. </a:t>
            </a:r>
            <a:endParaRPr lang="en-US" sz="2200" dirty="0"/>
          </a:p>
          <a:p>
            <a:pPr>
              <a:spcAft>
                <a:spcPts val="1200"/>
              </a:spcAft>
            </a:pPr>
            <a:r>
              <a:rPr lang="en-US" sz="2200" dirty="0" smtClean="0"/>
              <a:t>Enabling embedded-clusters of tiny-chips to logically-animate and interactively-control lots of macro-things . . . such as robots, drones, mobility and heath systems.</a:t>
            </a:r>
            <a:endParaRPr lang="en-US" sz="2200" dirty="0"/>
          </a:p>
        </p:txBody>
      </p:sp>
    </p:spTree>
    <p:extLst>
      <p:ext uri="{BB962C8B-B14F-4D97-AF65-F5344CB8AC3E}">
        <p14:creationId xmlns:p14="http://schemas.microsoft.com/office/powerpoint/2010/main" val="410265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244" y="791242"/>
            <a:ext cx="10376548" cy="769441"/>
          </a:xfrm>
          <a:prstGeom prst="rect">
            <a:avLst/>
          </a:prstGeom>
          <a:noFill/>
        </p:spPr>
        <p:txBody>
          <a:bodyPr wrap="square" rtlCol="0">
            <a:spAutoFit/>
          </a:bodyPr>
          <a:lstStyle/>
          <a:p>
            <a:pPr algn="ctr"/>
            <a:r>
              <a:rPr lang="en-US" sz="2200" dirty="0" smtClean="0"/>
              <a:t>This embedded-microsystems revolution </a:t>
            </a:r>
            <a:r>
              <a:rPr lang="en-US" sz="2200" dirty="0"/>
              <a:t>is getting up a </a:t>
            </a:r>
            <a:r>
              <a:rPr lang="en-US" sz="2200" dirty="0" smtClean="0"/>
              <a:t>big head </a:t>
            </a:r>
            <a:r>
              <a:rPr lang="en-US" sz="2200" dirty="0"/>
              <a:t>of </a:t>
            </a:r>
            <a:r>
              <a:rPr lang="en-US" sz="2200" dirty="0" smtClean="0"/>
              <a:t>steam in </a:t>
            </a:r>
          </a:p>
          <a:p>
            <a:pPr algn="ctr"/>
            <a:r>
              <a:rPr lang="en-US" sz="2200" dirty="0" smtClean="0"/>
              <a:t>emerging “Silicon Valleys”, “</a:t>
            </a:r>
            <a:r>
              <a:rPr lang="en-US" sz="2200" dirty="0" err="1" smtClean="0"/>
              <a:t>Cambridges</a:t>
            </a:r>
            <a:r>
              <a:rPr lang="en-US" sz="2200" dirty="0" smtClean="0"/>
              <a:t>” and “Maker Valley’s” all around the world …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0700" y="1746889"/>
            <a:ext cx="3419651" cy="21414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3554" y="1746890"/>
            <a:ext cx="3384411" cy="21414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434" y="4074500"/>
            <a:ext cx="5479835" cy="2105092"/>
          </a:xfrm>
          <a:prstGeom prst="rect">
            <a:avLst/>
          </a:prstGeom>
        </p:spPr>
      </p:pic>
    </p:spTree>
    <p:extLst>
      <p:ext uri="{BB962C8B-B14F-4D97-AF65-F5344CB8AC3E}">
        <p14:creationId xmlns:p14="http://schemas.microsoft.com/office/powerpoint/2010/main" val="432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362" y="1282054"/>
            <a:ext cx="8300218" cy="5394207"/>
          </a:xfrm>
          <a:prstGeom prst="rect">
            <a:avLst/>
          </a:prstGeom>
          <a:ln>
            <a:solidFill>
              <a:schemeClr val="accent1"/>
            </a:solidFill>
          </a:ln>
        </p:spPr>
      </p:pic>
      <p:sp>
        <p:nvSpPr>
          <p:cNvPr id="4" name="TextBox 3"/>
          <p:cNvSpPr txBox="1"/>
          <p:nvPr/>
        </p:nvSpPr>
        <p:spPr>
          <a:xfrm>
            <a:off x="9007639" y="1514610"/>
            <a:ext cx="774536" cy="338554"/>
          </a:xfrm>
          <a:prstGeom prst="rect">
            <a:avLst/>
          </a:prstGeom>
          <a:noFill/>
        </p:spPr>
        <p:txBody>
          <a:bodyPr wrap="square" rtlCol="0">
            <a:spAutoFit/>
          </a:bodyPr>
          <a:lstStyle/>
          <a:p>
            <a:r>
              <a:rPr lang="en-US" sz="1600" dirty="0" smtClean="0">
                <a:hlinkClick r:id="rId3"/>
              </a:rPr>
              <a:t>Source</a:t>
            </a:r>
            <a:endParaRPr lang="en-US" sz="1600" dirty="0"/>
          </a:p>
        </p:txBody>
      </p:sp>
      <p:sp>
        <p:nvSpPr>
          <p:cNvPr id="5" name="TextBox 4"/>
          <p:cNvSpPr txBox="1"/>
          <p:nvPr/>
        </p:nvSpPr>
        <p:spPr>
          <a:xfrm>
            <a:off x="1093551" y="396335"/>
            <a:ext cx="9685421" cy="769441"/>
          </a:xfrm>
          <a:prstGeom prst="rect">
            <a:avLst/>
          </a:prstGeom>
          <a:noFill/>
        </p:spPr>
        <p:txBody>
          <a:bodyPr wrap="square" rtlCol="0">
            <a:spAutoFit/>
          </a:bodyPr>
          <a:lstStyle/>
          <a:p>
            <a:pPr algn="ctr"/>
            <a:r>
              <a:rPr lang="en-US" sz="2200" dirty="0" smtClean="0"/>
              <a:t>We can zoom-in on the details in specific micro-technology areas, </a:t>
            </a:r>
          </a:p>
          <a:p>
            <a:pPr algn="ctr"/>
            <a:r>
              <a:rPr lang="en-US" sz="2200" dirty="0" smtClean="0"/>
              <a:t>using tech-mappings like this for </a:t>
            </a:r>
            <a:r>
              <a:rPr lang="en-US" sz="2200" dirty="0" err="1" smtClean="0">
                <a:hlinkClick r:id="rId4"/>
              </a:rPr>
              <a:t>microcamera</a:t>
            </a:r>
            <a:r>
              <a:rPr lang="en-US" sz="2200" dirty="0" smtClean="0">
                <a:hlinkClick r:id="rId4"/>
              </a:rPr>
              <a:t> image sensors </a:t>
            </a:r>
            <a:r>
              <a:rPr lang="en-US" sz="2200" dirty="0" smtClean="0"/>
              <a:t>. . . </a:t>
            </a:r>
            <a:endParaRPr lang="en-US" sz="2200" dirty="0"/>
          </a:p>
        </p:txBody>
      </p:sp>
    </p:spTree>
    <p:extLst>
      <p:ext uri="{BB962C8B-B14F-4D97-AF65-F5344CB8AC3E}">
        <p14:creationId xmlns:p14="http://schemas.microsoft.com/office/powerpoint/2010/main" val="36319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827" y="1308186"/>
            <a:ext cx="9241725" cy="4305804"/>
          </a:xfrm>
          <a:prstGeom prst="rect">
            <a:avLst/>
          </a:prstGeom>
        </p:spPr>
      </p:pic>
      <p:sp>
        <p:nvSpPr>
          <p:cNvPr id="3" name="Rectangle 2"/>
          <p:cNvSpPr/>
          <p:nvPr/>
        </p:nvSpPr>
        <p:spPr>
          <a:xfrm>
            <a:off x="2769284" y="800354"/>
            <a:ext cx="7693966" cy="400110"/>
          </a:xfrm>
          <a:prstGeom prst="rect">
            <a:avLst/>
          </a:prstGeom>
        </p:spPr>
        <p:txBody>
          <a:bodyPr wrap="none">
            <a:spAutoFit/>
          </a:bodyPr>
          <a:lstStyle/>
          <a:p>
            <a:r>
              <a:rPr lang="en-US" sz="2000" dirty="0" smtClean="0"/>
              <a:t>Charting the Early Voyages during the Age </a:t>
            </a:r>
            <a:r>
              <a:rPr lang="en-US" sz="2000" dirty="0"/>
              <a:t>of Discovery, c.1492-1522 . . . </a:t>
            </a:r>
          </a:p>
        </p:txBody>
      </p:sp>
      <p:sp>
        <p:nvSpPr>
          <p:cNvPr id="5" name="TextBox 4"/>
          <p:cNvSpPr txBox="1"/>
          <p:nvPr/>
        </p:nvSpPr>
        <p:spPr>
          <a:xfrm>
            <a:off x="9207795" y="5613990"/>
            <a:ext cx="1392866" cy="307777"/>
          </a:xfrm>
          <a:prstGeom prst="rect">
            <a:avLst/>
          </a:prstGeom>
          <a:noFill/>
        </p:spPr>
        <p:txBody>
          <a:bodyPr wrap="square" rtlCol="0">
            <a:spAutoFit/>
          </a:bodyPr>
          <a:lstStyle/>
          <a:p>
            <a:r>
              <a:rPr lang="en-US" sz="1400" dirty="0" smtClean="0">
                <a:hlinkClick r:id="rId3"/>
              </a:rPr>
              <a:t>Wiki Commons</a:t>
            </a:r>
            <a:endParaRPr lang="en-US" sz="1400" dirty="0"/>
          </a:p>
        </p:txBody>
      </p:sp>
      <p:sp>
        <p:nvSpPr>
          <p:cNvPr id="4" name="TextBox 3"/>
          <p:cNvSpPr txBox="1"/>
          <p:nvPr/>
        </p:nvSpPr>
        <p:spPr>
          <a:xfrm>
            <a:off x="1149827" y="800354"/>
            <a:ext cx="1688283" cy="400110"/>
          </a:xfrm>
          <a:prstGeom prst="rect">
            <a:avLst/>
          </a:prstGeom>
          <a:noFill/>
        </p:spPr>
        <p:txBody>
          <a:bodyPr wrap="none" rtlCol="0">
            <a:spAutoFit/>
          </a:bodyPr>
          <a:lstStyle/>
          <a:p>
            <a:r>
              <a:rPr lang="en-US" sz="2000" dirty="0"/>
              <a:t>Thus it begins:</a:t>
            </a:r>
          </a:p>
        </p:txBody>
      </p:sp>
    </p:spTree>
    <p:extLst>
      <p:ext uri="{BB962C8B-B14F-4D97-AF65-F5344CB8AC3E}">
        <p14:creationId xmlns:p14="http://schemas.microsoft.com/office/powerpoint/2010/main" val="306071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3907" y="447471"/>
            <a:ext cx="10646465" cy="769441"/>
          </a:xfrm>
          <a:prstGeom prst="rect">
            <a:avLst/>
          </a:prstGeom>
          <a:noFill/>
        </p:spPr>
        <p:txBody>
          <a:bodyPr wrap="square" rtlCol="0">
            <a:spAutoFit/>
          </a:bodyPr>
          <a:lstStyle/>
          <a:p>
            <a:pPr algn="ctr"/>
            <a:r>
              <a:rPr lang="en-US" sz="2200" dirty="0" smtClean="0"/>
              <a:t>And we can zoom-out and follow the paths of emerging application-area-clusters </a:t>
            </a:r>
          </a:p>
          <a:p>
            <a:pPr algn="ctr"/>
            <a:r>
              <a:rPr lang="en-US" sz="2200" dirty="0" smtClean="0"/>
              <a:t>along </a:t>
            </a:r>
            <a:r>
              <a:rPr lang="en-US" sz="2200" dirty="0" smtClean="0">
                <a:hlinkClick r:id="rId2"/>
              </a:rPr>
              <a:t>Gartner “Hype Cycle” </a:t>
            </a:r>
            <a:r>
              <a:rPr lang="en-US" sz="2200" dirty="0" err="1" smtClean="0">
                <a:hlinkClick r:id="rId2"/>
              </a:rPr>
              <a:t>infographs</a:t>
            </a:r>
            <a:r>
              <a:rPr lang="en-US" sz="2200" dirty="0"/>
              <a:t> </a:t>
            </a:r>
            <a:r>
              <a:rPr lang="en-US" sz="2200" dirty="0" smtClean="0"/>
              <a:t>that frame the overall technology-wave . . .</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010" y="1271629"/>
            <a:ext cx="9488261" cy="5003186"/>
          </a:xfrm>
          <a:prstGeom prst="rect">
            <a:avLst/>
          </a:prstGeom>
          <a:ln>
            <a:solidFill>
              <a:schemeClr val="accent1"/>
            </a:solidFill>
          </a:ln>
        </p:spPr>
      </p:pic>
      <p:sp>
        <p:nvSpPr>
          <p:cNvPr id="5" name="TextBox 4"/>
          <p:cNvSpPr txBox="1"/>
          <p:nvPr/>
        </p:nvSpPr>
        <p:spPr>
          <a:xfrm>
            <a:off x="9597034" y="1381062"/>
            <a:ext cx="1245137" cy="800219"/>
          </a:xfrm>
          <a:prstGeom prst="rect">
            <a:avLst/>
          </a:prstGeom>
          <a:noFill/>
        </p:spPr>
        <p:txBody>
          <a:bodyPr wrap="square" rtlCol="0">
            <a:spAutoFit/>
          </a:bodyPr>
          <a:lstStyle/>
          <a:p>
            <a:r>
              <a:rPr lang="en-US" sz="2800" b="1" dirty="0" smtClean="0"/>
              <a:t>2014</a:t>
            </a:r>
            <a:endParaRPr lang="en-US" sz="2800" b="1" dirty="0" smtClean="0">
              <a:hlinkClick r:id="rId2"/>
            </a:endParaRPr>
          </a:p>
          <a:p>
            <a:r>
              <a:rPr lang="en-US" dirty="0" smtClean="0">
                <a:hlinkClick r:id="rId4"/>
              </a:rPr>
              <a:t>URL</a:t>
            </a:r>
            <a:endParaRPr lang="en-US" dirty="0"/>
          </a:p>
        </p:txBody>
      </p:sp>
    </p:spTree>
    <p:extLst>
      <p:ext uri="{BB962C8B-B14F-4D97-AF65-F5344CB8AC3E}">
        <p14:creationId xmlns:p14="http://schemas.microsoft.com/office/powerpoint/2010/main" val="53231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6198" y="695045"/>
            <a:ext cx="8189278" cy="430887"/>
          </a:xfrm>
          <a:prstGeom prst="rect">
            <a:avLst/>
          </a:prstGeom>
          <a:noFill/>
        </p:spPr>
        <p:txBody>
          <a:bodyPr wrap="square" rtlCol="0">
            <a:spAutoFit/>
          </a:bodyPr>
          <a:lstStyle/>
          <a:p>
            <a:pPr>
              <a:spcBef>
                <a:spcPts val="600"/>
              </a:spcBef>
            </a:pPr>
            <a:r>
              <a:rPr lang="en-US" sz="2200" dirty="0" smtClean="0"/>
              <a:t>Just one </a:t>
            </a:r>
            <a:r>
              <a:rPr lang="en-US" sz="2200" b="1" dirty="0" smtClean="0"/>
              <a:t>cluster </a:t>
            </a:r>
            <a:r>
              <a:rPr lang="en-US" sz="2200" dirty="0" smtClean="0"/>
              <a:t>on that incoming wave is “</a:t>
            </a:r>
            <a:r>
              <a:rPr lang="en-US" sz="2200" dirty="0" smtClean="0">
                <a:hlinkClick r:id="rId3"/>
              </a:rPr>
              <a:t>3D Printing</a:t>
            </a:r>
            <a:r>
              <a:rPr lang="en-US" sz="2200" dirty="0" smtClean="0"/>
              <a:t>”. . .   </a:t>
            </a:r>
          </a:p>
        </p:txBody>
      </p:sp>
      <p:sp>
        <p:nvSpPr>
          <p:cNvPr id="6" name="Rectangle 5"/>
          <p:cNvSpPr/>
          <p:nvPr/>
        </p:nvSpPr>
        <p:spPr>
          <a:xfrm>
            <a:off x="2056198" y="1224691"/>
            <a:ext cx="8431860" cy="769441"/>
          </a:xfrm>
          <a:prstGeom prst="rect">
            <a:avLst/>
          </a:prstGeom>
        </p:spPr>
        <p:txBody>
          <a:bodyPr wrap="square">
            <a:spAutoFit/>
          </a:bodyPr>
          <a:lstStyle/>
          <a:p>
            <a:r>
              <a:rPr lang="en-US" sz="2200" dirty="0" smtClean="0"/>
              <a:t>Enabling all kinds of “</a:t>
            </a:r>
            <a:r>
              <a:rPr lang="en-US" sz="2200" dirty="0"/>
              <a:t>things” </a:t>
            </a:r>
            <a:r>
              <a:rPr lang="en-US" sz="2200" dirty="0" smtClean="0"/>
              <a:t>to be “printed” from </a:t>
            </a:r>
          </a:p>
          <a:p>
            <a:r>
              <a:rPr lang="en-US" sz="2200" dirty="0" smtClean="0"/>
              <a:t>digital-design specifications created on </a:t>
            </a:r>
            <a:r>
              <a:rPr lang="en-US" sz="2200" dirty="0"/>
              <a:t>personal </a:t>
            </a:r>
            <a:r>
              <a:rPr lang="en-US" sz="2200" dirty="0" smtClean="0"/>
              <a:t>computers </a:t>
            </a:r>
            <a:r>
              <a:rPr lang="en-US" sz="2200" dirty="0"/>
              <a:t>. .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371" y="2058454"/>
            <a:ext cx="3349467" cy="28303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9391" y="2058454"/>
            <a:ext cx="3481927" cy="2830300"/>
          </a:xfrm>
          <a:prstGeom prst="rect">
            <a:avLst/>
          </a:prstGeom>
        </p:spPr>
      </p:pic>
      <p:sp>
        <p:nvSpPr>
          <p:cNvPr id="9" name="TextBox 8"/>
          <p:cNvSpPr txBox="1"/>
          <p:nvPr/>
        </p:nvSpPr>
        <p:spPr>
          <a:xfrm>
            <a:off x="8355202" y="2877107"/>
            <a:ext cx="2214393" cy="923330"/>
          </a:xfrm>
          <a:prstGeom prst="rect">
            <a:avLst/>
          </a:prstGeom>
          <a:noFill/>
        </p:spPr>
        <p:txBody>
          <a:bodyPr wrap="square" rtlCol="0">
            <a:spAutoFit/>
          </a:bodyPr>
          <a:lstStyle/>
          <a:p>
            <a:pPr algn="r"/>
            <a:r>
              <a:rPr lang="en-US" dirty="0" smtClean="0"/>
              <a:t>3D printed</a:t>
            </a:r>
          </a:p>
          <a:p>
            <a:pPr algn="r"/>
            <a:r>
              <a:rPr lang="en-US" dirty="0" smtClean="0"/>
              <a:t>prosthetic </a:t>
            </a:r>
          </a:p>
          <a:p>
            <a:pPr algn="r"/>
            <a:r>
              <a:rPr lang="en-US" dirty="0" smtClean="0"/>
              <a:t>&lt;------------------ hand</a:t>
            </a:r>
            <a:endParaRPr lang="en-US" dirty="0"/>
          </a:p>
        </p:txBody>
      </p:sp>
      <p:sp>
        <p:nvSpPr>
          <p:cNvPr id="10" name="Rectangle 9"/>
          <p:cNvSpPr/>
          <p:nvPr/>
        </p:nvSpPr>
        <p:spPr>
          <a:xfrm>
            <a:off x="2375303" y="4888754"/>
            <a:ext cx="7128176" cy="769441"/>
          </a:xfrm>
          <a:prstGeom prst="rect">
            <a:avLst/>
          </a:prstGeom>
        </p:spPr>
        <p:txBody>
          <a:bodyPr wrap="square">
            <a:spAutoFit/>
          </a:bodyPr>
          <a:lstStyle/>
          <a:p>
            <a:pPr algn="r"/>
            <a:r>
              <a:rPr lang="en-US" sz="2200" dirty="0"/>
              <a:t>Once perfected, </a:t>
            </a:r>
            <a:r>
              <a:rPr lang="en-US" sz="2200" dirty="0" smtClean="0"/>
              <a:t>those </a:t>
            </a:r>
            <a:r>
              <a:rPr lang="en-US" sz="2200" dirty="0"/>
              <a:t>design-files </a:t>
            </a:r>
            <a:r>
              <a:rPr lang="en-US" sz="2200" dirty="0" smtClean="0"/>
              <a:t>could </a:t>
            </a:r>
            <a:r>
              <a:rPr lang="en-US" sz="2200" dirty="0"/>
              <a:t>be </a:t>
            </a:r>
            <a:r>
              <a:rPr lang="en-US" sz="2200" dirty="0" smtClean="0"/>
              <a:t>shared/marketed </a:t>
            </a:r>
          </a:p>
          <a:p>
            <a:pPr algn="r"/>
            <a:r>
              <a:rPr lang="en-US" sz="2200" dirty="0" smtClean="0"/>
              <a:t>to users </a:t>
            </a:r>
            <a:r>
              <a:rPr lang="en-US" sz="2200" dirty="0"/>
              <a:t>of 3D printers </a:t>
            </a:r>
            <a:r>
              <a:rPr lang="en-US" sz="2200" dirty="0" smtClean="0"/>
              <a:t>anywhere</a:t>
            </a:r>
            <a:endParaRPr lang="en-US" sz="2200" dirty="0"/>
          </a:p>
        </p:txBody>
      </p:sp>
      <p:sp>
        <p:nvSpPr>
          <p:cNvPr id="11" name="TextBox 10"/>
          <p:cNvSpPr txBox="1"/>
          <p:nvPr/>
        </p:nvSpPr>
        <p:spPr>
          <a:xfrm>
            <a:off x="8710973" y="4446768"/>
            <a:ext cx="554960" cy="369332"/>
          </a:xfrm>
          <a:prstGeom prst="rect">
            <a:avLst/>
          </a:prstGeom>
          <a:noFill/>
        </p:spPr>
        <p:txBody>
          <a:bodyPr wrap="none" rtlCol="0">
            <a:spAutoFit/>
          </a:bodyPr>
          <a:lstStyle/>
          <a:p>
            <a:r>
              <a:rPr lang="en-US" dirty="0" smtClean="0">
                <a:hlinkClick r:id="rId6"/>
              </a:rPr>
              <a:t>URL</a:t>
            </a:r>
            <a:endParaRPr lang="en-US" dirty="0"/>
          </a:p>
        </p:txBody>
      </p:sp>
      <p:sp>
        <p:nvSpPr>
          <p:cNvPr id="12" name="TextBox 11"/>
          <p:cNvSpPr txBox="1"/>
          <p:nvPr/>
        </p:nvSpPr>
        <p:spPr>
          <a:xfrm>
            <a:off x="4999076" y="4519422"/>
            <a:ext cx="647603" cy="369332"/>
          </a:xfrm>
          <a:prstGeom prst="rect">
            <a:avLst/>
          </a:prstGeom>
          <a:noFill/>
        </p:spPr>
        <p:txBody>
          <a:bodyPr wrap="square" rtlCol="0">
            <a:spAutoFit/>
          </a:bodyPr>
          <a:lstStyle/>
          <a:p>
            <a:r>
              <a:rPr lang="en-US" dirty="0" smtClean="0">
                <a:hlinkClick r:id="rId7"/>
              </a:rPr>
              <a:t>URL</a:t>
            </a:r>
            <a:endParaRPr lang="en-US" dirty="0"/>
          </a:p>
        </p:txBody>
      </p:sp>
    </p:spTree>
    <p:extLst>
      <p:ext uri="{BB962C8B-B14F-4D97-AF65-F5344CB8AC3E}">
        <p14:creationId xmlns:p14="http://schemas.microsoft.com/office/powerpoint/2010/main" val="158366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additive="base">
                                        <p:cTn id="3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 calcmode="lin" valueType="num">
                                      <p:cBhvr additive="base">
                                        <p:cTn id="3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2449" y="1113634"/>
            <a:ext cx="8300550" cy="430887"/>
          </a:xfrm>
          <a:prstGeom prst="rect">
            <a:avLst/>
          </a:prstGeom>
          <a:noFill/>
        </p:spPr>
        <p:txBody>
          <a:bodyPr wrap="square" rtlCol="0">
            <a:spAutoFit/>
          </a:bodyPr>
          <a:lstStyle/>
          <a:p>
            <a:pPr>
              <a:spcAft>
                <a:spcPts val="1200"/>
              </a:spcAft>
            </a:pPr>
            <a:r>
              <a:rPr lang="en-US" sz="2200" dirty="0" smtClean="0"/>
              <a:t>Even better, what about making 3D printers that print 3D printers!</a:t>
            </a:r>
          </a:p>
        </p:txBody>
      </p:sp>
      <p:sp>
        <p:nvSpPr>
          <p:cNvPr id="5" name="Rectangle 4"/>
          <p:cNvSpPr/>
          <p:nvPr/>
        </p:nvSpPr>
        <p:spPr>
          <a:xfrm>
            <a:off x="2461562" y="2295771"/>
            <a:ext cx="3487325" cy="1200329"/>
          </a:xfrm>
          <a:prstGeom prst="rect">
            <a:avLst/>
          </a:prstGeom>
        </p:spPr>
        <p:txBody>
          <a:bodyPr wrap="square">
            <a:spAutoFit/>
          </a:bodyPr>
          <a:lstStyle/>
          <a:p>
            <a:r>
              <a:rPr lang="en-US" dirty="0" smtClean="0"/>
              <a:t>For more about RepRap </a:t>
            </a:r>
          </a:p>
          <a:p>
            <a:r>
              <a:rPr lang="en-US" dirty="0" smtClean="0"/>
              <a:t>and the philosophy behind it, </a:t>
            </a:r>
          </a:p>
          <a:p>
            <a:r>
              <a:rPr lang="en-US" dirty="0" smtClean="0"/>
              <a:t>watch this remarkable video:</a:t>
            </a:r>
            <a:endParaRPr lang="en-US" dirty="0"/>
          </a:p>
          <a:p>
            <a:r>
              <a:rPr lang="en-US" b="1" dirty="0" smtClean="0">
                <a:hlinkClick r:id="rId3"/>
              </a:rPr>
              <a:t>“</a:t>
            </a:r>
            <a:r>
              <a:rPr lang="en-US" b="1" dirty="0">
                <a:hlinkClick r:id="rId3"/>
              </a:rPr>
              <a:t>A machine that builds itself?” </a:t>
            </a:r>
            <a:endParaRPr lang="en-US" b="1"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857" y="1962277"/>
            <a:ext cx="3664048" cy="2067752"/>
          </a:xfrm>
          <a:prstGeom prst="rect">
            <a:avLst/>
          </a:prstGeom>
        </p:spPr>
      </p:pic>
      <p:sp>
        <p:nvSpPr>
          <p:cNvPr id="9" name="Rectangle 8"/>
          <p:cNvSpPr/>
          <p:nvPr/>
        </p:nvSpPr>
        <p:spPr>
          <a:xfrm>
            <a:off x="1874186" y="1430476"/>
            <a:ext cx="8476038" cy="430887"/>
          </a:xfrm>
          <a:prstGeom prst="rect">
            <a:avLst/>
          </a:prstGeom>
        </p:spPr>
        <p:txBody>
          <a:bodyPr wrap="none">
            <a:spAutoFit/>
          </a:bodyPr>
          <a:lstStyle/>
          <a:p>
            <a:r>
              <a:rPr lang="en-US" sz="2200" dirty="0"/>
              <a:t>That’s </a:t>
            </a:r>
            <a:r>
              <a:rPr lang="en-US" sz="2200" dirty="0" smtClean="0"/>
              <a:t>UK engineer </a:t>
            </a:r>
            <a:r>
              <a:rPr lang="en-US" sz="2200" dirty="0" smtClean="0">
                <a:hlinkClick r:id="rId5"/>
              </a:rPr>
              <a:t>Adrian Bowyer’s</a:t>
            </a:r>
            <a:r>
              <a:rPr lang="en-US" sz="2200" dirty="0" smtClean="0"/>
              <a:t> vision for the </a:t>
            </a:r>
            <a:r>
              <a:rPr lang="en-US" sz="2200" dirty="0" smtClean="0">
                <a:hlinkClick r:id="rId6"/>
              </a:rPr>
              <a:t>global RepRap Project</a:t>
            </a:r>
            <a:r>
              <a:rPr lang="en-US" sz="2200" dirty="0" smtClean="0"/>
              <a:t>:</a:t>
            </a:r>
            <a:endParaRPr lang="en-US" sz="2200" dirty="0"/>
          </a:p>
        </p:txBody>
      </p:sp>
      <p:sp>
        <p:nvSpPr>
          <p:cNvPr id="12" name="Rectangle 11"/>
          <p:cNvSpPr/>
          <p:nvPr/>
        </p:nvSpPr>
        <p:spPr>
          <a:xfrm>
            <a:off x="1882451" y="4122653"/>
            <a:ext cx="8467773" cy="1600438"/>
          </a:xfrm>
          <a:prstGeom prst="rect">
            <a:avLst/>
          </a:prstGeom>
        </p:spPr>
        <p:txBody>
          <a:bodyPr wrap="square">
            <a:spAutoFit/>
          </a:bodyPr>
          <a:lstStyle/>
          <a:p>
            <a:r>
              <a:rPr lang="en-US" sz="2200" dirty="0"/>
              <a:t>J</a:t>
            </a:r>
            <a:r>
              <a:rPr lang="en-US" sz="2200" dirty="0" smtClean="0"/>
              <a:t>ust </a:t>
            </a:r>
            <a:r>
              <a:rPr lang="en-US" sz="2200" dirty="0"/>
              <a:t>as </a:t>
            </a:r>
            <a:r>
              <a:rPr lang="en-US" sz="2200" dirty="0" smtClean="0"/>
              <a:t>some iron </a:t>
            </a:r>
            <a:r>
              <a:rPr lang="en-US" sz="2200" dirty="0"/>
              <a:t>was recursively fed-back </a:t>
            </a:r>
            <a:r>
              <a:rPr lang="en-US" sz="2200" dirty="0" smtClean="0"/>
              <a:t>to make more steam </a:t>
            </a:r>
            <a:r>
              <a:rPr lang="en-US" sz="2200" dirty="0"/>
              <a:t>engines </a:t>
            </a:r>
            <a:endParaRPr lang="en-US" sz="2200" dirty="0" smtClean="0"/>
          </a:p>
          <a:p>
            <a:pPr>
              <a:spcAft>
                <a:spcPts val="1200"/>
              </a:spcAft>
            </a:pPr>
            <a:r>
              <a:rPr lang="en-US" sz="2200" dirty="0" smtClean="0"/>
              <a:t>to help make more iron to further empower the </a:t>
            </a:r>
            <a:r>
              <a:rPr lang="en-US" sz="2200" dirty="0"/>
              <a:t>industrial revolution . . .</a:t>
            </a:r>
          </a:p>
          <a:p>
            <a:pPr>
              <a:spcAft>
                <a:spcPts val="1200"/>
              </a:spcAft>
            </a:pPr>
            <a:r>
              <a:rPr lang="en-US" sz="2200" dirty="0" smtClean="0"/>
              <a:t>Providing such </a:t>
            </a:r>
            <a:r>
              <a:rPr lang="en-US" sz="2200" dirty="0"/>
              <a:t>systemic </a:t>
            </a:r>
            <a:r>
              <a:rPr lang="en-US" sz="2200" dirty="0" smtClean="0">
                <a:hlinkClick r:id="rId7"/>
              </a:rPr>
              <a:t>positive </a:t>
            </a:r>
            <a:r>
              <a:rPr lang="en-US" sz="2200" dirty="0">
                <a:hlinkClick r:id="rId7"/>
              </a:rPr>
              <a:t>feedback</a:t>
            </a:r>
            <a:r>
              <a:rPr lang="en-US" sz="2200" dirty="0"/>
              <a:t> </a:t>
            </a:r>
            <a:r>
              <a:rPr lang="en-US" sz="2200" dirty="0" smtClean="0"/>
              <a:t>provides </a:t>
            </a:r>
            <a:r>
              <a:rPr lang="en-US" sz="2200" dirty="0"/>
              <a:t>“</a:t>
            </a:r>
            <a:r>
              <a:rPr lang="en-US" sz="2200" dirty="0" smtClean="0"/>
              <a:t>gain” in the emergent 3D printing technology-generation ecosystem.</a:t>
            </a:r>
            <a:endParaRPr lang="en-US" sz="2200" dirty="0"/>
          </a:p>
        </p:txBody>
      </p:sp>
    </p:spTree>
    <p:extLst>
      <p:ext uri="{BB962C8B-B14F-4D97-AF65-F5344CB8AC3E}">
        <p14:creationId xmlns:p14="http://schemas.microsoft.com/office/powerpoint/2010/main" val="39526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79302" y="1093772"/>
            <a:ext cx="9686894" cy="769441"/>
          </a:xfrm>
          <a:prstGeom prst="rect">
            <a:avLst/>
          </a:prstGeom>
          <a:noFill/>
        </p:spPr>
        <p:txBody>
          <a:bodyPr wrap="square" rtlCol="0">
            <a:spAutoFit/>
          </a:bodyPr>
          <a:lstStyle/>
          <a:p>
            <a:pPr algn="ctr"/>
            <a:r>
              <a:rPr lang="en-US" sz="2200" dirty="0" smtClean="0"/>
              <a:t>However, where will all the young innovators come from, </a:t>
            </a:r>
            <a:endParaRPr lang="en-US" sz="2200" dirty="0"/>
          </a:p>
          <a:p>
            <a:pPr algn="ctr"/>
            <a:r>
              <a:rPr lang="en-US" sz="2200" dirty="0" smtClean="0"/>
              <a:t>and how can they learn to surf on this vast incoming wave?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591" y="2735633"/>
            <a:ext cx="6938315" cy="2831715"/>
          </a:xfrm>
          <a:prstGeom prst="rect">
            <a:avLst/>
          </a:prstGeom>
          <a:ln>
            <a:noFill/>
          </a:ln>
        </p:spPr>
      </p:pic>
      <p:sp>
        <p:nvSpPr>
          <p:cNvPr id="2" name="Rectangle 1"/>
          <p:cNvSpPr/>
          <p:nvPr/>
        </p:nvSpPr>
        <p:spPr>
          <a:xfrm>
            <a:off x="1418386" y="2038259"/>
            <a:ext cx="9954464" cy="430887"/>
          </a:xfrm>
          <a:prstGeom prst="rect">
            <a:avLst/>
          </a:prstGeom>
        </p:spPr>
        <p:txBody>
          <a:bodyPr wrap="square">
            <a:spAutoFit/>
          </a:bodyPr>
          <a:lstStyle/>
          <a:p>
            <a:pPr algn="ctr">
              <a:spcBef>
                <a:spcPts val="1200"/>
              </a:spcBef>
            </a:pPr>
            <a:r>
              <a:rPr lang="en-US" sz="2200" dirty="0"/>
              <a:t>Fortunately, </a:t>
            </a:r>
            <a:r>
              <a:rPr lang="en-US" sz="2200" dirty="0" smtClean="0"/>
              <a:t>a wave of change is also sweeping </a:t>
            </a:r>
            <a:r>
              <a:rPr lang="en-US" sz="2200" dirty="0"/>
              <a:t>through STEM education, </a:t>
            </a:r>
            <a:r>
              <a:rPr lang="en-US" sz="2200" dirty="0" smtClean="0"/>
              <a:t>just </a:t>
            </a:r>
            <a:r>
              <a:rPr lang="en-US" sz="2200" dirty="0"/>
              <a:t>in time!</a:t>
            </a:r>
          </a:p>
        </p:txBody>
      </p:sp>
    </p:spTree>
    <p:extLst>
      <p:ext uri="{BB962C8B-B14F-4D97-AF65-F5344CB8AC3E}">
        <p14:creationId xmlns:p14="http://schemas.microsoft.com/office/powerpoint/2010/main" val="24100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3420" y="1332858"/>
            <a:ext cx="4378334" cy="20994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2856" y="1332617"/>
            <a:ext cx="4298750" cy="20998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420" y="3870961"/>
            <a:ext cx="4378334" cy="20570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2856" y="3870961"/>
            <a:ext cx="4298750" cy="2057050"/>
          </a:xfrm>
          <a:prstGeom prst="rect">
            <a:avLst/>
          </a:prstGeom>
        </p:spPr>
      </p:pic>
      <p:sp>
        <p:nvSpPr>
          <p:cNvPr id="7" name="TextBox 6"/>
          <p:cNvSpPr txBox="1"/>
          <p:nvPr/>
        </p:nvSpPr>
        <p:spPr>
          <a:xfrm>
            <a:off x="1405894" y="554085"/>
            <a:ext cx="8501943" cy="415498"/>
          </a:xfrm>
          <a:prstGeom prst="rect">
            <a:avLst/>
          </a:prstGeom>
          <a:noFill/>
        </p:spPr>
        <p:txBody>
          <a:bodyPr wrap="none" rtlCol="0">
            <a:spAutoFit/>
          </a:bodyPr>
          <a:lstStyle/>
          <a:p>
            <a:r>
              <a:rPr lang="en-US" sz="2100" dirty="0" smtClean="0"/>
              <a:t>Many incoming students also have gained hands-on team-experiences at . . . </a:t>
            </a:r>
            <a:endParaRPr lang="en-US" sz="2100" dirty="0"/>
          </a:p>
        </p:txBody>
      </p:sp>
      <p:sp>
        <p:nvSpPr>
          <p:cNvPr id="8" name="TextBox 7"/>
          <p:cNvSpPr txBox="1"/>
          <p:nvPr/>
        </p:nvSpPr>
        <p:spPr>
          <a:xfrm>
            <a:off x="1405894" y="1005015"/>
            <a:ext cx="1371850" cy="369332"/>
          </a:xfrm>
          <a:prstGeom prst="rect">
            <a:avLst/>
          </a:prstGeom>
          <a:noFill/>
        </p:spPr>
        <p:txBody>
          <a:bodyPr wrap="none" rtlCol="0">
            <a:spAutoFit/>
          </a:bodyPr>
          <a:lstStyle/>
          <a:p>
            <a:r>
              <a:rPr lang="en-US" dirty="0" smtClean="0">
                <a:hlinkClick r:id="rId6"/>
              </a:rPr>
              <a:t>LEGO Camps</a:t>
            </a:r>
            <a:endParaRPr lang="en-US" dirty="0"/>
          </a:p>
        </p:txBody>
      </p:sp>
      <p:sp>
        <p:nvSpPr>
          <p:cNvPr id="10" name="TextBox 9"/>
          <p:cNvSpPr txBox="1"/>
          <p:nvPr/>
        </p:nvSpPr>
        <p:spPr>
          <a:xfrm>
            <a:off x="6237027" y="969583"/>
            <a:ext cx="1383071" cy="369332"/>
          </a:xfrm>
          <a:prstGeom prst="rect">
            <a:avLst/>
          </a:prstGeom>
          <a:noFill/>
        </p:spPr>
        <p:txBody>
          <a:bodyPr wrap="none" rtlCol="0">
            <a:spAutoFit/>
          </a:bodyPr>
          <a:lstStyle/>
          <a:p>
            <a:r>
              <a:rPr lang="en-US" dirty="0" smtClean="0">
                <a:hlinkClick r:id="rId7"/>
              </a:rPr>
              <a:t>Maker </a:t>
            </a:r>
            <a:r>
              <a:rPr lang="en-US" dirty="0" err="1" smtClean="0">
                <a:hlinkClick r:id="rId7"/>
              </a:rPr>
              <a:t>Faires</a:t>
            </a:r>
            <a:endParaRPr lang="en-US" dirty="0"/>
          </a:p>
        </p:txBody>
      </p:sp>
      <p:sp>
        <p:nvSpPr>
          <p:cNvPr id="11" name="TextBox 10"/>
          <p:cNvSpPr txBox="1"/>
          <p:nvPr/>
        </p:nvSpPr>
        <p:spPr>
          <a:xfrm>
            <a:off x="1473271" y="3584606"/>
            <a:ext cx="1007327" cy="369332"/>
          </a:xfrm>
          <a:prstGeom prst="rect">
            <a:avLst/>
          </a:prstGeom>
          <a:noFill/>
        </p:spPr>
        <p:txBody>
          <a:bodyPr wrap="none" rtlCol="0">
            <a:spAutoFit/>
          </a:bodyPr>
          <a:lstStyle/>
          <a:p>
            <a:r>
              <a:rPr lang="en-US" dirty="0" smtClean="0">
                <a:hlinkClick r:id="rId8"/>
              </a:rPr>
              <a:t>FAB Labs</a:t>
            </a:r>
            <a:endParaRPr lang="en-US" dirty="0"/>
          </a:p>
        </p:txBody>
      </p:sp>
      <p:sp>
        <p:nvSpPr>
          <p:cNvPr id="12" name="TextBox 11"/>
          <p:cNvSpPr txBox="1"/>
          <p:nvPr/>
        </p:nvSpPr>
        <p:spPr>
          <a:xfrm>
            <a:off x="6237027" y="3578472"/>
            <a:ext cx="2059025" cy="369332"/>
          </a:xfrm>
          <a:prstGeom prst="rect">
            <a:avLst/>
          </a:prstGeom>
          <a:noFill/>
        </p:spPr>
        <p:txBody>
          <a:bodyPr wrap="none" rtlCol="0">
            <a:spAutoFit/>
          </a:bodyPr>
          <a:lstStyle/>
          <a:p>
            <a:r>
              <a:rPr lang="en-US" dirty="0" smtClean="0">
                <a:hlinkClick r:id="rId9"/>
              </a:rPr>
              <a:t>Robot Competitions</a:t>
            </a:r>
            <a:endParaRPr lang="en-US" dirty="0"/>
          </a:p>
        </p:txBody>
      </p:sp>
    </p:spTree>
    <p:extLst>
      <p:ext uri="{BB962C8B-B14F-4D97-AF65-F5344CB8AC3E}">
        <p14:creationId xmlns:p14="http://schemas.microsoft.com/office/powerpoint/2010/main" val="88835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175225" y="759101"/>
            <a:ext cx="7710396" cy="769441"/>
          </a:xfrm>
          <a:prstGeom prst="rect">
            <a:avLst/>
          </a:prstGeom>
          <a:solidFill>
            <a:schemeClr val="bg1"/>
          </a:solidFill>
        </p:spPr>
        <p:txBody>
          <a:bodyPr wrap="square" rtlCol="0">
            <a:spAutoFit/>
          </a:bodyPr>
          <a:lstStyle/>
          <a:p>
            <a:pPr algn="ctr"/>
            <a:r>
              <a:rPr lang="en-US" sz="2200" dirty="0" smtClean="0"/>
              <a:t>They’ll also gain emerging knowledge, just-in-time as needed, </a:t>
            </a:r>
          </a:p>
          <a:p>
            <a:pPr algn="ctr"/>
            <a:r>
              <a:rPr lang="en-US" sz="2200" dirty="0" smtClean="0"/>
              <a:t>using rapidly evolving internet-based learning-resources . . . </a:t>
            </a:r>
            <a:endParaRPr lang="en-US" sz="2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991" y="1528542"/>
            <a:ext cx="6764864" cy="4023314"/>
          </a:xfrm>
          <a:prstGeom prst="rect">
            <a:avLst/>
          </a:prstGeom>
        </p:spPr>
      </p:pic>
      <p:sp>
        <p:nvSpPr>
          <p:cNvPr id="5" name="TextBox 4"/>
          <p:cNvSpPr txBox="1"/>
          <p:nvPr/>
        </p:nvSpPr>
        <p:spPr>
          <a:xfrm>
            <a:off x="8041550" y="2470615"/>
            <a:ext cx="968829" cy="276999"/>
          </a:xfrm>
          <a:prstGeom prst="rect">
            <a:avLst/>
          </a:prstGeom>
          <a:noFill/>
        </p:spPr>
        <p:txBody>
          <a:bodyPr wrap="square" rtlCol="0">
            <a:spAutoFit/>
          </a:bodyPr>
          <a:lstStyle/>
          <a:p>
            <a:r>
              <a:rPr lang="en-US" sz="1200" dirty="0" smtClean="0">
                <a:hlinkClick r:id="rId4"/>
              </a:rPr>
              <a:t>Coursera</a:t>
            </a:r>
            <a:endParaRPr lang="en-US" sz="1200" dirty="0" smtClean="0"/>
          </a:p>
        </p:txBody>
      </p:sp>
      <p:sp>
        <p:nvSpPr>
          <p:cNvPr id="4" name="TextBox 3"/>
          <p:cNvSpPr txBox="1"/>
          <p:nvPr/>
        </p:nvSpPr>
        <p:spPr>
          <a:xfrm>
            <a:off x="4839733" y="4965463"/>
            <a:ext cx="852896" cy="276999"/>
          </a:xfrm>
          <a:prstGeom prst="rect">
            <a:avLst/>
          </a:prstGeom>
          <a:noFill/>
        </p:spPr>
        <p:txBody>
          <a:bodyPr wrap="square" rtlCol="0">
            <a:spAutoFit/>
          </a:bodyPr>
          <a:lstStyle/>
          <a:p>
            <a:r>
              <a:rPr lang="en-US" sz="1200" dirty="0" smtClean="0">
                <a:hlinkClick r:id="rId5"/>
              </a:rPr>
              <a:t>MIT </a:t>
            </a:r>
            <a:r>
              <a:rPr lang="en-US" sz="1200" dirty="0" err="1" smtClean="0">
                <a:hlinkClick r:id="rId5"/>
              </a:rPr>
              <a:t>EdX</a:t>
            </a:r>
            <a:endParaRPr lang="en-US" sz="1200" dirty="0" smtClean="0"/>
          </a:p>
        </p:txBody>
      </p:sp>
      <p:sp>
        <p:nvSpPr>
          <p:cNvPr id="9" name="TextBox 8"/>
          <p:cNvSpPr txBox="1"/>
          <p:nvPr/>
        </p:nvSpPr>
        <p:spPr>
          <a:xfrm>
            <a:off x="4772247" y="3263200"/>
            <a:ext cx="1108637" cy="276999"/>
          </a:xfrm>
          <a:prstGeom prst="rect">
            <a:avLst/>
          </a:prstGeom>
          <a:noFill/>
        </p:spPr>
        <p:txBody>
          <a:bodyPr wrap="none" rtlCol="0">
            <a:spAutoFit/>
          </a:bodyPr>
          <a:lstStyle/>
          <a:p>
            <a:r>
              <a:rPr lang="en-US" sz="1200" dirty="0" smtClean="0">
                <a:hlinkClick r:id="rId6"/>
              </a:rPr>
              <a:t>Khan Academy</a:t>
            </a:r>
            <a:endParaRPr lang="en-US" sz="1200" dirty="0"/>
          </a:p>
        </p:txBody>
      </p:sp>
      <p:sp>
        <p:nvSpPr>
          <p:cNvPr id="10" name="TextBox 9"/>
          <p:cNvSpPr txBox="1"/>
          <p:nvPr/>
        </p:nvSpPr>
        <p:spPr>
          <a:xfrm>
            <a:off x="8440239" y="5551856"/>
            <a:ext cx="1019510" cy="276999"/>
          </a:xfrm>
          <a:prstGeom prst="rect">
            <a:avLst/>
          </a:prstGeom>
          <a:noFill/>
        </p:spPr>
        <p:txBody>
          <a:bodyPr wrap="none" rtlCol="0">
            <a:spAutoFit/>
          </a:bodyPr>
          <a:lstStyle/>
          <a:p>
            <a:r>
              <a:rPr lang="en-US" sz="1200" dirty="0" smtClean="0">
                <a:hlinkClick r:id="rId7"/>
              </a:rPr>
              <a:t>Image source</a:t>
            </a:r>
            <a:endParaRPr lang="en-US" sz="1200" dirty="0"/>
          </a:p>
        </p:txBody>
      </p:sp>
      <p:sp>
        <p:nvSpPr>
          <p:cNvPr id="11" name="TextBox 10">
            <a:hlinkClick r:id="rId8"/>
          </p:cNvPr>
          <p:cNvSpPr txBox="1"/>
          <p:nvPr/>
        </p:nvSpPr>
        <p:spPr>
          <a:xfrm>
            <a:off x="7781144" y="4919175"/>
            <a:ext cx="1166730" cy="276999"/>
          </a:xfrm>
          <a:prstGeom prst="rect">
            <a:avLst/>
          </a:prstGeom>
          <a:noFill/>
        </p:spPr>
        <p:txBody>
          <a:bodyPr wrap="none" rtlCol="0">
            <a:spAutoFit/>
          </a:bodyPr>
          <a:lstStyle/>
          <a:p>
            <a:r>
              <a:rPr lang="en-US" sz="1200" u="sng" dirty="0" err="1" smtClean="0">
                <a:solidFill>
                  <a:srgbClr val="0070C0"/>
                </a:solidFill>
              </a:rPr>
              <a:t>myopencourses</a:t>
            </a:r>
            <a:endParaRPr lang="en-US" sz="1200" u="sng" dirty="0">
              <a:solidFill>
                <a:srgbClr val="0070C0"/>
              </a:solidFill>
            </a:endParaRPr>
          </a:p>
        </p:txBody>
      </p:sp>
      <p:sp>
        <p:nvSpPr>
          <p:cNvPr id="12" name="TextBox 11"/>
          <p:cNvSpPr txBox="1"/>
          <p:nvPr/>
        </p:nvSpPr>
        <p:spPr>
          <a:xfrm>
            <a:off x="6407019" y="4047796"/>
            <a:ext cx="644728" cy="246221"/>
          </a:xfrm>
          <a:prstGeom prst="rect">
            <a:avLst/>
          </a:prstGeom>
          <a:noFill/>
        </p:spPr>
        <p:txBody>
          <a:bodyPr wrap="none" rtlCol="0">
            <a:spAutoFit/>
          </a:bodyPr>
          <a:lstStyle/>
          <a:p>
            <a:r>
              <a:rPr lang="en-US" sz="1000" dirty="0" smtClean="0">
                <a:hlinkClick r:id="rId9"/>
              </a:rPr>
              <a:t>UDACITY</a:t>
            </a:r>
            <a:endParaRPr lang="en-US" sz="1000" dirty="0"/>
          </a:p>
        </p:txBody>
      </p:sp>
      <p:sp>
        <p:nvSpPr>
          <p:cNvPr id="13" name="TextBox 12">
            <a:hlinkClick r:id="rId10"/>
          </p:cNvPr>
          <p:cNvSpPr txBox="1"/>
          <p:nvPr/>
        </p:nvSpPr>
        <p:spPr>
          <a:xfrm>
            <a:off x="8525964" y="4011235"/>
            <a:ext cx="421910" cy="276999"/>
          </a:xfrm>
          <a:prstGeom prst="rect">
            <a:avLst/>
          </a:prstGeom>
          <a:noFill/>
        </p:spPr>
        <p:txBody>
          <a:bodyPr wrap="none" rtlCol="0">
            <a:spAutoFit/>
          </a:bodyPr>
          <a:lstStyle/>
          <a:p>
            <a:r>
              <a:rPr lang="en-US" sz="1200" dirty="0" err="1" smtClean="0">
                <a:hlinkClick r:id="rId10"/>
              </a:rPr>
              <a:t>edX</a:t>
            </a:r>
            <a:endParaRPr lang="en-US" sz="1200" dirty="0"/>
          </a:p>
        </p:txBody>
      </p:sp>
      <p:sp>
        <p:nvSpPr>
          <p:cNvPr id="14" name="TextBox 13">
            <a:hlinkClick r:id="rId11"/>
          </p:cNvPr>
          <p:cNvSpPr txBox="1"/>
          <p:nvPr/>
        </p:nvSpPr>
        <p:spPr>
          <a:xfrm>
            <a:off x="3612061" y="2118871"/>
            <a:ext cx="611386" cy="276999"/>
          </a:xfrm>
          <a:prstGeom prst="rect">
            <a:avLst/>
          </a:prstGeom>
          <a:noFill/>
        </p:spPr>
        <p:txBody>
          <a:bodyPr wrap="none" rtlCol="0">
            <a:spAutoFit/>
          </a:bodyPr>
          <a:lstStyle/>
          <a:p>
            <a:r>
              <a:rPr lang="en-US" sz="1200" u="sng" dirty="0" err="1" smtClean="0">
                <a:solidFill>
                  <a:srgbClr val="0070C0"/>
                </a:solidFill>
              </a:rPr>
              <a:t>udemy</a:t>
            </a:r>
            <a:endParaRPr lang="en-US" sz="1200" u="sng" dirty="0">
              <a:solidFill>
                <a:srgbClr val="0070C0"/>
              </a:solidFill>
            </a:endParaRPr>
          </a:p>
        </p:txBody>
      </p:sp>
      <p:sp>
        <p:nvSpPr>
          <p:cNvPr id="15" name="TextBox 14"/>
          <p:cNvSpPr txBox="1"/>
          <p:nvPr/>
        </p:nvSpPr>
        <p:spPr>
          <a:xfrm>
            <a:off x="3543049" y="4479228"/>
            <a:ext cx="513282" cy="246221"/>
          </a:xfrm>
          <a:prstGeom prst="rect">
            <a:avLst/>
          </a:prstGeom>
          <a:noFill/>
        </p:spPr>
        <p:txBody>
          <a:bodyPr wrap="none" rtlCol="0">
            <a:spAutoFit/>
          </a:bodyPr>
          <a:lstStyle/>
          <a:p>
            <a:r>
              <a:rPr lang="en-US" sz="1000" dirty="0" smtClean="0">
                <a:hlinkClick r:id="rId12"/>
              </a:rPr>
              <a:t>NPTEL</a:t>
            </a:r>
            <a:endParaRPr lang="en-US" sz="1000" dirty="0"/>
          </a:p>
        </p:txBody>
      </p:sp>
    </p:spTree>
    <p:extLst>
      <p:ext uri="{BB962C8B-B14F-4D97-AF65-F5344CB8AC3E}">
        <p14:creationId xmlns:p14="http://schemas.microsoft.com/office/powerpoint/2010/main" val="26812803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4676" y="1679568"/>
            <a:ext cx="3806208" cy="1234538"/>
          </a:xfrm>
          <a:prstGeom prst="rect">
            <a:avLst/>
          </a:prstGeom>
        </p:spPr>
      </p:pic>
      <p:sp>
        <p:nvSpPr>
          <p:cNvPr id="3" name="TextBox 2"/>
          <p:cNvSpPr txBox="1"/>
          <p:nvPr/>
        </p:nvSpPr>
        <p:spPr>
          <a:xfrm>
            <a:off x="1374676" y="638270"/>
            <a:ext cx="8474455" cy="707886"/>
          </a:xfrm>
          <a:prstGeom prst="rect">
            <a:avLst/>
          </a:prstGeom>
          <a:noFill/>
        </p:spPr>
        <p:txBody>
          <a:bodyPr wrap="square" rtlCol="0">
            <a:spAutoFit/>
          </a:bodyPr>
          <a:lstStyle/>
          <a:p>
            <a:r>
              <a:rPr lang="en-US" sz="2000" dirty="0" smtClean="0"/>
              <a:t>Some engineers will exploit new </a:t>
            </a:r>
            <a:r>
              <a:rPr lang="en-US" sz="2000" b="1" dirty="0">
                <a:hlinkClick r:id="rId3"/>
              </a:rPr>
              <a:t>“multi-physics” design tools</a:t>
            </a:r>
            <a:r>
              <a:rPr lang="en-US" sz="2000" dirty="0" smtClean="0"/>
              <a:t> and </a:t>
            </a:r>
          </a:p>
          <a:p>
            <a:r>
              <a:rPr lang="en-US" sz="2000" b="1" dirty="0" smtClean="0">
                <a:hlinkClick r:id="rId4"/>
              </a:rPr>
              <a:t>electronic design automation (EDA)</a:t>
            </a:r>
            <a:r>
              <a:rPr lang="en-US" sz="2000" dirty="0" smtClean="0"/>
              <a:t> to innovate new micro-systems:</a:t>
            </a:r>
            <a:endParaRPr lang="en-US" sz="20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8" y="2173351"/>
            <a:ext cx="3233837" cy="2472934"/>
          </a:xfrm>
          <a:prstGeom prst="rect">
            <a:avLst/>
          </a:prstGeom>
          <a:ln>
            <a:solidFill>
              <a:schemeClr val="accent1"/>
            </a:solidFill>
          </a:ln>
        </p:spPr>
      </p:pic>
      <p:sp>
        <p:nvSpPr>
          <p:cNvPr id="9" name="Rectangle 8"/>
          <p:cNvSpPr/>
          <p:nvPr/>
        </p:nvSpPr>
        <p:spPr>
          <a:xfrm>
            <a:off x="1374676" y="3245455"/>
            <a:ext cx="3290330" cy="923330"/>
          </a:xfrm>
          <a:prstGeom prst="rect">
            <a:avLst/>
          </a:prstGeom>
        </p:spPr>
        <p:txBody>
          <a:bodyPr wrap="square">
            <a:spAutoFit/>
          </a:bodyPr>
          <a:lstStyle/>
          <a:p>
            <a:r>
              <a:rPr lang="en-US" dirty="0" smtClean="0"/>
              <a:t>Example: </a:t>
            </a:r>
            <a:endParaRPr lang="en-US" dirty="0" smtClean="0">
              <a:hlinkClick r:id="rId6"/>
            </a:endParaRPr>
          </a:p>
          <a:p>
            <a:r>
              <a:rPr lang="en-US" dirty="0" smtClean="0"/>
              <a:t>A </a:t>
            </a:r>
            <a:r>
              <a:rPr lang="en-US" dirty="0" smtClean="0">
                <a:hlinkClick r:id="rId7"/>
              </a:rPr>
              <a:t>MEMS </a:t>
            </a:r>
            <a:r>
              <a:rPr lang="en-US" dirty="0">
                <a:hlinkClick r:id="rId7"/>
              </a:rPr>
              <a:t>3-axis </a:t>
            </a:r>
            <a:r>
              <a:rPr lang="en-US" dirty="0" smtClean="0">
                <a:hlinkClick r:id="rId7"/>
              </a:rPr>
              <a:t>gyroscope</a:t>
            </a:r>
            <a:r>
              <a:rPr lang="en-US" dirty="0" smtClean="0"/>
              <a:t> for</a:t>
            </a:r>
          </a:p>
          <a:p>
            <a:r>
              <a:rPr lang="en-US" dirty="0">
                <a:hlinkClick r:id="rId6"/>
              </a:rPr>
              <a:t>m</a:t>
            </a:r>
            <a:r>
              <a:rPr lang="en-US" dirty="0" smtClean="0">
                <a:hlinkClick r:id="rId6"/>
              </a:rPr>
              <a:t>otion-sensing in an iPhone 4 </a:t>
            </a:r>
            <a:endParaRPr lang="en-US" dirty="0" smtClean="0"/>
          </a:p>
        </p:txBody>
      </p:sp>
      <p:sp>
        <p:nvSpPr>
          <p:cNvPr id="11" name="Rectangle 10"/>
          <p:cNvSpPr/>
          <p:nvPr/>
        </p:nvSpPr>
        <p:spPr>
          <a:xfrm>
            <a:off x="1374676" y="4280340"/>
            <a:ext cx="3505332" cy="1077218"/>
          </a:xfrm>
          <a:prstGeom prst="rect">
            <a:avLst/>
          </a:prstGeom>
        </p:spPr>
        <p:txBody>
          <a:bodyPr wrap="square">
            <a:spAutoFit/>
          </a:bodyPr>
          <a:lstStyle/>
          <a:p>
            <a:r>
              <a:rPr lang="en-US" sz="1600" dirty="0" smtClean="0"/>
              <a:t>Combined </a:t>
            </a:r>
            <a:r>
              <a:rPr lang="en-US" sz="1600" dirty="0"/>
              <a:t>with </a:t>
            </a:r>
            <a:r>
              <a:rPr lang="en-US" sz="1600" dirty="0" smtClean="0"/>
              <a:t>a micro </a:t>
            </a:r>
            <a:r>
              <a:rPr lang="en-US" sz="1600" dirty="0"/>
              <a:t>electronic </a:t>
            </a:r>
            <a:endParaRPr lang="en-US" sz="1600" dirty="0" smtClean="0"/>
          </a:p>
          <a:p>
            <a:r>
              <a:rPr lang="en-US" sz="1600" dirty="0" smtClean="0"/>
              <a:t>compass and a micro 3-axis </a:t>
            </a:r>
          </a:p>
          <a:p>
            <a:r>
              <a:rPr lang="en-US" sz="1600" dirty="0"/>
              <a:t>a</a:t>
            </a:r>
            <a:r>
              <a:rPr lang="en-US" sz="1600" dirty="0" smtClean="0"/>
              <a:t>ccelerometer, this provides full </a:t>
            </a:r>
          </a:p>
          <a:p>
            <a:r>
              <a:rPr lang="en-US" sz="1600" dirty="0" smtClean="0"/>
              <a:t>9-degree-of-freedom motion sensing</a:t>
            </a:r>
            <a:r>
              <a:rPr lang="en-US" sz="1600" dirty="0"/>
              <a:t>.</a:t>
            </a:r>
          </a:p>
        </p:txBody>
      </p:sp>
      <p:sp>
        <p:nvSpPr>
          <p:cNvPr id="12" name="Rectangle 11"/>
          <p:cNvSpPr/>
          <p:nvPr/>
        </p:nvSpPr>
        <p:spPr>
          <a:xfrm>
            <a:off x="6538422" y="1821451"/>
            <a:ext cx="1102481" cy="369332"/>
          </a:xfrm>
          <a:prstGeom prst="rect">
            <a:avLst/>
          </a:prstGeom>
        </p:spPr>
        <p:txBody>
          <a:bodyPr wrap="none">
            <a:spAutoFit/>
          </a:bodyPr>
          <a:lstStyle/>
          <a:p>
            <a:r>
              <a:rPr lang="en-US" dirty="0" smtClean="0"/>
              <a:t>Gyro Chip</a:t>
            </a:r>
            <a:endParaRPr lang="en-US" dirty="0"/>
          </a:p>
        </p:txBody>
      </p:sp>
      <p:sp>
        <p:nvSpPr>
          <p:cNvPr id="13" name="Rectangle 12"/>
          <p:cNvSpPr/>
          <p:nvPr/>
        </p:nvSpPr>
        <p:spPr>
          <a:xfrm>
            <a:off x="8450952" y="2006117"/>
            <a:ext cx="3027364" cy="646331"/>
          </a:xfrm>
          <a:prstGeom prst="rect">
            <a:avLst/>
          </a:prstGeom>
        </p:spPr>
        <p:txBody>
          <a:bodyPr wrap="square">
            <a:spAutoFit/>
          </a:bodyPr>
          <a:lstStyle/>
          <a:p>
            <a:r>
              <a:rPr lang="en-US" dirty="0" smtClean="0"/>
              <a:t>Close-up of the MEMS </a:t>
            </a:r>
          </a:p>
          <a:p>
            <a:r>
              <a:rPr lang="en-US" dirty="0" smtClean="0"/>
              <a:t>Gyro chip tuning-forks</a:t>
            </a:r>
            <a:endParaRPr lang="en-US"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9643" y="2686495"/>
            <a:ext cx="3733146" cy="3019182"/>
          </a:xfrm>
          <a:prstGeom prst="rect">
            <a:avLst/>
          </a:prstGeom>
        </p:spPr>
      </p:pic>
      <p:sp>
        <p:nvSpPr>
          <p:cNvPr id="2" name="TextBox 1"/>
          <p:cNvSpPr txBox="1"/>
          <p:nvPr/>
        </p:nvSpPr>
        <p:spPr>
          <a:xfrm>
            <a:off x="9964634" y="4477008"/>
            <a:ext cx="514885" cy="338554"/>
          </a:xfrm>
          <a:prstGeom prst="rect">
            <a:avLst/>
          </a:prstGeom>
          <a:noFill/>
        </p:spPr>
        <p:txBody>
          <a:bodyPr wrap="none" rtlCol="0">
            <a:spAutoFit/>
          </a:bodyPr>
          <a:lstStyle/>
          <a:p>
            <a:r>
              <a:rPr lang="en-US" sz="1600" dirty="0" smtClean="0">
                <a:hlinkClick r:id="rId9"/>
              </a:rPr>
              <a:t>URL</a:t>
            </a:r>
            <a:endParaRPr lang="en-US" sz="1600" dirty="0"/>
          </a:p>
        </p:txBody>
      </p:sp>
    </p:spTree>
    <p:extLst>
      <p:ext uri="{BB962C8B-B14F-4D97-AF65-F5344CB8AC3E}">
        <p14:creationId xmlns:p14="http://schemas.microsoft.com/office/powerpoint/2010/main" val="6413286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3337" y="827249"/>
            <a:ext cx="3997600" cy="1107996"/>
          </a:xfrm>
          <a:prstGeom prst="rect">
            <a:avLst/>
          </a:prstGeom>
          <a:noFill/>
        </p:spPr>
        <p:txBody>
          <a:bodyPr wrap="square" rtlCol="0">
            <a:spAutoFit/>
          </a:bodyPr>
          <a:lstStyle/>
          <a:p>
            <a:r>
              <a:rPr lang="en-US" sz="2200" dirty="0" smtClean="0"/>
              <a:t>While mechatronics designers will use team-based augmented reality systems, such as </a:t>
            </a:r>
          </a:p>
        </p:txBody>
      </p:sp>
      <p:sp>
        <p:nvSpPr>
          <p:cNvPr id="4" name="Rectangle 3"/>
          <p:cNvSpPr/>
          <p:nvPr/>
        </p:nvSpPr>
        <p:spPr>
          <a:xfrm>
            <a:off x="6736245" y="4113880"/>
            <a:ext cx="3579330" cy="1446550"/>
          </a:xfrm>
          <a:prstGeom prst="rect">
            <a:avLst/>
          </a:prstGeom>
        </p:spPr>
        <p:txBody>
          <a:bodyPr wrap="square">
            <a:spAutoFit/>
          </a:bodyPr>
          <a:lstStyle/>
          <a:p>
            <a:r>
              <a:rPr lang="en-US" sz="2200" dirty="0"/>
              <a:t>T</a:t>
            </a:r>
            <a:r>
              <a:rPr lang="en-US" sz="2200" dirty="0" smtClean="0"/>
              <a:t>o imaginatively </a:t>
            </a:r>
            <a:r>
              <a:rPr lang="en-US" sz="2200" dirty="0"/>
              <a:t>embed </a:t>
            </a:r>
            <a:r>
              <a:rPr lang="en-US" sz="2200" dirty="0" smtClean="0"/>
              <a:t>smart modular hardware into and thus animate a new </a:t>
            </a:r>
            <a:r>
              <a:rPr lang="en-US" sz="2200" dirty="0"/>
              <a:t>wave </a:t>
            </a:r>
            <a:r>
              <a:rPr lang="en-US" sz="2200" dirty="0" smtClean="0"/>
              <a:t>of </a:t>
            </a:r>
            <a:r>
              <a:rPr lang="en-US" sz="2200" dirty="0"/>
              <a:t>human-scale systems . . .</a:t>
            </a:r>
          </a:p>
        </p:txBody>
      </p:sp>
      <p:sp>
        <p:nvSpPr>
          <p:cNvPr id="8" name="TextBox 7"/>
          <p:cNvSpPr txBox="1"/>
          <p:nvPr/>
        </p:nvSpPr>
        <p:spPr>
          <a:xfrm>
            <a:off x="7149116" y="3680282"/>
            <a:ext cx="3800870" cy="253916"/>
          </a:xfrm>
          <a:prstGeom prst="rect">
            <a:avLst/>
          </a:prstGeom>
          <a:noFill/>
        </p:spPr>
        <p:txBody>
          <a:bodyPr wrap="square" rtlCol="0">
            <a:spAutoFit/>
          </a:bodyPr>
          <a:lstStyle/>
          <a:p>
            <a:r>
              <a:rPr lang="en-US" sz="1050" dirty="0">
                <a:hlinkClick r:id="rId2"/>
              </a:rPr>
              <a:t>https://www.youtube.com/watch?v=hJ6vMfzMz5k</a:t>
            </a:r>
            <a:endParaRPr lang="en-US" sz="105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959" y="2770835"/>
            <a:ext cx="2913330" cy="16279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3607" y="3934198"/>
            <a:ext cx="2825364" cy="1584673"/>
          </a:xfrm>
          <a:prstGeom prst="rect">
            <a:avLst/>
          </a:prstGeom>
        </p:spPr>
      </p:pic>
      <p:sp>
        <p:nvSpPr>
          <p:cNvPr id="9" name="Rectangle 8"/>
          <p:cNvSpPr/>
          <p:nvPr/>
        </p:nvSpPr>
        <p:spPr>
          <a:xfrm>
            <a:off x="3360526" y="5504547"/>
            <a:ext cx="2991525" cy="253916"/>
          </a:xfrm>
          <a:prstGeom prst="rect">
            <a:avLst/>
          </a:prstGeom>
        </p:spPr>
        <p:txBody>
          <a:bodyPr wrap="none">
            <a:spAutoFit/>
          </a:bodyPr>
          <a:lstStyle/>
          <a:p>
            <a:r>
              <a:rPr lang="en-US" sz="1050" dirty="0">
                <a:hlinkClick r:id="rId5"/>
              </a:rPr>
              <a:t>https://www.youtube.com/watch?v=Ymsea8aEImE</a:t>
            </a:r>
            <a:endParaRPr lang="en-US" sz="105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1133" y="969643"/>
            <a:ext cx="2893629" cy="161694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8326" y="2152985"/>
            <a:ext cx="2793757" cy="1566374"/>
          </a:xfrm>
          <a:prstGeom prst="rect">
            <a:avLst/>
          </a:prstGeom>
        </p:spPr>
      </p:pic>
      <p:sp>
        <p:nvSpPr>
          <p:cNvPr id="12" name="Rectangle 11"/>
          <p:cNvSpPr/>
          <p:nvPr/>
        </p:nvSpPr>
        <p:spPr>
          <a:xfrm>
            <a:off x="1835803" y="1831974"/>
            <a:ext cx="3985134" cy="400110"/>
          </a:xfrm>
          <a:prstGeom prst="rect">
            <a:avLst/>
          </a:prstGeom>
        </p:spPr>
        <p:txBody>
          <a:bodyPr wrap="square">
            <a:spAutoFit/>
          </a:bodyPr>
          <a:lstStyle/>
          <a:p>
            <a:r>
              <a:rPr lang="en-US" sz="2000" dirty="0" err="1" smtClean="0"/>
              <a:t>Dassault’s</a:t>
            </a:r>
            <a:r>
              <a:rPr lang="en-US" sz="2000" dirty="0" smtClean="0"/>
              <a:t>  </a:t>
            </a:r>
            <a:r>
              <a:rPr lang="en-US" sz="2000" dirty="0">
                <a:hlinkClick r:id="rId8"/>
              </a:rPr>
              <a:t>3D Experience </a:t>
            </a:r>
            <a:r>
              <a:rPr lang="en-US" sz="2000" dirty="0" smtClean="0">
                <a:hlinkClick r:id="rId8"/>
              </a:rPr>
              <a:t>Platform</a:t>
            </a:r>
            <a:endParaRPr lang="en-US" sz="2000" dirty="0"/>
          </a:p>
        </p:txBody>
      </p:sp>
      <p:sp>
        <p:nvSpPr>
          <p:cNvPr id="13" name="Rectangle 12"/>
          <p:cNvSpPr/>
          <p:nvPr/>
        </p:nvSpPr>
        <p:spPr>
          <a:xfrm>
            <a:off x="1823337" y="2152985"/>
            <a:ext cx="3410806" cy="400110"/>
          </a:xfrm>
          <a:prstGeom prst="rect">
            <a:avLst/>
          </a:prstGeom>
        </p:spPr>
        <p:txBody>
          <a:bodyPr wrap="none">
            <a:spAutoFit/>
          </a:bodyPr>
          <a:lstStyle/>
          <a:p>
            <a:r>
              <a:rPr lang="en-US" sz="2000" dirty="0"/>
              <a:t>and Canon’s </a:t>
            </a:r>
            <a:r>
              <a:rPr lang="en-US" sz="2000" dirty="0">
                <a:hlinkClick r:id="rId5"/>
              </a:rPr>
              <a:t>MREAL System</a:t>
            </a:r>
            <a:r>
              <a:rPr lang="en-US" sz="2000" dirty="0"/>
              <a:t> . . .</a:t>
            </a:r>
          </a:p>
        </p:txBody>
      </p:sp>
    </p:spTree>
    <p:extLst>
      <p:ext uri="{BB962C8B-B14F-4D97-AF65-F5344CB8AC3E}">
        <p14:creationId xmlns:p14="http://schemas.microsoft.com/office/powerpoint/2010/main" val="387108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57" y="3712191"/>
            <a:ext cx="4697408" cy="2283098"/>
          </a:xfrm>
          <a:prstGeom prst="rect">
            <a:avLst/>
          </a:prstGeom>
          <a:ln>
            <a:solidFill>
              <a:schemeClr val="accent1"/>
            </a:solidFill>
          </a:ln>
        </p:spPr>
      </p:pic>
      <p:sp>
        <p:nvSpPr>
          <p:cNvPr id="2" name="TextBox 1"/>
          <p:cNvSpPr txBox="1"/>
          <p:nvPr/>
        </p:nvSpPr>
        <p:spPr>
          <a:xfrm>
            <a:off x="1373425" y="1523353"/>
            <a:ext cx="1985736" cy="369332"/>
          </a:xfrm>
          <a:prstGeom prst="rect">
            <a:avLst/>
          </a:prstGeom>
          <a:noFill/>
        </p:spPr>
        <p:txBody>
          <a:bodyPr wrap="none" rtlCol="0">
            <a:spAutoFit/>
          </a:bodyPr>
          <a:lstStyle/>
          <a:p>
            <a:r>
              <a:rPr lang="en-US" dirty="0" smtClean="0"/>
              <a:t>Starting within cars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9" y="3101671"/>
            <a:ext cx="4287595" cy="195970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3425" y="1892685"/>
            <a:ext cx="3818532" cy="1886883"/>
          </a:xfrm>
          <a:prstGeom prst="rect">
            <a:avLst/>
          </a:prstGeom>
        </p:spPr>
      </p:pic>
      <p:sp>
        <p:nvSpPr>
          <p:cNvPr id="5" name="TextBox 4"/>
          <p:cNvSpPr txBox="1"/>
          <p:nvPr/>
        </p:nvSpPr>
        <p:spPr>
          <a:xfrm>
            <a:off x="1332578" y="953967"/>
            <a:ext cx="9447587" cy="769441"/>
          </a:xfrm>
          <a:prstGeom prst="rect">
            <a:avLst/>
          </a:prstGeom>
          <a:noFill/>
        </p:spPr>
        <p:txBody>
          <a:bodyPr wrap="none" rtlCol="0">
            <a:spAutoFit/>
          </a:bodyPr>
          <a:lstStyle/>
          <a:p>
            <a:pPr algn="r"/>
            <a:r>
              <a:rPr lang="en-US" sz="2200" dirty="0" smtClean="0"/>
              <a:t>World-wide, automotive technology will be a huge driver of the rapid embedding </a:t>
            </a:r>
          </a:p>
          <a:p>
            <a:pPr algn="r"/>
            <a:r>
              <a:rPr lang="en-US" sz="2200" dirty="0" smtClean="0"/>
              <a:t>of micro-hardware Apps into human-scale systems . . .</a:t>
            </a:r>
            <a:endParaRPr lang="en-US" sz="2200" dirty="0"/>
          </a:p>
        </p:txBody>
      </p:sp>
      <p:sp>
        <p:nvSpPr>
          <p:cNvPr id="6" name="TextBox 5"/>
          <p:cNvSpPr txBox="1"/>
          <p:nvPr/>
        </p:nvSpPr>
        <p:spPr>
          <a:xfrm>
            <a:off x="5191957" y="2732339"/>
            <a:ext cx="3266792" cy="369332"/>
          </a:xfrm>
          <a:prstGeom prst="rect">
            <a:avLst/>
          </a:prstGeom>
          <a:noFill/>
        </p:spPr>
        <p:txBody>
          <a:bodyPr wrap="none" rtlCol="0">
            <a:spAutoFit/>
          </a:bodyPr>
          <a:lstStyle/>
          <a:p>
            <a:r>
              <a:rPr lang="en-US" dirty="0" smtClean="0"/>
              <a:t>then on into Mobility technology</a:t>
            </a:r>
            <a:endParaRPr lang="en-US" dirty="0"/>
          </a:p>
        </p:txBody>
      </p:sp>
      <p:sp>
        <p:nvSpPr>
          <p:cNvPr id="8" name="TextBox 7"/>
          <p:cNvSpPr txBox="1"/>
          <p:nvPr/>
        </p:nvSpPr>
        <p:spPr>
          <a:xfrm>
            <a:off x="8232220" y="3342859"/>
            <a:ext cx="2559868" cy="369332"/>
          </a:xfrm>
          <a:prstGeom prst="rect">
            <a:avLst/>
          </a:prstGeom>
          <a:noFill/>
        </p:spPr>
        <p:txBody>
          <a:bodyPr wrap="none" rtlCol="0">
            <a:spAutoFit/>
          </a:bodyPr>
          <a:lstStyle/>
          <a:p>
            <a:r>
              <a:rPr lang="en-US" dirty="0"/>
              <a:t>a</a:t>
            </a:r>
            <a:r>
              <a:rPr lang="en-US" dirty="0" smtClean="0"/>
              <a:t>nd into Smart</a:t>
            </a:r>
            <a:r>
              <a:rPr lang="en-US" u="sng" dirty="0" smtClean="0"/>
              <a:t> </a:t>
            </a:r>
            <a:r>
              <a:rPr lang="en-US" dirty="0" smtClean="0"/>
              <a:t>Roadways</a:t>
            </a:r>
            <a:endParaRPr lang="en-US" dirty="0"/>
          </a:p>
        </p:txBody>
      </p:sp>
    </p:spTree>
    <p:extLst>
      <p:ext uri="{BB962C8B-B14F-4D97-AF65-F5344CB8AC3E}">
        <p14:creationId xmlns:p14="http://schemas.microsoft.com/office/powerpoint/2010/main" val="308918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624" y="897300"/>
            <a:ext cx="1485788" cy="2369832"/>
          </a:xfrm>
          <a:prstGeom prst="rect">
            <a:avLst/>
          </a:prstGeom>
          <a:ln>
            <a:solidFill>
              <a:schemeClr val="accent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5009" y="894883"/>
            <a:ext cx="1769151" cy="2372250"/>
          </a:xfrm>
          <a:prstGeom prst="rect">
            <a:avLst/>
          </a:prstGeom>
          <a:ln>
            <a:solidFill>
              <a:schemeClr val="accent1"/>
            </a:solidFill>
          </a:ln>
        </p:spPr>
      </p:pic>
      <p:pic>
        <p:nvPicPr>
          <p:cNvPr id="5" name="Picture 4"/>
          <p:cNvPicPr>
            <a:picLocks noChangeAspect="1"/>
          </p:cNvPicPr>
          <p:nvPr/>
        </p:nvPicPr>
        <p:blipFill>
          <a:blip r:embed="rId5"/>
          <a:stretch>
            <a:fillRect/>
          </a:stretch>
        </p:blipFill>
        <p:spPr>
          <a:xfrm>
            <a:off x="8335336" y="894883"/>
            <a:ext cx="1771530" cy="2372249"/>
          </a:xfrm>
          <a:prstGeom prst="rect">
            <a:avLst/>
          </a:prstGeom>
          <a:ln>
            <a:solidFill>
              <a:schemeClr val="accent1"/>
            </a:solidFill>
          </a:ln>
        </p:spPr>
      </p:pic>
      <p:sp>
        <p:nvSpPr>
          <p:cNvPr id="4" name="Rectangle 3"/>
          <p:cNvSpPr/>
          <p:nvPr/>
        </p:nvSpPr>
        <p:spPr>
          <a:xfrm>
            <a:off x="5911123" y="5913511"/>
            <a:ext cx="4600100" cy="261610"/>
          </a:xfrm>
          <a:prstGeom prst="rect">
            <a:avLst/>
          </a:prstGeom>
        </p:spPr>
        <p:txBody>
          <a:bodyPr wrap="square">
            <a:spAutoFit/>
          </a:bodyPr>
          <a:lstStyle/>
          <a:p>
            <a:pPr algn="ctr"/>
            <a:r>
              <a:rPr lang="en-US" sz="1100" dirty="0">
                <a:hlinkClick r:id="rId6"/>
              </a:rPr>
              <a:t>http://blogs.jabil.com/2014/08/13/internet-of-things-infographic/</a:t>
            </a:r>
            <a:endParaRPr lang="en-US" sz="1100" dirty="0"/>
          </a:p>
        </p:txBody>
      </p:sp>
      <p:sp>
        <p:nvSpPr>
          <p:cNvPr id="6" name="TextBox 5"/>
          <p:cNvSpPr txBox="1"/>
          <p:nvPr/>
        </p:nvSpPr>
        <p:spPr>
          <a:xfrm>
            <a:off x="1940782" y="1030700"/>
            <a:ext cx="2312333" cy="2123658"/>
          </a:xfrm>
          <a:prstGeom prst="rect">
            <a:avLst/>
          </a:prstGeom>
          <a:noFill/>
        </p:spPr>
        <p:txBody>
          <a:bodyPr wrap="square" rtlCol="0">
            <a:spAutoFit/>
          </a:bodyPr>
          <a:lstStyle/>
          <a:p>
            <a:r>
              <a:rPr lang="en-US" sz="2200" dirty="0" smtClean="0"/>
              <a:t>The innovative embedding </a:t>
            </a:r>
          </a:p>
          <a:p>
            <a:r>
              <a:rPr lang="en-US" sz="2200" dirty="0" smtClean="0"/>
              <a:t>of ever-</a:t>
            </a:r>
            <a:r>
              <a:rPr lang="en-US" sz="2200" dirty="0" err="1" smtClean="0"/>
              <a:t>tiner</a:t>
            </a:r>
            <a:r>
              <a:rPr lang="en-US" sz="2200" dirty="0" smtClean="0"/>
              <a:t> micro-hardware </a:t>
            </a:r>
          </a:p>
          <a:p>
            <a:r>
              <a:rPr lang="en-US" sz="2200" dirty="0" smtClean="0"/>
              <a:t>apps will quickly spread . . .</a:t>
            </a:r>
            <a:endParaRPr lang="en-US" sz="2200" dirty="0"/>
          </a:p>
        </p:txBody>
      </p:sp>
      <p:sp>
        <p:nvSpPr>
          <p:cNvPr id="7" name="TextBox 6"/>
          <p:cNvSpPr txBox="1"/>
          <p:nvPr/>
        </p:nvSpPr>
        <p:spPr>
          <a:xfrm>
            <a:off x="1940782" y="3740455"/>
            <a:ext cx="2726219" cy="1446550"/>
          </a:xfrm>
          <a:prstGeom prst="rect">
            <a:avLst/>
          </a:prstGeom>
          <a:noFill/>
        </p:spPr>
        <p:txBody>
          <a:bodyPr wrap="square" rtlCol="0">
            <a:spAutoFit/>
          </a:bodyPr>
          <a:lstStyle/>
          <a:p>
            <a:r>
              <a:rPr lang="en-US" sz="2200" dirty="0" smtClean="0"/>
              <a:t>And begin</a:t>
            </a:r>
          </a:p>
          <a:p>
            <a:r>
              <a:rPr lang="en-US" sz="2200" dirty="0" smtClean="0"/>
              <a:t>enhancing the functionality of just about everything:</a:t>
            </a:r>
            <a:endParaRPr lang="en-US" sz="2200" dirty="0"/>
          </a:p>
        </p:txBody>
      </p:sp>
      <p:pic>
        <p:nvPicPr>
          <p:cNvPr id="8" name="Picture 7"/>
          <p:cNvPicPr>
            <a:picLocks noChangeAspect="1"/>
          </p:cNvPicPr>
          <p:nvPr/>
        </p:nvPicPr>
        <p:blipFill>
          <a:blip r:embed="rId7"/>
          <a:stretch>
            <a:fillRect/>
          </a:stretch>
        </p:blipFill>
        <p:spPr>
          <a:xfrm>
            <a:off x="4599624" y="3423027"/>
            <a:ext cx="1485788" cy="2351495"/>
          </a:xfrm>
          <a:prstGeom prst="rect">
            <a:avLst/>
          </a:prstGeom>
          <a:ln>
            <a:solidFill>
              <a:schemeClr val="accent1"/>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5009" y="3423026"/>
            <a:ext cx="1769151" cy="2351496"/>
          </a:xfrm>
          <a:prstGeom prst="rect">
            <a:avLst/>
          </a:prstGeom>
          <a:ln>
            <a:solidFill>
              <a:schemeClr val="accent1"/>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6915" y="3423027"/>
            <a:ext cx="1768372" cy="2351495"/>
          </a:xfrm>
          <a:prstGeom prst="rect">
            <a:avLst/>
          </a:prstGeom>
          <a:ln>
            <a:solidFill>
              <a:schemeClr val="accent1"/>
            </a:solidFill>
          </a:ln>
        </p:spPr>
      </p:pic>
    </p:spTree>
    <p:extLst>
      <p:ext uri="{BB962C8B-B14F-4D97-AF65-F5344CB8AC3E}">
        <p14:creationId xmlns:p14="http://schemas.microsoft.com/office/powerpoint/2010/main" val="213254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277" y="1230276"/>
            <a:ext cx="4073148" cy="2800767"/>
          </a:xfrm>
          <a:prstGeom prst="rect">
            <a:avLst/>
          </a:prstGeom>
          <a:noFill/>
        </p:spPr>
        <p:txBody>
          <a:bodyPr wrap="square" rtlCol="0">
            <a:spAutoFit/>
          </a:bodyPr>
          <a:lstStyle/>
          <a:p>
            <a:r>
              <a:rPr lang="en-US" sz="2200" dirty="0"/>
              <a:t>A</a:t>
            </a:r>
            <a:r>
              <a:rPr lang="en-US" sz="2200" dirty="0" smtClean="0"/>
              <a:t>s mass-communication by </a:t>
            </a:r>
            <a:r>
              <a:rPr lang="en-US" sz="2200" dirty="0" smtClean="0">
                <a:hlinkClick r:id="rId2"/>
              </a:rPr>
              <a:t>printing</a:t>
            </a:r>
            <a:r>
              <a:rPr lang="en-US" sz="2200" dirty="0" smtClean="0"/>
              <a:t> spread in the late 1400s, </a:t>
            </a:r>
          </a:p>
          <a:p>
            <a:r>
              <a:rPr lang="en-US" sz="2200" dirty="0"/>
              <a:t>i</a:t>
            </a:r>
            <a:r>
              <a:rPr lang="en-US" sz="2200" dirty="0" smtClean="0"/>
              <a:t>t enabled adventurers to ever-more quickly propagate news of what they’d found and where they’d found it . . . </a:t>
            </a:r>
            <a:r>
              <a:rPr lang="en-US" sz="2200" dirty="0"/>
              <a:t>d</a:t>
            </a:r>
            <a:r>
              <a:rPr lang="en-US" sz="2200" dirty="0" smtClean="0"/>
              <a:t>ramatically escalating the exploration rate . . . </a:t>
            </a:r>
            <a:endParaRPr lang="en-US" sz="2200" dirty="0"/>
          </a:p>
          <a:p>
            <a:endParaRPr lang="en-US" sz="2200" dirty="0" smtClean="0"/>
          </a:p>
        </p:txBody>
      </p:sp>
      <p:sp>
        <p:nvSpPr>
          <p:cNvPr id="4" name="TextBox 3"/>
          <p:cNvSpPr txBox="1"/>
          <p:nvPr/>
        </p:nvSpPr>
        <p:spPr>
          <a:xfrm>
            <a:off x="7397403" y="5283914"/>
            <a:ext cx="5723740" cy="276999"/>
          </a:xfrm>
          <a:prstGeom prst="rect">
            <a:avLst/>
          </a:prstGeom>
          <a:noFill/>
        </p:spPr>
        <p:txBody>
          <a:bodyPr wrap="square" rtlCol="0">
            <a:spAutoFit/>
          </a:bodyPr>
          <a:lstStyle/>
          <a:p>
            <a:r>
              <a:rPr lang="en-US" sz="1200" dirty="0" smtClean="0">
                <a:hlinkClick r:id="rId3"/>
              </a:rPr>
              <a:t>Link</a:t>
            </a:r>
            <a:r>
              <a:rPr lang="en-US" sz="1200" dirty="0" smtClean="0"/>
              <a:t>; Attribution</a:t>
            </a:r>
            <a:r>
              <a:rPr lang="en-US" sz="1200" dirty="0"/>
              <a:t>: </a:t>
            </a:r>
            <a:r>
              <a:rPr lang="en-US" sz="1200" dirty="0" err="1">
                <a:hlinkClick r:id="rId4" tooltip="wikipedia:User:Aodhdubh"/>
              </a:rPr>
              <a:t>Aodhdubh</a:t>
            </a:r>
            <a:r>
              <a:rPr lang="en-US" sz="1200" dirty="0"/>
              <a:t> at </a:t>
            </a:r>
            <a:r>
              <a:rPr lang="en-US" sz="1200" dirty="0">
                <a:hlinkClick r:id="rId5" tooltip="wikipedia:"/>
              </a:rPr>
              <a:t>English Wikipedia</a:t>
            </a:r>
            <a:endParaRPr lang="en-US" sz="1200" dirty="0"/>
          </a:p>
        </p:txBody>
      </p:sp>
      <p:pic>
        <p:nvPicPr>
          <p:cNvPr id="5" name="Picture 4">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873" y="1230276"/>
            <a:ext cx="4975328" cy="3638209"/>
          </a:xfrm>
          <a:prstGeom prst="rect">
            <a:avLst/>
          </a:prstGeom>
          <a:ln>
            <a:solidFill>
              <a:schemeClr val="accent1"/>
            </a:solidFill>
          </a:ln>
        </p:spPr>
      </p:pic>
      <p:sp>
        <p:nvSpPr>
          <p:cNvPr id="7" name="TextBox 6"/>
          <p:cNvSpPr txBox="1"/>
          <p:nvPr/>
        </p:nvSpPr>
        <p:spPr>
          <a:xfrm>
            <a:off x="1232277" y="3885122"/>
            <a:ext cx="3799020" cy="646331"/>
          </a:xfrm>
          <a:prstGeom prst="rect">
            <a:avLst/>
          </a:prstGeom>
          <a:noFill/>
        </p:spPr>
        <p:txBody>
          <a:bodyPr wrap="square" rtlCol="0">
            <a:spAutoFit/>
          </a:bodyPr>
          <a:lstStyle/>
          <a:p>
            <a:r>
              <a:rPr lang="en-US" dirty="0" smtClean="0"/>
              <a:t>Replica Gutenberg Press at the </a:t>
            </a:r>
            <a:r>
              <a:rPr lang="en-US" dirty="0" smtClean="0">
                <a:hlinkClick r:id="rId7" tooltip="Featherbed Alley Printshop"/>
              </a:rPr>
              <a:t>Featherbed Alley </a:t>
            </a:r>
            <a:r>
              <a:rPr lang="en-US" dirty="0" err="1" smtClean="0">
                <a:hlinkClick r:id="rId7" tooltip="Featherbed Alley Printshop"/>
              </a:rPr>
              <a:t>Printshop</a:t>
            </a:r>
            <a:r>
              <a:rPr lang="en-US" dirty="0" smtClean="0"/>
              <a:t> Museum:</a:t>
            </a:r>
            <a:endParaRPr lang="en-US" dirty="0"/>
          </a:p>
        </p:txBody>
      </p:sp>
    </p:spTree>
    <p:extLst>
      <p:ext uri="{BB962C8B-B14F-4D97-AF65-F5344CB8AC3E}">
        <p14:creationId xmlns:p14="http://schemas.microsoft.com/office/powerpoint/2010/main" val="22422795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432" y="5608200"/>
            <a:ext cx="9582150" cy="584775"/>
          </a:xfrm>
          <a:prstGeom prst="rect">
            <a:avLst/>
          </a:prstGeom>
        </p:spPr>
        <p:txBody>
          <a:bodyPr wrap="square">
            <a:spAutoFit/>
          </a:bodyPr>
          <a:lstStyle/>
          <a:p>
            <a:pPr algn="ctr"/>
            <a:r>
              <a:rPr lang="en-US" sz="1600" dirty="0" smtClean="0">
                <a:effectLst/>
                <a:hlinkClick r:id="rId2"/>
              </a:rPr>
              <a:t>From: The Age of Opportunity: Harnessing Complexity To Solve Big World Problems </a:t>
            </a:r>
          </a:p>
          <a:p>
            <a:pPr algn="ctr"/>
            <a:r>
              <a:rPr lang="en-US" sz="1600" dirty="0" smtClean="0">
                <a:effectLst/>
                <a:hlinkClick r:id="rId2"/>
              </a:rPr>
              <a:t>by Frank Spencer, kedgefutures.com </a:t>
            </a:r>
            <a:endParaRPr lang="en-US" sz="1600" dirty="0" smtClean="0">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1182710"/>
            <a:ext cx="8281175" cy="4425490"/>
          </a:xfrm>
          <a:prstGeom prst="rect">
            <a:avLst/>
          </a:prstGeom>
        </p:spPr>
      </p:pic>
      <p:sp>
        <p:nvSpPr>
          <p:cNvPr id="4" name="TextBox 3"/>
          <p:cNvSpPr txBox="1"/>
          <p:nvPr/>
        </p:nvSpPr>
        <p:spPr>
          <a:xfrm>
            <a:off x="2891518" y="504823"/>
            <a:ext cx="5930983" cy="830997"/>
          </a:xfrm>
          <a:prstGeom prst="rect">
            <a:avLst/>
          </a:prstGeom>
          <a:noFill/>
        </p:spPr>
        <p:txBody>
          <a:bodyPr wrap="none" rtlCol="0">
            <a:spAutoFit/>
          </a:bodyPr>
          <a:lstStyle/>
          <a:p>
            <a:pPr algn="ctr"/>
            <a:r>
              <a:rPr lang="en-US" sz="2400" dirty="0" smtClean="0"/>
              <a:t>But how will we cope with the ‘complexity’ of </a:t>
            </a:r>
          </a:p>
          <a:p>
            <a:pPr algn="ctr"/>
            <a:r>
              <a:rPr lang="en-US" sz="2400" dirty="0" smtClean="0"/>
              <a:t>the emerging techno-social ecosystem?</a:t>
            </a:r>
          </a:p>
        </p:txBody>
      </p:sp>
    </p:spTree>
    <p:extLst>
      <p:ext uri="{BB962C8B-B14F-4D97-AF65-F5344CB8AC3E}">
        <p14:creationId xmlns:p14="http://schemas.microsoft.com/office/powerpoint/2010/main" val="13497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7814" y="1304961"/>
            <a:ext cx="5266779" cy="3950085"/>
          </a:xfrm>
          <a:prstGeom prst="rect">
            <a:avLst/>
          </a:prstGeom>
        </p:spPr>
      </p:pic>
      <p:sp>
        <p:nvSpPr>
          <p:cNvPr id="3" name="TextBox 2"/>
          <p:cNvSpPr txBox="1"/>
          <p:nvPr/>
        </p:nvSpPr>
        <p:spPr>
          <a:xfrm>
            <a:off x="1792370" y="1263545"/>
            <a:ext cx="4903069" cy="1785104"/>
          </a:xfrm>
          <a:prstGeom prst="rect">
            <a:avLst/>
          </a:prstGeom>
          <a:noFill/>
        </p:spPr>
        <p:txBody>
          <a:bodyPr wrap="square" rtlCol="0">
            <a:spAutoFit/>
          </a:bodyPr>
          <a:lstStyle/>
          <a:p>
            <a:r>
              <a:rPr lang="en-US" sz="2200" dirty="0" smtClean="0"/>
              <a:t>By exploiting rapidly-evolving new techno-social methods such as </a:t>
            </a:r>
            <a:r>
              <a:rPr lang="en-US" sz="2200" dirty="0" smtClean="0">
                <a:hlinkClick r:id="rId3"/>
              </a:rPr>
              <a:t>collaborative </a:t>
            </a:r>
            <a:r>
              <a:rPr lang="en-US" sz="2200" dirty="0">
                <a:hlinkClick r:id="rId3"/>
              </a:rPr>
              <a:t>learning</a:t>
            </a:r>
            <a:r>
              <a:rPr lang="en-US" sz="2200" dirty="0"/>
              <a:t>, </a:t>
            </a:r>
            <a:r>
              <a:rPr lang="en-US" sz="2200" dirty="0">
                <a:hlinkClick r:id="rId4"/>
              </a:rPr>
              <a:t>crowdsourcing</a:t>
            </a:r>
            <a:r>
              <a:rPr lang="en-US" sz="2200" dirty="0"/>
              <a:t>, </a:t>
            </a:r>
            <a:r>
              <a:rPr lang="en-US" sz="2200" dirty="0">
                <a:hlinkClick r:id="rId5"/>
              </a:rPr>
              <a:t>crowdfunding</a:t>
            </a:r>
            <a:r>
              <a:rPr lang="en-US" sz="2200" dirty="0"/>
              <a:t>, </a:t>
            </a:r>
            <a:r>
              <a:rPr lang="en-US" sz="2200" dirty="0">
                <a:hlinkClick r:id="rId6"/>
              </a:rPr>
              <a:t>IP brokering</a:t>
            </a:r>
            <a:r>
              <a:rPr lang="en-US" sz="2200" dirty="0"/>
              <a:t>, </a:t>
            </a:r>
            <a:r>
              <a:rPr lang="en-US" sz="2200" dirty="0" smtClean="0">
                <a:hlinkClick r:id="rId7"/>
              </a:rPr>
              <a:t>agile design </a:t>
            </a:r>
            <a:r>
              <a:rPr lang="en-US" sz="2200" dirty="0" smtClean="0">
                <a:hlinkClick r:id="rId8"/>
              </a:rPr>
              <a:t>rapid-digital-prototyping</a:t>
            </a:r>
            <a:r>
              <a:rPr lang="en-US" sz="2200" dirty="0"/>
              <a:t>, </a:t>
            </a:r>
            <a:r>
              <a:rPr lang="en-US" sz="2200" dirty="0" smtClean="0"/>
              <a:t>and more</a:t>
            </a:r>
            <a:r>
              <a:rPr lang="en-US" sz="2200" dirty="0"/>
              <a:t> </a:t>
            </a:r>
            <a:r>
              <a:rPr lang="en-US" sz="2200" dirty="0" smtClean="0"/>
              <a:t>. . . </a:t>
            </a:r>
          </a:p>
        </p:txBody>
      </p:sp>
      <p:sp>
        <p:nvSpPr>
          <p:cNvPr id="4" name="Rectangle 3"/>
          <p:cNvSpPr/>
          <p:nvPr/>
        </p:nvSpPr>
        <p:spPr>
          <a:xfrm>
            <a:off x="1792370" y="3511357"/>
            <a:ext cx="3731608" cy="1446550"/>
          </a:xfrm>
          <a:prstGeom prst="rect">
            <a:avLst/>
          </a:prstGeom>
        </p:spPr>
        <p:txBody>
          <a:bodyPr wrap="square">
            <a:spAutoFit/>
          </a:bodyPr>
          <a:lstStyle/>
          <a:p>
            <a:r>
              <a:rPr lang="en-US" sz="2200" dirty="0"/>
              <a:t>E</a:t>
            </a:r>
            <a:r>
              <a:rPr lang="en-US" sz="2200" dirty="0" smtClean="0"/>
              <a:t>veryone </a:t>
            </a:r>
            <a:r>
              <a:rPr lang="en-US" sz="2200" dirty="0"/>
              <a:t>from </a:t>
            </a:r>
            <a:r>
              <a:rPr lang="en-US" sz="2200" dirty="0" smtClean="0">
                <a:hlinkClick r:id="rId9"/>
              </a:rPr>
              <a:t>engaged-users</a:t>
            </a:r>
            <a:r>
              <a:rPr lang="en-US" sz="2200" dirty="0" smtClean="0"/>
              <a:t> to </a:t>
            </a:r>
            <a:r>
              <a:rPr lang="en-US" sz="2200" dirty="0" smtClean="0">
                <a:hlinkClick r:id="rId10"/>
              </a:rPr>
              <a:t>innovators</a:t>
            </a:r>
            <a:r>
              <a:rPr lang="en-US" sz="2200" dirty="0" smtClean="0"/>
              <a:t> to </a:t>
            </a:r>
            <a:r>
              <a:rPr lang="en-US" sz="2200" dirty="0" smtClean="0">
                <a:hlinkClick r:id="rId11"/>
              </a:rPr>
              <a:t>makers</a:t>
            </a:r>
            <a:r>
              <a:rPr lang="en-US" sz="2200" dirty="0" smtClean="0"/>
              <a:t> will be able to scale </a:t>
            </a:r>
            <a:r>
              <a:rPr lang="en-US" sz="2200" dirty="0"/>
              <a:t>up </a:t>
            </a:r>
            <a:r>
              <a:rPr lang="en-US" sz="2200" dirty="0" smtClean="0"/>
              <a:t>their levels of participation and </a:t>
            </a:r>
            <a:r>
              <a:rPr lang="en-US" sz="2200" dirty="0"/>
              <a:t>impact.   </a:t>
            </a:r>
          </a:p>
        </p:txBody>
      </p:sp>
    </p:spTree>
    <p:extLst>
      <p:ext uri="{BB962C8B-B14F-4D97-AF65-F5344CB8AC3E}">
        <p14:creationId xmlns:p14="http://schemas.microsoft.com/office/powerpoint/2010/main" val="353282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806" y="2237534"/>
            <a:ext cx="5072894" cy="3096608"/>
          </a:xfrm>
          <a:prstGeom prst="rect">
            <a:avLst/>
          </a:prstGeom>
        </p:spPr>
      </p:pic>
      <p:sp>
        <p:nvSpPr>
          <p:cNvPr id="4" name="Rectangle 3"/>
          <p:cNvSpPr/>
          <p:nvPr/>
        </p:nvSpPr>
        <p:spPr>
          <a:xfrm>
            <a:off x="9658356" y="5394680"/>
            <a:ext cx="597344" cy="307777"/>
          </a:xfrm>
          <a:prstGeom prst="rect">
            <a:avLst/>
          </a:prstGeom>
        </p:spPr>
        <p:txBody>
          <a:bodyPr wrap="square">
            <a:spAutoFit/>
          </a:bodyPr>
          <a:lstStyle/>
          <a:p>
            <a:r>
              <a:rPr lang="en-US" sz="1400" dirty="0" smtClean="0">
                <a:hlinkClick r:id="rId2"/>
              </a:rPr>
              <a:t>NASA</a:t>
            </a:r>
            <a:endParaRPr lang="en-US" sz="1400" dirty="0"/>
          </a:p>
        </p:txBody>
      </p:sp>
      <p:sp>
        <p:nvSpPr>
          <p:cNvPr id="5" name="TextBox 4"/>
          <p:cNvSpPr txBox="1"/>
          <p:nvPr/>
        </p:nvSpPr>
        <p:spPr>
          <a:xfrm>
            <a:off x="2048138" y="1069000"/>
            <a:ext cx="8863111" cy="1107996"/>
          </a:xfrm>
          <a:prstGeom prst="rect">
            <a:avLst/>
          </a:prstGeom>
          <a:noFill/>
        </p:spPr>
        <p:txBody>
          <a:bodyPr wrap="square" rtlCol="0">
            <a:spAutoFit/>
          </a:bodyPr>
          <a:lstStyle/>
          <a:p>
            <a:r>
              <a:rPr lang="en-US" sz="2200" dirty="0" smtClean="0"/>
              <a:t>Only now, instead of just exploring how to make ever-bigger things, and things that go ever-further, ever-faster . . . such as when reaching for the clouds, or out into “outer space”. . . </a:t>
            </a:r>
            <a:endParaRPr lang="en-US" sz="22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868" y="2237534"/>
            <a:ext cx="2672452" cy="3096608"/>
          </a:xfrm>
          <a:prstGeom prst="rect">
            <a:avLst/>
          </a:prstGeom>
        </p:spPr>
      </p:pic>
    </p:spTree>
    <p:extLst>
      <p:ext uri="{BB962C8B-B14F-4D97-AF65-F5344CB8AC3E}">
        <p14:creationId xmlns:p14="http://schemas.microsoft.com/office/powerpoint/2010/main" val="52228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7974" y="671287"/>
            <a:ext cx="9693274" cy="430887"/>
          </a:xfrm>
          <a:prstGeom prst="rect">
            <a:avLst/>
          </a:prstGeom>
          <a:noFill/>
        </p:spPr>
        <p:txBody>
          <a:bodyPr wrap="square" rtlCol="0">
            <a:spAutoFit/>
          </a:bodyPr>
          <a:lstStyle/>
          <a:p>
            <a:r>
              <a:rPr lang="en-US" sz="2200" dirty="0" smtClean="0"/>
              <a:t>We’ll increasingly </a:t>
            </a:r>
            <a:r>
              <a:rPr lang="en-US" sz="2200" dirty="0" smtClean="0">
                <a:hlinkClick r:id="rId2"/>
              </a:rPr>
              <a:t>invert our spherical-perspective </a:t>
            </a:r>
            <a:r>
              <a:rPr lang="en-US" sz="2200" dirty="0" smtClean="0"/>
              <a:t>by 180⁰</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123" y="1682970"/>
            <a:ext cx="5356636" cy="2921802"/>
          </a:xfrm>
          <a:prstGeom prst="rect">
            <a:avLst/>
          </a:prstGeom>
          <a:ln>
            <a:solidFill>
              <a:schemeClr val="accent1"/>
            </a:solidFill>
          </a:ln>
        </p:spPr>
      </p:pic>
      <p:sp>
        <p:nvSpPr>
          <p:cNvPr id="5" name="Rectangle 4"/>
          <p:cNvSpPr/>
          <p:nvPr/>
        </p:nvSpPr>
        <p:spPr>
          <a:xfrm>
            <a:off x="2107974" y="4937964"/>
            <a:ext cx="8643911" cy="769441"/>
          </a:xfrm>
          <a:prstGeom prst="rect">
            <a:avLst/>
          </a:prstGeom>
        </p:spPr>
        <p:txBody>
          <a:bodyPr wrap="square">
            <a:spAutoFit/>
          </a:bodyPr>
          <a:lstStyle/>
          <a:p>
            <a:pPr>
              <a:spcAft>
                <a:spcPts val="1200"/>
              </a:spcAft>
            </a:pPr>
            <a:r>
              <a:rPr lang="en-US" sz="2200" dirty="0" smtClean="0"/>
              <a:t>As we explore how </a:t>
            </a:r>
            <a:r>
              <a:rPr lang="en-US" sz="2200" dirty="0"/>
              <a:t>to make, share and exploit </a:t>
            </a:r>
            <a:r>
              <a:rPr lang="en-US" sz="2200" dirty="0" smtClean="0"/>
              <a:t>vast-exponentiations of </a:t>
            </a:r>
            <a:r>
              <a:rPr lang="en-US" sz="2200" dirty="0"/>
              <a:t>ever-tinier, </a:t>
            </a:r>
            <a:r>
              <a:rPr lang="en-US" sz="2200" dirty="0" smtClean="0"/>
              <a:t>ever-more humanly-empowering </a:t>
            </a:r>
            <a:r>
              <a:rPr lang="en-US" sz="2200" dirty="0"/>
              <a:t>“micro/bio/</a:t>
            </a:r>
            <a:r>
              <a:rPr lang="en-US" sz="2200" dirty="0" err="1"/>
              <a:t>nano</a:t>
            </a:r>
            <a:r>
              <a:rPr lang="en-US" sz="2200" dirty="0"/>
              <a:t> things” . . </a:t>
            </a:r>
            <a:r>
              <a:rPr lang="en-US" sz="2200" dirty="0" smtClean="0"/>
              <a:t>.</a:t>
            </a:r>
            <a:endParaRPr lang="en-US" sz="2200" dirty="0"/>
          </a:p>
        </p:txBody>
      </p:sp>
      <p:sp>
        <p:nvSpPr>
          <p:cNvPr id="6" name="TextBox 5"/>
          <p:cNvSpPr txBox="1"/>
          <p:nvPr/>
        </p:nvSpPr>
        <p:spPr>
          <a:xfrm>
            <a:off x="9860661" y="4579729"/>
            <a:ext cx="762645" cy="276999"/>
          </a:xfrm>
          <a:prstGeom prst="rect">
            <a:avLst/>
          </a:prstGeom>
          <a:noFill/>
        </p:spPr>
        <p:txBody>
          <a:bodyPr wrap="none" rtlCol="0">
            <a:spAutoFit/>
          </a:bodyPr>
          <a:lstStyle/>
          <a:p>
            <a:r>
              <a:rPr lang="en-US" sz="1200" dirty="0" smtClean="0">
                <a:hlinkClick r:id="rId4"/>
              </a:rPr>
              <a:t>nupex.eu</a:t>
            </a: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566" y="1682970"/>
            <a:ext cx="3816496" cy="2921802"/>
          </a:xfrm>
          <a:prstGeom prst="rect">
            <a:avLst/>
          </a:prstGeom>
          <a:ln>
            <a:solidFill>
              <a:schemeClr val="accent1"/>
            </a:solidFill>
          </a:ln>
        </p:spPr>
      </p:pic>
      <p:sp>
        <p:nvSpPr>
          <p:cNvPr id="4" name="Rectangle 3"/>
          <p:cNvSpPr/>
          <p:nvPr/>
        </p:nvSpPr>
        <p:spPr>
          <a:xfrm>
            <a:off x="3992948" y="4579728"/>
            <a:ext cx="1319977" cy="276999"/>
          </a:xfrm>
          <a:prstGeom prst="rect">
            <a:avLst/>
          </a:prstGeom>
        </p:spPr>
        <p:txBody>
          <a:bodyPr wrap="none">
            <a:spAutoFit/>
          </a:bodyPr>
          <a:lstStyle/>
          <a:p>
            <a:r>
              <a:rPr lang="en-US" sz="1200" dirty="0" smtClean="0">
                <a:hlinkClick r:id="rId6"/>
              </a:rPr>
              <a:t>Randy Scott </a:t>
            </a:r>
            <a:r>
              <a:rPr lang="en-US" sz="1200" dirty="0" err="1">
                <a:hlinkClick r:id="rId6"/>
              </a:rPr>
              <a:t>S</a:t>
            </a:r>
            <a:r>
              <a:rPr lang="en-US" sz="1200" dirty="0" err="1" smtClean="0">
                <a:hlinkClick r:id="rId6"/>
              </a:rPr>
              <a:t>lavin</a:t>
            </a:r>
            <a:endParaRPr lang="en-US" sz="1200" dirty="0"/>
          </a:p>
        </p:txBody>
      </p:sp>
      <p:sp>
        <p:nvSpPr>
          <p:cNvPr id="9" name="Rectangle 8"/>
          <p:cNvSpPr/>
          <p:nvPr/>
        </p:nvSpPr>
        <p:spPr>
          <a:xfrm>
            <a:off x="2033546" y="671287"/>
            <a:ext cx="7956699" cy="769441"/>
          </a:xfrm>
          <a:prstGeom prst="rect">
            <a:avLst/>
          </a:prstGeom>
        </p:spPr>
        <p:txBody>
          <a:bodyPr wrap="square">
            <a:spAutoFit/>
          </a:bodyPr>
          <a:lstStyle/>
          <a:p>
            <a:pPr algn="r"/>
            <a:r>
              <a:rPr lang="en-US" sz="2200" dirty="0"/>
              <a:t>and peer </a:t>
            </a:r>
          </a:p>
          <a:p>
            <a:pPr algn="r"/>
            <a:r>
              <a:rPr lang="en-US" sz="2200" dirty="0"/>
              <a:t>down into the “inner spaces” of the micro/bio/</a:t>
            </a:r>
            <a:r>
              <a:rPr lang="en-US" sz="2200" dirty="0" err="1"/>
              <a:t>nano</a:t>
            </a:r>
            <a:r>
              <a:rPr lang="en-US" sz="2200" dirty="0"/>
              <a:t>/</a:t>
            </a:r>
            <a:r>
              <a:rPr lang="en-US" sz="2200" dirty="0" err="1"/>
              <a:t>pico</a:t>
            </a:r>
            <a:r>
              <a:rPr lang="en-US" sz="2200" dirty="0"/>
              <a:t> worlds . . . </a:t>
            </a:r>
          </a:p>
        </p:txBody>
      </p:sp>
    </p:spTree>
    <p:extLst>
      <p:ext uri="{BB962C8B-B14F-4D97-AF65-F5344CB8AC3E}">
        <p14:creationId xmlns:p14="http://schemas.microsoft.com/office/powerpoint/2010/main" val="101814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79941" y="3516315"/>
            <a:ext cx="3549313" cy="369332"/>
          </a:xfrm>
          <a:prstGeom prst="rect">
            <a:avLst/>
          </a:prstGeom>
          <a:noFill/>
        </p:spPr>
        <p:txBody>
          <a:bodyPr wrap="square" rtlCol="0">
            <a:spAutoFit/>
          </a:bodyPr>
          <a:lstStyle/>
          <a:p>
            <a:r>
              <a:rPr lang="en-US" dirty="0" smtClean="0">
                <a:hlinkClick r:id="rId2"/>
              </a:rPr>
              <a:t>Atomic Force Microscopy (AFM)</a:t>
            </a:r>
            <a:endParaRPr lang="en-US" dirty="0"/>
          </a:p>
        </p:txBody>
      </p:sp>
      <p:sp>
        <p:nvSpPr>
          <p:cNvPr id="9" name="TextBox 8"/>
          <p:cNvSpPr txBox="1"/>
          <p:nvPr/>
        </p:nvSpPr>
        <p:spPr>
          <a:xfrm>
            <a:off x="1137820" y="2514865"/>
            <a:ext cx="3731534" cy="369332"/>
          </a:xfrm>
          <a:prstGeom prst="rect">
            <a:avLst/>
          </a:prstGeom>
          <a:noFill/>
        </p:spPr>
        <p:txBody>
          <a:bodyPr wrap="none" rtlCol="0">
            <a:spAutoFit/>
          </a:bodyPr>
          <a:lstStyle/>
          <a:p>
            <a:r>
              <a:rPr lang="en-US" dirty="0" smtClean="0">
                <a:hlinkClick r:id="rId3"/>
              </a:rPr>
              <a:t>Scanning Tunneling Microscopy (STM)</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819" y="1066296"/>
            <a:ext cx="4647331" cy="2450019"/>
          </a:xfrm>
          <a:prstGeom prst="rect">
            <a:avLst/>
          </a:prstGeom>
          <a:ln>
            <a:solidFill>
              <a:schemeClr val="accent1"/>
            </a:solidFill>
          </a:ln>
        </p:spPr>
      </p:pic>
      <p:sp>
        <p:nvSpPr>
          <p:cNvPr id="12" name="TextBox 11"/>
          <p:cNvSpPr txBox="1"/>
          <p:nvPr/>
        </p:nvSpPr>
        <p:spPr>
          <a:xfrm>
            <a:off x="1137820" y="1066296"/>
            <a:ext cx="4271578" cy="1107996"/>
          </a:xfrm>
          <a:prstGeom prst="rect">
            <a:avLst/>
          </a:prstGeom>
          <a:noFill/>
        </p:spPr>
        <p:txBody>
          <a:bodyPr wrap="square" rtlCol="0">
            <a:spAutoFit/>
          </a:bodyPr>
          <a:lstStyle/>
          <a:p>
            <a:r>
              <a:rPr lang="en-US" sz="2200" dirty="0" smtClean="0"/>
              <a:t>As we zoom ever-further into micro-biological, molecular </a:t>
            </a:r>
          </a:p>
          <a:p>
            <a:r>
              <a:rPr lang="en-US" sz="2200" dirty="0" smtClean="0"/>
              <a:t>and atomic levels . . .</a:t>
            </a:r>
            <a:endParaRPr lang="en-US" sz="22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937" y="2967536"/>
            <a:ext cx="4537672" cy="2403885"/>
          </a:xfrm>
          <a:prstGeom prst="rect">
            <a:avLst/>
          </a:prstGeom>
          <a:ln>
            <a:solidFill>
              <a:schemeClr val="accent1"/>
            </a:solidFill>
          </a:ln>
        </p:spPr>
      </p:pic>
      <p:sp>
        <p:nvSpPr>
          <p:cNvPr id="3" name="Rectangle 2"/>
          <p:cNvSpPr/>
          <p:nvPr/>
        </p:nvSpPr>
        <p:spPr>
          <a:xfrm>
            <a:off x="6077819" y="4376718"/>
            <a:ext cx="5258970" cy="1107996"/>
          </a:xfrm>
          <a:prstGeom prst="rect">
            <a:avLst/>
          </a:prstGeom>
        </p:spPr>
        <p:txBody>
          <a:bodyPr wrap="square">
            <a:spAutoFit/>
          </a:bodyPr>
          <a:lstStyle/>
          <a:p>
            <a:r>
              <a:rPr lang="en-US" sz="2200" dirty="0"/>
              <a:t>d</a:t>
            </a:r>
            <a:r>
              <a:rPr lang="en-US" sz="2200" dirty="0" smtClean="0"/>
              <a:t>iscoveries there will enable adventurers </a:t>
            </a:r>
          </a:p>
          <a:p>
            <a:r>
              <a:rPr lang="en-US" sz="2200" dirty="0" smtClean="0"/>
              <a:t>to better gear-up for human-scale explorations in places </a:t>
            </a:r>
            <a:r>
              <a:rPr lang="en-US" sz="2000" dirty="0" smtClean="0"/>
              <a:t>&amp;</a:t>
            </a:r>
            <a:r>
              <a:rPr lang="en-US" sz="2200" dirty="0" smtClean="0"/>
              <a:t> frontiers such </a:t>
            </a:r>
            <a:r>
              <a:rPr lang="en-US" sz="2200" dirty="0"/>
              <a:t>as </a:t>
            </a:r>
            <a:r>
              <a:rPr lang="en-US" sz="2200" dirty="0" smtClean="0"/>
              <a:t>. </a:t>
            </a:r>
            <a:r>
              <a:rPr lang="en-US" sz="2200" dirty="0"/>
              <a:t>. . </a:t>
            </a:r>
          </a:p>
        </p:txBody>
      </p:sp>
    </p:spTree>
    <p:extLst>
      <p:ext uri="{BB962C8B-B14F-4D97-AF65-F5344CB8AC3E}">
        <p14:creationId xmlns:p14="http://schemas.microsoft.com/office/powerpoint/2010/main" val="82193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513" y="1898124"/>
            <a:ext cx="4848590" cy="3141957"/>
          </a:xfrm>
          <a:prstGeom prst="rect">
            <a:avLst/>
          </a:prstGeom>
        </p:spPr>
      </p:pic>
      <p:sp>
        <p:nvSpPr>
          <p:cNvPr id="2" name="TextBox 1"/>
          <p:cNvSpPr txBox="1"/>
          <p:nvPr/>
        </p:nvSpPr>
        <p:spPr>
          <a:xfrm>
            <a:off x="4056125" y="1896298"/>
            <a:ext cx="1869656" cy="523220"/>
          </a:xfrm>
          <a:prstGeom prst="rect">
            <a:avLst/>
          </a:prstGeom>
          <a:noFill/>
        </p:spPr>
        <p:txBody>
          <a:bodyPr wrap="square" rtlCol="0">
            <a:spAutoFit/>
          </a:bodyPr>
          <a:lstStyle/>
          <a:p>
            <a:r>
              <a:rPr lang="en-US" sz="2800" dirty="0" smtClean="0">
                <a:solidFill>
                  <a:srgbClr val="FF0000"/>
                </a:solidFill>
              </a:rPr>
              <a:t>MIT Nano</a:t>
            </a:r>
            <a:endParaRPr lang="en-US" sz="2800" dirty="0">
              <a:solidFill>
                <a:srgbClr val="FF0000"/>
              </a:solidFill>
            </a:endParaRPr>
          </a:p>
        </p:txBody>
      </p:sp>
      <p:sp>
        <p:nvSpPr>
          <p:cNvPr id="3" name="TextBox 2"/>
          <p:cNvSpPr txBox="1"/>
          <p:nvPr/>
        </p:nvSpPr>
        <p:spPr>
          <a:xfrm>
            <a:off x="3990554" y="979048"/>
            <a:ext cx="3737665" cy="523220"/>
          </a:xfrm>
          <a:prstGeom prst="rect">
            <a:avLst/>
          </a:prstGeom>
          <a:noFill/>
        </p:spPr>
        <p:txBody>
          <a:bodyPr wrap="square" rtlCol="0">
            <a:spAutoFit/>
          </a:bodyPr>
          <a:lstStyle/>
          <a:p>
            <a:r>
              <a:rPr lang="en-US" sz="2800" dirty="0" smtClean="0">
                <a:solidFill>
                  <a:srgbClr val="FF0000"/>
                </a:solidFill>
              </a:rPr>
              <a:t>Harvard Wyss Institute</a:t>
            </a:r>
            <a:endParaRPr lang="en-US" sz="2800" dirty="0">
              <a:solidFill>
                <a:srgbClr val="FF0000"/>
              </a:solidFill>
            </a:endParaRPr>
          </a:p>
        </p:txBody>
      </p:sp>
      <p:sp>
        <p:nvSpPr>
          <p:cNvPr id="4" name="TextBox 3"/>
          <p:cNvSpPr txBox="1"/>
          <p:nvPr/>
        </p:nvSpPr>
        <p:spPr>
          <a:xfrm>
            <a:off x="221352" y="2768975"/>
            <a:ext cx="3784624" cy="523220"/>
          </a:xfrm>
          <a:prstGeom prst="rect">
            <a:avLst/>
          </a:prstGeom>
          <a:noFill/>
        </p:spPr>
        <p:txBody>
          <a:bodyPr wrap="square" rtlCol="0">
            <a:spAutoFit/>
          </a:bodyPr>
          <a:lstStyle/>
          <a:p>
            <a:r>
              <a:rPr lang="en-US" sz="2800" dirty="0" smtClean="0">
                <a:solidFill>
                  <a:srgbClr val="FF0000"/>
                </a:solidFill>
              </a:rPr>
              <a:t>DARPA Microsystems</a:t>
            </a:r>
            <a:endParaRPr lang="en-US" sz="2800" dirty="0">
              <a:solidFill>
                <a:srgbClr val="FF0000"/>
              </a:solidFill>
            </a:endParaRPr>
          </a:p>
        </p:txBody>
      </p:sp>
      <p:sp>
        <p:nvSpPr>
          <p:cNvPr id="5" name="TextBox 4"/>
          <p:cNvSpPr txBox="1"/>
          <p:nvPr/>
        </p:nvSpPr>
        <p:spPr>
          <a:xfrm>
            <a:off x="8704597" y="3769628"/>
            <a:ext cx="4392374" cy="523220"/>
          </a:xfrm>
          <a:prstGeom prst="rect">
            <a:avLst/>
          </a:prstGeom>
          <a:noFill/>
        </p:spPr>
        <p:txBody>
          <a:bodyPr wrap="square" rtlCol="0">
            <a:spAutoFit/>
          </a:bodyPr>
          <a:lstStyle/>
          <a:p>
            <a:r>
              <a:rPr lang="en-US" sz="2800" dirty="0" smtClean="0">
                <a:solidFill>
                  <a:srgbClr val="00B0F0"/>
                </a:solidFill>
              </a:rPr>
              <a:t>Synthetic Biology</a:t>
            </a:r>
            <a:endParaRPr lang="en-US" sz="2800" dirty="0">
              <a:solidFill>
                <a:srgbClr val="00B0F0"/>
              </a:solidFill>
            </a:endParaRPr>
          </a:p>
        </p:txBody>
      </p:sp>
      <p:sp>
        <p:nvSpPr>
          <p:cNvPr id="6" name="TextBox 5"/>
          <p:cNvSpPr txBox="1"/>
          <p:nvPr/>
        </p:nvSpPr>
        <p:spPr>
          <a:xfrm>
            <a:off x="6489906" y="1416269"/>
            <a:ext cx="6801621" cy="523220"/>
          </a:xfrm>
          <a:prstGeom prst="rect">
            <a:avLst/>
          </a:prstGeom>
          <a:noFill/>
        </p:spPr>
        <p:txBody>
          <a:bodyPr wrap="square" rtlCol="0">
            <a:spAutoFit/>
          </a:bodyPr>
          <a:lstStyle/>
          <a:p>
            <a:r>
              <a:rPr lang="en-US" sz="2800" dirty="0" smtClean="0">
                <a:solidFill>
                  <a:srgbClr val="00B0F0"/>
                </a:solidFill>
              </a:rPr>
              <a:t>Biologically Inspired Engineering</a:t>
            </a:r>
            <a:endParaRPr lang="en-US" sz="2800" dirty="0">
              <a:solidFill>
                <a:srgbClr val="00B0F0"/>
              </a:solidFill>
            </a:endParaRPr>
          </a:p>
        </p:txBody>
      </p:sp>
      <p:sp>
        <p:nvSpPr>
          <p:cNvPr id="7" name="TextBox 6"/>
          <p:cNvSpPr txBox="1"/>
          <p:nvPr/>
        </p:nvSpPr>
        <p:spPr>
          <a:xfrm>
            <a:off x="2817928" y="1387101"/>
            <a:ext cx="3318806" cy="523220"/>
          </a:xfrm>
          <a:prstGeom prst="rect">
            <a:avLst/>
          </a:prstGeom>
          <a:noFill/>
        </p:spPr>
        <p:txBody>
          <a:bodyPr wrap="square" rtlCol="0">
            <a:spAutoFit/>
          </a:bodyPr>
          <a:lstStyle/>
          <a:p>
            <a:r>
              <a:rPr lang="en-US" sz="2800" dirty="0" smtClean="0">
                <a:solidFill>
                  <a:srgbClr val="7030A0"/>
                </a:solidFill>
              </a:rPr>
              <a:t>Model-Based Design</a:t>
            </a:r>
            <a:endParaRPr lang="en-US" sz="2800" dirty="0">
              <a:solidFill>
                <a:srgbClr val="7030A0"/>
              </a:solidFill>
            </a:endParaRPr>
          </a:p>
        </p:txBody>
      </p:sp>
      <p:sp>
        <p:nvSpPr>
          <p:cNvPr id="9" name="TextBox 8"/>
          <p:cNvSpPr txBox="1"/>
          <p:nvPr/>
        </p:nvSpPr>
        <p:spPr>
          <a:xfrm>
            <a:off x="5894427" y="5769564"/>
            <a:ext cx="5595352" cy="523220"/>
          </a:xfrm>
          <a:prstGeom prst="rect">
            <a:avLst/>
          </a:prstGeom>
          <a:noFill/>
        </p:spPr>
        <p:txBody>
          <a:bodyPr wrap="square" rtlCol="0">
            <a:spAutoFit/>
          </a:bodyPr>
          <a:lstStyle/>
          <a:p>
            <a:r>
              <a:rPr lang="en-US" sz="2800" dirty="0" smtClean="0">
                <a:solidFill>
                  <a:srgbClr val="CC00FF"/>
                </a:solidFill>
              </a:rPr>
              <a:t>STEM + ARTS = STEAM</a:t>
            </a:r>
            <a:endParaRPr lang="en-US" sz="2800" dirty="0">
              <a:solidFill>
                <a:srgbClr val="CC00FF"/>
              </a:solidFill>
            </a:endParaRPr>
          </a:p>
        </p:txBody>
      </p:sp>
      <p:sp>
        <p:nvSpPr>
          <p:cNvPr id="11" name="TextBox 10"/>
          <p:cNvSpPr txBox="1"/>
          <p:nvPr/>
        </p:nvSpPr>
        <p:spPr>
          <a:xfrm>
            <a:off x="1558771" y="1869835"/>
            <a:ext cx="2220535" cy="523220"/>
          </a:xfrm>
          <a:prstGeom prst="rect">
            <a:avLst/>
          </a:prstGeom>
          <a:noFill/>
        </p:spPr>
        <p:txBody>
          <a:bodyPr wrap="square" rtlCol="0">
            <a:spAutoFit/>
          </a:bodyPr>
          <a:lstStyle/>
          <a:p>
            <a:r>
              <a:rPr lang="en-US" sz="2800" dirty="0" smtClean="0">
                <a:solidFill>
                  <a:srgbClr val="FF0000"/>
                </a:solidFill>
              </a:rPr>
              <a:t>Draper Lab</a:t>
            </a:r>
            <a:endParaRPr lang="en-US" sz="2800" dirty="0">
              <a:solidFill>
                <a:srgbClr val="FF0000"/>
              </a:solidFill>
            </a:endParaRPr>
          </a:p>
        </p:txBody>
      </p:sp>
      <p:sp>
        <p:nvSpPr>
          <p:cNvPr id="12" name="TextBox 11"/>
          <p:cNvSpPr txBox="1"/>
          <p:nvPr/>
        </p:nvSpPr>
        <p:spPr>
          <a:xfrm>
            <a:off x="7808701" y="1921841"/>
            <a:ext cx="4164032" cy="523220"/>
          </a:xfrm>
          <a:prstGeom prst="rect">
            <a:avLst/>
          </a:prstGeom>
          <a:noFill/>
        </p:spPr>
        <p:txBody>
          <a:bodyPr wrap="square" rtlCol="0">
            <a:spAutoFit/>
          </a:bodyPr>
          <a:lstStyle/>
          <a:p>
            <a:r>
              <a:rPr lang="en-US" sz="2800" dirty="0" smtClean="0">
                <a:solidFill>
                  <a:srgbClr val="00B050"/>
                </a:solidFill>
              </a:rPr>
              <a:t>Collaboration Technology</a:t>
            </a:r>
            <a:endParaRPr lang="en-US" sz="2800" dirty="0">
              <a:solidFill>
                <a:srgbClr val="00B050"/>
              </a:solidFill>
            </a:endParaRPr>
          </a:p>
        </p:txBody>
      </p:sp>
      <p:sp>
        <p:nvSpPr>
          <p:cNvPr id="13" name="TextBox 12"/>
          <p:cNvSpPr txBox="1"/>
          <p:nvPr/>
        </p:nvSpPr>
        <p:spPr>
          <a:xfrm>
            <a:off x="3329956" y="517129"/>
            <a:ext cx="4778022" cy="523220"/>
          </a:xfrm>
          <a:prstGeom prst="rect">
            <a:avLst/>
          </a:prstGeom>
          <a:noFill/>
        </p:spPr>
        <p:txBody>
          <a:bodyPr wrap="square" rtlCol="0">
            <a:spAutoFit/>
          </a:bodyPr>
          <a:lstStyle/>
          <a:p>
            <a:r>
              <a:rPr lang="en-US" sz="2800" dirty="0" smtClean="0">
                <a:solidFill>
                  <a:srgbClr val="00B0F0"/>
                </a:solidFill>
              </a:rPr>
              <a:t>Augmented Reality</a:t>
            </a:r>
            <a:endParaRPr lang="en-US" sz="2800" dirty="0">
              <a:solidFill>
                <a:srgbClr val="00B0F0"/>
              </a:solidFill>
            </a:endParaRPr>
          </a:p>
        </p:txBody>
      </p:sp>
      <p:sp>
        <p:nvSpPr>
          <p:cNvPr id="15" name="TextBox 14"/>
          <p:cNvSpPr txBox="1"/>
          <p:nvPr/>
        </p:nvSpPr>
        <p:spPr>
          <a:xfrm>
            <a:off x="1909088" y="987361"/>
            <a:ext cx="3081865" cy="523220"/>
          </a:xfrm>
          <a:prstGeom prst="rect">
            <a:avLst/>
          </a:prstGeom>
          <a:noFill/>
        </p:spPr>
        <p:txBody>
          <a:bodyPr wrap="square" rtlCol="0">
            <a:spAutoFit/>
          </a:bodyPr>
          <a:lstStyle/>
          <a:p>
            <a:r>
              <a:rPr lang="en-US" sz="2800" dirty="0" smtClean="0">
                <a:solidFill>
                  <a:srgbClr val="00B050"/>
                </a:solidFill>
              </a:rPr>
              <a:t>Social Media</a:t>
            </a:r>
            <a:endParaRPr lang="en-US" sz="2800" dirty="0">
              <a:solidFill>
                <a:srgbClr val="00B050"/>
              </a:solidFill>
            </a:endParaRPr>
          </a:p>
        </p:txBody>
      </p:sp>
      <p:sp>
        <p:nvSpPr>
          <p:cNvPr id="18" name="TextBox 17"/>
          <p:cNvSpPr txBox="1"/>
          <p:nvPr/>
        </p:nvSpPr>
        <p:spPr>
          <a:xfrm>
            <a:off x="8935854" y="4570411"/>
            <a:ext cx="2979149" cy="523220"/>
          </a:xfrm>
          <a:prstGeom prst="rect">
            <a:avLst/>
          </a:prstGeom>
          <a:noFill/>
        </p:spPr>
        <p:txBody>
          <a:bodyPr wrap="none" rtlCol="0">
            <a:spAutoFit/>
          </a:bodyPr>
          <a:lstStyle/>
          <a:p>
            <a:r>
              <a:rPr lang="en-US" sz="2800" dirty="0" smtClean="0">
                <a:solidFill>
                  <a:srgbClr val="00B0F0"/>
                </a:solidFill>
              </a:rPr>
              <a:t>Genetic Algorithms</a:t>
            </a:r>
            <a:endParaRPr lang="en-US" sz="2800" dirty="0">
              <a:solidFill>
                <a:srgbClr val="00B0F0"/>
              </a:solidFill>
            </a:endParaRPr>
          </a:p>
        </p:txBody>
      </p:sp>
      <p:sp>
        <p:nvSpPr>
          <p:cNvPr id="19" name="TextBox 18"/>
          <p:cNvSpPr txBox="1"/>
          <p:nvPr/>
        </p:nvSpPr>
        <p:spPr>
          <a:xfrm>
            <a:off x="4255242" y="4980495"/>
            <a:ext cx="3726148" cy="523220"/>
          </a:xfrm>
          <a:prstGeom prst="rect">
            <a:avLst/>
          </a:prstGeom>
          <a:noFill/>
        </p:spPr>
        <p:txBody>
          <a:bodyPr wrap="none" rtlCol="0">
            <a:spAutoFit/>
          </a:bodyPr>
          <a:lstStyle/>
          <a:p>
            <a:r>
              <a:rPr lang="en-US" sz="2800" dirty="0" smtClean="0">
                <a:solidFill>
                  <a:srgbClr val="00B0F0"/>
                </a:solidFill>
              </a:rPr>
              <a:t>Self Assembling Systems</a:t>
            </a:r>
            <a:endParaRPr lang="en-US" sz="2800" dirty="0">
              <a:solidFill>
                <a:srgbClr val="00B0F0"/>
              </a:solidFill>
            </a:endParaRPr>
          </a:p>
        </p:txBody>
      </p:sp>
      <p:sp>
        <p:nvSpPr>
          <p:cNvPr id="20" name="TextBox 19"/>
          <p:cNvSpPr txBox="1"/>
          <p:nvPr/>
        </p:nvSpPr>
        <p:spPr>
          <a:xfrm>
            <a:off x="591443" y="3673602"/>
            <a:ext cx="3297858" cy="2246769"/>
          </a:xfrm>
          <a:prstGeom prst="rect">
            <a:avLst/>
          </a:prstGeom>
          <a:noFill/>
        </p:spPr>
        <p:txBody>
          <a:bodyPr wrap="square" rtlCol="0">
            <a:spAutoFit/>
          </a:bodyPr>
          <a:lstStyle/>
          <a:p>
            <a:r>
              <a:rPr lang="en-US" sz="2800" dirty="0" smtClean="0">
                <a:solidFill>
                  <a:srgbClr val="FF0000"/>
                </a:solidFill>
              </a:rPr>
              <a:t>         Google ATAP</a:t>
            </a:r>
          </a:p>
          <a:p>
            <a:endParaRPr lang="en-US" sz="2800" dirty="0">
              <a:solidFill>
                <a:srgbClr val="FF0000"/>
              </a:solidFill>
            </a:endParaRPr>
          </a:p>
          <a:p>
            <a:r>
              <a:rPr lang="en-US" sz="2800" dirty="0" smtClean="0">
                <a:solidFill>
                  <a:srgbClr val="FF0000"/>
                </a:solidFill>
              </a:rPr>
              <a:t>   Microsoft Research                            </a:t>
            </a:r>
          </a:p>
          <a:p>
            <a:endParaRPr lang="en-US" sz="2800" dirty="0" smtClean="0">
              <a:solidFill>
                <a:srgbClr val="FF0000"/>
              </a:solidFill>
            </a:endParaRPr>
          </a:p>
          <a:p>
            <a:r>
              <a:rPr lang="en-US" sz="2800" dirty="0">
                <a:solidFill>
                  <a:srgbClr val="FF0000"/>
                </a:solidFill>
              </a:rPr>
              <a:t> </a:t>
            </a:r>
            <a:r>
              <a:rPr lang="en-US" sz="2800" dirty="0" smtClean="0">
                <a:solidFill>
                  <a:srgbClr val="FF0000"/>
                </a:solidFill>
              </a:rPr>
              <a:t>              Facebook</a:t>
            </a:r>
            <a:endParaRPr lang="en-US" sz="2800" dirty="0">
              <a:solidFill>
                <a:srgbClr val="FF0000"/>
              </a:solidFill>
            </a:endParaRPr>
          </a:p>
        </p:txBody>
      </p:sp>
      <p:sp>
        <p:nvSpPr>
          <p:cNvPr id="21" name="TextBox 20"/>
          <p:cNvSpPr txBox="1"/>
          <p:nvPr/>
        </p:nvSpPr>
        <p:spPr>
          <a:xfrm>
            <a:off x="8693841" y="2902291"/>
            <a:ext cx="3649820" cy="523220"/>
          </a:xfrm>
          <a:prstGeom prst="rect">
            <a:avLst/>
          </a:prstGeom>
          <a:noFill/>
        </p:spPr>
        <p:txBody>
          <a:bodyPr wrap="square" rtlCol="0">
            <a:spAutoFit/>
          </a:bodyPr>
          <a:lstStyle/>
          <a:p>
            <a:r>
              <a:rPr lang="en-US" sz="2800" dirty="0" smtClean="0">
                <a:solidFill>
                  <a:srgbClr val="FF0000"/>
                </a:solidFill>
              </a:rPr>
              <a:t>Research Universities</a:t>
            </a:r>
            <a:endParaRPr lang="en-US" sz="2800" dirty="0">
              <a:solidFill>
                <a:srgbClr val="FF0000"/>
              </a:solidFill>
            </a:endParaRPr>
          </a:p>
        </p:txBody>
      </p:sp>
      <p:sp>
        <p:nvSpPr>
          <p:cNvPr id="23" name="TextBox 22"/>
          <p:cNvSpPr txBox="1"/>
          <p:nvPr/>
        </p:nvSpPr>
        <p:spPr>
          <a:xfrm>
            <a:off x="4488635" y="2337989"/>
            <a:ext cx="3781806" cy="1384995"/>
          </a:xfrm>
          <a:prstGeom prst="rect">
            <a:avLst/>
          </a:prstGeom>
          <a:noFill/>
        </p:spPr>
        <p:txBody>
          <a:bodyPr wrap="square" rtlCol="0">
            <a:spAutoFit/>
          </a:bodyPr>
          <a:lstStyle/>
          <a:p>
            <a:r>
              <a:rPr lang="en-US" sz="2800" dirty="0" smtClean="0">
                <a:solidFill>
                  <a:srgbClr val="7030A0"/>
                </a:solidFill>
              </a:rPr>
              <a:t>    Machine Vision</a:t>
            </a:r>
            <a:endParaRPr lang="en-US" sz="2800" dirty="0">
              <a:solidFill>
                <a:srgbClr val="7030A0"/>
              </a:solidFill>
            </a:endParaRPr>
          </a:p>
          <a:p>
            <a:r>
              <a:rPr lang="en-US" sz="2800" dirty="0" smtClean="0">
                <a:solidFill>
                  <a:srgbClr val="7030A0"/>
                </a:solidFill>
              </a:rPr>
              <a:t>       Machine Hearing</a:t>
            </a:r>
            <a:endParaRPr lang="en-US" sz="2800" dirty="0">
              <a:solidFill>
                <a:srgbClr val="7030A0"/>
              </a:solidFill>
            </a:endParaRPr>
          </a:p>
          <a:p>
            <a:r>
              <a:rPr lang="en-US" sz="2800" dirty="0" smtClean="0">
                <a:solidFill>
                  <a:srgbClr val="7030A0"/>
                </a:solidFill>
              </a:rPr>
              <a:t> </a:t>
            </a:r>
            <a:r>
              <a:rPr lang="en-US" sz="2800" dirty="0">
                <a:solidFill>
                  <a:srgbClr val="7030A0"/>
                </a:solidFill>
              </a:rPr>
              <a:t>Augmented </a:t>
            </a:r>
            <a:r>
              <a:rPr lang="en-US" sz="2800" dirty="0" err="1" smtClean="0">
                <a:solidFill>
                  <a:srgbClr val="7030A0"/>
                </a:solidFill>
              </a:rPr>
              <a:t>Kinesthetics</a:t>
            </a:r>
            <a:endParaRPr lang="en-US" sz="2800" dirty="0">
              <a:solidFill>
                <a:srgbClr val="7030A0"/>
              </a:solidFill>
            </a:endParaRPr>
          </a:p>
        </p:txBody>
      </p:sp>
      <p:sp>
        <p:nvSpPr>
          <p:cNvPr id="24" name="TextBox 23"/>
          <p:cNvSpPr txBox="1"/>
          <p:nvPr/>
        </p:nvSpPr>
        <p:spPr>
          <a:xfrm>
            <a:off x="8107978" y="2464569"/>
            <a:ext cx="4630570" cy="3108543"/>
          </a:xfrm>
          <a:prstGeom prst="rect">
            <a:avLst/>
          </a:prstGeom>
          <a:noFill/>
        </p:spPr>
        <p:txBody>
          <a:bodyPr wrap="square" rtlCol="0">
            <a:spAutoFit/>
          </a:bodyPr>
          <a:lstStyle/>
          <a:p>
            <a:r>
              <a:rPr lang="en-US" sz="2800" dirty="0" smtClean="0">
                <a:solidFill>
                  <a:srgbClr val="00B050"/>
                </a:solidFill>
              </a:rPr>
              <a:t>       Social Physics</a:t>
            </a:r>
            <a:endParaRPr lang="en-US" sz="2800" b="1" dirty="0" smtClean="0">
              <a:solidFill>
                <a:srgbClr val="00B050"/>
              </a:solidFill>
            </a:endParaRPr>
          </a:p>
          <a:p>
            <a:endParaRPr lang="en-US" sz="2800" dirty="0">
              <a:solidFill>
                <a:srgbClr val="00B050"/>
              </a:solidFill>
            </a:endParaRPr>
          </a:p>
          <a:p>
            <a:r>
              <a:rPr lang="en-US" sz="2800" dirty="0" smtClean="0">
                <a:solidFill>
                  <a:srgbClr val="00B050"/>
                </a:solidFill>
              </a:rPr>
              <a:t>                Social Dynamics</a:t>
            </a:r>
          </a:p>
          <a:p>
            <a:endParaRPr lang="en-US" sz="2800" dirty="0" smtClean="0">
              <a:solidFill>
                <a:srgbClr val="00B050"/>
              </a:solidFill>
            </a:endParaRPr>
          </a:p>
          <a:p>
            <a:r>
              <a:rPr lang="en-US" sz="2800" dirty="0" smtClean="0">
                <a:solidFill>
                  <a:srgbClr val="00B050"/>
                </a:solidFill>
              </a:rPr>
              <a:t>                   Social Machines</a:t>
            </a:r>
          </a:p>
          <a:p>
            <a:endParaRPr lang="en-US" sz="2800" dirty="0">
              <a:solidFill>
                <a:srgbClr val="00B050"/>
              </a:solidFill>
            </a:endParaRPr>
          </a:p>
          <a:p>
            <a:r>
              <a:rPr lang="en-US" sz="2800" dirty="0" smtClean="0">
                <a:solidFill>
                  <a:srgbClr val="00B050"/>
                </a:solidFill>
              </a:rPr>
              <a:t>Social Learning</a:t>
            </a:r>
            <a:endParaRPr lang="en-US" sz="2800" dirty="0">
              <a:solidFill>
                <a:srgbClr val="00B050"/>
              </a:solidFill>
            </a:endParaRPr>
          </a:p>
        </p:txBody>
      </p:sp>
      <p:sp>
        <p:nvSpPr>
          <p:cNvPr id="25" name="TextBox 24"/>
          <p:cNvSpPr txBox="1"/>
          <p:nvPr/>
        </p:nvSpPr>
        <p:spPr>
          <a:xfrm>
            <a:off x="579562" y="2320697"/>
            <a:ext cx="3231847" cy="2246769"/>
          </a:xfrm>
          <a:prstGeom prst="rect">
            <a:avLst/>
          </a:prstGeom>
          <a:noFill/>
        </p:spPr>
        <p:txBody>
          <a:bodyPr wrap="none" rtlCol="0">
            <a:spAutoFit/>
          </a:bodyPr>
          <a:lstStyle/>
          <a:p>
            <a:r>
              <a:rPr lang="en-US" sz="2800" dirty="0" smtClean="0">
                <a:solidFill>
                  <a:srgbClr val="00B0F0"/>
                </a:solidFill>
              </a:rPr>
              <a:t>    </a:t>
            </a:r>
            <a:r>
              <a:rPr lang="en-US" sz="2800" dirty="0" err="1" smtClean="0">
                <a:solidFill>
                  <a:srgbClr val="00B0F0"/>
                </a:solidFill>
              </a:rPr>
              <a:t>Multiengineering</a:t>
            </a:r>
            <a:endParaRPr lang="en-US" sz="2800" dirty="0" smtClean="0">
              <a:solidFill>
                <a:srgbClr val="00B0F0"/>
              </a:solidFill>
            </a:endParaRPr>
          </a:p>
          <a:p>
            <a:endParaRPr lang="en-US" sz="2800" dirty="0">
              <a:solidFill>
                <a:srgbClr val="00B0F0"/>
              </a:solidFill>
            </a:endParaRPr>
          </a:p>
          <a:p>
            <a:r>
              <a:rPr lang="en-US" sz="2800" dirty="0" smtClean="0">
                <a:solidFill>
                  <a:srgbClr val="00B0F0"/>
                </a:solidFill>
              </a:rPr>
              <a:t>Meta^2Mathematics</a:t>
            </a:r>
          </a:p>
          <a:p>
            <a:endParaRPr lang="en-US" sz="2800" dirty="0">
              <a:solidFill>
                <a:srgbClr val="00B0F0"/>
              </a:solidFill>
            </a:endParaRPr>
          </a:p>
          <a:p>
            <a:r>
              <a:rPr lang="en-US" sz="2800" dirty="0" smtClean="0">
                <a:solidFill>
                  <a:srgbClr val="00B0F0"/>
                </a:solidFill>
              </a:rPr>
              <a:t>    Meta Architecture</a:t>
            </a:r>
          </a:p>
        </p:txBody>
      </p:sp>
      <p:sp>
        <p:nvSpPr>
          <p:cNvPr id="27" name="TextBox 26"/>
          <p:cNvSpPr txBox="1"/>
          <p:nvPr/>
        </p:nvSpPr>
        <p:spPr>
          <a:xfrm>
            <a:off x="8579596" y="4120720"/>
            <a:ext cx="3132900" cy="1815882"/>
          </a:xfrm>
          <a:prstGeom prst="rect">
            <a:avLst/>
          </a:prstGeom>
          <a:noFill/>
        </p:spPr>
        <p:txBody>
          <a:bodyPr wrap="square" rtlCol="0">
            <a:spAutoFit/>
          </a:bodyPr>
          <a:lstStyle/>
          <a:p>
            <a:r>
              <a:rPr lang="en-US" sz="2800" dirty="0" smtClean="0">
                <a:solidFill>
                  <a:srgbClr val="FFCC00"/>
                </a:solidFill>
              </a:rPr>
              <a:t>   UPS</a:t>
            </a:r>
          </a:p>
          <a:p>
            <a:endParaRPr lang="en-US" sz="2800" dirty="0" smtClean="0">
              <a:solidFill>
                <a:srgbClr val="FFCC00"/>
              </a:solidFill>
            </a:endParaRPr>
          </a:p>
          <a:p>
            <a:endParaRPr lang="en-US" sz="2800" dirty="0">
              <a:solidFill>
                <a:srgbClr val="FFCC00"/>
              </a:solidFill>
            </a:endParaRPr>
          </a:p>
          <a:p>
            <a:r>
              <a:rPr lang="en-US" sz="2800" dirty="0" smtClean="0">
                <a:solidFill>
                  <a:srgbClr val="FFCC00"/>
                </a:solidFill>
              </a:rPr>
              <a:t> Amazon</a:t>
            </a:r>
            <a:endParaRPr lang="en-US" sz="2800" dirty="0">
              <a:solidFill>
                <a:srgbClr val="FFCC00"/>
              </a:solidFill>
            </a:endParaRPr>
          </a:p>
        </p:txBody>
      </p:sp>
      <p:sp>
        <p:nvSpPr>
          <p:cNvPr id="28" name="TextBox 27"/>
          <p:cNvSpPr txBox="1"/>
          <p:nvPr/>
        </p:nvSpPr>
        <p:spPr>
          <a:xfrm>
            <a:off x="4146600" y="5368370"/>
            <a:ext cx="4225623" cy="523220"/>
          </a:xfrm>
          <a:prstGeom prst="rect">
            <a:avLst/>
          </a:prstGeom>
          <a:noFill/>
        </p:spPr>
        <p:txBody>
          <a:bodyPr wrap="square" rtlCol="0">
            <a:spAutoFit/>
          </a:bodyPr>
          <a:lstStyle/>
          <a:p>
            <a:r>
              <a:rPr lang="en-US" sz="2800" dirty="0" smtClean="0">
                <a:solidFill>
                  <a:srgbClr val="00B050"/>
                </a:solidFill>
              </a:rPr>
              <a:t>Exploration Infrastructure</a:t>
            </a:r>
            <a:endParaRPr lang="en-US" sz="2800" dirty="0">
              <a:solidFill>
                <a:srgbClr val="00B050"/>
              </a:solidFill>
            </a:endParaRPr>
          </a:p>
        </p:txBody>
      </p:sp>
      <p:sp>
        <p:nvSpPr>
          <p:cNvPr id="8" name="TextBox 7"/>
          <p:cNvSpPr txBox="1"/>
          <p:nvPr/>
        </p:nvSpPr>
        <p:spPr>
          <a:xfrm>
            <a:off x="4994892" y="4581995"/>
            <a:ext cx="2558652" cy="523220"/>
          </a:xfrm>
          <a:prstGeom prst="rect">
            <a:avLst/>
          </a:prstGeom>
          <a:noFill/>
        </p:spPr>
        <p:txBody>
          <a:bodyPr wrap="square" rtlCol="0">
            <a:spAutoFit/>
          </a:bodyPr>
          <a:lstStyle/>
          <a:p>
            <a:r>
              <a:rPr lang="en-US" sz="2800" dirty="0" smtClean="0">
                <a:solidFill>
                  <a:srgbClr val="CC00FF"/>
                </a:solidFill>
              </a:rPr>
              <a:t>Data Science</a:t>
            </a:r>
            <a:endParaRPr lang="en-US" sz="2800" dirty="0">
              <a:solidFill>
                <a:srgbClr val="CC00FF"/>
              </a:solidFill>
            </a:endParaRPr>
          </a:p>
        </p:txBody>
      </p:sp>
      <p:sp>
        <p:nvSpPr>
          <p:cNvPr id="10" name="TextBox 9"/>
          <p:cNvSpPr txBox="1"/>
          <p:nvPr/>
        </p:nvSpPr>
        <p:spPr>
          <a:xfrm>
            <a:off x="7508761" y="974812"/>
            <a:ext cx="3579185" cy="523220"/>
          </a:xfrm>
          <a:prstGeom prst="rect">
            <a:avLst/>
          </a:prstGeom>
          <a:noFill/>
        </p:spPr>
        <p:txBody>
          <a:bodyPr wrap="none" rtlCol="0">
            <a:spAutoFit/>
          </a:bodyPr>
          <a:lstStyle/>
          <a:p>
            <a:r>
              <a:rPr lang="en-US" sz="2800" dirty="0" smtClean="0">
                <a:solidFill>
                  <a:srgbClr val="CC00FF"/>
                </a:solidFill>
              </a:rPr>
              <a:t>Inductive Programming</a:t>
            </a:r>
            <a:endParaRPr lang="en-US" sz="2800" dirty="0">
              <a:solidFill>
                <a:srgbClr val="CC00FF"/>
              </a:solidFill>
            </a:endParaRPr>
          </a:p>
        </p:txBody>
      </p:sp>
      <p:sp>
        <p:nvSpPr>
          <p:cNvPr id="14" name="TextBox 13"/>
          <p:cNvSpPr txBox="1"/>
          <p:nvPr/>
        </p:nvSpPr>
        <p:spPr>
          <a:xfrm>
            <a:off x="2604251" y="5827336"/>
            <a:ext cx="3321530" cy="523220"/>
          </a:xfrm>
          <a:prstGeom prst="rect">
            <a:avLst/>
          </a:prstGeom>
          <a:noFill/>
        </p:spPr>
        <p:txBody>
          <a:bodyPr wrap="square" rtlCol="0">
            <a:spAutoFit/>
          </a:bodyPr>
          <a:lstStyle/>
          <a:p>
            <a:r>
              <a:rPr lang="en-US" sz="2800" dirty="0" smtClean="0">
                <a:solidFill>
                  <a:srgbClr val="CC00FF"/>
                </a:solidFill>
              </a:rPr>
              <a:t>Machine Learning</a:t>
            </a:r>
            <a:endParaRPr lang="en-US" sz="2800" dirty="0">
              <a:solidFill>
                <a:srgbClr val="CC00FF"/>
              </a:solidFill>
            </a:endParaRPr>
          </a:p>
        </p:txBody>
      </p:sp>
      <p:sp>
        <p:nvSpPr>
          <p:cNvPr id="16" name="TextBox 15"/>
          <p:cNvSpPr txBox="1"/>
          <p:nvPr/>
        </p:nvSpPr>
        <p:spPr>
          <a:xfrm>
            <a:off x="6366346" y="517129"/>
            <a:ext cx="4018120" cy="523220"/>
          </a:xfrm>
          <a:prstGeom prst="rect">
            <a:avLst/>
          </a:prstGeom>
          <a:noFill/>
        </p:spPr>
        <p:txBody>
          <a:bodyPr wrap="square" rtlCol="0">
            <a:spAutoFit/>
          </a:bodyPr>
          <a:lstStyle/>
          <a:p>
            <a:r>
              <a:rPr lang="en-US" sz="2800" dirty="0" err="1" smtClean="0">
                <a:solidFill>
                  <a:srgbClr val="CC00FF"/>
                </a:solidFill>
              </a:rPr>
              <a:t>Teleautonomous</a:t>
            </a:r>
            <a:r>
              <a:rPr lang="en-US" sz="2800" dirty="0" smtClean="0">
                <a:solidFill>
                  <a:srgbClr val="CC00FF"/>
                </a:solidFill>
              </a:rPr>
              <a:t> Systems</a:t>
            </a:r>
            <a:endParaRPr lang="en-US" sz="2800" dirty="0">
              <a:solidFill>
                <a:srgbClr val="CC00FF"/>
              </a:solidFill>
            </a:endParaRPr>
          </a:p>
        </p:txBody>
      </p:sp>
      <p:sp>
        <p:nvSpPr>
          <p:cNvPr id="22" name="TextBox 21"/>
          <p:cNvSpPr txBox="1"/>
          <p:nvPr/>
        </p:nvSpPr>
        <p:spPr>
          <a:xfrm>
            <a:off x="1532128" y="4974265"/>
            <a:ext cx="2306401" cy="523220"/>
          </a:xfrm>
          <a:prstGeom prst="rect">
            <a:avLst/>
          </a:prstGeom>
          <a:noFill/>
        </p:spPr>
        <p:txBody>
          <a:bodyPr wrap="none" rtlCol="0">
            <a:spAutoFit/>
          </a:bodyPr>
          <a:lstStyle/>
          <a:p>
            <a:r>
              <a:rPr lang="en-US" sz="2800" dirty="0" smtClean="0">
                <a:solidFill>
                  <a:srgbClr val="CC00FF"/>
                </a:solidFill>
              </a:rPr>
              <a:t>Metamaterials</a:t>
            </a:r>
            <a:endParaRPr lang="en-US" sz="2800" dirty="0">
              <a:solidFill>
                <a:srgbClr val="CC00FF"/>
              </a:solidFill>
            </a:endParaRPr>
          </a:p>
        </p:txBody>
      </p:sp>
      <p:sp>
        <p:nvSpPr>
          <p:cNvPr id="26" name="TextBox 25"/>
          <p:cNvSpPr txBox="1"/>
          <p:nvPr/>
        </p:nvSpPr>
        <p:spPr>
          <a:xfrm flipH="1">
            <a:off x="975512" y="1402092"/>
            <a:ext cx="2312806" cy="523220"/>
          </a:xfrm>
          <a:prstGeom prst="rect">
            <a:avLst/>
          </a:prstGeom>
          <a:noFill/>
        </p:spPr>
        <p:txBody>
          <a:bodyPr wrap="square" rtlCol="0">
            <a:spAutoFit/>
          </a:bodyPr>
          <a:lstStyle/>
          <a:p>
            <a:r>
              <a:rPr lang="en-US" sz="2800" dirty="0" err="1" smtClean="0">
                <a:solidFill>
                  <a:srgbClr val="FFCC00"/>
                </a:solidFill>
              </a:rPr>
              <a:t>Hyperscale</a:t>
            </a:r>
            <a:endParaRPr lang="en-US" sz="2800" dirty="0">
              <a:solidFill>
                <a:srgbClr val="FFCC00"/>
              </a:solidFill>
            </a:endParaRPr>
          </a:p>
        </p:txBody>
      </p:sp>
      <p:sp>
        <p:nvSpPr>
          <p:cNvPr id="29" name="TextBox 28"/>
          <p:cNvSpPr txBox="1"/>
          <p:nvPr/>
        </p:nvSpPr>
        <p:spPr>
          <a:xfrm>
            <a:off x="4835883" y="3672681"/>
            <a:ext cx="782587" cy="523220"/>
          </a:xfrm>
          <a:prstGeom prst="rect">
            <a:avLst/>
          </a:prstGeom>
          <a:noFill/>
        </p:spPr>
        <p:txBody>
          <a:bodyPr wrap="none" rtlCol="0">
            <a:spAutoFit/>
          </a:bodyPr>
          <a:lstStyle/>
          <a:p>
            <a:r>
              <a:rPr lang="en-US" sz="2800" dirty="0" smtClean="0">
                <a:solidFill>
                  <a:srgbClr val="FFCC00"/>
                </a:solidFill>
              </a:rPr>
              <a:t>IaaS</a:t>
            </a:r>
            <a:endParaRPr lang="en-US" sz="2800" dirty="0">
              <a:solidFill>
                <a:srgbClr val="FFCC00"/>
              </a:solidFill>
            </a:endParaRPr>
          </a:p>
        </p:txBody>
      </p:sp>
      <p:sp>
        <p:nvSpPr>
          <p:cNvPr id="30" name="TextBox 29"/>
          <p:cNvSpPr txBox="1"/>
          <p:nvPr/>
        </p:nvSpPr>
        <p:spPr>
          <a:xfrm>
            <a:off x="5571943" y="3938546"/>
            <a:ext cx="847027" cy="523220"/>
          </a:xfrm>
          <a:prstGeom prst="rect">
            <a:avLst/>
          </a:prstGeom>
          <a:noFill/>
        </p:spPr>
        <p:txBody>
          <a:bodyPr wrap="none" rtlCol="0">
            <a:spAutoFit/>
          </a:bodyPr>
          <a:lstStyle/>
          <a:p>
            <a:r>
              <a:rPr lang="en-US" sz="2800" dirty="0" err="1" smtClean="0">
                <a:solidFill>
                  <a:srgbClr val="FFCC00"/>
                </a:solidFill>
              </a:rPr>
              <a:t>Paas</a:t>
            </a:r>
            <a:endParaRPr lang="en-US" sz="2800" dirty="0">
              <a:solidFill>
                <a:srgbClr val="FFCC00"/>
              </a:solidFill>
            </a:endParaRPr>
          </a:p>
        </p:txBody>
      </p:sp>
      <p:sp>
        <p:nvSpPr>
          <p:cNvPr id="31" name="TextBox 30"/>
          <p:cNvSpPr txBox="1"/>
          <p:nvPr/>
        </p:nvSpPr>
        <p:spPr>
          <a:xfrm>
            <a:off x="591443" y="513280"/>
            <a:ext cx="3200401" cy="523220"/>
          </a:xfrm>
          <a:prstGeom prst="rect">
            <a:avLst/>
          </a:prstGeom>
          <a:noFill/>
        </p:spPr>
        <p:txBody>
          <a:bodyPr wrap="square" rtlCol="0">
            <a:spAutoFit/>
          </a:bodyPr>
          <a:lstStyle/>
          <a:p>
            <a:r>
              <a:rPr lang="en-US" sz="2800" dirty="0" smtClean="0">
                <a:solidFill>
                  <a:srgbClr val="FFCC00"/>
                </a:solidFill>
              </a:rPr>
              <a:t>Multi-physics EDA</a:t>
            </a:r>
            <a:endParaRPr lang="en-US" sz="2800" dirty="0">
              <a:solidFill>
                <a:srgbClr val="FFCC00"/>
              </a:solidFill>
            </a:endParaRPr>
          </a:p>
        </p:txBody>
      </p:sp>
    </p:spTree>
    <p:extLst>
      <p:ext uri="{BB962C8B-B14F-4D97-AF65-F5344CB8AC3E}">
        <p14:creationId xmlns:p14="http://schemas.microsoft.com/office/powerpoint/2010/main" val="23908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500" fill="hold"/>
                                        <p:tgtEl>
                                          <p:spTgt spid="7"/>
                                        </p:tgtEl>
                                        <p:attrNameLst>
                                          <p:attrName>ppt_x</p:attrName>
                                        </p:attrNameLst>
                                      </p:cBhvr>
                                      <p:tavLst>
                                        <p:tav tm="0">
                                          <p:val>
                                            <p:strVal val="#ppt_x"/>
                                          </p:val>
                                        </p:tav>
                                        <p:tav tm="100000">
                                          <p:val>
                                            <p:strVal val="#ppt_x"/>
                                          </p:val>
                                        </p:tav>
                                      </p:tavLst>
                                    </p:anim>
                                    <p:anim calcmode="lin" valueType="num">
                                      <p:cBhvr additive="base">
                                        <p:cTn id="72" dur="500" fill="hold"/>
                                        <p:tgtEl>
                                          <p:spTgt spid="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additive="base">
                                        <p:cTn id="85" dur="500" fill="hold"/>
                                        <p:tgtEl>
                                          <p:spTgt spid="10"/>
                                        </p:tgtEl>
                                        <p:attrNameLst>
                                          <p:attrName>ppt_x</p:attrName>
                                        </p:attrNameLst>
                                      </p:cBhvr>
                                      <p:tavLst>
                                        <p:tav tm="0">
                                          <p:val>
                                            <p:strVal val="#ppt_x"/>
                                          </p:val>
                                        </p:tav>
                                        <p:tav tm="100000">
                                          <p:val>
                                            <p:strVal val="#ppt_x"/>
                                          </p:val>
                                        </p:tav>
                                      </p:tavLst>
                                    </p:anim>
                                    <p:anim calcmode="lin" valueType="num">
                                      <p:cBhvr additive="base">
                                        <p:cTn id="86" dur="500" fill="hold"/>
                                        <p:tgtEl>
                                          <p:spTgt spid="1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additive="base">
                                        <p:cTn id="93" dur="500" fill="hold"/>
                                        <p:tgtEl>
                                          <p:spTgt spid="9"/>
                                        </p:tgtEl>
                                        <p:attrNameLst>
                                          <p:attrName>ppt_x</p:attrName>
                                        </p:attrNameLst>
                                      </p:cBhvr>
                                      <p:tavLst>
                                        <p:tav tm="0">
                                          <p:val>
                                            <p:strVal val="#ppt_x"/>
                                          </p:val>
                                        </p:tav>
                                        <p:tav tm="100000">
                                          <p:val>
                                            <p:strVal val="#ppt_x"/>
                                          </p:val>
                                        </p:tav>
                                      </p:tavLst>
                                    </p:anim>
                                    <p:anim calcmode="lin" valueType="num">
                                      <p:cBhvr additive="base">
                                        <p:cTn id="94" dur="500" fill="hold"/>
                                        <p:tgtEl>
                                          <p:spTgt spid="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additive="base">
                                        <p:cTn id="107" dur="500" fill="hold"/>
                                        <p:tgtEl>
                                          <p:spTgt spid="27"/>
                                        </p:tgtEl>
                                        <p:attrNameLst>
                                          <p:attrName>ppt_x</p:attrName>
                                        </p:attrNameLst>
                                      </p:cBhvr>
                                      <p:tavLst>
                                        <p:tav tm="0">
                                          <p:val>
                                            <p:strVal val="#ppt_x"/>
                                          </p:val>
                                        </p:tav>
                                        <p:tav tm="100000">
                                          <p:val>
                                            <p:strVal val="#ppt_x"/>
                                          </p:val>
                                        </p:tav>
                                      </p:tavLst>
                                    </p:anim>
                                    <p:anim calcmode="lin" valueType="num">
                                      <p:cBhvr additive="base">
                                        <p:cTn id="108" dur="500" fill="hold"/>
                                        <p:tgtEl>
                                          <p:spTgt spid="2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additive="base">
                                        <p:cTn id="111" dur="500" fill="hold"/>
                                        <p:tgtEl>
                                          <p:spTgt spid="29"/>
                                        </p:tgtEl>
                                        <p:attrNameLst>
                                          <p:attrName>ppt_x</p:attrName>
                                        </p:attrNameLst>
                                      </p:cBhvr>
                                      <p:tavLst>
                                        <p:tav tm="0">
                                          <p:val>
                                            <p:strVal val="#ppt_x"/>
                                          </p:val>
                                        </p:tav>
                                        <p:tav tm="100000">
                                          <p:val>
                                            <p:strVal val="#ppt_x"/>
                                          </p:val>
                                        </p:tav>
                                      </p:tavLst>
                                    </p:anim>
                                    <p:anim calcmode="lin" valueType="num">
                                      <p:cBhvr additive="base">
                                        <p:cTn id="112" dur="500" fill="hold"/>
                                        <p:tgtEl>
                                          <p:spTgt spid="2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ppt_x"/>
                                          </p:val>
                                        </p:tav>
                                        <p:tav tm="100000">
                                          <p:val>
                                            <p:strVal val="#ppt_x"/>
                                          </p:val>
                                        </p:tav>
                                      </p:tavLst>
                                    </p:anim>
                                    <p:anim calcmode="lin" valueType="num">
                                      <p:cBhvr additive="base">
                                        <p:cTn id="120" dur="500" fill="hold"/>
                                        <p:tgtEl>
                                          <p:spTgt spid="26"/>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additive="base">
                                        <p:cTn id="123" dur="500" fill="hold"/>
                                        <p:tgtEl>
                                          <p:spTgt spid="31"/>
                                        </p:tgtEl>
                                        <p:attrNameLst>
                                          <p:attrName>ppt_x</p:attrName>
                                        </p:attrNameLst>
                                      </p:cBhvr>
                                      <p:tavLst>
                                        <p:tav tm="0">
                                          <p:val>
                                            <p:strVal val="#ppt_x"/>
                                          </p:val>
                                        </p:tav>
                                        <p:tav tm="100000">
                                          <p:val>
                                            <p:strVal val="#ppt_x"/>
                                          </p:val>
                                        </p:tav>
                                      </p:tavLst>
                                    </p:anim>
                                    <p:anim calcmode="lin" valueType="num">
                                      <p:cBhvr additive="base">
                                        <p:cTn id="1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1" grpId="0"/>
      <p:bldP spid="12" grpId="0"/>
      <p:bldP spid="13" grpId="0"/>
      <p:bldP spid="15" grpId="0"/>
      <p:bldP spid="18" grpId="0"/>
      <p:bldP spid="19" grpId="0"/>
      <p:bldP spid="20" grpId="0"/>
      <p:bldP spid="21" grpId="0"/>
      <p:bldP spid="23" grpId="0"/>
      <p:bldP spid="24" grpId="0"/>
      <p:bldP spid="25" grpId="0"/>
      <p:bldP spid="27" grpId="0"/>
      <p:bldP spid="28" grpId="0"/>
      <p:bldP spid="8" grpId="0"/>
      <p:bldP spid="10" grpId="0"/>
      <p:bldP spid="14" grpId="0"/>
      <p:bldP spid="16" grpId="0"/>
      <p:bldP spid="22" grpId="0"/>
      <p:bldP spid="26" grpId="0"/>
      <p:bldP spid="29" grpId="0"/>
      <p:bldP spid="30" grpId="0"/>
      <p:bldP spid="3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4365" y="1355663"/>
            <a:ext cx="3653446" cy="2287809"/>
          </a:xfrm>
          <a:prstGeom prst="rect">
            <a:avLst/>
          </a:prstGeom>
          <a:ln>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2496" y="1355663"/>
            <a:ext cx="3615796" cy="2287809"/>
          </a:xfrm>
          <a:prstGeom prst="rect">
            <a:avLst/>
          </a:prstGeom>
          <a:ln>
            <a:solidFill>
              <a:schemeClr val="accent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615" y="3842731"/>
            <a:ext cx="6028391" cy="2315821"/>
          </a:xfrm>
          <a:prstGeom prst="rect">
            <a:avLst/>
          </a:prstGeom>
          <a:ln>
            <a:solidFill>
              <a:schemeClr val="accent1"/>
            </a:solidFill>
          </a:ln>
        </p:spPr>
      </p:pic>
      <p:sp>
        <p:nvSpPr>
          <p:cNvPr id="3" name="TextBox 2"/>
          <p:cNvSpPr txBox="1"/>
          <p:nvPr/>
        </p:nvSpPr>
        <p:spPr>
          <a:xfrm>
            <a:off x="3754158" y="694739"/>
            <a:ext cx="6124134" cy="461665"/>
          </a:xfrm>
          <a:prstGeom prst="rect">
            <a:avLst/>
          </a:prstGeom>
          <a:noFill/>
        </p:spPr>
        <p:txBody>
          <a:bodyPr wrap="square" rtlCol="0">
            <a:spAutoFit/>
          </a:bodyPr>
          <a:lstStyle/>
          <a:p>
            <a:r>
              <a:rPr lang="en-US" sz="2400" dirty="0" smtClean="0"/>
              <a:t>Thus it begins, all </a:t>
            </a:r>
            <a:r>
              <a:rPr lang="en-US" sz="2400" dirty="0"/>
              <a:t>around the </a:t>
            </a:r>
            <a:r>
              <a:rPr lang="en-US" sz="2400" dirty="0" smtClean="0"/>
              <a:t>world . . .</a:t>
            </a:r>
            <a:endParaRPr lang="en-US" sz="2400" dirty="0"/>
          </a:p>
        </p:txBody>
      </p:sp>
    </p:spTree>
    <p:extLst>
      <p:ext uri="{BB962C8B-B14F-4D97-AF65-F5344CB8AC3E}">
        <p14:creationId xmlns:p14="http://schemas.microsoft.com/office/powerpoint/2010/main" val="324465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88" y="1329588"/>
            <a:ext cx="9971520" cy="4982822"/>
          </a:xfrm>
          <a:prstGeom prst="rect">
            <a:avLst/>
          </a:prstGeom>
          <a:ln>
            <a:solidFill>
              <a:schemeClr val="accent1"/>
            </a:solidFill>
          </a:ln>
        </p:spPr>
      </p:pic>
      <p:sp>
        <p:nvSpPr>
          <p:cNvPr id="3" name="TextBox 2"/>
          <p:cNvSpPr txBox="1"/>
          <p:nvPr/>
        </p:nvSpPr>
        <p:spPr>
          <a:xfrm>
            <a:off x="1047488" y="816298"/>
            <a:ext cx="10263835" cy="430887"/>
          </a:xfrm>
          <a:prstGeom prst="rect">
            <a:avLst/>
          </a:prstGeom>
          <a:noFill/>
        </p:spPr>
        <p:txBody>
          <a:bodyPr wrap="none" rtlCol="0">
            <a:spAutoFit/>
          </a:bodyPr>
          <a:lstStyle/>
          <a:p>
            <a:r>
              <a:rPr lang="en-US" sz="2200" dirty="0" smtClean="0"/>
              <a:t>And before long, adventurers </a:t>
            </a:r>
            <a:r>
              <a:rPr lang="en-US" sz="2200" u="sng" dirty="0" smtClean="0"/>
              <a:t>everywhere</a:t>
            </a:r>
            <a:r>
              <a:rPr lang="en-US" sz="2200" dirty="0" smtClean="0"/>
              <a:t> will be “surfing” </a:t>
            </a:r>
            <a:r>
              <a:rPr lang="en-US" sz="2200" u="sng" dirty="0" smtClean="0"/>
              <a:t>somewhere</a:t>
            </a:r>
            <a:r>
              <a:rPr lang="en-US" sz="2200" dirty="0" smtClean="0"/>
              <a:t> on this wave . . .!</a:t>
            </a:r>
            <a:endParaRPr lang="en-US" sz="2200" dirty="0"/>
          </a:p>
        </p:txBody>
      </p:sp>
    </p:spTree>
    <p:extLst>
      <p:ext uri="{BB962C8B-B14F-4D97-AF65-F5344CB8AC3E}">
        <p14:creationId xmlns:p14="http://schemas.microsoft.com/office/powerpoint/2010/main" val="27670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744" y="2383624"/>
            <a:ext cx="4105043" cy="3388080"/>
          </a:xfrm>
          <a:prstGeom prst="rect">
            <a:avLst/>
          </a:prstGeom>
        </p:spPr>
      </p:pic>
      <p:sp>
        <p:nvSpPr>
          <p:cNvPr id="3" name="Rectangle 2"/>
          <p:cNvSpPr/>
          <p:nvPr/>
        </p:nvSpPr>
        <p:spPr>
          <a:xfrm>
            <a:off x="2376016" y="5232701"/>
            <a:ext cx="3064813" cy="276999"/>
          </a:xfrm>
          <a:prstGeom prst="rect">
            <a:avLst/>
          </a:prstGeom>
        </p:spPr>
        <p:txBody>
          <a:bodyPr wrap="none">
            <a:spAutoFit/>
          </a:bodyPr>
          <a:lstStyle/>
          <a:p>
            <a:r>
              <a:rPr lang="en-US" sz="1200" dirty="0">
                <a:hlinkClick r:id="rId3"/>
              </a:rPr>
              <a:t>The MPC Adventures</a:t>
            </a:r>
            <a:r>
              <a:rPr lang="en-US" sz="1200" dirty="0"/>
              <a:t> (p. 16) Xerox PARC 1981.</a:t>
            </a:r>
          </a:p>
        </p:txBody>
      </p:sp>
      <p:pic>
        <p:nvPicPr>
          <p:cNvPr id="11" name="Picture 10">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546" y="2383624"/>
            <a:ext cx="2609864" cy="3347586"/>
          </a:xfrm>
          <a:prstGeom prst="rect">
            <a:avLst/>
          </a:prstGeom>
          <a:ln>
            <a:solidFill>
              <a:schemeClr val="accent1"/>
            </a:solidFill>
          </a:ln>
        </p:spPr>
      </p:pic>
      <p:sp>
        <p:nvSpPr>
          <p:cNvPr id="10" name="TextBox 9"/>
          <p:cNvSpPr txBox="1"/>
          <p:nvPr/>
        </p:nvSpPr>
        <p:spPr>
          <a:xfrm>
            <a:off x="8630741" y="5355066"/>
            <a:ext cx="473206" cy="307777"/>
          </a:xfrm>
          <a:prstGeom prst="rect">
            <a:avLst/>
          </a:prstGeom>
          <a:noFill/>
        </p:spPr>
        <p:txBody>
          <a:bodyPr wrap="none" rtlCol="0">
            <a:spAutoFit/>
          </a:bodyPr>
          <a:lstStyle/>
          <a:p>
            <a:r>
              <a:rPr lang="en-US" sz="1400" dirty="0" smtClean="0">
                <a:hlinkClick r:id="rId4"/>
              </a:rPr>
              <a:t>URL</a:t>
            </a:r>
            <a:endParaRPr lang="en-US" sz="1400" dirty="0"/>
          </a:p>
        </p:txBody>
      </p:sp>
      <p:sp>
        <p:nvSpPr>
          <p:cNvPr id="7" name="TextBox 6"/>
          <p:cNvSpPr txBox="1"/>
          <p:nvPr/>
        </p:nvSpPr>
        <p:spPr>
          <a:xfrm>
            <a:off x="1848717" y="574365"/>
            <a:ext cx="9581284" cy="769441"/>
          </a:xfrm>
          <a:prstGeom prst="rect">
            <a:avLst/>
          </a:prstGeom>
          <a:noFill/>
        </p:spPr>
        <p:txBody>
          <a:bodyPr wrap="square" rtlCol="0">
            <a:spAutoFit/>
          </a:bodyPr>
          <a:lstStyle/>
          <a:p>
            <a:pPr algn="ctr"/>
            <a:r>
              <a:rPr lang="en-US" sz="2200" dirty="0" smtClean="0"/>
              <a:t>To envision the masses </a:t>
            </a:r>
            <a:r>
              <a:rPr lang="en-US" sz="2200" dirty="0"/>
              <a:t>of ideas </a:t>
            </a:r>
            <a:r>
              <a:rPr lang="en-US" sz="2200" dirty="0" smtClean="0"/>
              <a:t>now in motion, recall how we</a:t>
            </a:r>
          </a:p>
          <a:p>
            <a:pPr algn="ctr"/>
            <a:r>
              <a:rPr lang="en-US" sz="2200" dirty="0"/>
              <a:t>d</a:t>
            </a:r>
            <a:r>
              <a:rPr lang="en-US" sz="2200" dirty="0" smtClean="0"/>
              <a:t>iagrammed the rapid </a:t>
            </a:r>
            <a:r>
              <a:rPr lang="en-US" sz="2200" dirty="0" smtClean="0">
                <a:hlinkClick r:id="rId6"/>
              </a:rPr>
              <a:t>nested-evolutionary-process</a:t>
            </a:r>
            <a:r>
              <a:rPr lang="en-US" sz="2200" dirty="0" smtClean="0"/>
              <a:t> of the VLSI revolution . . .</a:t>
            </a:r>
          </a:p>
        </p:txBody>
      </p:sp>
      <p:sp>
        <p:nvSpPr>
          <p:cNvPr id="12" name="TextBox 11"/>
          <p:cNvSpPr txBox="1"/>
          <p:nvPr/>
        </p:nvSpPr>
        <p:spPr>
          <a:xfrm>
            <a:off x="2115581" y="1301615"/>
            <a:ext cx="9203930" cy="430887"/>
          </a:xfrm>
          <a:prstGeom prst="rect">
            <a:avLst/>
          </a:prstGeom>
          <a:noFill/>
        </p:spPr>
        <p:txBody>
          <a:bodyPr wrap="none" rtlCol="0">
            <a:spAutoFit/>
          </a:bodyPr>
          <a:lstStyle/>
          <a:p>
            <a:r>
              <a:rPr lang="en-US" sz="2200" dirty="0" smtClean="0"/>
              <a:t>Now vastly more such processes are running in parallel and cross-fertilizing . . . </a:t>
            </a:r>
            <a:endParaRPr lang="en-US" sz="2200" dirty="0"/>
          </a:p>
        </p:txBody>
      </p:sp>
      <p:sp>
        <p:nvSpPr>
          <p:cNvPr id="4" name="Rectangle 3"/>
          <p:cNvSpPr/>
          <p:nvPr/>
        </p:nvSpPr>
        <p:spPr>
          <a:xfrm>
            <a:off x="2376016" y="1640169"/>
            <a:ext cx="9581283" cy="430887"/>
          </a:xfrm>
          <a:prstGeom prst="rect">
            <a:avLst/>
          </a:prstGeom>
        </p:spPr>
        <p:txBody>
          <a:bodyPr wrap="square">
            <a:spAutoFit/>
          </a:bodyPr>
          <a:lstStyle/>
          <a:p>
            <a:r>
              <a:rPr lang="en-US" sz="2200" dirty="0" smtClean="0"/>
              <a:t>And </a:t>
            </a:r>
            <a:r>
              <a:rPr lang="en-US" sz="2200" dirty="0"/>
              <a:t>a </a:t>
            </a:r>
            <a:r>
              <a:rPr lang="en-US" sz="2200" dirty="0">
                <a:hlinkClick r:id="rId7"/>
              </a:rPr>
              <a:t>new </a:t>
            </a:r>
            <a:r>
              <a:rPr lang="en-US" sz="2200" dirty="0" smtClean="0">
                <a:hlinkClick r:id="rId7"/>
              </a:rPr>
              <a:t>science</a:t>
            </a:r>
            <a:r>
              <a:rPr lang="en-US" sz="2200" dirty="0" smtClean="0"/>
              <a:t> is exploring and mapping-out what’s </a:t>
            </a:r>
            <a:r>
              <a:rPr lang="en-US" sz="2200" dirty="0"/>
              <a:t>happening . . . </a:t>
            </a:r>
          </a:p>
        </p:txBody>
      </p:sp>
    </p:spTree>
    <p:extLst>
      <p:ext uri="{BB962C8B-B14F-4D97-AF65-F5344CB8AC3E}">
        <p14:creationId xmlns:p14="http://schemas.microsoft.com/office/powerpoint/2010/main" val="34450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2612" y="1613608"/>
            <a:ext cx="4434939" cy="2721529"/>
          </a:xfrm>
          <a:prstGeom prst="rect">
            <a:avLst/>
          </a:prstGeom>
        </p:spPr>
      </p:pic>
      <p:sp>
        <p:nvSpPr>
          <p:cNvPr id="2" name="Rectangle 1"/>
          <p:cNvSpPr/>
          <p:nvPr/>
        </p:nvSpPr>
        <p:spPr>
          <a:xfrm>
            <a:off x="2111401" y="1061885"/>
            <a:ext cx="7644721" cy="461665"/>
          </a:xfrm>
          <a:prstGeom prst="rect">
            <a:avLst/>
          </a:prstGeom>
        </p:spPr>
        <p:txBody>
          <a:bodyPr wrap="none">
            <a:spAutoFit/>
          </a:bodyPr>
          <a:lstStyle/>
          <a:p>
            <a:pPr>
              <a:spcAft>
                <a:spcPts val="600"/>
              </a:spcAft>
            </a:pPr>
            <a:r>
              <a:rPr lang="en-US" sz="2400" dirty="0"/>
              <a:t>T</a:t>
            </a:r>
            <a:r>
              <a:rPr lang="en-US" sz="2400" dirty="0" smtClean="0"/>
              <a:t>his is way more than a single exponential/logistics process:</a:t>
            </a:r>
          </a:p>
        </p:txBody>
      </p:sp>
      <p:sp>
        <p:nvSpPr>
          <p:cNvPr id="8" name="TextBox 7"/>
          <p:cNvSpPr txBox="1"/>
          <p:nvPr/>
        </p:nvSpPr>
        <p:spPr>
          <a:xfrm>
            <a:off x="4955182" y="3209866"/>
            <a:ext cx="1469380" cy="584775"/>
          </a:xfrm>
          <a:prstGeom prst="rect">
            <a:avLst/>
          </a:prstGeom>
          <a:noFill/>
        </p:spPr>
        <p:txBody>
          <a:bodyPr wrap="square" rtlCol="0">
            <a:spAutoFit/>
          </a:bodyPr>
          <a:lstStyle/>
          <a:p>
            <a:pPr algn="r"/>
            <a:r>
              <a:rPr lang="en-US" sz="1600" dirty="0">
                <a:solidFill>
                  <a:schemeClr val="bg1">
                    <a:lumMod val="50000"/>
                  </a:schemeClr>
                </a:solidFill>
              </a:rPr>
              <a:t>u</a:t>
            </a:r>
            <a:r>
              <a:rPr lang="en-US" sz="1600" dirty="0" smtClean="0">
                <a:solidFill>
                  <a:schemeClr val="bg1">
                    <a:lumMod val="50000"/>
                  </a:schemeClr>
                </a:solidFill>
              </a:rPr>
              <a:t>nfolding </a:t>
            </a:r>
          </a:p>
          <a:p>
            <a:pPr algn="r"/>
            <a:r>
              <a:rPr lang="en-US" sz="1600" dirty="0" smtClean="0">
                <a:solidFill>
                  <a:schemeClr val="bg1">
                    <a:lumMod val="50000"/>
                  </a:schemeClr>
                </a:solidFill>
              </a:rPr>
              <a:t>exponentiation</a:t>
            </a:r>
            <a:endParaRPr lang="en-US" sz="1600" dirty="0">
              <a:solidFill>
                <a:schemeClr val="bg1">
                  <a:lumMod val="50000"/>
                </a:schemeClr>
              </a:solidFill>
            </a:endParaRPr>
          </a:p>
        </p:txBody>
      </p:sp>
      <p:sp>
        <p:nvSpPr>
          <p:cNvPr id="9" name="TextBox 8"/>
          <p:cNvSpPr txBox="1"/>
          <p:nvPr/>
        </p:nvSpPr>
        <p:spPr>
          <a:xfrm>
            <a:off x="5835372" y="2164015"/>
            <a:ext cx="1178380" cy="584775"/>
          </a:xfrm>
          <a:prstGeom prst="rect">
            <a:avLst/>
          </a:prstGeom>
          <a:noFill/>
        </p:spPr>
        <p:txBody>
          <a:bodyPr wrap="square" rtlCol="0">
            <a:spAutoFit/>
          </a:bodyPr>
          <a:lstStyle/>
          <a:p>
            <a:pPr algn="r"/>
            <a:r>
              <a:rPr lang="en-US" sz="1600" dirty="0" smtClean="0">
                <a:solidFill>
                  <a:schemeClr val="bg1">
                    <a:lumMod val="50000"/>
                  </a:schemeClr>
                </a:solidFill>
              </a:rPr>
              <a:t>nearing </a:t>
            </a:r>
          </a:p>
          <a:p>
            <a:pPr algn="r"/>
            <a:r>
              <a:rPr lang="en-US" sz="1600" dirty="0" smtClean="0">
                <a:solidFill>
                  <a:schemeClr val="bg1">
                    <a:lumMod val="50000"/>
                  </a:schemeClr>
                </a:solidFill>
              </a:rPr>
              <a:t>saturation</a:t>
            </a:r>
            <a:endParaRPr lang="en-US" sz="1600" dirty="0">
              <a:solidFill>
                <a:schemeClr val="bg1">
                  <a:lumMod val="50000"/>
                </a:schemeClr>
              </a:solidFill>
            </a:endParaRPr>
          </a:p>
        </p:txBody>
      </p:sp>
      <p:sp>
        <p:nvSpPr>
          <p:cNvPr id="3" name="TextBox 2"/>
          <p:cNvSpPr txBox="1"/>
          <p:nvPr/>
        </p:nvSpPr>
        <p:spPr>
          <a:xfrm>
            <a:off x="2111401" y="4451482"/>
            <a:ext cx="9367905" cy="784830"/>
          </a:xfrm>
          <a:prstGeom prst="rect">
            <a:avLst/>
          </a:prstGeom>
          <a:noFill/>
        </p:spPr>
        <p:txBody>
          <a:bodyPr wrap="square" rtlCol="0">
            <a:spAutoFit/>
          </a:bodyPr>
          <a:lstStyle/>
          <a:p>
            <a:pPr>
              <a:spcAft>
                <a:spcPts val="600"/>
              </a:spcAft>
            </a:pPr>
            <a:r>
              <a:rPr lang="en-US" sz="2000" dirty="0"/>
              <a:t>S</a:t>
            </a:r>
            <a:r>
              <a:rPr lang="en-US" sz="2000" dirty="0" smtClean="0"/>
              <a:t>uch 2D ‘wave slices’ hide tons of what’s going on to actually “compose the wave” . . . </a:t>
            </a:r>
            <a:endParaRPr lang="en-US" sz="2000" dirty="0"/>
          </a:p>
          <a:p>
            <a:r>
              <a:rPr lang="en-US" sz="2000" dirty="0"/>
              <a:t>L</a:t>
            </a:r>
            <a:r>
              <a:rPr lang="en-US" sz="2000" dirty="0" smtClean="0"/>
              <a:t>et’s re-slice and zoom-view the incoming wave in 4D</a:t>
            </a:r>
            <a:r>
              <a:rPr lang="en-US" sz="2400" baseline="30000" dirty="0" smtClean="0"/>
              <a:t>+</a:t>
            </a:r>
            <a:r>
              <a:rPr lang="en-US" sz="2000" dirty="0" smtClean="0"/>
              <a:t> to gain better perspective . . . </a:t>
            </a:r>
            <a:endParaRPr lang="en-US" sz="2000" dirty="0"/>
          </a:p>
        </p:txBody>
      </p:sp>
    </p:spTree>
    <p:extLst>
      <p:ext uri="{BB962C8B-B14F-4D97-AF65-F5344CB8AC3E}">
        <p14:creationId xmlns:p14="http://schemas.microsoft.com/office/powerpoint/2010/main" val="41551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530" y="1179846"/>
            <a:ext cx="8550102" cy="4785395"/>
          </a:xfrm>
          <a:prstGeom prst="rect">
            <a:avLst/>
          </a:prstGeom>
          <a:ln>
            <a:solidFill>
              <a:schemeClr val="accent1"/>
            </a:solidFill>
          </a:ln>
        </p:spPr>
      </p:pic>
      <p:sp>
        <p:nvSpPr>
          <p:cNvPr id="3" name="TextBox 2"/>
          <p:cNvSpPr txBox="1"/>
          <p:nvPr/>
        </p:nvSpPr>
        <p:spPr>
          <a:xfrm>
            <a:off x="9720174" y="5965241"/>
            <a:ext cx="726838" cy="317784"/>
          </a:xfrm>
          <a:prstGeom prst="rect">
            <a:avLst/>
          </a:prstGeom>
          <a:noFill/>
        </p:spPr>
        <p:txBody>
          <a:bodyPr wrap="square" rtlCol="0">
            <a:spAutoFit/>
          </a:bodyPr>
          <a:lstStyle/>
          <a:p>
            <a:r>
              <a:rPr lang="en-US" sz="1400" dirty="0" smtClean="0">
                <a:hlinkClick r:id="rId2"/>
              </a:rPr>
              <a:t>Source</a:t>
            </a:r>
            <a:endParaRPr lang="en-US" sz="1400" dirty="0"/>
          </a:p>
        </p:txBody>
      </p:sp>
      <p:sp>
        <p:nvSpPr>
          <p:cNvPr id="4" name="TextBox 3"/>
          <p:cNvSpPr txBox="1"/>
          <p:nvPr/>
        </p:nvSpPr>
        <p:spPr>
          <a:xfrm>
            <a:off x="1674656" y="704048"/>
            <a:ext cx="9497840" cy="400110"/>
          </a:xfrm>
          <a:prstGeom prst="rect">
            <a:avLst/>
          </a:prstGeom>
          <a:noFill/>
        </p:spPr>
        <p:txBody>
          <a:bodyPr wrap="square" rtlCol="0">
            <a:spAutoFit/>
          </a:bodyPr>
          <a:lstStyle/>
          <a:p>
            <a:r>
              <a:rPr lang="en-US" sz="2000" dirty="0" smtClean="0"/>
              <a:t>By the early 1700’s, </a:t>
            </a:r>
            <a:r>
              <a:rPr lang="en-US" sz="2000" dirty="0" smtClean="0">
                <a:hlinkClick r:id="rId4"/>
              </a:rPr>
              <a:t>exponentiation</a:t>
            </a:r>
            <a:r>
              <a:rPr lang="en-US" sz="2000" dirty="0" smtClean="0"/>
              <a:t> had generated a massive global trading system . . .</a:t>
            </a:r>
            <a:endParaRPr lang="en-US" sz="2000" dirty="0"/>
          </a:p>
        </p:txBody>
      </p:sp>
    </p:spTree>
    <p:extLst>
      <p:ext uri="{BB962C8B-B14F-4D97-AF65-F5344CB8AC3E}">
        <p14:creationId xmlns:p14="http://schemas.microsoft.com/office/powerpoint/2010/main" val="98974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47" y="950335"/>
            <a:ext cx="3691907" cy="17717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320" y="516485"/>
            <a:ext cx="1628109" cy="6774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722" y="2355560"/>
            <a:ext cx="8587144" cy="450088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010" y="247295"/>
            <a:ext cx="771235" cy="335443"/>
          </a:xfrm>
          <a:prstGeom prst="rect">
            <a:avLst/>
          </a:prstGeom>
        </p:spPr>
      </p:pic>
      <p:sp>
        <p:nvSpPr>
          <p:cNvPr id="9" name="TextBox 8"/>
          <p:cNvSpPr txBox="1"/>
          <p:nvPr/>
        </p:nvSpPr>
        <p:spPr>
          <a:xfrm>
            <a:off x="733624" y="3155959"/>
            <a:ext cx="3491583" cy="707886"/>
          </a:xfrm>
          <a:prstGeom prst="rect">
            <a:avLst/>
          </a:prstGeom>
          <a:noFill/>
        </p:spPr>
        <p:txBody>
          <a:bodyPr wrap="square" rtlCol="0">
            <a:spAutoFit/>
          </a:bodyPr>
          <a:lstStyle/>
          <a:p>
            <a:r>
              <a:rPr lang="en-US" sz="2000" dirty="0" smtClean="0"/>
              <a:t>Is this a </a:t>
            </a:r>
            <a:r>
              <a:rPr lang="en-US" sz="2000" dirty="0" smtClean="0">
                <a:hlinkClick r:id="rId7"/>
              </a:rPr>
              <a:t>Traveling Wave</a:t>
            </a:r>
            <a:r>
              <a:rPr lang="en-US" sz="2000" dirty="0" smtClean="0"/>
              <a:t>?</a:t>
            </a:r>
          </a:p>
          <a:p>
            <a:r>
              <a:rPr lang="en-US" sz="2000" dirty="0"/>
              <a:t>A</a:t>
            </a:r>
            <a:r>
              <a:rPr lang="en-US" sz="2000" dirty="0" smtClean="0"/>
              <a:t> </a:t>
            </a:r>
            <a:r>
              <a:rPr lang="en-US" sz="2000" dirty="0" smtClean="0">
                <a:hlinkClick r:id="rId8"/>
              </a:rPr>
              <a:t>Standing Wave</a:t>
            </a:r>
            <a:r>
              <a:rPr lang="en-US" sz="2000" dirty="0" smtClean="0"/>
              <a:t>? </a:t>
            </a:r>
            <a:r>
              <a:rPr lang="en-US" sz="2000" dirty="0" smtClean="0">
                <a:hlinkClick r:id="rId9"/>
              </a:rPr>
              <a:t>Or What</a:t>
            </a:r>
            <a:r>
              <a:rPr lang="en-US" sz="2000" dirty="0" smtClean="0"/>
              <a:t>?</a:t>
            </a:r>
            <a:endParaRPr lang="en-US" sz="2000" dirty="0"/>
          </a:p>
        </p:txBody>
      </p:sp>
      <p:sp>
        <p:nvSpPr>
          <p:cNvPr id="10" name="TextBox 9"/>
          <p:cNvSpPr txBox="1"/>
          <p:nvPr/>
        </p:nvSpPr>
        <p:spPr>
          <a:xfrm>
            <a:off x="757284" y="3983631"/>
            <a:ext cx="3232066" cy="1015663"/>
          </a:xfrm>
          <a:prstGeom prst="rect">
            <a:avLst/>
          </a:prstGeom>
          <a:noFill/>
        </p:spPr>
        <p:txBody>
          <a:bodyPr wrap="square" rtlCol="0">
            <a:spAutoFit/>
          </a:bodyPr>
          <a:lstStyle/>
          <a:p>
            <a:r>
              <a:rPr lang="en-US" sz="2000" dirty="0" smtClean="0">
                <a:hlinkClick r:id="rId10"/>
              </a:rPr>
              <a:t>This stunning video</a:t>
            </a:r>
            <a:r>
              <a:rPr lang="en-US" sz="2000" dirty="0" smtClean="0"/>
              <a:t>*</a:t>
            </a:r>
          </a:p>
          <a:p>
            <a:r>
              <a:rPr lang="en-US" sz="2000" dirty="0"/>
              <a:t>h</a:t>
            </a:r>
            <a:r>
              <a:rPr lang="en-US" sz="2000" dirty="0" smtClean="0"/>
              <a:t>ints at ways to </a:t>
            </a:r>
          </a:p>
          <a:p>
            <a:r>
              <a:rPr lang="en-US" sz="2000" dirty="0" smtClean="0"/>
              <a:t>think about it . . . </a:t>
            </a:r>
            <a:endParaRPr lang="en-US" sz="2000" dirty="0"/>
          </a:p>
        </p:txBody>
      </p:sp>
      <p:sp>
        <p:nvSpPr>
          <p:cNvPr id="12" name="TextBox 11"/>
          <p:cNvSpPr txBox="1"/>
          <p:nvPr/>
        </p:nvSpPr>
        <p:spPr>
          <a:xfrm>
            <a:off x="5418984" y="655314"/>
            <a:ext cx="5795355" cy="1077218"/>
          </a:xfrm>
          <a:prstGeom prst="rect">
            <a:avLst/>
          </a:prstGeom>
          <a:noFill/>
        </p:spPr>
        <p:txBody>
          <a:bodyPr wrap="square" rtlCol="0">
            <a:spAutoFit/>
          </a:bodyPr>
          <a:lstStyle/>
          <a:p>
            <a:pPr algn="r"/>
            <a:r>
              <a:rPr lang="en-US" sz="2200" dirty="0" smtClean="0"/>
              <a:t>Envisioning the incoming wave of innovation as </a:t>
            </a:r>
          </a:p>
          <a:p>
            <a:pPr algn="r"/>
            <a:r>
              <a:rPr lang="en-US" sz="2200" dirty="0" smtClean="0"/>
              <a:t>a time-series of “GHC profiles”</a:t>
            </a:r>
            <a:r>
              <a:rPr lang="en-US" sz="2000" dirty="0" smtClean="0"/>
              <a:t>(i.e., 2D</a:t>
            </a:r>
            <a:r>
              <a:rPr lang="en-US" sz="2400" baseline="30000" dirty="0" smtClean="0"/>
              <a:t>+</a:t>
            </a:r>
            <a:r>
              <a:rPr lang="en-US" sz="2000" dirty="0" smtClean="0"/>
              <a:t> slices </a:t>
            </a:r>
          </a:p>
          <a:p>
            <a:pPr algn="r"/>
            <a:r>
              <a:rPr lang="en-US" sz="2000" dirty="0" smtClean="0"/>
              <a:t>thru the 3D</a:t>
            </a:r>
            <a:r>
              <a:rPr lang="en-US" sz="2200" baseline="30000" dirty="0" smtClean="0"/>
              <a:t>+</a:t>
            </a:r>
            <a:r>
              <a:rPr lang="en-US" sz="2000" dirty="0" smtClean="0"/>
              <a:t> wave at increments in time) . . . </a:t>
            </a:r>
            <a:endParaRPr lang="en-US" sz="2000" dirty="0"/>
          </a:p>
        </p:txBody>
      </p:sp>
      <p:sp>
        <p:nvSpPr>
          <p:cNvPr id="13" name="TextBox 12"/>
          <p:cNvSpPr txBox="1"/>
          <p:nvPr/>
        </p:nvSpPr>
        <p:spPr>
          <a:xfrm>
            <a:off x="733624" y="5018281"/>
            <a:ext cx="2201098" cy="430887"/>
          </a:xfrm>
          <a:prstGeom prst="rect">
            <a:avLst/>
          </a:prstGeom>
          <a:noFill/>
        </p:spPr>
        <p:txBody>
          <a:bodyPr wrap="square" rtlCol="0">
            <a:spAutoFit/>
          </a:bodyPr>
          <a:lstStyle/>
          <a:p>
            <a:r>
              <a:rPr lang="en-US" sz="1100" dirty="0" smtClean="0"/>
              <a:t>*"</a:t>
            </a:r>
            <a:r>
              <a:rPr lang="en-US" sz="1100" dirty="0"/>
              <a:t>Water," by Morgan </a:t>
            </a:r>
            <a:r>
              <a:rPr lang="en-US" sz="1100" dirty="0" err="1"/>
              <a:t>Maasen</a:t>
            </a:r>
            <a:r>
              <a:rPr lang="en-US" sz="1100" dirty="0"/>
              <a:t/>
            </a:r>
            <a:br>
              <a:rPr lang="en-US" sz="1100" dirty="0"/>
            </a:br>
            <a:r>
              <a:rPr lang="en-US" sz="1100" dirty="0">
                <a:hlinkClick r:id="rId11"/>
              </a:rPr>
              <a:t>http://vimeo.com/90429499</a:t>
            </a:r>
            <a:endParaRPr lang="en-US" sz="1100" dirty="0"/>
          </a:p>
        </p:txBody>
      </p:sp>
      <p:sp>
        <p:nvSpPr>
          <p:cNvPr id="15" name="TextBox 14"/>
          <p:cNvSpPr txBox="1"/>
          <p:nvPr/>
        </p:nvSpPr>
        <p:spPr>
          <a:xfrm>
            <a:off x="8611026" y="2336573"/>
            <a:ext cx="4088974" cy="523220"/>
          </a:xfrm>
          <a:prstGeom prst="rect">
            <a:avLst/>
          </a:prstGeom>
          <a:noFill/>
        </p:spPr>
        <p:txBody>
          <a:bodyPr wrap="square" rtlCol="0">
            <a:spAutoFit/>
          </a:bodyPr>
          <a:lstStyle/>
          <a:p>
            <a:r>
              <a:rPr lang="en-US" b="1" dirty="0"/>
              <a:t>Gartner Hype Cycle </a:t>
            </a:r>
            <a:r>
              <a:rPr lang="en-US" b="1" dirty="0" smtClean="0"/>
              <a:t>2014</a:t>
            </a:r>
          </a:p>
          <a:p>
            <a:r>
              <a:rPr lang="en-US" sz="1000" dirty="0" smtClean="0">
                <a:hlinkClick r:id="rId12"/>
              </a:rPr>
              <a:t>http</a:t>
            </a:r>
            <a:r>
              <a:rPr lang="en-US" sz="1000" dirty="0">
                <a:hlinkClick r:id="rId12"/>
              </a:rPr>
              <a:t>://</a:t>
            </a:r>
            <a:r>
              <a:rPr lang="en-US" sz="1000" dirty="0" smtClean="0">
                <a:hlinkClick r:id="rId12"/>
              </a:rPr>
              <a:t>www.gartner.com/newsroom/id/2819918</a:t>
            </a:r>
            <a:r>
              <a:rPr lang="en-US" sz="1000" dirty="0" smtClean="0"/>
              <a:t> </a:t>
            </a:r>
            <a:endParaRPr lang="en-US" sz="1000" dirty="0"/>
          </a:p>
        </p:txBody>
      </p:sp>
    </p:spTree>
    <p:extLst>
      <p:ext uri="{BB962C8B-B14F-4D97-AF65-F5344CB8AC3E}">
        <p14:creationId xmlns:p14="http://schemas.microsoft.com/office/powerpoint/2010/main" val="69615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08474" y="1194038"/>
            <a:ext cx="4832576" cy="1446550"/>
          </a:xfrm>
          <a:prstGeom prst="rect">
            <a:avLst/>
          </a:prstGeom>
          <a:noFill/>
        </p:spPr>
        <p:txBody>
          <a:bodyPr wrap="square" rtlCol="0">
            <a:spAutoFit/>
          </a:bodyPr>
          <a:lstStyle/>
          <a:p>
            <a:r>
              <a:rPr lang="en-US" sz="2200" dirty="0" smtClean="0"/>
              <a:t>Escalating techno-social-change will</a:t>
            </a:r>
          </a:p>
          <a:p>
            <a:r>
              <a:rPr lang="en-US" sz="2200" dirty="0" smtClean="0"/>
              <a:t>also greatly challenge existing cultural patterns, </a:t>
            </a:r>
            <a:r>
              <a:rPr lang="en-US" sz="2200" dirty="0" smtClean="0">
                <a:hlinkClick r:id="rId3"/>
              </a:rPr>
              <a:t>because </a:t>
            </a:r>
            <a:r>
              <a:rPr lang="en-US" sz="2200" dirty="0">
                <a:hlinkClick r:id="rId3"/>
              </a:rPr>
              <a:t>of </a:t>
            </a:r>
            <a:r>
              <a:rPr lang="en-US" sz="2200" dirty="0" smtClean="0">
                <a:hlinkClick r:id="rId3"/>
              </a:rPr>
              <a:t>massive accumulations of past social habits</a:t>
            </a:r>
            <a:r>
              <a:rPr lang="en-US" sz="2200" dirty="0" smtClean="0"/>
              <a:t>:</a:t>
            </a:r>
          </a:p>
        </p:txBody>
      </p:sp>
      <p:sp>
        <p:nvSpPr>
          <p:cNvPr id="4" name="TextBox 3"/>
          <p:cNvSpPr txBox="1"/>
          <p:nvPr/>
        </p:nvSpPr>
        <p:spPr>
          <a:xfrm>
            <a:off x="2008474" y="2826799"/>
            <a:ext cx="4746847" cy="1523494"/>
          </a:xfrm>
          <a:prstGeom prst="rect">
            <a:avLst/>
          </a:prstGeom>
          <a:noFill/>
        </p:spPr>
        <p:txBody>
          <a:bodyPr wrap="square" rtlCol="0">
            <a:spAutoFit/>
          </a:bodyPr>
          <a:lstStyle/>
          <a:p>
            <a:pPr>
              <a:spcAft>
                <a:spcPts val="200"/>
              </a:spcAft>
            </a:pPr>
            <a:r>
              <a:rPr lang="en-US" sz="2200" dirty="0" smtClean="0"/>
              <a:t>So, just what is this </a:t>
            </a:r>
            <a:r>
              <a:rPr lang="en-US" sz="2200" dirty="0"/>
              <a:t>new </a:t>
            </a:r>
            <a:r>
              <a:rPr lang="en-US" sz="2200" dirty="0" smtClean="0"/>
              <a:t>game? </a:t>
            </a:r>
            <a:endParaRPr lang="en-US" sz="2200" dirty="0"/>
          </a:p>
          <a:p>
            <a:pPr>
              <a:spcAft>
                <a:spcPts val="200"/>
              </a:spcAft>
            </a:pPr>
            <a:r>
              <a:rPr lang="en-US" sz="2200" dirty="0"/>
              <a:t>Who gets to play? </a:t>
            </a:r>
          </a:p>
          <a:p>
            <a:pPr>
              <a:spcAft>
                <a:spcPts val="200"/>
              </a:spcAft>
            </a:pPr>
            <a:r>
              <a:rPr lang="en-US" sz="2200" dirty="0" smtClean="0"/>
              <a:t>What </a:t>
            </a:r>
            <a:r>
              <a:rPr lang="en-US" sz="2200" dirty="0"/>
              <a:t>rules do we play by? </a:t>
            </a:r>
            <a:endParaRPr lang="en-US" sz="2200" dirty="0" smtClean="0"/>
          </a:p>
          <a:p>
            <a:pPr>
              <a:spcAft>
                <a:spcPts val="200"/>
              </a:spcAft>
            </a:pPr>
            <a:r>
              <a:rPr lang="en-US" sz="2200" dirty="0" smtClean="0"/>
              <a:t>Where can we turn for guidance?</a:t>
            </a:r>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7859" y="1221938"/>
            <a:ext cx="2954311" cy="4198361"/>
          </a:xfrm>
          <a:prstGeom prst="rect">
            <a:avLst/>
          </a:prstGeom>
          <a:ln>
            <a:solidFill>
              <a:schemeClr val="accent1"/>
            </a:solidFill>
          </a:ln>
        </p:spPr>
      </p:pic>
      <p:sp>
        <p:nvSpPr>
          <p:cNvPr id="2" name="TextBox 1"/>
          <p:cNvSpPr txBox="1"/>
          <p:nvPr/>
        </p:nvSpPr>
        <p:spPr>
          <a:xfrm>
            <a:off x="9524741" y="4244116"/>
            <a:ext cx="696497" cy="369332"/>
          </a:xfrm>
          <a:prstGeom prst="rect">
            <a:avLst/>
          </a:prstGeom>
          <a:noFill/>
        </p:spPr>
        <p:txBody>
          <a:bodyPr wrap="square" rtlCol="0">
            <a:spAutoFit/>
          </a:bodyPr>
          <a:lstStyle/>
          <a:p>
            <a:r>
              <a:rPr lang="en-US" dirty="0" smtClean="0">
                <a:hlinkClick r:id="rId4"/>
              </a:rPr>
              <a:t>URL</a:t>
            </a:r>
            <a:endParaRPr lang="en-US" dirty="0"/>
          </a:p>
        </p:txBody>
      </p:sp>
      <p:sp>
        <p:nvSpPr>
          <p:cNvPr id="6" name="Rectangle 5"/>
          <p:cNvSpPr/>
          <p:nvPr/>
        </p:nvSpPr>
        <p:spPr>
          <a:xfrm>
            <a:off x="1985297" y="4536504"/>
            <a:ext cx="4770024" cy="430887"/>
          </a:xfrm>
          <a:prstGeom prst="rect">
            <a:avLst/>
          </a:prstGeom>
        </p:spPr>
        <p:txBody>
          <a:bodyPr wrap="none">
            <a:spAutoFit/>
          </a:bodyPr>
          <a:lstStyle/>
          <a:p>
            <a:pPr>
              <a:spcAft>
                <a:spcPts val="600"/>
              </a:spcAft>
            </a:pPr>
            <a:r>
              <a:rPr lang="en-US" sz="2200" b="1" dirty="0"/>
              <a:t>Especially, how do we drop old habits? </a:t>
            </a:r>
          </a:p>
        </p:txBody>
      </p:sp>
    </p:spTree>
    <p:extLst>
      <p:ext uri="{BB962C8B-B14F-4D97-AF65-F5344CB8AC3E}">
        <p14:creationId xmlns:p14="http://schemas.microsoft.com/office/powerpoint/2010/main" val="41208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8479" y="1137188"/>
            <a:ext cx="7824146" cy="4170372"/>
          </a:xfrm>
          <a:prstGeom prst="rect">
            <a:avLst/>
          </a:prstGeom>
          <a:noFill/>
        </p:spPr>
        <p:txBody>
          <a:bodyPr wrap="square" rtlCol="0">
            <a:spAutoFit/>
          </a:bodyPr>
          <a:lstStyle/>
          <a:p>
            <a:r>
              <a:rPr lang="en-US" sz="2200" b="1" dirty="0" smtClean="0"/>
              <a:t>Then too, “How can we ever adjust and keep up?”</a:t>
            </a:r>
            <a:r>
              <a:rPr lang="en-US" sz="2200" dirty="0" smtClean="0"/>
              <a:t> </a:t>
            </a:r>
          </a:p>
          <a:p>
            <a:pPr>
              <a:spcAft>
                <a:spcPts val="1800"/>
              </a:spcAft>
            </a:pPr>
            <a:r>
              <a:rPr lang="en-US" sz="2200" dirty="0"/>
              <a:t>H</a:t>
            </a:r>
            <a:r>
              <a:rPr lang="en-US" sz="2200" dirty="0" smtClean="0"/>
              <a:t>asn’t the train already left the station for </a:t>
            </a:r>
            <a:r>
              <a:rPr lang="en-US" sz="2200" dirty="0"/>
              <a:t>many </a:t>
            </a:r>
            <a:r>
              <a:rPr lang="en-US" sz="2200" dirty="0" smtClean="0"/>
              <a:t>folks?</a:t>
            </a:r>
            <a:endParaRPr lang="en-US" sz="2200" dirty="0"/>
          </a:p>
          <a:p>
            <a:pPr>
              <a:spcAft>
                <a:spcPts val="1200"/>
              </a:spcAft>
            </a:pPr>
            <a:r>
              <a:rPr lang="en-US" sz="2200" dirty="0" smtClean="0"/>
              <a:t>Words to ponder:</a:t>
            </a:r>
          </a:p>
          <a:p>
            <a:r>
              <a:rPr lang="en-US" sz="2200" b="1" i="1" dirty="0" smtClean="0">
                <a:solidFill>
                  <a:srgbClr val="FF0000"/>
                </a:solidFill>
              </a:rPr>
              <a:t>"</a:t>
            </a:r>
            <a:r>
              <a:rPr lang="en-US" sz="2200" b="1" i="1" dirty="0">
                <a:solidFill>
                  <a:srgbClr val="FF0000"/>
                </a:solidFill>
              </a:rPr>
              <a:t>In a world of change, the learners shall inherit the earth, </a:t>
            </a:r>
            <a:endParaRPr lang="en-US" sz="2200" b="1" i="1" dirty="0" smtClean="0">
              <a:solidFill>
                <a:srgbClr val="FF0000"/>
              </a:solidFill>
            </a:endParaRPr>
          </a:p>
          <a:p>
            <a:r>
              <a:rPr lang="en-US" sz="2200" b="1" i="1" dirty="0" smtClean="0">
                <a:solidFill>
                  <a:srgbClr val="FF0000"/>
                </a:solidFill>
              </a:rPr>
              <a:t>while </a:t>
            </a:r>
            <a:r>
              <a:rPr lang="en-US" sz="2200" b="1" i="1" dirty="0">
                <a:solidFill>
                  <a:srgbClr val="FF0000"/>
                </a:solidFill>
              </a:rPr>
              <a:t>the learned shall </a:t>
            </a:r>
            <a:r>
              <a:rPr lang="en-US" sz="2200" b="1" i="1" dirty="0" smtClean="0">
                <a:solidFill>
                  <a:srgbClr val="FF0000"/>
                </a:solidFill>
              </a:rPr>
              <a:t>find themselves </a:t>
            </a:r>
            <a:r>
              <a:rPr lang="en-US" sz="2200" b="1" i="1" dirty="0">
                <a:solidFill>
                  <a:srgbClr val="FF0000"/>
                </a:solidFill>
              </a:rPr>
              <a:t>perfectly suited </a:t>
            </a:r>
            <a:r>
              <a:rPr lang="en-US" sz="2200" b="1" i="1" dirty="0" smtClean="0">
                <a:solidFill>
                  <a:srgbClr val="FF0000"/>
                </a:solidFill>
              </a:rPr>
              <a:t>for </a:t>
            </a:r>
          </a:p>
          <a:p>
            <a:pPr>
              <a:spcAft>
                <a:spcPts val="1200"/>
              </a:spcAft>
            </a:pPr>
            <a:r>
              <a:rPr lang="en-US" sz="2200" b="1" i="1" dirty="0" smtClean="0">
                <a:solidFill>
                  <a:srgbClr val="FF0000"/>
                </a:solidFill>
              </a:rPr>
              <a:t>a </a:t>
            </a:r>
            <a:r>
              <a:rPr lang="en-US" sz="2200" b="1" i="1" dirty="0">
                <a:solidFill>
                  <a:srgbClr val="FF0000"/>
                </a:solidFill>
              </a:rPr>
              <a:t>world that no longer exists"</a:t>
            </a:r>
            <a:r>
              <a:rPr lang="en-US" sz="2200" dirty="0">
                <a:solidFill>
                  <a:srgbClr val="FF0000"/>
                </a:solidFill>
              </a:rPr>
              <a:t> </a:t>
            </a:r>
            <a:r>
              <a:rPr lang="en-US" sz="2200" dirty="0">
                <a:solidFill>
                  <a:schemeClr val="accent1">
                    <a:lumMod val="75000"/>
                  </a:schemeClr>
                </a:solidFill>
              </a:rPr>
              <a:t>– </a:t>
            </a:r>
            <a:r>
              <a:rPr lang="en-US" sz="2200" u="sng" dirty="0">
                <a:solidFill>
                  <a:schemeClr val="accent1">
                    <a:lumMod val="75000"/>
                  </a:schemeClr>
                </a:solidFill>
                <a:hlinkClick r:id="rId2"/>
              </a:rPr>
              <a:t>Eric </a:t>
            </a:r>
            <a:r>
              <a:rPr lang="en-US" sz="2200" u="sng" dirty="0" smtClean="0">
                <a:solidFill>
                  <a:schemeClr val="accent1">
                    <a:lumMod val="75000"/>
                  </a:schemeClr>
                </a:solidFill>
                <a:hlinkClick r:id="rId2"/>
              </a:rPr>
              <a:t>Hoffer</a:t>
            </a:r>
            <a:endParaRPr lang="en-US" sz="2200" u="sng" dirty="0" smtClean="0">
              <a:solidFill>
                <a:schemeClr val="accent1">
                  <a:lumMod val="75000"/>
                </a:schemeClr>
              </a:solidFill>
            </a:endParaRPr>
          </a:p>
          <a:p>
            <a:pPr>
              <a:spcAft>
                <a:spcPts val="1200"/>
              </a:spcAft>
            </a:pPr>
            <a:r>
              <a:rPr lang="en-US" sz="2200" dirty="0" smtClean="0"/>
              <a:t>Meantime, something awesome is now underway:</a:t>
            </a:r>
          </a:p>
          <a:p>
            <a:r>
              <a:rPr lang="en-US" sz="2200" b="1" dirty="0" smtClean="0">
                <a:solidFill>
                  <a:srgbClr val="FF0000"/>
                </a:solidFill>
              </a:rPr>
              <a:t>“</a:t>
            </a:r>
            <a:r>
              <a:rPr lang="en-US" sz="2200" b="1" i="1" dirty="0" smtClean="0">
                <a:solidFill>
                  <a:srgbClr val="FF0000"/>
                </a:solidFill>
              </a:rPr>
              <a:t>As the rate of techno-social change increases, </a:t>
            </a:r>
            <a:endParaRPr lang="en-US" sz="2200" b="1" i="1" dirty="0">
              <a:solidFill>
                <a:srgbClr val="FF0000"/>
              </a:solidFill>
            </a:endParaRPr>
          </a:p>
          <a:p>
            <a:r>
              <a:rPr lang="en-US" sz="2200" b="1" i="1" dirty="0" smtClean="0">
                <a:solidFill>
                  <a:srgbClr val="FF0000"/>
                </a:solidFill>
              </a:rPr>
              <a:t>we’ll all live far further into the unfolding social-future </a:t>
            </a:r>
          </a:p>
          <a:p>
            <a:r>
              <a:rPr lang="en-US" sz="2200" b="1" i="1" dirty="0" smtClean="0">
                <a:solidFill>
                  <a:srgbClr val="FF0000"/>
                </a:solidFill>
              </a:rPr>
              <a:t>than we ever dared dream“ </a:t>
            </a:r>
            <a:r>
              <a:rPr lang="en-US" sz="2200" dirty="0" smtClean="0"/>
              <a:t>– </a:t>
            </a:r>
            <a:r>
              <a:rPr lang="en-US" sz="2200" dirty="0" smtClean="0">
                <a:hlinkClick r:id="rId3"/>
              </a:rPr>
              <a:t>Lynn Conway</a:t>
            </a:r>
            <a:endParaRPr lang="en-US" sz="2200" dirty="0"/>
          </a:p>
        </p:txBody>
      </p:sp>
    </p:spTree>
    <p:extLst>
      <p:ext uri="{BB962C8B-B14F-4D97-AF65-F5344CB8AC3E}">
        <p14:creationId xmlns:p14="http://schemas.microsoft.com/office/powerpoint/2010/main" val="20243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 calcmode="lin" valueType="num">
                                      <p:cBhvr additive="base">
                                        <p:cTn id="1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additive="base">
                                        <p:cTn id="2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 calcmode="lin" valueType="num">
                                      <p:cBhvr additive="base">
                                        <p:cTn id="3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 calcmode="lin" valueType="num">
                                      <p:cBhvr additive="base">
                                        <p:cTn id="4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030" y="1131534"/>
            <a:ext cx="2681089" cy="4104178"/>
          </a:xfrm>
          <a:prstGeom prst="rect">
            <a:avLst/>
          </a:prstGeom>
          <a:ln>
            <a:solidFill>
              <a:schemeClr val="accent1"/>
            </a:solidFill>
          </a:ln>
        </p:spPr>
      </p:pic>
      <p:sp>
        <p:nvSpPr>
          <p:cNvPr id="3" name="Rectangle 2"/>
          <p:cNvSpPr/>
          <p:nvPr/>
        </p:nvSpPr>
        <p:spPr>
          <a:xfrm>
            <a:off x="4333963" y="1030227"/>
            <a:ext cx="3551576" cy="1631216"/>
          </a:xfrm>
          <a:prstGeom prst="rect">
            <a:avLst/>
          </a:prstGeom>
        </p:spPr>
        <p:txBody>
          <a:bodyPr wrap="square">
            <a:spAutoFit/>
          </a:bodyPr>
          <a:lstStyle/>
          <a:p>
            <a:r>
              <a:rPr lang="en-US" sz="2000" dirty="0" smtClean="0"/>
              <a:t>But a word of caution: do avoid becoming distracted by all the rapidly-emerging “things” . . .</a:t>
            </a:r>
          </a:p>
          <a:p>
            <a:endParaRPr lang="en-US" sz="2000" dirty="0"/>
          </a:p>
          <a:p>
            <a:endParaRPr lang="en-US" sz="2000" dirty="0"/>
          </a:p>
        </p:txBody>
      </p:sp>
      <p:sp>
        <p:nvSpPr>
          <p:cNvPr id="4" name="TextBox 3"/>
          <p:cNvSpPr txBox="1"/>
          <p:nvPr/>
        </p:nvSpPr>
        <p:spPr>
          <a:xfrm>
            <a:off x="3421960" y="2785679"/>
            <a:ext cx="554960" cy="369332"/>
          </a:xfrm>
          <a:prstGeom prst="rect">
            <a:avLst/>
          </a:prstGeom>
          <a:noFill/>
        </p:spPr>
        <p:txBody>
          <a:bodyPr wrap="none" rtlCol="0">
            <a:spAutoFit/>
          </a:bodyPr>
          <a:lstStyle/>
          <a:p>
            <a:r>
              <a:rPr lang="en-US" dirty="0" smtClean="0">
                <a:hlinkClick r:id="rId3"/>
              </a:rPr>
              <a:t>URL</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000" y="1131534"/>
            <a:ext cx="2727821" cy="4111831"/>
          </a:xfrm>
          <a:prstGeom prst="rect">
            <a:avLst/>
          </a:prstGeom>
          <a:ln>
            <a:solidFill>
              <a:schemeClr val="accent1"/>
            </a:solidFill>
          </a:ln>
        </p:spPr>
      </p:pic>
      <p:sp>
        <p:nvSpPr>
          <p:cNvPr id="6" name="TextBox 5"/>
          <p:cNvSpPr txBox="1"/>
          <p:nvPr/>
        </p:nvSpPr>
        <p:spPr>
          <a:xfrm>
            <a:off x="9771961" y="3046164"/>
            <a:ext cx="554960" cy="369332"/>
          </a:xfrm>
          <a:prstGeom prst="rect">
            <a:avLst/>
          </a:prstGeom>
          <a:noFill/>
        </p:spPr>
        <p:txBody>
          <a:bodyPr wrap="none" rtlCol="0">
            <a:spAutoFit/>
          </a:bodyPr>
          <a:lstStyle/>
          <a:p>
            <a:r>
              <a:rPr lang="en-US" dirty="0" smtClean="0">
                <a:hlinkClick r:id="rId5"/>
              </a:rPr>
              <a:t>URL</a:t>
            </a:r>
            <a:endParaRPr lang="en-US" dirty="0"/>
          </a:p>
        </p:txBody>
      </p:sp>
      <p:sp>
        <p:nvSpPr>
          <p:cNvPr id="7" name="TextBox 6"/>
          <p:cNvSpPr txBox="1"/>
          <p:nvPr/>
        </p:nvSpPr>
        <p:spPr>
          <a:xfrm>
            <a:off x="9033266" y="5235712"/>
            <a:ext cx="1702325" cy="338554"/>
          </a:xfrm>
          <a:prstGeom prst="rect">
            <a:avLst/>
          </a:prstGeom>
          <a:noFill/>
        </p:spPr>
        <p:txBody>
          <a:bodyPr wrap="none" rtlCol="0">
            <a:spAutoFit/>
          </a:bodyPr>
          <a:lstStyle/>
          <a:p>
            <a:r>
              <a:rPr lang="en-US" sz="1600" dirty="0" smtClean="0">
                <a:hlinkClick r:id="rId6"/>
              </a:rPr>
              <a:t>Julian </a:t>
            </a:r>
            <a:r>
              <a:rPr lang="en-US" sz="1600" dirty="0" err="1" smtClean="0">
                <a:hlinkClick r:id="rId6"/>
              </a:rPr>
              <a:t>Stodd</a:t>
            </a:r>
            <a:r>
              <a:rPr lang="en-US" sz="1600" dirty="0" smtClean="0">
                <a:hlinkClick r:id="rId6"/>
              </a:rPr>
              <a:t>, 2014</a:t>
            </a:r>
            <a:endParaRPr lang="en-US" sz="1600" dirty="0"/>
          </a:p>
        </p:txBody>
      </p:sp>
      <p:sp>
        <p:nvSpPr>
          <p:cNvPr id="8" name="TextBox 7"/>
          <p:cNvSpPr txBox="1"/>
          <p:nvPr/>
        </p:nvSpPr>
        <p:spPr>
          <a:xfrm>
            <a:off x="1463418" y="5243365"/>
            <a:ext cx="2037545" cy="338554"/>
          </a:xfrm>
          <a:prstGeom prst="rect">
            <a:avLst/>
          </a:prstGeom>
          <a:noFill/>
        </p:spPr>
        <p:txBody>
          <a:bodyPr wrap="none" rtlCol="0">
            <a:spAutoFit/>
          </a:bodyPr>
          <a:lstStyle/>
          <a:p>
            <a:r>
              <a:rPr lang="en-US" sz="1600" dirty="0" err="1" smtClean="0">
                <a:hlinkClick r:id="rId7"/>
              </a:rPr>
              <a:t>Kentaro</a:t>
            </a:r>
            <a:r>
              <a:rPr lang="en-US" sz="1600" dirty="0" smtClean="0">
                <a:hlinkClick r:id="rId7"/>
              </a:rPr>
              <a:t> Toyama, 2015</a:t>
            </a:r>
            <a:endParaRPr lang="en-US" sz="1600" dirty="0"/>
          </a:p>
        </p:txBody>
      </p:sp>
      <p:sp>
        <p:nvSpPr>
          <p:cNvPr id="9" name="Rectangle 8"/>
          <p:cNvSpPr/>
          <p:nvPr/>
        </p:nvSpPr>
        <p:spPr>
          <a:xfrm>
            <a:off x="4341590" y="2177708"/>
            <a:ext cx="3551576" cy="1631216"/>
          </a:xfrm>
          <a:prstGeom prst="rect">
            <a:avLst/>
          </a:prstGeom>
        </p:spPr>
        <p:txBody>
          <a:bodyPr wrap="square">
            <a:spAutoFit/>
          </a:bodyPr>
          <a:lstStyle/>
          <a:p>
            <a:r>
              <a:rPr lang="en-US" sz="2000" dirty="0"/>
              <a:t>As </a:t>
            </a:r>
            <a:r>
              <a:rPr lang="en-US" sz="2000" dirty="0" err="1">
                <a:hlinkClick r:id="rId8"/>
              </a:rPr>
              <a:t>Kentaro</a:t>
            </a:r>
            <a:r>
              <a:rPr lang="en-US" sz="2000" dirty="0">
                <a:hlinkClick r:id="rId8"/>
              </a:rPr>
              <a:t> Toyama</a:t>
            </a:r>
            <a:r>
              <a:rPr lang="en-US" sz="2000" dirty="0"/>
              <a:t> says in </a:t>
            </a:r>
            <a:r>
              <a:rPr lang="en-US" sz="2000" i="1" dirty="0">
                <a:hlinkClick r:id="rId9"/>
              </a:rPr>
              <a:t>Geek Heresy</a:t>
            </a:r>
            <a:r>
              <a:rPr lang="en-US" sz="2000" i="1" dirty="0"/>
              <a:t>,</a:t>
            </a:r>
            <a:r>
              <a:rPr lang="en-US" sz="2000" dirty="0"/>
              <a:t> “technology alone won’t change the </a:t>
            </a:r>
            <a:r>
              <a:rPr lang="en-US" sz="2000" dirty="0" smtClean="0"/>
              <a:t>world”. . .  We must instead rescue </a:t>
            </a:r>
            <a:r>
              <a:rPr lang="en-US" sz="2000" dirty="0"/>
              <a:t>“Social Change from the Cult of Technology”!</a:t>
            </a:r>
          </a:p>
        </p:txBody>
      </p:sp>
      <p:sp>
        <p:nvSpPr>
          <p:cNvPr id="10" name="Rectangle 9"/>
          <p:cNvSpPr/>
          <p:nvPr/>
        </p:nvSpPr>
        <p:spPr>
          <a:xfrm>
            <a:off x="4341590" y="3912273"/>
            <a:ext cx="3620783" cy="1323439"/>
          </a:xfrm>
          <a:prstGeom prst="rect">
            <a:avLst/>
          </a:prstGeom>
        </p:spPr>
        <p:txBody>
          <a:bodyPr wrap="square">
            <a:spAutoFit/>
          </a:bodyPr>
          <a:lstStyle/>
          <a:p>
            <a:r>
              <a:rPr lang="en-US" sz="2000" dirty="0" smtClean="0"/>
              <a:t>One key will be the evolution</a:t>
            </a:r>
          </a:p>
          <a:p>
            <a:r>
              <a:rPr lang="en-US" sz="2000" dirty="0" smtClean="0"/>
              <a:t>of effective </a:t>
            </a:r>
            <a:r>
              <a:rPr lang="en-US" sz="2000" dirty="0"/>
              <a:t>“social leadership” </a:t>
            </a:r>
            <a:endParaRPr lang="en-US" sz="2000" dirty="0" smtClean="0"/>
          </a:p>
          <a:p>
            <a:r>
              <a:rPr lang="en-US" sz="2000" dirty="0" smtClean="0"/>
              <a:t>for </a:t>
            </a:r>
            <a:r>
              <a:rPr lang="en-US" sz="2000" dirty="0"/>
              <a:t>the incoming </a:t>
            </a:r>
            <a:r>
              <a:rPr lang="en-US" sz="2000" dirty="0" smtClean="0"/>
              <a:t>“</a:t>
            </a:r>
            <a:r>
              <a:rPr lang="en-US" sz="2000" dirty="0" smtClean="0">
                <a:hlinkClick r:id="rId10"/>
              </a:rPr>
              <a:t>Social Age</a:t>
            </a:r>
            <a:r>
              <a:rPr lang="en-US" sz="2000" dirty="0"/>
              <a:t>”, </a:t>
            </a:r>
            <a:endParaRPr lang="en-US" sz="2000" dirty="0" smtClean="0"/>
          </a:p>
          <a:p>
            <a:r>
              <a:rPr lang="en-US" sz="2000" dirty="0" smtClean="0"/>
              <a:t>as </a:t>
            </a:r>
            <a:r>
              <a:rPr lang="en-US" sz="2000" dirty="0"/>
              <a:t>discussed by </a:t>
            </a:r>
            <a:r>
              <a:rPr lang="en-US" sz="2000" dirty="0">
                <a:hlinkClick r:id="rId11"/>
              </a:rPr>
              <a:t>Julian </a:t>
            </a:r>
            <a:r>
              <a:rPr lang="en-US" sz="2000" dirty="0" err="1">
                <a:hlinkClick r:id="rId11"/>
              </a:rPr>
              <a:t>Stodd</a:t>
            </a:r>
            <a:r>
              <a:rPr lang="en-US" sz="2000" dirty="0">
                <a:hlinkClick r:id="rId11"/>
              </a:rPr>
              <a:t> </a:t>
            </a:r>
            <a:r>
              <a:rPr lang="en-US" sz="2000" dirty="0"/>
              <a:t>. . . </a:t>
            </a:r>
          </a:p>
        </p:txBody>
      </p:sp>
    </p:spTree>
    <p:extLst>
      <p:ext uri="{BB962C8B-B14F-4D97-AF65-F5344CB8AC3E}">
        <p14:creationId xmlns:p14="http://schemas.microsoft.com/office/powerpoint/2010/main" val="83088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602217" y="1044321"/>
            <a:ext cx="3224397" cy="1708160"/>
          </a:xfrm>
          <a:prstGeom prst="rect">
            <a:avLst/>
          </a:prstGeom>
          <a:noFill/>
        </p:spPr>
        <p:txBody>
          <a:bodyPr wrap="square" rtlCol="0">
            <a:spAutoFit/>
          </a:bodyPr>
          <a:lstStyle/>
          <a:p>
            <a:pPr>
              <a:spcAft>
                <a:spcPts val="600"/>
              </a:spcAft>
            </a:pPr>
            <a:r>
              <a:rPr lang="en-US" sz="2000" dirty="0" smtClean="0"/>
              <a:t>Again, this </a:t>
            </a:r>
            <a:r>
              <a:rPr lang="en-US" sz="2000" u="sng" dirty="0" smtClean="0"/>
              <a:t>isn’t</a:t>
            </a:r>
            <a:r>
              <a:rPr lang="en-US" sz="2000" dirty="0" smtClean="0"/>
              <a:t> about things.</a:t>
            </a:r>
          </a:p>
          <a:p>
            <a:r>
              <a:rPr lang="en-US" sz="2000" dirty="0" smtClean="0"/>
              <a:t>It’s about the escalating </a:t>
            </a:r>
          </a:p>
          <a:p>
            <a:r>
              <a:rPr lang="en-US" sz="2000" dirty="0"/>
              <a:t>g</a:t>
            </a:r>
            <a:r>
              <a:rPr lang="en-US" sz="2000" dirty="0" smtClean="0"/>
              <a:t>eneration + diffusion of </a:t>
            </a:r>
          </a:p>
          <a:p>
            <a:r>
              <a:rPr lang="en-US" sz="2000" dirty="0" smtClean="0"/>
              <a:t>ever-better ideas on how </a:t>
            </a:r>
          </a:p>
          <a:p>
            <a:pPr>
              <a:spcAft>
                <a:spcPts val="1200"/>
              </a:spcAft>
            </a:pPr>
            <a:r>
              <a:rPr lang="en-US" sz="2000" dirty="0" smtClean="0"/>
              <a:t>to make and use things!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614" y="1028170"/>
            <a:ext cx="2904055" cy="4414163"/>
          </a:xfrm>
          <a:prstGeom prst="rect">
            <a:avLst/>
          </a:prstGeom>
          <a:ln>
            <a:solidFill>
              <a:schemeClr val="accent1"/>
            </a:solidFill>
          </a:ln>
        </p:spPr>
      </p:pic>
      <p:sp>
        <p:nvSpPr>
          <p:cNvPr id="5" name="Rectangle 4"/>
          <p:cNvSpPr/>
          <p:nvPr/>
        </p:nvSpPr>
        <p:spPr>
          <a:xfrm>
            <a:off x="9549617" y="3597391"/>
            <a:ext cx="554960" cy="369332"/>
          </a:xfrm>
          <a:prstGeom prst="rect">
            <a:avLst/>
          </a:prstGeom>
        </p:spPr>
        <p:txBody>
          <a:bodyPr wrap="none">
            <a:spAutoFit/>
          </a:bodyPr>
          <a:lstStyle/>
          <a:p>
            <a:r>
              <a:rPr lang="en-US" dirty="0">
                <a:hlinkClick r:id="rId4"/>
              </a:rPr>
              <a:t>URL</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180" y="1028170"/>
            <a:ext cx="2838197" cy="4414163"/>
          </a:xfrm>
          <a:prstGeom prst="rect">
            <a:avLst/>
          </a:prstGeom>
          <a:ln>
            <a:solidFill>
              <a:schemeClr val="accent1"/>
            </a:solidFill>
          </a:ln>
        </p:spPr>
      </p:pic>
      <p:sp>
        <p:nvSpPr>
          <p:cNvPr id="7" name="TextBox 6"/>
          <p:cNvSpPr txBox="1"/>
          <p:nvPr/>
        </p:nvSpPr>
        <p:spPr>
          <a:xfrm>
            <a:off x="3700030" y="1178805"/>
            <a:ext cx="554960" cy="369332"/>
          </a:xfrm>
          <a:prstGeom prst="rect">
            <a:avLst/>
          </a:prstGeom>
          <a:noFill/>
        </p:spPr>
        <p:txBody>
          <a:bodyPr wrap="none" rtlCol="0">
            <a:spAutoFit/>
          </a:bodyPr>
          <a:lstStyle/>
          <a:p>
            <a:r>
              <a:rPr lang="en-US" dirty="0" smtClean="0">
                <a:hlinkClick r:id="rId6"/>
              </a:rPr>
              <a:t>URL</a:t>
            </a:r>
            <a:endParaRPr lang="en-US" dirty="0"/>
          </a:p>
        </p:txBody>
      </p:sp>
      <p:sp>
        <p:nvSpPr>
          <p:cNvPr id="8" name="Rectangle 7"/>
          <p:cNvSpPr/>
          <p:nvPr/>
        </p:nvSpPr>
        <p:spPr>
          <a:xfrm>
            <a:off x="4602216" y="2773968"/>
            <a:ext cx="2977739" cy="1323439"/>
          </a:xfrm>
          <a:prstGeom prst="rect">
            <a:avLst/>
          </a:prstGeom>
        </p:spPr>
        <p:txBody>
          <a:bodyPr wrap="square">
            <a:spAutoFit/>
          </a:bodyPr>
          <a:lstStyle/>
          <a:p>
            <a:r>
              <a:rPr lang="en-US" sz="2000" dirty="0" smtClean="0"/>
              <a:t>It’s triggering huge </a:t>
            </a:r>
          </a:p>
          <a:p>
            <a:r>
              <a:rPr lang="en-US" sz="2000" dirty="0" smtClean="0"/>
              <a:t>re-alignments </a:t>
            </a:r>
            <a:r>
              <a:rPr lang="en-US" sz="2000" dirty="0"/>
              <a:t>in </a:t>
            </a:r>
            <a:r>
              <a:rPr lang="en-US" sz="2000" dirty="0" smtClean="0">
                <a:hlinkClick r:id="rId7"/>
              </a:rPr>
              <a:t>political </a:t>
            </a:r>
            <a:r>
              <a:rPr lang="en-US" sz="2000" dirty="0">
                <a:hlinkClick r:id="rId7"/>
              </a:rPr>
              <a:t>economy</a:t>
            </a:r>
            <a:r>
              <a:rPr lang="en-US" sz="2000" dirty="0"/>
              <a:t> and </a:t>
            </a:r>
            <a:r>
              <a:rPr lang="en-US" sz="2000" dirty="0" smtClean="0"/>
              <a:t>the </a:t>
            </a:r>
            <a:r>
              <a:rPr lang="en-US" sz="2000" dirty="0"/>
              <a:t>role of </a:t>
            </a:r>
            <a:r>
              <a:rPr lang="en-US" sz="2000" i="1" dirty="0" smtClean="0">
                <a:hlinkClick r:id="rId8"/>
              </a:rPr>
              <a:t>The </a:t>
            </a:r>
            <a:r>
              <a:rPr lang="en-US" sz="2000" i="1" dirty="0">
                <a:hlinkClick r:id="rId8"/>
              </a:rPr>
              <a:t>City in </a:t>
            </a:r>
            <a:r>
              <a:rPr lang="en-US" sz="2000" i="1" dirty="0" smtClean="0">
                <a:hlinkClick r:id="rId8"/>
              </a:rPr>
              <a:t>History</a:t>
            </a:r>
            <a:r>
              <a:rPr lang="en-US" sz="2000" i="1" dirty="0" smtClean="0"/>
              <a:t> . . . </a:t>
            </a:r>
            <a:endParaRPr lang="en-US" sz="2000" dirty="0"/>
          </a:p>
        </p:txBody>
      </p:sp>
      <p:sp>
        <p:nvSpPr>
          <p:cNvPr id="9" name="Rectangle 8"/>
          <p:cNvSpPr/>
          <p:nvPr/>
        </p:nvSpPr>
        <p:spPr>
          <a:xfrm>
            <a:off x="4602216" y="4118894"/>
            <a:ext cx="3092328" cy="1323439"/>
          </a:xfrm>
          <a:prstGeom prst="rect">
            <a:avLst/>
          </a:prstGeom>
        </p:spPr>
        <p:txBody>
          <a:bodyPr wrap="square">
            <a:spAutoFit/>
          </a:bodyPr>
          <a:lstStyle/>
          <a:p>
            <a:r>
              <a:rPr lang="en-US" sz="2000" dirty="0" smtClean="0"/>
              <a:t>And to the emergence </a:t>
            </a:r>
            <a:r>
              <a:rPr lang="en-US" sz="2000" dirty="0"/>
              <a:t>of cooperative capitalism, as discussed by </a:t>
            </a:r>
            <a:r>
              <a:rPr lang="en-US" sz="2000" dirty="0">
                <a:hlinkClick r:id="rId9"/>
              </a:rPr>
              <a:t>Robin </a:t>
            </a:r>
            <a:r>
              <a:rPr lang="en-US" sz="2000" dirty="0" smtClean="0">
                <a:hlinkClick r:id="rId9"/>
              </a:rPr>
              <a:t>Chase </a:t>
            </a:r>
            <a:r>
              <a:rPr lang="en-US" sz="2000" dirty="0" smtClean="0"/>
              <a:t>of </a:t>
            </a:r>
            <a:r>
              <a:rPr lang="en-US" sz="2000" dirty="0" err="1" smtClean="0">
                <a:hlinkClick r:id="rId10"/>
              </a:rPr>
              <a:t>ZipCar</a:t>
            </a:r>
            <a:r>
              <a:rPr lang="en-US" sz="2000" dirty="0" smtClean="0"/>
              <a:t> fame in </a:t>
            </a:r>
            <a:r>
              <a:rPr lang="en-US" sz="2000" i="1" dirty="0" smtClean="0">
                <a:hlinkClick r:id="rId11"/>
              </a:rPr>
              <a:t>Peers </a:t>
            </a:r>
            <a:r>
              <a:rPr lang="en-US" sz="2000" i="1" dirty="0" err="1">
                <a:hlinkClick r:id="rId11"/>
              </a:rPr>
              <a:t>Inc</a:t>
            </a:r>
            <a:endParaRPr lang="en-US" sz="2000" i="1" dirty="0"/>
          </a:p>
        </p:txBody>
      </p:sp>
      <p:sp>
        <p:nvSpPr>
          <p:cNvPr id="10" name="TextBox 9"/>
          <p:cNvSpPr txBox="1"/>
          <p:nvPr/>
        </p:nvSpPr>
        <p:spPr>
          <a:xfrm>
            <a:off x="1519322" y="5435537"/>
            <a:ext cx="1996316" cy="338554"/>
          </a:xfrm>
          <a:prstGeom prst="rect">
            <a:avLst/>
          </a:prstGeom>
          <a:noFill/>
        </p:spPr>
        <p:txBody>
          <a:bodyPr wrap="square" rtlCol="0">
            <a:spAutoFit/>
          </a:bodyPr>
          <a:lstStyle/>
          <a:p>
            <a:r>
              <a:rPr lang="en-US" sz="1600" dirty="0" smtClean="0">
                <a:hlinkClick r:id="rId12"/>
              </a:rPr>
              <a:t>Lewis Mumford, 1961</a:t>
            </a:r>
            <a:endParaRPr lang="en-US" sz="1600" dirty="0"/>
          </a:p>
        </p:txBody>
      </p:sp>
      <p:sp>
        <p:nvSpPr>
          <p:cNvPr id="11" name="TextBox 10"/>
          <p:cNvSpPr txBox="1"/>
          <p:nvPr/>
        </p:nvSpPr>
        <p:spPr>
          <a:xfrm>
            <a:off x="9009749" y="5435537"/>
            <a:ext cx="1720920" cy="338554"/>
          </a:xfrm>
          <a:prstGeom prst="rect">
            <a:avLst/>
          </a:prstGeom>
          <a:noFill/>
        </p:spPr>
        <p:txBody>
          <a:bodyPr wrap="none" rtlCol="0">
            <a:spAutoFit/>
          </a:bodyPr>
          <a:lstStyle/>
          <a:p>
            <a:r>
              <a:rPr lang="en-US" sz="1600" dirty="0" smtClean="0">
                <a:hlinkClick r:id="rId13"/>
              </a:rPr>
              <a:t>Robin Chase, 2015</a:t>
            </a:r>
            <a:endParaRPr lang="en-US" sz="1600" dirty="0"/>
          </a:p>
        </p:txBody>
      </p:sp>
    </p:spTree>
    <p:extLst>
      <p:ext uri="{BB962C8B-B14F-4D97-AF65-F5344CB8AC3E}">
        <p14:creationId xmlns:p14="http://schemas.microsoft.com/office/powerpoint/2010/main" val="33153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6982" y="1341219"/>
            <a:ext cx="9545214" cy="3600986"/>
          </a:xfrm>
          <a:prstGeom prst="rect">
            <a:avLst/>
          </a:prstGeom>
          <a:noFill/>
        </p:spPr>
        <p:txBody>
          <a:bodyPr wrap="square" rtlCol="0">
            <a:spAutoFit/>
          </a:bodyPr>
          <a:lstStyle/>
          <a:p>
            <a:pPr>
              <a:spcAft>
                <a:spcPts val="600"/>
              </a:spcAft>
            </a:pPr>
            <a:r>
              <a:rPr lang="en-US" sz="2200" b="1" dirty="0" smtClean="0"/>
              <a:t>In Conclusion, a conjecture about possible futures: </a:t>
            </a:r>
          </a:p>
          <a:p>
            <a:pPr>
              <a:spcAft>
                <a:spcPts val="1200"/>
              </a:spcAft>
            </a:pPr>
            <a:r>
              <a:rPr lang="en-US" sz="2200" dirty="0" smtClean="0"/>
              <a:t>By cooperatively generating and sharing ideas for doing </a:t>
            </a:r>
            <a:r>
              <a:rPr lang="en-US" sz="2200" b="1" dirty="0" smtClean="0"/>
              <a:t>ever-more </a:t>
            </a:r>
            <a:r>
              <a:rPr lang="en-US" sz="2200" dirty="0" smtClean="0"/>
              <a:t>with</a:t>
            </a:r>
            <a:r>
              <a:rPr lang="en-US" sz="2200" b="1" dirty="0" smtClean="0"/>
              <a:t> ever-less</a:t>
            </a:r>
            <a:r>
              <a:rPr lang="en-US" sz="2200" dirty="0" smtClean="0"/>
              <a:t>, the incoming wave of innovation has the stunning potential of:</a:t>
            </a:r>
          </a:p>
          <a:p>
            <a:pPr marL="457200" indent="-457200">
              <a:spcAft>
                <a:spcPts val="600"/>
              </a:spcAft>
              <a:buAutoNum type="arabicParenBoth"/>
            </a:pPr>
            <a:r>
              <a:rPr lang="en-US" sz="2200" dirty="0" smtClean="0"/>
              <a:t>Sustainably providing </a:t>
            </a:r>
            <a:r>
              <a:rPr lang="en-US" sz="2200" b="1" dirty="0" smtClean="0">
                <a:solidFill>
                  <a:srgbClr val="00B0F0"/>
                </a:solidFill>
              </a:rPr>
              <a:t>ever-increasing</a:t>
            </a:r>
            <a:r>
              <a:rPr lang="en-US" sz="2200" dirty="0" smtClean="0"/>
              <a:t> infrastructural functionality and life amplification per person, </a:t>
            </a:r>
          </a:p>
          <a:p>
            <a:pPr marL="457200" indent="-457200">
              <a:spcAft>
                <a:spcPts val="600"/>
              </a:spcAft>
              <a:buAutoNum type="arabicParenBoth"/>
            </a:pPr>
            <a:r>
              <a:rPr lang="en-US" sz="2200" dirty="0" smtClean="0"/>
              <a:t>While </a:t>
            </a:r>
            <a:r>
              <a:rPr lang="en-US" sz="2200" dirty="0"/>
              <a:t>consuming </a:t>
            </a:r>
            <a:r>
              <a:rPr lang="en-US" sz="2200" b="1" dirty="0" smtClean="0">
                <a:solidFill>
                  <a:srgbClr val="00B050"/>
                </a:solidFill>
              </a:rPr>
              <a:t>ever-decreasing</a:t>
            </a:r>
            <a:r>
              <a:rPr lang="en-US" sz="2200" dirty="0" smtClean="0"/>
              <a:t> energy and material resources per person</a:t>
            </a:r>
            <a:endParaRPr lang="en-US" sz="2200" dirty="0"/>
          </a:p>
          <a:p>
            <a:pPr marL="457200" indent="-457200">
              <a:spcAft>
                <a:spcPts val="600"/>
              </a:spcAft>
              <a:buAutoNum type="arabicParenBoth"/>
            </a:pPr>
            <a:r>
              <a:rPr lang="en-US" sz="2200" dirty="0" smtClean="0"/>
              <a:t>Thus beginning the </a:t>
            </a:r>
            <a:r>
              <a:rPr lang="en-US" sz="2200" b="1" dirty="0" smtClean="0">
                <a:solidFill>
                  <a:srgbClr val="FF0000"/>
                </a:solidFill>
              </a:rPr>
              <a:t>reigning-in</a:t>
            </a:r>
            <a:r>
              <a:rPr lang="en-US" sz="2200" dirty="0" smtClean="0"/>
              <a:t> of our unsustainable over-use of planet earth</a:t>
            </a:r>
          </a:p>
          <a:p>
            <a:pPr marL="457200" indent="-457200">
              <a:spcAft>
                <a:spcPts val="600"/>
              </a:spcAft>
              <a:buAutoNum type="arabicParenBoth"/>
            </a:pPr>
            <a:r>
              <a:rPr lang="en-US" sz="2200" dirty="0" smtClean="0"/>
              <a:t>While simultaneously</a:t>
            </a:r>
            <a:r>
              <a:rPr lang="en-US" sz="2200" b="1" dirty="0" smtClean="0"/>
              <a:t> </a:t>
            </a:r>
            <a:r>
              <a:rPr lang="en-US" sz="2200" b="1" dirty="0" smtClean="0">
                <a:solidFill>
                  <a:srgbClr val="7030A0"/>
                </a:solidFill>
              </a:rPr>
              <a:t>opening</a:t>
            </a:r>
            <a:r>
              <a:rPr lang="en-US" sz="2200" b="1" dirty="0" smtClean="0"/>
              <a:t> </a:t>
            </a:r>
            <a:r>
              <a:rPr lang="en-US" sz="2200" dirty="0" smtClean="0"/>
              <a:t>an unprecedented  exploration of the greatest of frontiers . . .  the frontier of “</a:t>
            </a:r>
            <a:r>
              <a:rPr lang="en-US" sz="2200" b="1" dirty="0" smtClean="0"/>
              <a:t>What it’s possible to do</a:t>
            </a:r>
            <a:r>
              <a:rPr lang="en-US" sz="2200" dirty="0" smtClean="0"/>
              <a:t>”!</a:t>
            </a:r>
            <a:endParaRPr lang="en-US" sz="2200" dirty="0"/>
          </a:p>
        </p:txBody>
      </p:sp>
    </p:spTree>
    <p:extLst>
      <p:ext uri="{BB962C8B-B14F-4D97-AF65-F5344CB8AC3E}">
        <p14:creationId xmlns:p14="http://schemas.microsoft.com/office/powerpoint/2010/main" val="24691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881" y="829372"/>
            <a:ext cx="8299385" cy="430887"/>
          </a:xfrm>
          <a:prstGeom prst="rect">
            <a:avLst/>
          </a:prstGeom>
        </p:spPr>
        <p:txBody>
          <a:bodyPr wrap="square">
            <a:spAutoFit/>
          </a:bodyPr>
          <a:lstStyle/>
          <a:p>
            <a:pPr algn="ctr"/>
            <a:r>
              <a:rPr lang="en-US" sz="2200" dirty="0"/>
              <a:t>F</a:t>
            </a:r>
            <a:r>
              <a:rPr lang="en-US" sz="2200" dirty="0" smtClean="0"/>
              <a:t>inally, a personal perspective on “Our Travels </a:t>
            </a:r>
            <a:r>
              <a:rPr lang="en-US" sz="2200" dirty="0"/>
              <a:t>T</a:t>
            </a:r>
            <a:r>
              <a:rPr lang="en-US" sz="2200" dirty="0" smtClean="0"/>
              <a:t>hrough </a:t>
            </a:r>
            <a:r>
              <a:rPr lang="en-US" sz="2200" dirty="0"/>
              <a:t>T</a:t>
            </a:r>
            <a:r>
              <a:rPr lang="en-US" sz="2200" dirty="0" smtClean="0"/>
              <a:t>ime”. . . </a:t>
            </a:r>
            <a:endParaRPr lang="en-US" sz="2200" dirty="0"/>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790" y="1390146"/>
            <a:ext cx="7299565" cy="3849652"/>
          </a:xfrm>
          <a:prstGeom prst="rect">
            <a:avLst/>
          </a:prstGeom>
        </p:spPr>
      </p:pic>
      <p:sp>
        <p:nvSpPr>
          <p:cNvPr id="6" name="Rectangle 5"/>
          <p:cNvSpPr/>
          <p:nvPr/>
        </p:nvSpPr>
        <p:spPr>
          <a:xfrm>
            <a:off x="1861881" y="5369685"/>
            <a:ext cx="7936665" cy="677108"/>
          </a:xfrm>
          <a:prstGeom prst="rect">
            <a:avLst/>
          </a:prstGeom>
        </p:spPr>
        <p:txBody>
          <a:bodyPr wrap="square">
            <a:spAutoFit/>
          </a:bodyPr>
          <a:lstStyle/>
          <a:p>
            <a:pPr algn="r"/>
            <a:r>
              <a:rPr lang="en-US" sz="2000" dirty="0"/>
              <a:t>“</a:t>
            </a:r>
            <a:r>
              <a:rPr lang="en-US" sz="2000" dirty="0">
                <a:hlinkClick r:id="rId4"/>
              </a:rPr>
              <a:t>If you want to </a:t>
            </a:r>
            <a:r>
              <a:rPr lang="en-US" sz="2000" dirty="0" smtClean="0">
                <a:hlinkClick r:id="rId4"/>
              </a:rPr>
              <a:t>change the future, start living as if you’re already there!</a:t>
            </a:r>
            <a:r>
              <a:rPr lang="en-US" sz="2000" dirty="0" smtClean="0"/>
              <a:t>”</a:t>
            </a:r>
          </a:p>
          <a:p>
            <a:pPr algn="r"/>
            <a:r>
              <a:rPr lang="en-US" dirty="0" smtClean="0">
                <a:solidFill>
                  <a:schemeClr val="bg1">
                    <a:lumMod val="50000"/>
                  </a:schemeClr>
                </a:solidFill>
              </a:rPr>
              <a:t>– Lynn Conway</a:t>
            </a:r>
            <a:endParaRPr lang="en-US" dirty="0">
              <a:solidFill>
                <a:schemeClr val="bg1">
                  <a:lumMod val="50000"/>
                </a:schemeClr>
              </a:solidFill>
            </a:endParaRPr>
          </a:p>
        </p:txBody>
      </p:sp>
      <p:sp>
        <p:nvSpPr>
          <p:cNvPr id="3" name="TextBox 2"/>
          <p:cNvSpPr txBox="1"/>
          <p:nvPr/>
        </p:nvSpPr>
        <p:spPr>
          <a:xfrm>
            <a:off x="8053726" y="3597042"/>
            <a:ext cx="752475" cy="261610"/>
          </a:xfrm>
          <a:prstGeom prst="rect">
            <a:avLst/>
          </a:prstGeom>
          <a:noFill/>
        </p:spPr>
        <p:txBody>
          <a:bodyPr wrap="square" rtlCol="0">
            <a:spAutoFit/>
          </a:bodyPr>
          <a:lstStyle/>
          <a:p>
            <a:r>
              <a:rPr lang="en-US" sz="1100" dirty="0" smtClean="0">
                <a:hlinkClick r:id="rId2"/>
              </a:rPr>
              <a:t>Source</a:t>
            </a:r>
            <a:endParaRPr lang="en-US" sz="1100" dirty="0"/>
          </a:p>
        </p:txBody>
      </p:sp>
    </p:spTree>
    <p:extLst>
      <p:ext uri="{BB962C8B-B14F-4D97-AF65-F5344CB8AC3E}">
        <p14:creationId xmlns:p14="http://schemas.microsoft.com/office/powerpoint/2010/main" val="13102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38804" y="2684712"/>
            <a:ext cx="1079709" cy="707886"/>
          </a:xfrm>
          <a:prstGeom prst="rect">
            <a:avLst/>
          </a:prstGeom>
          <a:noFill/>
        </p:spPr>
        <p:txBody>
          <a:bodyPr wrap="square" rtlCol="0">
            <a:spAutoFit/>
          </a:bodyPr>
          <a:lstStyle/>
          <a:p>
            <a:r>
              <a:rPr lang="en-US" sz="4000" dirty="0" smtClean="0"/>
              <a:t>END</a:t>
            </a:r>
            <a:endParaRPr lang="en-US" sz="4000" dirty="0"/>
          </a:p>
        </p:txBody>
      </p:sp>
      <p:sp>
        <p:nvSpPr>
          <p:cNvPr id="2" name="TextBox 1"/>
          <p:cNvSpPr txBox="1"/>
          <p:nvPr/>
        </p:nvSpPr>
        <p:spPr>
          <a:xfrm>
            <a:off x="3869542" y="5003834"/>
            <a:ext cx="4741058" cy="369332"/>
          </a:xfrm>
          <a:prstGeom prst="rect">
            <a:avLst/>
          </a:prstGeom>
          <a:noFill/>
        </p:spPr>
        <p:txBody>
          <a:bodyPr wrap="square" rtlCol="0">
            <a:spAutoFit/>
          </a:bodyPr>
          <a:lstStyle/>
          <a:p>
            <a:r>
              <a:rPr lang="en-US" i="1" dirty="0" smtClean="0"/>
              <a:t>Links </a:t>
            </a:r>
            <a:r>
              <a:rPr lang="en-US" i="1" dirty="0" smtClean="0"/>
              <a:t>to </a:t>
            </a:r>
            <a:r>
              <a:rPr lang="en-US" i="1" dirty="0" err="1" smtClean="0"/>
              <a:t>Powerpoint</a:t>
            </a:r>
            <a:r>
              <a:rPr lang="en-US" i="1" dirty="0" smtClean="0"/>
              <a:t> Slides, Notes </a:t>
            </a:r>
            <a:r>
              <a:rPr lang="en-US" sz="1600" i="1" dirty="0" smtClean="0"/>
              <a:t>&amp;</a:t>
            </a:r>
            <a:r>
              <a:rPr lang="en-US" i="1" dirty="0" smtClean="0"/>
              <a:t> References</a:t>
            </a:r>
            <a:endParaRPr lang="en-US" i="1" dirty="0"/>
          </a:p>
        </p:txBody>
      </p:sp>
      <p:sp>
        <p:nvSpPr>
          <p:cNvPr id="5" name="Rectangle 4"/>
          <p:cNvSpPr/>
          <p:nvPr/>
        </p:nvSpPr>
        <p:spPr>
          <a:xfrm>
            <a:off x="2695321" y="5373166"/>
            <a:ext cx="6766676" cy="697627"/>
          </a:xfrm>
          <a:prstGeom prst="rect">
            <a:avLst/>
          </a:prstGeom>
        </p:spPr>
        <p:txBody>
          <a:bodyPr wrap="square">
            <a:spAutoFit/>
          </a:bodyPr>
          <a:lstStyle/>
          <a:p>
            <a:pPr algn="ctr">
              <a:spcAft>
                <a:spcPts val="200"/>
              </a:spcAft>
            </a:pPr>
            <a:r>
              <a:rPr lang="en-US" sz="1200" u="sng" dirty="0" smtClean="0">
                <a:hlinkClick r:id="rId2"/>
              </a:rPr>
              <a:t>http</a:t>
            </a:r>
            <a:r>
              <a:rPr lang="en-US" sz="1200" u="sng" dirty="0">
                <a:hlinkClick r:id="rId2"/>
              </a:rPr>
              <a:t>://</a:t>
            </a:r>
            <a:r>
              <a:rPr lang="en-US" sz="1200" u="sng" dirty="0" smtClean="0">
                <a:hlinkClick r:id="rId2"/>
              </a:rPr>
              <a:t>ai.eecs.umich.edu/people/conway/Memoirs/Talks/RSE/2015_RSE_Lecture_by_Lynn_Conway.pptx</a:t>
            </a:r>
            <a:endParaRPr lang="en-US" sz="1200" u="sng" dirty="0" smtClean="0"/>
          </a:p>
          <a:p>
            <a:pPr algn="ctr">
              <a:spcAft>
                <a:spcPts val="200"/>
              </a:spcAft>
            </a:pPr>
            <a:r>
              <a:rPr lang="en-US" sz="1200" dirty="0">
                <a:hlinkClick r:id="rId3"/>
              </a:rPr>
              <a:t>http://ai.eecs.umich.edu/people/conway/Memoirs/Talks/RSE/2015_RSE_Lecture_SlidesNotesRefs.html</a:t>
            </a:r>
            <a:endParaRPr lang="en-US" sz="1200" dirty="0"/>
          </a:p>
          <a:p>
            <a:pPr algn="ctr">
              <a:spcAft>
                <a:spcPts val="200"/>
              </a:spcAft>
            </a:pPr>
            <a:endParaRPr lang="en-US" sz="1200" dirty="0" smtClean="0"/>
          </a:p>
        </p:txBody>
      </p:sp>
    </p:spTree>
    <p:extLst>
      <p:ext uri="{BB962C8B-B14F-4D97-AF65-F5344CB8AC3E}">
        <p14:creationId xmlns:p14="http://schemas.microsoft.com/office/powerpoint/2010/main" val="512884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0353" y="956537"/>
            <a:ext cx="3690635" cy="1015663"/>
          </a:xfrm>
          <a:prstGeom prst="rect">
            <a:avLst/>
          </a:prstGeom>
          <a:noFill/>
        </p:spPr>
        <p:txBody>
          <a:bodyPr wrap="square" rtlCol="0">
            <a:spAutoFit/>
          </a:bodyPr>
          <a:lstStyle/>
          <a:p>
            <a:r>
              <a:rPr lang="en-US" sz="2000" dirty="0" smtClean="0"/>
              <a:t>Now, what’ happening here?  </a:t>
            </a:r>
          </a:p>
          <a:p>
            <a:r>
              <a:rPr lang="en-US" sz="2000" dirty="0" smtClean="0"/>
              <a:t>Just exponentiation of THINGS?</a:t>
            </a:r>
          </a:p>
          <a:p>
            <a:r>
              <a:rPr lang="en-US" sz="2000" dirty="0" smtClean="0"/>
              <a:t>Is that all this is?</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929" y="2210926"/>
            <a:ext cx="2113426" cy="1455604"/>
          </a:xfrm>
          <a:prstGeom prst="rect">
            <a:avLst/>
          </a:prstGeom>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561" y="2295850"/>
            <a:ext cx="1402953" cy="1224201"/>
          </a:xfrm>
          <a:prstGeom prst="rect">
            <a:avLst/>
          </a:prstGeom>
        </p:spPr>
      </p:pic>
      <p:pic>
        <p:nvPicPr>
          <p:cNvPr id="5" name="Picture 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8500" y="3874479"/>
            <a:ext cx="3701135" cy="1737799"/>
          </a:xfrm>
          <a:prstGeom prst="rect">
            <a:avLst/>
          </a:prstGeom>
          <a:ln>
            <a:solidFill>
              <a:schemeClr val="accent1"/>
            </a:solidFill>
          </a:ln>
        </p:spPr>
      </p:pic>
      <p:pic>
        <p:nvPicPr>
          <p:cNvPr id="6" name="Picture 5">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36582" y="2288382"/>
            <a:ext cx="2457215" cy="3323896"/>
          </a:xfrm>
          <a:prstGeom prst="rect">
            <a:avLst/>
          </a:prstGeom>
          <a:ln>
            <a:solidFill>
              <a:schemeClr val="accent1"/>
            </a:solidFill>
          </a:ln>
        </p:spPr>
      </p:pic>
      <p:sp>
        <p:nvSpPr>
          <p:cNvPr id="7" name="TextBox 6"/>
          <p:cNvSpPr txBox="1"/>
          <p:nvPr/>
        </p:nvSpPr>
        <p:spPr>
          <a:xfrm>
            <a:off x="5392391" y="956537"/>
            <a:ext cx="5126340" cy="1046440"/>
          </a:xfrm>
          <a:prstGeom prst="rect">
            <a:avLst/>
          </a:prstGeom>
          <a:noFill/>
        </p:spPr>
        <p:txBody>
          <a:bodyPr wrap="none" rtlCol="0">
            <a:spAutoFit/>
          </a:bodyPr>
          <a:lstStyle/>
          <a:p>
            <a:r>
              <a:rPr lang="en-US" sz="2000" dirty="0"/>
              <a:t>Or </a:t>
            </a:r>
            <a:r>
              <a:rPr lang="en-US" sz="2000" dirty="0" smtClean="0"/>
              <a:t>exponentiation </a:t>
            </a:r>
            <a:r>
              <a:rPr lang="en-US" sz="2000" dirty="0"/>
              <a:t>of </a:t>
            </a:r>
            <a:r>
              <a:rPr lang="en-US" sz="2000" dirty="0">
                <a:hlinkClick r:id="rId10"/>
              </a:rPr>
              <a:t>key clusters of </a:t>
            </a:r>
            <a:r>
              <a:rPr lang="en-US" sz="2000" dirty="0" smtClean="0">
                <a:hlinkClick r:id="rId10"/>
              </a:rPr>
              <a:t>innovative </a:t>
            </a:r>
          </a:p>
          <a:p>
            <a:r>
              <a:rPr lang="en-US" sz="2000" dirty="0" smtClean="0">
                <a:hlinkClick r:id="rId10"/>
              </a:rPr>
              <a:t>IDEAS in </a:t>
            </a:r>
            <a:r>
              <a:rPr lang="en-US" sz="2000" dirty="0">
                <a:hlinkClick r:id="rId10"/>
              </a:rPr>
              <a:t>the minds of </a:t>
            </a:r>
            <a:r>
              <a:rPr lang="en-US" sz="2000" dirty="0" smtClean="0">
                <a:hlinkClick r:id="rId10"/>
              </a:rPr>
              <a:t>ever more people</a:t>
            </a:r>
            <a:r>
              <a:rPr lang="en-US" sz="2000" dirty="0"/>
              <a:t>?</a:t>
            </a:r>
          </a:p>
          <a:p>
            <a:r>
              <a:rPr lang="en-US" sz="2200" b="1" dirty="0"/>
              <a:t>IDEAS on how to MAKE and USE things . . </a:t>
            </a:r>
            <a:r>
              <a:rPr lang="en-US" sz="2200" b="1" dirty="0" smtClean="0"/>
              <a:t>.</a:t>
            </a:r>
            <a:endParaRPr lang="en-US" sz="2200" b="1" dirty="0"/>
          </a:p>
        </p:txBody>
      </p:sp>
      <p:pic>
        <p:nvPicPr>
          <p:cNvPr id="8" name="Picture 7">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6231" y="3874480"/>
            <a:ext cx="1335322" cy="1737799"/>
          </a:xfrm>
          <a:prstGeom prst="rect">
            <a:avLst/>
          </a:prstGeom>
        </p:spPr>
      </p:pic>
    </p:spTree>
    <p:extLst>
      <p:ext uri="{BB962C8B-B14F-4D97-AF65-F5344CB8AC3E}">
        <p14:creationId xmlns:p14="http://schemas.microsoft.com/office/powerpoint/2010/main" val="31440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29029</TotalTime>
  <Words>4390</Words>
  <Application>Microsoft Office PowerPoint</Application>
  <PresentationFormat>Widescreen</PresentationFormat>
  <Paragraphs>585</Paragraphs>
  <Slides>87</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87</vt:i4>
      </vt:variant>
    </vt:vector>
  </HeadingPairs>
  <TitlesOfParts>
    <vt:vector size="93"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Steinmetz Memorial Lecture</dc:title>
  <dc:creator>Lynn Conway</dc:creator>
  <cp:keywords>Charles Proteus Steinmetz, AC electricity revolution, Hysteresis, Mathematics, Union College, IEEE, Lynn Conway, VLSI microelectronics revolution, Xerox PARC, DARPA, ARPANET, MIT, MPC79, Silicon Foundry, Fabless Design, Carver Mead, Gordon Moore, Moore’s law, exponential function, logistics function, diffusion of innovations, Gartner Hype Cycle, MEMS, microsystems, EDA, multi-physics, MOOCs, Blended Learning, drones, MYO, Parrot Bebop, Oculus Rift, Thalmic Systems, Zano drone, 3D printing, additive manufacturing, Apple Watch, ARA, Michigan Micro Mote, Social Physics, Khan Academy, TSMC, Global Foundries, Wearables, Virtual Reality, Augmented Reality, Internet, Diffusion of Innovations.</cp:keywords>
  <dc:description>Union College and IEEE Schenectady Section present The Steinmetz Memorial Lecture for 2015:_x000d_
“Our Travels Through Time: Envisioning Historical Waves of Technological Innovation”_x000d_
Lynn Conway_x000d_
Professor of EECS, Emerita_x000d_
University of Michigan, Ann Arbor</dc:description>
  <cp:lastModifiedBy>Lynn</cp:lastModifiedBy>
  <cp:revision>705</cp:revision>
  <dcterms:created xsi:type="dcterms:W3CDTF">2015-04-09T14:43:49Z</dcterms:created>
  <dcterms:modified xsi:type="dcterms:W3CDTF">2015-11-11T20:56:43Z</dcterms:modified>
</cp:coreProperties>
</file>