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0.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345" r:id="rId2"/>
    <p:sldId id="505" r:id="rId3"/>
    <p:sldId id="349" r:id="rId4"/>
    <p:sldId id="350" r:id="rId5"/>
    <p:sldId id="351" r:id="rId6"/>
    <p:sldId id="352" r:id="rId7"/>
    <p:sldId id="354" r:id="rId8"/>
    <p:sldId id="356" r:id="rId9"/>
    <p:sldId id="359" r:id="rId10"/>
    <p:sldId id="360" r:id="rId11"/>
    <p:sldId id="361" r:id="rId12"/>
    <p:sldId id="362" r:id="rId13"/>
    <p:sldId id="364" r:id="rId14"/>
    <p:sldId id="365" r:id="rId15"/>
    <p:sldId id="366" r:id="rId16"/>
    <p:sldId id="473" r:id="rId17"/>
    <p:sldId id="373" r:id="rId18"/>
    <p:sldId id="374" r:id="rId19"/>
    <p:sldId id="375" r:id="rId20"/>
    <p:sldId id="376" r:id="rId21"/>
    <p:sldId id="377" r:id="rId22"/>
    <p:sldId id="463" r:id="rId23"/>
    <p:sldId id="464" r:id="rId24"/>
    <p:sldId id="507" r:id="rId25"/>
    <p:sldId id="466" r:id="rId26"/>
    <p:sldId id="396" r:id="rId27"/>
    <p:sldId id="501" r:id="rId28"/>
    <p:sldId id="399" r:id="rId29"/>
    <p:sldId id="400" r:id="rId30"/>
    <p:sldId id="401" r:id="rId31"/>
    <p:sldId id="403" r:id="rId32"/>
    <p:sldId id="404" r:id="rId33"/>
    <p:sldId id="405" r:id="rId34"/>
    <p:sldId id="406" r:id="rId35"/>
    <p:sldId id="407" r:id="rId36"/>
    <p:sldId id="408" r:id="rId37"/>
    <p:sldId id="410" r:id="rId38"/>
    <p:sldId id="411" r:id="rId39"/>
    <p:sldId id="412" r:id="rId40"/>
    <p:sldId id="413" r:id="rId41"/>
    <p:sldId id="414" r:id="rId42"/>
    <p:sldId id="479" r:id="rId43"/>
    <p:sldId id="417" r:id="rId44"/>
    <p:sldId id="418" r:id="rId45"/>
    <p:sldId id="485" r:id="rId46"/>
    <p:sldId id="424" r:id="rId47"/>
    <p:sldId id="426" r:id="rId48"/>
    <p:sldId id="427" r:id="rId49"/>
    <p:sldId id="504" r:id="rId50"/>
    <p:sldId id="429" r:id="rId51"/>
    <p:sldId id="301" r:id="rId52"/>
    <p:sldId id="261" r:id="rId53"/>
    <p:sldId id="262" r:id="rId54"/>
    <p:sldId id="263" r:id="rId55"/>
    <p:sldId id="265" r:id="rId56"/>
    <p:sldId id="320" r:id="rId57"/>
    <p:sldId id="340" r:id="rId58"/>
    <p:sldId id="321" r:id="rId59"/>
    <p:sldId id="508" r:id="rId60"/>
    <p:sldId id="307" r:id="rId61"/>
    <p:sldId id="293" r:id="rId62"/>
    <p:sldId id="294" r:id="rId63"/>
    <p:sldId id="295" r:id="rId64"/>
    <p:sldId id="310" r:id="rId65"/>
    <p:sldId id="268" r:id="rId66"/>
    <p:sldId id="269" r:id="rId67"/>
    <p:sldId id="270" r:id="rId68"/>
    <p:sldId id="325" r:id="rId69"/>
    <p:sldId id="271" r:id="rId70"/>
    <p:sldId id="273" r:id="rId71"/>
    <p:sldId id="274" r:id="rId72"/>
    <p:sldId id="276" r:id="rId73"/>
    <p:sldId id="328" r:id="rId74"/>
    <p:sldId id="329" r:id="rId75"/>
    <p:sldId id="483" r:id="rId76"/>
    <p:sldId id="314" r:id="rId77"/>
    <p:sldId id="502" r:id="rId78"/>
    <p:sldId id="503" r:id="rId79"/>
    <p:sldId id="506" r:id="rId80"/>
    <p:sldId id="302" r:id="rId81"/>
    <p:sldId id="283" r:id="rId82"/>
    <p:sldId id="514" r:id="rId83"/>
    <p:sldId id="291" r:id="rId84"/>
    <p:sldId id="510" r:id="rId85"/>
    <p:sldId id="499" r:id="rId86"/>
    <p:sldId id="431" r:id="rId87"/>
    <p:sldId id="511" r:id="rId88"/>
    <p:sldId id="492" r:id="rId89"/>
    <p:sldId id="493" r:id="rId90"/>
    <p:sldId id="500" r:id="rId91"/>
    <p:sldId id="509" r:id="rId92"/>
    <p:sldId id="475" r:id="rId93"/>
    <p:sldId id="512" r:id="rId94"/>
    <p:sldId id="303" r:id="rId95"/>
    <p:sldId id="311" r:id="rId96"/>
  </p:sldIdLst>
  <p:sldSz cx="12192000" cy="6858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3333FF"/>
    <a:srgbClr val="FFCC00"/>
    <a:srgbClr val="00CC00"/>
    <a:srgbClr val="FFFF00"/>
    <a:srgbClr val="99FF99"/>
    <a:srgbClr val="CC00FF"/>
    <a:srgbClr val="00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62" autoAdjust="0"/>
    <p:restoredTop sz="93377" autoAdjust="0"/>
  </p:normalViewPr>
  <p:slideViewPr>
    <p:cSldViewPr snapToGrid="0">
      <p:cViewPr varScale="1">
        <p:scale>
          <a:sx n="49" d="100"/>
          <a:sy n="49" d="100"/>
        </p:scale>
        <p:origin x="1152" y="44"/>
      </p:cViewPr>
      <p:guideLst/>
    </p:cSldViewPr>
  </p:slideViewPr>
  <p:outlineViewPr>
    <p:cViewPr>
      <p:scale>
        <a:sx n="33" d="100"/>
        <a:sy n="33" d="100"/>
      </p:scale>
      <p:origin x="0" y="-13052"/>
    </p:cViewPr>
  </p:outlineViewPr>
  <p:notesTextViewPr>
    <p:cViewPr>
      <p:scale>
        <a:sx n="1" d="1"/>
        <a:sy n="1" d="1"/>
      </p:scale>
      <p:origin x="0" y="0"/>
    </p:cViewPr>
  </p:notesTextViewPr>
  <p:sorterViewPr>
    <p:cViewPr>
      <p:scale>
        <a:sx n="49" d="100"/>
        <a:sy n="49" d="100"/>
      </p:scale>
      <p:origin x="0" y="-9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7333" cy="355083"/>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5303577" y="0"/>
            <a:ext cx="4057333" cy="355083"/>
          </a:xfrm>
          <a:prstGeom prst="rect">
            <a:avLst/>
          </a:prstGeom>
        </p:spPr>
        <p:txBody>
          <a:bodyPr vert="horz" lIns="93936" tIns="46968" rIns="93936" bIns="46968" rtlCol="0"/>
          <a:lstStyle>
            <a:lvl1pPr algn="r">
              <a:defRPr sz="1200"/>
            </a:lvl1pPr>
          </a:lstStyle>
          <a:p>
            <a:fld id="{F0BA15CC-877E-49BF-9BDE-DB1A04F76FB3}" type="datetimeFigureOut">
              <a:rPr lang="en-US" smtClean="0"/>
              <a:t>3/21/2016</a:t>
            </a:fld>
            <a:endParaRPr lang="en-US"/>
          </a:p>
        </p:txBody>
      </p:sp>
      <p:sp>
        <p:nvSpPr>
          <p:cNvPr id="4" name="Footer Placeholder 3"/>
          <p:cNvSpPr>
            <a:spLocks noGrp="1"/>
          </p:cNvSpPr>
          <p:nvPr>
            <p:ph type="ftr" sz="quarter" idx="2"/>
          </p:nvPr>
        </p:nvSpPr>
        <p:spPr>
          <a:xfrm>
            <a:off x="1" y="6721994"/>
            <a:ext cx="4057333" cy="355082"/>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5303577" y="6721994"/>
            <a:ext cx="4057333" cy="355082"/>
          </a:xfrm>
          <a:prstGeom prst="rect">
            <a:avLst/>
          </a:prstGeom>
        </p:spPr>
        <p:txBody>
          <a:bodyPr vert="horz" lIns="93936" tIns="46968" rIns="93936" bIns="46968" rtlCol="0" anchor="b"/>
          <a:lstStyle>
            <a:lvl1pPr algn="r">
              <a:defRPr sz="1200"/>
            </a:lvl1pPr>
          </a:lstStyle>
          <a:p>
            <a:fld id="{5D0527B2-5ECB-48C3-97C7-85547AEE7699}" type="slidenum">
              <a:rPr lang="en-US" smtClean="0"/>
              <a:t>‹#›</a:t>
            </a:fld>
            <a:endParaRPr lang="en-US"/>
          </a:p>
        </p:txBody>
      </p:sp>
    </p:spTree>
    <p:extLst>
      <p:ext uri="{BB962C8B-B14F-4D97-AF65-F5344CB8AC3E}">
        <p14:creationId xmlns:p14="http://schemas.microsoft.com/office/powerpoint/2010/main" val="331161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7333" cy="355083"/>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5303577" y="0"/>
            <a:ext cx="4057333" cy="355083"/>
          </a:xfrm>
          <a:prstGeom prst="rect">
            <a:avLst/>
          </a:prstGeom>
        </p:spPr>
        <p:txBody>
          <a:bodyPr vert="horz" lIns="93936" tIns="46968" rIns="93936" bIns="46968" rtlCol="0"/>
          <a:lstStyle>
            <a:lvl1pPr algn="r">
              <a:defRPr sz="1200"/>
            </a:lvl1pPr>
          </a:lstStyle>
          <a:p>
            <a:fld id="{16260984-2B4E-4909-83B3-A309576FED78}" type="datetimeFigureOut">
              <a:rPr lang="en-US" smtClean="0"/>
              <a:t>3/21/2016</a:t>
            </a:fld>
            <a:endParaRPr lang="en-US"/>
          </a:p>
        </p:txBody>
      </p:sp>
      <p:sp>
        <p:nvSpPr>
          <p:cNvPr id="4" name="Slide Image Placeholder 3"/>
          <p:cNvSpPr>
            <a:spLocks noGrp="1" noRot="1" noChangeAspect="1"/>
          </p:cNvSpPr>
          <p:nvPr>
            <p:ph type="sldImg" idx="2"/>
          </p:nvPr>
        </p:nvSpPr>
        <p:spPr>
          <a:xfrm>
            <a:off x="2557463" y="884238"/>
            <a:ext cx="4248150" cy="2389187"/>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936308" y="3405843"/>
            <a:ext cx="7490460" cy="2786598"/>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721994"/>
            <a:ext cx="4057333" cy="355082"/>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5303577" y="6721994"/>
            <a:ext cx="4057333" cy="355082"/>
          </a:xfrm>
          <a:prstGeom prst="rect">
            <a:avLst/>
          </a:prstGeom>
        </p:spPr>
        <p:txBody>
          <a:bodyPr vert="horz" lIns="93936" tIns="46968" rIns="93936" bIns="46968"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14</a:t>
            </a:fld>
            <a:endParaRPr lang="en-US"/>
          </a:p>
        </p:txBody>
      </p:sp>
    </p:spTree>
    <p:extLst>
      <p:ext uri="{BB962C8B-B14F-4D97-AF65-F5344CB8AC3E}">
        <p14:creationId xmlns:p14="http://schemas.microsoft.com/office/powerpoint/2010/main" val="124440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50</a:t>
            </a:fld>
            <a:endParaRPr lang="en-US" dirty="0"/>
          </a:p>
        </p:txBody>
      </p:sp>
    </p:spTree>
    <p:extLst>
      <p:ext uri="{BB962C8B-B14F-4D97-AF65-F5344CB8AC3E}">
        <p14:creationId xmlns:p14="http://schemas.microsoft.com/office/powerpoint/2010/main" val="295611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55</a:t>
            </a:fld>
            <a:endParaRPr lang="en-US"/>
          </a:p>
        </p:txBody>
      </p:sp>
    </p:spTree>
    <p:extLst>
      <p:ext uri="{BB962C8B-B14F-4D97-AF65-F5344CB8AC3E}">
        <p14:creationId xmlns:p14="http://schemas.microsoft.com/office/powerpoint/2010/main" val="3721176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56</a:t>
            </a:fld>
            <a:endParaRPr lang="en-US"/>
          </a:p>
        </p:txBody>
      </p:sp>
    </p:spTree>
    <p:extLst>
      <p:ext uri="{BB962C8B-B14F-4D97-AF65-F5344CB8AC3E}">
        <p14:creationId xmlns:p14="http://schemas.microsoft.com/office/powerpoint/2010/main" val="190698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57</a:t>
            </a:fld>
            <a:endParaRPr lang="en-US"/>
          </a:p>
        </p:txBody>
      </p:sp>
    </p:spTree>
    <p:extLst>
      <p:ext uri="{BB962C8B-B14F-4D97-AF65-F5344CB8AC3E}">
        <p14:creationId xmlns:p14="http://schemas.microsoft.com/office/powerpoint/2010/main" val="195395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64</a:t>
            </a:fld>
            <a:endParaRPr lang="en-US"/>
          </a:p>
        </p:txBody>
      </p:sp>
    </p:spTree>
    <p:extLst>
      <p:ext uri="{BB962C8B-B14F-4D97-AF65-F5344CB8AC3E}">
        <p14:creationId xmlns:p14="http://schemas.microsoft.com/office/powerpoint/2010/main" val="403656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79F69-39E3-468C-AEE0-DAF955CD0023}" type="slidenum">
              <a:rPr lang="en-US" smtClean="0"/>
              <a:t>65</a:t>
            </a:fld>
            <a:endParaRPr lang="en-US"/>
          </a:p>
        </p:txBody>
      </p:sp>
    </p:spTree>
    <p:extLst>
      <p:ext uri="{BB962C8B-B14F-4D97-AF65-F5344CB8AC3E}">
        <p14:creationId xmlns:p14="http://schemas.microsoft.com/office/powerpoint/2010/main" val="1020676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66</a:t>
            </a:fld>
            <a:endParaRPr lang="en-US"/>
          </a:p>
        </p:txBody>
      </p:sp>
    </p:spTree>
    <p:extLst>
      <p:ext uri="{BB962C8B-B14F-4D97-AF65-F5344CB8AC3E}">
        <p14:creationId xmlns:p14="http://schemas.microsoft.com/office/powerpoint/2010/main" val="153383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68</a:t>
            </a:fld>
            <a:endParaRPr lang="en-US"/>
          </a:p>
        </p:txBody>
      </p:sp>
    </p:spTree>
    <p:extLst>
      <p:ext uri="{BB962C8B-B14F-4D97-AF65-F5344CB8AC3E}">
        <p14:creationId xmlns:p14="http://schemas.microsoft.com/office/powerpoint/2010/main" val="1706483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72</a:t>
            </a:fld>
            <a:endParaRPr lang="en-US"/>
          </a:p>
        </p:txBody>
      </p:sp>
    </p:spTree>
    <p:extLst>
      <p:ext uri="{BB962C8B-B14F-4D97-AF65-F5344CB8AC3E}">
        <p14:creationId xmlns:p14="http://schemas.microsoft.com/office/powerpoint/2010/main" val="161137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78</a:t>
            </a:fld>
            <a:endParaRPr lang="en-US"/>
          </a:p>
        </p:txBody>
      </p:sp>
    </p:spTree>
    <p:extLst>
      <p:ext uri="{BB962C8B-B14F-4D97-AF65-F5344CB8AC3E}">
        <p14:creationId xmlns:p14="http://schemas.microsoft.com/office/powerpoint/2010/main" val="365741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15</a:t>
            </a:fld>
            <a:endParaRPr lang="en-US"/>
          </a:p>
        </p:txBody>
      </p:sp>
    </p:spTree>
    <p:extLst>
      <p:ext uri="{BB962C8B-B14F-4D97-AF65-F5344CB8AC3E}">
        <p14:creationId xmlns:p14="http://schemas.microsoft.com/office/powerpoint/2010/main" val="1244708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82</a:t>
            </a:fld>
            <a:endParaRPr lang="en-US"/>
          </a:p>
        </p:txBody>
      </p:sp>
    </p:spTree>
    <p:extLst>
      <p:ext uri="{BB962C8B-B14F-4D97-AF65-F5344CB8AC3E}">
        <p14:creationId xmlns:p14="http://schemas.microsoft.com/office/powerpoint/2010/main" val="4089625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84</a:t>
            </a:fld>
            <a:endParaRPr lang="en-US"/>
          </a:p>
        </p:txBody>
      </p:sp>
    </p:spTree>
    <p:extLst>
      <p:ext uri="{BB962C8B-B14F-4D97-AF65-F5344CB8AC3E}">
        <p14:creationId xmlns:p14="http://schemas.microsoft.com/office/powerpoint/2010/main" val="406227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86</a:t>
            </a:fld>
            <a:endParaRPr lang="en-US"/>
          </a:p>
        </p:txBody>
      </p:sp>
    </p:spTree>
    <p:extLst>
      <p:ext uri="{BB962C8B-B14F-4D97-AF65-F5344CB8AC3E}">
        <p14:creationId xmlns:p14="http://schemas.microsoft.com/office/powerpoint/2010/main" val="1933431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87</a:t>
            </a:fld>
            <a:endParaRPr lang="en-US"/>
          </a:p>
        </p:txBody>
      </p:sp>
    </p:spTree>
    <p:extLst>
      <p:ext uri="{BB962C8B-B14F-4D97-AF65-F5344CB8AC3E}">
        <p14:creationId xmlns:p14="http://schemas.microsoft.com/office/powerpoint/2010/main" val="359619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88</a:t>
            </a:fld>
            <a:endParaRPr lang="en-US"/>
          </a:p>
        </p:txBody>
      </p:sp>
    </p:spTree>
    <p:extLst>
      <p:ext uri="{BB962C8B-B14F-4D97-AF65-F5344CB8AC3E}">
        <p14:creationId xmlns:p14="http://schemas.microsoft.com/office/powerpoint/2010/main" val="539227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92</a:t>
            </a:fld>
            <a:endParaRPr lang="en-US"/>
          </a:p>
        </p:txBody>
      </p:sp>
    </p:spTree>
    <p:extLst>
      <p:ext uri="{BB962C8B-B14F-4D97-AF65-F5344CB8AC3E}">
        <p14:creationId xmlns:p14="http://schemas.microsoft.com/office/powerpoint/2010/main" val="783956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93</a:t>
            </a:fld>
            <a:endParaRPr lang="en-US"/>
          </a:p>
        </p:txBody>
      </p:sp>
    </p:spTree>
    <p:extLst>
      <p:ext uri="{BB962C8B-B14F-4D97-AF65-F5344CB8AC3E}">
        <p14:creationId xmlns:p14="http://schemas.microsoft.com/office/powerpoint/2010/main" val="232816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21</a:t>
            </a:fld>
            <a:endParaRPr lang="en-US"/>
          </a:p>
        </p:txBody>
      </p:sp>
    </p:spTree>
    <p:extLst>
      <p:ext uri="{BB962C8B-B14F-4D97-AF65-F5344CB8AC3E}">
        <p14:creationId xmlns:p14="http://schemas.microsoft.com/office/powerpoint/2010/main" val="281911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22</a:t>
            </a:fld>
            <a:endParaRPr lang="en-US"/>
          </a:p>
        </p:txBody>
      </p:sp>
    </p:spTree>
    <p:extLst>
      <p:ext uri="{BB962C8B-B14F-4D97-AF65-F5344CB8AC3E}">
        <p14:creationId xmlns:p14="http://schemas.microsoft.com/office/powerpoint/2010/main" val="428038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26</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30</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41</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46</a:t>
            </a:fld>
            <a:endParaRPr lang="en-US" dirty="0"/>
          </a:p>
        </p:txBody>
      </p:sp>
    </p:spTree>
    <p:extLst>
      <p:ext uri="{BB962C8B-B14F-4D97-AF65-F5344CB8AC3E}">
        <p14:creationId xmlns:p14="http://schemas.microsoft.com/office/powerpoint/2010/main" val="2818684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47</a:t>
            </a:fld>
            <a:endParaRPr lang="en-US" dirty="0"/>
          </a:p>
        </p:txBody>
      </p:sp>
    </p:spTree>
    <p:extLst>
      <p:ext uri="{BB962C8B-B14F-4D97-AF65-F5344CB8AC3E}">
        <p14:creationId xmlns:p14="http://schemas.microsoft.com/office/powerpoint/2010/main" val="106546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8FDC4D-8148-43CC-93B8-E7BA9241A39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FDC4D-8148-43CC-93B8-E7BA9241A395}" type="datetimeFigureOut">
              <a:rPr lang="en-US" smtClean="0"/>
              <a:t>3/21/2016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8FDC4D-8148-43CC-93B8-E7BA9241A395}" type="datetimeFigureOut">
              <a:rPr lang="en-US" smtClean="0"/>
              <a:t>3/21/2016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3/21/2016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3/21/2016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JPG"/><Relationship Id="rId2" Type="http://schemas.openxmlformats.org/officeDocument/2006/relationships/hyperlink" Target="http://ai.eecs.umich.edu/people/conway/LynnPhotos/Lynn%20at%20UM%202013.jpg"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Talks/Columbia/2016_Magill_Lecture_SlidesNotesRefs.html" TargetMode="External"/><Relationship Id="rId5" Type="http://schemas.openxmlformats.org/officeDocument/2006/relationships/hyperlink" Target="http://ai.eecs.umich.edu/people/conway/Memoirs/Talks/Columbia/2016_Magill_Lecture.pptx" TargetMode="External"/><Relationship Id="rId4" Type="http://schemas.openxmlformats.org/officeDocument/2006/relationships/hyperlink" Target="http://www.lynnconway.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commons.wikimedia.org/wiki/File:Carrack_1565.jpg" TargetMode="External"/><Relationship Id="rId3" Type="http://schemas.openxmlformats.org/officeDocument/2006/relationships/image" Target="../media/image6.png"/><Relationship Id="rId7" Type="http://schemas.openxmlformats.org/officeDocument/2006/relationships/image" Target="../media/image13.jpeg"/><Relationship Id="rId12" Type="http://schemas.openxmlformats.org/officeDocument/2006/relationships/image" Target="../media/image14.jpeg"/><Relationship Id="rId2" Type="http://schemas.openxmlformats.org/officeDocument/2006/relationships/hyperlink" Target="http://commons.wikimedia.org/wiki/File:Astrolabe_(PSF).png" TargetMode="External"/><Relationship Id="rId1" Type="http://schemas.openxmlformats.org/officeDocument/2006/relationships/slideLayout" Target="../slideLayouts/slideLayout7.xml"/><Relationship Id="rId6" Type="http://schemas.openxmlformats.org/officeDocument/2006/relationships/hyperlink" Target="http://commons.wikimedia.org/wiki/File:Cantino_planisphere_(1502).jpg" TargetMode="External"/><Relationship Id="rId11" Type="http://schemas.openxmlformats.org/officeDocument/2006/relationships/hyperlink" Target="http://en.wikipedia.org/wiki/Johannes_Gutenberg#/media/File:Featherbed_Alley_Printshop_Bermuda.jpg" TargetMode="External"/><Relationship Id="rId5" Type="http://schemas.openxmlformats.org/officeDocument/2006/relationships/image" Target="../media/image8.jpeg"/><Relationship Id="rId10" Type="http://schemas.openxmlformats.org/officeDocument/2006/relationships/hyperlink" Target="http://en.wikipedia.org/wiki/Diffusion_of_innovations" TargetMode="External"/><Relationship Id="rId4" Type="http://schemas.openxmlformats.org/officeDocument/2006/relationships/hyperlink" Target="http://en.wikipedia.org/wiki/Gimbal" TargetMode="External"/><Relationship Id="rId9"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hyperlink" Target="http://en.wikipedia.org/wiki/The_Structure_of_Scientific_Revolutions" TargetMode="External"/><Relationship Id="rId1" Type="http://schemas.openxmlformats.org/officeDocument/2006/relationships/slideLayout" Target="../slideLayouts/slideLayout7.xml"/><Relationship Id="rId5" Type="http://schemas.openxmlformats.org/officeDocument/2006/relationships/hyperlink" Target="http://en.wikipedia.org/wiki/Industrial_Revolution" TargetMode="Externa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Recursion"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http://en.wikipedia.org/wiki/Iterative_desig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cprr.org/Museum/RR_Development.html#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Charles_Proteus_Steinmetz" TargetMode="External"/><Relationship Id="rId13" Type="http://schemas.openxmlformats.org/officeDocument/2006/relationships/hyperlink" Target="https://en.wikipedia.org/wiki/Maurice_Wilkes" TargetMode="External"/><Relationship Id="rId18" Type="http://schemas.openxmlformats.org/officeDocument/2006/relationships/hyperlink" Target="https://en.wikipedia.org/wiki/Ruth_Benedict" TargetMode="External"/><Relationship Id="rId3" Type="http://schemas.openxmlformats.org/officeDocument/2006/relationships/hyperlink" Target="https://en.wikipedia.org/wiki/Johannes_Kepler" TargetMode="External"/><Relationship Id="rId21" Type="http://schemas.openxmlformats.org/officeDocument/2006/relationships/hyperlink" Target="https://en.wikipedia.org/wiki/Everett_Rogers" TargetMode="External"/><Relationship Id="rId7" Type="http://schemas.openxmlformats.org/officeDocument/2006/relationships/hyperlink" Target="https://en.wikipedia.org/wiki/Oliver_Heaviside" TargetMode="External"/><Relationship Id="rId12" Type="http://schemas.openxmlformats.org/officeDocument/2006/relationships/hyperlink" Target="https://en.wikipedia.org/wiki/Norbert_Wiener" TargetMode="External"/><Relationship Id="rId17" Type="http://schemas.openxmlformats.org/officeDocument/2006/relationships/hyperlink" Target="https://en.wikipedia.org/wiki/Bronis%C5%82aw_Malinowski" TargetMode="External"/><Relationship Id="rId2" Type="http://schemas.openxmlformats.org/officeDocument/2006/relationships/hyperlink" Target="https://en.wikipedia.org/wiki/Galileo_Galilei" TargetMode="External"/><Relationship Id="rId16" Type="http://schemas.openxmlformats.org/officeDocument/2006/relationships/hyperlink" Target="https://en.wikipedia.org/wiki/Eric_Hoffer" TargetMode="External"/><Relationship Id="rId20" Type="http://schemas.openxmlformats.org/officeDocument/2006/relationships/hyperlink" Target="https://en.wikipedia.org/wiki/Robert_K._Merton" TargetMode="External"/><Relationship Id="rId1" Type="http://schemas.openxmlformats.org/officeDocument/2006/relationships/slideLayout" Target="../slideLayouts/slideLayout7.xml"/><Relationship Id="rId6" Type="http://schemas.openxmlformats.org/officeDocument/2006/relationships/hyperlink" Target="https://en.wikipedia.org/wiki/Albert_Einstein" TargetMode="External"/><Relationship Id="rId11" Type="http://schemas.openxmlformats.org/officeDocument/2006/relationships/hyperlink" Target="https://en.wikipedia.org/wiki/John_von_Neumann" TargetMode="External"/><Relationship Id="rId24" Type="http://schemas.openxmlformats.org/officeDocument/2006/relationships/hyperlink" Target="https://en.wikipedia.org/wiki/Harold_Garfinkel" TargetMode="External"/><Relationship Id="rId5" Type="http://schemas.openxmlformats.org/officeDocument/2006/relationships/hyperlink" Target="https://en.wikipedia.org/wiki/James_Clerk_Maxwell" TargetMode="External"/><Relationship Id="rId15" Type="http://schemas.openxmlformats.org/officeDocument/2006/relationships/hyperlink" Target="https://en.wikipedia.org/wiki/Willard_Van_Orman_Quine" TargetMode="External"/><Relationship Id="rId23" Type="http://schemas.openxmlformats.org/officeDocument/2006/relationships/hyperlink" Target="https://en.wikipedia.org/wiki/Thomas_Kuhn" TargetMode="External"/><Relationship Id="rId10" Type="http://schemas.openxmlformats.org/officeDocument/2006/relationships/hyperlink" Target="https://en.wikipedia.org/wiki/Alan_Turing" TargetMode="External"/><Relationship Id="rId19" Type="http://schemas.openxmlformats.org/officeDocument/2006/relationships/hyperlink" Target="https://en.wikipedia.org/wiki/Margaret_Mead" TargetMode="External"/><Relationship Id="rId4" Type="http://schemas.openxmlformats.org/officeDocument/2006/relationships/hyperlink" Target="https://en.wikipedia.org/wiki/Isaac_Newton" TargetMode="External"/><Relationship Id="rId9" Type="http://schemas.openxmlformats.org/officeDocument/2006/relationships/hyperlink" Target="https://en.wikipedia.org/wiki/Edwin_Howard_Armstrong" TargetMode="External"/><Relationship Id="rId14" Type="http://schemas.openxmlformats.org/officeDocument/2006/relationships/hyperlink" Target="https://en.wikipedia.org/wiki/Claude_Shannon" TargetMode="External"/><Relationship Id="rId22" Type="http://schemas.openxmlformats.org/officeDocument/2006/relationships/hyperlink" Target="https://en.wikipedia.org/wiki/Marshall_McLuhan"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purplemath.com/modules/expofcns.htm" TargetMode="External"/><Relationship Id="rId3" Type="http://schemas.openxmlformats.org/officeDocument/2006/relationships/hyperlink" Target="http://www.amazon.com/Diffusion-Innovations-Edition-Everett-Rogers/dp/0743222091" TargetMode="External"/><Relationship Id="rId7" Type="http://schemas.openxmlformats.org/officeDocument/2006/relationships/image" Target="../media/image25.jpeg"/><Relationship Id="rId2" Type="http://schemas.openxmlformats.org/officeDocument/2006/relationships/hyperlink" Target="http://en.wikipedia.org/wiki/Compound_interest" TargetMode="Externa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www.cprr.org/Museum/RR_Development.html#1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en.wikipedia.org/wiki/Logistic_function" TargetMode="External"/><Relationship Id="rId3" Type="http://schemas.openxmlformats.org/officeDocument/2006/relationships/image" Target="../media/image26.JPG"/><Relationship Id="rId7" Type="http://schemas.openxmlformats.org/officeDocument/2006/relationships/hyperlink" Target="http://www.cprr.org/Museum/RR_Development.html#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image" Target="../media/image27.JPG"/><Relationship Id="rId4" Type="http://schemas.openxmlformats.org/officeDocument/2006/relationships/hyperlink" Target="http://www.cprr.org/Museum/RR_Development.html#1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americanhistory.si.edu/documentsgallery/exhibitions/steinway_6.html"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hyperlink" Target="http://en.wikipedia.org/wiki/George_Westinghouse" TargetMode="External"/><Relationship Id="rId13" Type="http://schemas.openxmlformats.org/officeDocument/2006/relationships/image" Target="../media/image34.jpeg"/><Relationship Id="rId3" Type="http://schemas.openxmlformats.org/officeDocument/2006/relationships/hyperlink" Target="http://www.amazon.com/Origin-Species-150th-Anniversary/dp/0451529065/" TargetMode="External"/><Relationship Id="rId7" Type="http://schemas.openxmlformats.org/officeDocument/2006/relationships/hyperlink" Target="http://en.wikipedia.org/wiki/Thomas_Edison" TargetMode="External"/><Relationship Id="rId12" Type="http://schemas.openxmlformats.org/officeDocument/2006/relationships/hyperlink" Target="https://en.wikipedia.org/wiki/Guglielmo_Marconi" TargetMode="External"/><Relationship Id="rId2" Type="http://schemas.openxmlformats.org/officeDocument/2006/relationships/hyperlink" Target="https://en.wikipedia.org/wiki/Diffusion_of_innovations" TargetMode="External"/><Relationship Id="rId1" Type="http://schemas.openxmlformats.org/officeDocument/2006/relationships/slideLayout" Target="../slideLayouts/slideLayout7.xml"/><Relationship Id="rId6" Type="http://schemas.openxmlformats.org/officeDocument/2006/relationships/hyperlink" Target="https://en.wikipedia.org/wiki/Edwin_Howard_Armstrong" TargetMode="External"/><Relationship Id="rId11" Type="http://schemas.openxmlformats.org/officeDocument/2006/relationships/hyperlink" Target="https://en.wikipedia.org/wiki/Alexander_Graham_Bell" TargetMode="External"/><Relationship Id="rId5" Type="http://schemas.openxmlformats.org/officeDocument/2006/relationships/hyperlink" Target="http://blogs.mhs.ox.ac.uk/innovatingincombat/" TargetMode="External"/><Relationship Id="rId10" Type="http://schemas.openxmlformats.org/officeDocument/2006/relationships/hyperlink" Target="http://en.wikipedia.org/wiki/Charles_Proteus_Steinmetz" TargetMode="External"/><Relationship Id="rId4" Type="http://schemas.openxmlformats.org/officeDocument/2006/relationships/image" Target="../media/image33.jpg"/><Relationship Id="rId9" Type="http://schemas.openxmlformats.org/officeDocument/2006/relationships/hyperlink" Target="http://en.wikipedia.org/wiki/Nikola_Tesla" TargetMode="External"/><Relationship Id="rId1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hyperlink" Target="https://en.wikipedia.org/wiki/Electrical_grid"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Guglielmo_Marconi" TargetMode="External"/><Relationship Id="rId3" Type="http://schemas.openxmlformats.org/officeDocument/2006/relationships/hyperlink" Target="https://www.nasa.gov/mission_pages/NPP/news/earth-at-night.html" TargetMode="External"/><Relationship Id="rId7" Type="http://schemas.openxmlformats.org/officeDocument/2006/relationships/hyperlink" Target="http://www.britannica.com/biography/Charles-Proteus-Steinmetz" TargetMode="Externa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hyperlink" Target="https://en.wikipedia.org/wiki/Heinrich_Hertz" TargetMode="External"/><Relationship Id="rId5" Type="http://schemas.openxmlformats.org/officeDocument/2006/relationships/hyperlink" Target="https://en.wikipedia.org/wiki/James_Clerk_Maxwell" TargetMode="External"/><Relationship Id="rId4" Type="http://schemas.openxmlformats.org/officeDocument/2006/relationships/hyperlink" Target="https://en.wikipedia.org/wiki/Michael_Faraday" TargetMode="External"/><Relationship Id="rId9" Type="http://schemas.openxmlformats.org/officeDocument/2006/relationships/hyperlink" Target="https://en.wikipedia.org/wiki/Edwin_Howard_Armstro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ai.eecs.umich.edu/people/conway/VLSI/VLSIarchive.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www.bttf.com/movies/backtothefuture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hyperlink" Target="https://en.wikipedia.org/wiki/Diffusion_of_innovations" TargetMode="External"/><Relationship Id="rId4" Type="http://schemas.openxmlformats.org/officeDocument/2006/relationships/hyperlink" Target="https://en.wikipedia.org/wiki/Everett_Roger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hyperlink" Target="https://en.wikipedia.org/wiki/DARPA" TargetMode="External"/><Relationship Id="rId3" Type="http://schemas.openxmlformats.org/officeDocument/2006/relationships/hyperlink" Target="https://en.wikipedia.org/wiki/Xerox_Alto" TargetMode="External"/><Relationship Id="rId7" Type="http://schemas.openxmlformats.org/officeDocument/2006/relationships/image" Target="../media/image43.gif"/><Relationship Id="rId12" Type="http://schemas.openxmlformats.org/officeDocument/2006/relationships/hyperlink" Target="http://en.wikipedia.org/wiki/ARPANET" TargetMode="External"/><Relationship Id="rId2" Type="http://schemas.openxmlformats.org/officeDocument/2006/relationships/hyperlink" Target="http://www.amazon.com/Dealers-Lightning-Xerox-PARC-Computer/dp/0887309895" TargetMode="External"/><Relationship Id="rId16" Type="http://schemas.openxmlformats.org/officeDocument/2006/relationships/hyperlink" Target="http://www.digibarn.com/collections/diagrams/ethernet-original/" TargetMode="External"/><Relationship Id="rId1" Type="http://schemas.openxmlformats.org/officeDocument/2006/relationships/slideLayout" Target="../slideLayouts/slideLayout7.xml"/><Relationship Id="rId6" Type="http://schemas.openxmlformats.org/officeDocument/2006/relationships/hyperlink" Target="http://en.wikipedia.org/wiki/Laser_printing" TargetMode="External"/><Relationship Id="rId11" Type="http://schemas.openxmlformats.org/officeDocument/2006/relationships/hyperlink" Target="http://en.wikipedia.org/wiki/Robert_Metcalfe" TargetMode="External"/><Relationship Id="rId5" Type="http://schemas.openxmlformats.org/officeDocument/2006/relationships/hyperlink" Target="http://en.wikipedia.org/wiki/Ethernet" TargetMode="External"/><Relationship Id="rId15" Type="http://schemas.openxmlformats.org/officeDocument/2006/relationships/hyperlink" Target="http://www.explainthatstuff.com/laserprinters.html" TargetMode="External"/><Relationship Id="rId10" Type="http://schemas.openxmlformats.org/officeDocument/2006/relationships/image" Target="../media/image45.jpg"/><Relationship Id="rId4" Type="http://schemas.openxmlformats.org/officeDocument/2006/relationships/hyperlink" Target="http://www.computerhistory.org/revolution/input-output/14/347" TargetMode="External"/><Relationship Id="rId9" Type="http://schemas.openxmlformats.org/officeDocument/2006/relationships/hyperlink" Target="http://commons.wikimedia.org/wiki/File:Xerox_Alto_mit_Rechner.JPG" TargetMode="External"/><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bttf.com/movies/backtothefuture1/"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hyperlink" Target="http://www.cpu-zone.com/4004.htm" TargetMode="External"/><Relationship Id="rId4" Type="http://schemas.openxmlformats.org/officeDocument/2006/relationships/image" Target="../media/image47.jpg"/><Relationship Id="rId9" Type="http://schemas.openxmlformats.org/officeDocument/2006/relationships/hyperlink" Target="http://en.wikipedia.org/wiki/Transistor_coun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s://www.youtube.com/watch?v=ROb7_huH3T0"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nsf.gov/od/odi/presentations/2015_NSF_Pride_Talk_by_Lynn_Conway.ppsx" TargetMode="External"/><Relationship Id="rId3" Type="http://schemas.openxmlformats.org/officeDocument/2006/relationships/image" Target="../media/image50.jpeg"/><Relationship Id="rId7" Type="http://schemas.openxmlformats.org/officeDocument/2006/relationships/hyperlink" Target="http://bcove.me/bkx8nwg8" TargetMode="External"/><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twitter.com/lynnconway/status/628930663593414656"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hyperlink" Target="http://ai.eecs.umich.edu/people/conway/VLSI/VLSIText/PP-V1/V1.pdf" TargetMode="External"/><Relationship Id="rId5" Type="http://schemas.openxmlformats.org/officeDocument/2006/relationships/hyperlink" Target="http://ai.eecs.umich.edu/people/conway/VLSI/VLSIarchive.html" TargetMode="External"/><Relationship Id="rId4" Type="http://schemas.openxmlformats.org/officeDocument/2006/relationships/hyperlink" Target="http://ai.eecs.umich.edu/people/conway/VLSI/VLSIarchive.mainlinks.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Exponentiation" TargetMode="External"/><Relationship Id="rId2" Type="http://schemas.openxmlformats.org/officeDocument/2006/relationships/hyperlink" Target="http://en.wikipedia.org/wiki/Bootstrappin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hyperlink" Target="http://ai.eecs.umich.edu/people/conway/VLSI/VLSIarchive.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ai.eecs.umich.edu/people/conway/VLSI/VLSIText/PP-V3/2s/V3.two-sided.pdf" TargetMode="External"/><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6" Type="http://schemas.openxmlformats.org/officeDocument/2006/relationships/hyperlink" Target="https://en.wikipedia.org/wiki/Xerox_Alto" TargetMode="External"/><Relationship Id="rId5" Type="http://schemas.openxmlformats.org/officeDocument/2006/relationships/hyperlink" Target="http://www.edn.com/electronics-blogs/other/4307325/The-book-that-changed-everything" TargetMode="External"/><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60.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61.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blog.primalpastures.com/wellness/staying-healthy-road-challenges-answers/" TargetMode="External"/><Relationship Id="rId2" Type="http://schemas.openxmlformats.org/officeDocument/2006/relationships/hyperlink" Target="http://en.wikipedia.org/wiki/Winston_Churchill" TargetMode="Externa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hyperlink" Target="http://ai.eecs.umich.edu/people/conway/Memoirs/VLSI/Commentaries/A_Paradigm_Shift_Was_Happening_by_Chuck_House.pdf"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ai.eecs.umich.edu/people/conway/VLSI/MPCAdv/MPCAdv.pdf" TargetMode="External"/><Relationship Id="rId5" Type="http://schemas.openxmlformats.org/officeDocument/2006/relationships/image" Target="../media/image67.gif"/><Relationship Id="rId4" Type="http://schemas.openxmlformats.org/officeDocument/2006/relationships/hyperlink" Target="http://ai.eecs.umich.edu/people/conway/VLSI/MPCAdv/MPCAdv.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69.jpeg"/><Relationship Id="rId9" Type="http://schemas.openxmlformats.org/officeDocument/2006/relationships/hyperlink" Target="http://ai.eecs.umich.edu/people/conway/VLSI/BackgroundContext/Sutherland_Letter.htm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newmedia.org/history-of-the-internet.html" TargetMode="External"/><Relationship Id="rId3" Type="http://schemas.openxmlformats.org/officeDocument/2006/relationships/hyperlink" Target="http://ai.eecs.umich.edu/people/conway/VLSI/MPCAdv/MPCAdv.html" TargetMode="External"/><Relationship Id="rId7" Type="http://schemas.openxmlformats.org/officeDocument/2006/relationships/image" Target="../media/image73.gif"/><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VLSIarchive.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7" Type="http://schemas.openxmlformats.org/officeDocument/2006/relationships/hyperlink" Target="https://www.semiwiki.com/forum/content/5159-moores-law-silicon-forest.html"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6" Type="http://schemas.openxmlformats.org/officeDocument/2006/relationships/hyperlink" Target="https://www.youtube.com/watch?v=JpgV6rCn5-g" TargetMode="External"/><Relationship Id="rId5" Type="http://schemas.openxmlformats.org/officeDocument/2006/relationships/image" Target="../media/image75.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applemagazine.com/we-go-inside-apples-a6-processor/1220" TargetMode="External"/><Relationship Id="rId1" Type="http://schemas.openxmlformats.org/officeDocument/2006/relationships/slideLayout" Target="../slideLayouts/slideLayout7.xml"/><Relationship Id="rId5" Type="http://schemas.openxmlformats.org/officeDocument/2006/relationships/hyperlink" Target="http://voltmagonline.com/apple-cuts-samsungs-say-in-production-elements-of-the-iphone/" TargetMode="External"/><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hyperlink" Target="https://en.wikipedia.org/wiki/Mathematical_logic"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hyperlink" Target="http://internet-map.ne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g"/></Relationships>
</file>

<file path=ppt/slides/_rels/slide48.xml.rels><?xml version="1.0" encoding="UTF-8" standalone="yes"?>
<Relationships xmlns="http://schemas.openxmlformats.org/package/2006/relationships"><Relationship Id="rId3" Type="http://schemas.openxmlformats.org/officeDocument/2006/relationships/hyperlink" Target="https://www.nasa.gov/sites/default/files/images/712130main_8246931247_e60f3c09fb_o.jpg" TargetMode="External"/><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www.amazon.com/gp/product/B0029PBVCA/" TargetMode="External"/><Relationship Id="rId7" Type="http://schemas.openxmlformats.org/officeDocument/2006/relationships/image" Target="../media/image86.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Prague_astronomical_clock" TargetMode="External"/><Relationship Id="rId2" Type="http://schemas.openxmlformats.org/officeDocument/2006/relationships/hyperlink" Target="http://en.wikipedia.org/wiki/The_Renaissance" TargetMode="External"/><Relationship Id="rId1" Type="http://schemas.openxmlformats.org/officeDocument/2006/relationships/slideLayout" Target="../slideLayouts/slideLayout7.xml"/><Relationship Id="rId5" Type="http://schemas.openxmlformats.org/officeDocument/2006/relationships/hyperlink" Target="http://www.hectorzenil.net/" TargetMode="Externa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en.wikipedia.org/wiki/What's_past_is_prologue" TargetMode="External"/><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hyperlink" Target="http://www.exquisiteartz.co.uk/extreme-wave-surfing-printpostercanvas-sizes-a3a2a1-1479-p.asp"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3.jpg"/><Relationship Id="rId7" Type="http://schemas.openxmlformats.org/officeDocument/2006/relationships/hyperlink" Target="http://www.youtube.com/watch?v=Io6V0NR7DN0" TargetMode="External"/><Relationship Id="rId2" Type="http://schemas.openxmlformats.org/officeDocument/2006/relationships/hyperlink" Target="http://www.parrot.com/usa/products/bebop-drone/" TargetMode="External"/><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hyperlink" Target="http://www.theverge.com/2014/5/11/5707764/parrot-bebop-drone-ar-drone-promises-long-range-missions-and-clear-video" TargetMode="External"/><Relationship Id="rId10" Type="http://schemas.openxmlformats.org/officeDocument/2006/relationships/hyperlink" Target="http://info.yole.fr/HM?b=auFu9VmcczLVHm88LG2LrPigP9FbueAVXm9Xw3fKt6UqLSp0Nce98nPOU3SzESmX&amp;c=4_reWImRLihPxdR-UGPyXA" TargetMode="External"/><Relationship Id="rId4" Type="http://schemas.openxmlformats.org/officeDocument/2006/relationships/image" Target="../media/image94.jpeg"/><Relationship Id="rId9" Type="http://schemas.openxmlformats.org/officeDocument/2006/relationships/hyperlink" Target="http://www.youtube.com/watch?v=6ZdSMAG90R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phonebloks.com/en" TargetMode="External"/><Relationship Id="rId4" Type="http://schemas.openxmlformats.org/officeDocument/2006/relationships/hyperlink" Target="http://en.wikipedia.org/wiki/Microelectromechanical_systems"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hyperlink" Target="https://www.kickstarter.com/projects/torquing/zano-autonomous-intelligent-swarming-nano-drone" TargetMode="External"/><Relationship Id="rId7" Type="http://schemas.openxmlformats.org/officeDocument/2006/relationships/image" Target="../media/image9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onagofly.com/" TargetMode="External"/><Relationship Id="rId5" Type="http://schemas.openxmlformats.org/officeDocument/2006/relationships/hyperlink" Target="https://www.indiegogo.com/projects/onagofly-the-smart-nano-drone--2#/" TargetMode="External"/><Relationship Id="rId4" Type="http://schemas.openxmlformats.org/officeDocument/2006/relationships/hyperlink" Target="https://www.youtube.com/watch?v=HhzQ_Y-uh5k" TargetMode="External"/><Relationship Id="rId9" Type="http://schemas.openxmlformats.org/officeDocument/2006/relationships/image" Target="../media/image100.JPG"/></Relationships>
</file>

<file path=ppt/slides/_rels/slide57.xml.rels><?xml version="1.0" encoding="UTF-8" standalone="yes"?>
<Relationships xmlns="http://schemas.openxmlformats.org/package/2006/relationships"><Relationship Id="rId3" Type="http://schemas.openxmlformats.org/officeDocument/2006/relationships/hyperlink" Target="http://www.parrot.com/products/bebop-drone/"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oculu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hyperlink" Target="https://twitter.com/blueriverdrones/status/552895777983315971" TargetMode="External"/><Relationship Id="rId5" Type="http://schemas.openxmlformats.org/officeDocument/2006/relationships/image" Target="../media/image104.JPG"/><Relationship Id="rId4" Type="http://schemas.openxmlformats.org/officeDocument/2006/relationships/image" Target="../media/image103.JPG"/></Relationships>
</file>

<file path=ppt/slides/_rels/slide59.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hyperlink" Target="https://www.youtube.com/watch?v=1f_bAXHckUY" TargetMode="External"/><Relationship Id="rId3" Type="http://schemas.openxmlformats.org/officeDocument/2006/relationships/image" Target="../media/image106.jpeg"/><Relationship Id="rId7" Type="http://schemas.openxmlformats.org/officeDocument/2006/relationships/image" Target="../media/image108.jpeg"/><Relationship Id="rId12" Type="http://schemas.openxmlformats.org/officeDocument/2006/relationships/hyperlink" Target="https://www.youtube.com/watch?v=oV0PbKZyqg8" TargetMode="External"/><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hyperlink" Target="https://www.thalmic.com/about/" TargetMode="External"/><Relationship Id="rId11" Type="http://schemas.openxmlformats.org/officeDocument/2006/relationships/hyperlink" Target="https://www.youtube.com/watch?v=VV6-aiSqpOM" TargetMode="External"/><Relationship Id="rId5" Type="http://schemas.openxmlformats.org/officeDocument/2006/relationships/hyperlink" Target="https://www.thalmic.com/en/myo/" TargetMode="External"/><Relationship Id="rId10" Type="http://schemas.openxmlformats.org/officeDocument/2006/relationships/hyperlink" Target="https://www.youtube.com/user/ThalmicLabs" TargetMode="External"/><Relationship Id="rId4" Type="http://schemas.openxmlformats.org/officeDocument/2006/relationships/image" Target="../media/image107.jpeg"/><Relationship Id="rId9" Type="http://schemas.openxmlformats.org/officeDocument/2006/relationships/image" Target="../media/image110.jpe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commons.wikimedia.org/wiki/File:Astrolabe_(PSF).png" TargetMode="External"/><Relationship Id="rId7" Type="http://schemas.openxmlformats.org/officeDocument/2006/relationships/hyperlink" Target="http://en.wikipedia.org/wiki/Gimbal" TargetMode="External"/><Relationship Id="rId12" Type="http://schemas.openxmlformats.org/officeDocument/2006/relationships/hyperlink" Target="http://en.wikipedia.org/wiki/Age_of_Discovery" TargetMode="External"/><Relationship Id="rId2" Type="http://schemas.openxmlformats.org/officeDocument/2006/relationships/hyperlink" Target="http://en.wikipedia.org/wiki/The_Tipping_Point" TargetMode="External"/><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9.jpg"/><Relationship Id="rId5" Type="http://schemas.openxmlformats.org/officeDocument/2006/relationships/hyperlink" Target="http://commons.wikimedia.org/wiki/File:Carrack_1565.jpg" TargetMode="External"/><Relationship Id="rId10" Type="http://schemas.openxmlformats.org/officeDocument/2006/relationships/hyperlink" Target="http://commons.wikimedia.org/wiki/File:Cantino_planisphere_(1502).jpg" TargetMode="External"/><Relationship Id="rId4" Type="http://schemas.openxmlformats.org/officeDocument/2006/relationships/image" Target="../media/image6.png"/><Relationship Id="rId9" Type="http://schemas.openxmlformats.org/officeDocument/2006/relationships/hyperlink" Target="http://commons.wikimedia.org/wiki/File:Kardanischer-Kompass.jp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g"/></Relationships>
</file>

<file path=ppt/slides/_rels/slide62.xml.rels><?xml version="1.0" encoding="UTF-8" standalone="yes"?>
<Relationships xmlns="http://schemas.openxmlformats.org/package/2006/relationships"><Relationship Id="rId3" Type="http://schemas.openxmlformats.org/officeDocument/2006/relationships/hyperlink" Target="http://www.i-micronews.com/imaging-report/product/status-of-the-cmos-image-sensor-industry-report.html#description" TargetMode="External"/><Relationship Id="rId2" Type="http://schemas.openxmlformats.org/officeDocument/2006/relationships/image" Target="../media/image115.JPG"/><Relationship Id="rId1" Type="http://schemas.openxmlformats.org/officeDocument/2006/relationships/slideLayout" Target="../slideLayouts/slideLayout7.xml"/><Relationship Id="rId4" Type="http://schemas.openxmlformats.org/officeDocument/2006/relationships/hyperlink" Target="http://www.i-micronews.com/imaging-report/product/status-of-the-cmos-image-sensor-industry-report.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gartner.com/technology/research/methodologies/hype-cycle.jsp" TargetMode="External"/><Relationship Id="rId1" Type="http://schemas.openxmlformats.org/officeDocument/2006/relationships/slideLayout" Target="../slideLayouts/slideLayout7.xml"/><Relationship Id="rId5" Type="http://schemas.openxmlformats.org/officeDocument/2006/relationships/hyperlink" Target="https://en.wikipedia.org/wiki/Venture_capital" TargetMode="External"/><Relationship Id="rId4" Type="http://schemas.openxmlformats.org/officeDocument/2006/relationships/hyperlink" Target="http://www.gartner.com/newsroom/id/2819918"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3D_printing" TargetMode="External"/><Relationship Id="rId7" Type="http://schemas.openxmlformats.org/officeDocument/2006/relationships/hyperlink" Target="http://www.makerbot.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medicaldaily.com/volunteers-use-3d-printers-create-inexpensive-prosthetics-305072" TargetMode="External"/><Relationship Id="rId5" Type="http://schemas.openxmlformats.org/officeDocument/2006/relationships/image" Target="../media/image118.JPG"/><Relationship Id="rId4" Type="http://schemas.openxmlformats.org/officeDocument/2006/relationships/image" Target="../media/image117.jpeg"/></Relationships>
</file>

<file path=ppt/slides/_rels/slide65.xml.rels><?xml version="1.0" encoding="UTF-8" standalone="yes"?>
<Relationships xmlns="http://schemas.openxmlformats.org/package/2006/relationships"><Relationship Id="rId3" Type="http://schemas.openxmlformats.org/officeDocument/2006/relationships/hyperlink" Target="https://vimeo.com/20292643" TargetMode="External"/><Relationship Id="rId7" Type="http://schemas.openxmlformats.org/officeDocument/2006/relationships/hyperlink" Target="http://en.wikipedia.org/wiki/Positive_feedback"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en.wikipedia.org/wiki/RepRap_Project" TargetMode="External"/><Relationship Id="rId5" Type="http://schemas.openxmlformats.org/officeDocument/2006/relationships/hyperlink" Target="https://en.wikipedia.org/wiki/Adrian_Bowyer" TargetMode="External"/><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www.fabfoundation.org/fab-labs/" TargetMode="External"/><Relationship Id="rId3" Type="http://schemas.openxmlformats.org/officeDocument/2006/relationships/image" Target="../media/image122.jpeg"/><Relationship Id="rId7" Type="http://schemas.openxmlformats.org/officeDocument/2006/relationships/hyperlink" Target="http://makerfaire.com/" TargetMode="External"/><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hyperlink" Target="https://education.lego.com/en-us/lesi/afterschool/education-camps" TargetMode="External"/><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hyperlink" Target="http://www.usfirst.org/"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www.myopencourses.com/" TargetMode="External"/><Relationship Id="rId3" Type="http://schemas.openxmlformats.org/officeDocument/2006/relationships/image" Target="../media/image125.jpg"/><Relationship Id="rId7" Type="http://schemas.openxmlformats.org/officeDocument/2006/relationships/hyperlink" Target="http://scholarshipjamaica.com/free-online-courses/" TargetMode="External"/><Relationship Id="rId12" Type="http://schemas.openxmlformats.org/officeDocument/2006/relationships/hyperlink" Target="http://nptel.ac.in/"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khanacademy.org/" TargetMode="External"/><Relationship Id="rId11" Type="http://schemas.openxmlformats.org/officeDocument/2006/relationships/hyperlink" Target="https://www.udemy.com/" TargetMode="External"/><Relationship Id="rId5" Type="http://schemas.openxmlformats.org/officeDocument/2006/relationships/hyperlink" Target="https://www.edx.org/school/mitx" TargetMode="External"/><Relationship Id="rId10" Type="http://schemas.openxmlformats.org/officeDocument/2006/relationships/hyperlink" Target="https://www.edx.org/" TargetMode="External"/><Relationship Id="rId4" Type="http://schemas.openxmlformats.org/officeDocument/2006/relationships/hyperlink" Target="https://www.coursera.org/" TargetMode="External"/><Relationship Id="rId9" Type="http://schemas.openxmlformats.org/officeDocument/2006/relationships/hyperlink" Target="https://www.udacity.com/"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hyperlink" Target="http://en.wikipedia.org/wiki/Multiphysics" TargetMode="External"/><Relationship Id="rId7" Type="http://schemas.openxmlformats.org/officeDocument/2006/relationships/hyperlink" Target="http://electroiq.com/blog/2010/11/introduction-to-mems-gyroscopes/" TargetMode="External"/><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hyperlink" Target="http://www.memsjournal.com/2011/01/motion-sensing-in-the-iphone-4-mems-gyroscope.html" TargetMode="External"/><Relationship Id="rId5" Type="http://schemas.openxmlformats.org/officeDocument/2006/relationships/image" Target="../media/image127.jpg"/><Relationship Id="rId4" Type="http://schemas.openxmlformats.org/officeDocument/2006/relationships/hyperlink" Target="http://en.wikipedia.org/wiki/Electronic_design_automation" TargetMode="External"/><Relationship Id="rId9" Type="http://schemas.openxmlformats.org/officeDocument/2006/relationships/hyperlink" Target="http://eecatalog.com/sensors/2012/05/24/mems-trends-smaller-cheaper-everywhe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Z%C3%A1mo%C5%99sk%C3%A9_cesty_Portugalc%C5%AF_a_%C5%A0pan%C4%9Bl%C5%AF.jpg"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www.3ds.com/about-3ds/3dexperience-platform/" TargetMode="External"/><Relationship Id="rId3" Type="http://schemas.openxmlformats.org/officeDocument/2006/relationships/image" Target="../media/image129.JPG"/><Relationship Id="rId7" Type="http://schemas.openxmlformats.org/officeDocument/2006/relationships/image" Target="../media/image132.JPG"/><Relationship Id="rId2" Type="http://schemas.openxmlformats.org/officeDocument/2006/relationships/hyperlink" Target="https://www.youtube.com/watch?v=hJ6vMfzMz5k" TargetMode="External"/><Relationship Id="rId1" Type="http://schemas.openxmlformats.org/officeDocument/2006/relationships/slideLayout" Target="../slideLayouts/slideLayout7.xml"/><Relationship Id="rId6" Type="http://schemas.openxmlformats.org/officeDocument/2006/relationships/image" Target="../media/image131.JPG"/><Relationship Id="rId5" Type="http://schemas.openxmlformats.org/officeDocument/2006/relationships/hyperlink" Target="https://www.youtube.com/watch?v=Ymsea8aEImE" TargetMode="External"/><Relationship Id="rId4" Type="http://schemas.openxmlformats.org/officeDocument/2006/relationships/image" Target="../media/image130.JPG"/></Relationships>
</file>

<file path=ppt/slides/_rels/slide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72.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6.jpeg"/><Relationship Id="rId7" Type="http://schemas.openxmlformats.org/officeDocument/2006/relationships/image" Target="../media/image1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blogs.jabil.com/2014/08/13/internet-of-things-infographic/" TargetMode="External"/><Relationship Id="rId5" Type="http://schemas.openxmlformats.org/officeDocument/2006/relationships/image" Target="../media/image138.png"/><Relationship Id="rId4" Type="http://schemas.openxmlformats.org/officeDocument/2006/relationships/image" Target="../media/image137.jpeg"/><Relationship Id="rId9" Type="http://schemas.openxmlformats.org/officeDocument/2006/relationships/image" Target="../media/image141.jpe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www.kedgefutures.com/the-age-opportunity-harnessing-complexity-to-solve-big-world-problems/"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hyperlink" Target="https://www.google.com/search?q=rapid+prototyping&amp;tbm=isch&amp;tbo=u&amp;source=univ&amp;sa=X&amp;ei=P63mUq2eD8K2yAHNs4HICw&amp;sqi=2&amp;ved=0CGQQsAQ&amp;biw=1223&amp;bih=553" TargetMode="External"/><Relationship Id="rId3" Type="http://schemas.openxmlformats.org/officeDocument/2006/relationships/hyperlink" Target="http://www.scoop.it/t/leadership-trust-and-e-learning" TargetMode="External"/><Relationship Id="rId7" Type="http://schemas.openxmlformats.org/officeDocument/2006/relationships/hyperlink" Target="https://www.youtube.com/watch?v=sy0-VhKAr7s" TargetMode="External"/><Relationship Id="rId12" Type="http://schemas.openxmlformats.org/officeDocument/2006/relationships/hyperlink" Target="https://iitaablogs.wordpress.com/2014/11/03/the-disruptive-force-of-crowdsourcing/" TargetMode="External"/><Relationship Id="rId2"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hyperlink" Target="http://www.semiwiki.com/forum/content/section/1642-ipnest.html" TargetMode="External"/><Relationship Id="rId11" Type="http://schemas.openxmlformats.org/officeDocument/2006/relationships/hyperlink" Target="https://www.google.com/search?q=play&amp;source=lnms&amp;tbm=isch&amp;sa=X&amp;ei=vX2QU9CXDciZyAS4n4KwBg&amp;ved=0CAYQ_AUoAQ&amp;biw=1258&amp;bih=602#q=maker+faire&amp;tbm=isch" TargetMode="External"/><Relationship Id="rId5" Type="http://schemas.openxmlformats.org/officeDocument/2006/relationships/hyperlink" Target="https://www.kickstarter.com/hello" TargetMode="External"/><Relationship Id="rId10" Type="http://schemas.openxmlformats.org/officeDocument/2006/relationships/hyperlink" Target="https://www.google.com/search?q=innovators&amp;biw=1102&amp;bih=581&amp;source=lnms&amp;tbm=isch&amp;sa=X&amp;ved=0CAYQ_AUoAWoVChMIm4Wco5DoyAIVBFkmCh3qmgaW" TargetMode="External"/><Relationship Id="rId4" Type="http://schemas.openxmlformats.org/officeDocument/2006/relationships/hyperlink" Target="http://en.wikipedia.org/wiki/Crowdsourcing" TargetMode="External"/><Relationship Id="rId9" Type="http://schemas.openxmlformats.org/officeDocument/2006/relationships/hyperlink" Target="https://www.google.com/search?q=crowd+surfing&amp;biw=927&amp;bih=565&amp;source=lnms&amp;tbm=isch&amp;sa=X&amp;ei=-2ooVN-VAceJoQSG2ILgBg&amp;sqi=2&amp;ved=0CAYQ_AUoAQ#tbm=isch&amp;q=engaged-user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solarsystem.nasa.gov/50th/stories.cfm?StoryID=203" TargetMode="Externa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7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hyperlink" Target="http://m.walltowatch.com/view/6797" TargetMode="External"/><Relationship Id="rId1" Type="http://schemas.openxmlformats.org/officeDocument/2006/relationships/slideLayout" Target="../slideLayouts/slideLayout7.xml"/><Relationship Id="rId6" Type="http://schemas.openxmlformats.org/officeDocument/2006/relationships/hyperlink" Target="http://www.randyscottslavin.com/" TargetMode="External"/><Relationship Id="rId5" Type="http://schemas.openxmlformats.org/officeDocument/2006/relationships/image" Target="../media/image147.JPG"/><Relationship Id="rId4" Type="http://schemas.openxmlformats.org/officeDocument/2006/relationships/hyperlink" Target="http://nupex.eu/index.php?g=textcontent/materialuniverse/sizeofthings&amp;lang=en"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phys.org/news/2016-03-democratizing-high-throughput-molecule-analysis.html" TargetMode="External"/><Relationship Id="rId3" Type="http://schemas.openxmlformats.org/officeDocument/2006/relationships/hyperlink" Target="http://en.wikipedia.org/wiki/Scanning_tunneling_microscope" TargetMode="External"/><Relationship Id="rId7" Type="http://schemas.openxmlformats.org/officeDocument/2006/relationships/hyperlink" Target="http://www.nature.com/ncomms/2016/160317/ncomms11026/full/ncomms11026.html" TargetMode="External"/><Relationship Id="rId2" Type="http://schemas.openxmlformats.org/officeDocument/2006/relationships/hyperlink" Target="http://en.wikipedia.org/wiki/Atomic_force_microscopy" TargetMode="External"/><Relationship Id="rId1" Type="http://schemas.openxmlformats.org/officeDocument/2006/relationships/slideLayout" Target="../slideLayouts/slideLayout7.xml"/><Relationship Id="rId6" Type="http://schemas.openxmlformats.org/officeDocument/2006/relationships/image" Target="../media/image150.jpg"/><Relationship Id="rId5" Type="http://schemas.openxmlformats.org/officeDocument/2006/relationships/image" Target="../media/image149.jpeg"/><Relationship Id="rId4" Type="http://schemas.openxmlformats.org/officeDocument/2006/relationships/image" Target="../media/image148.jpeg"/></Relationships>
</file>

<file path=ppt/slides/_rels/slide7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hyperlink" Target="https://en.wikipedia.org/wiki/Adenosine_triphosphate" TargetMode="External"/><Relationship Id="rId3" Type="http://schemas.openxmlformats.org/officeDocument/2006/relationships/image" Target="../media/image153.jpg"/><Relationship Id="rId7" Type="http://schemas.openxmlformats.org/officeDocument/2006/relationships/hyperlink" Target="https://en.wikipedia.org/wiki/CMOS" TargetMode="External"/><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hyperlink" Target="https://www.youtube.com/watch?v=3serriujeis" TargetMode="External"/><Relationship Id="rId5" Type="http://schemas.openxmlformats.org/officeDocument/2006/relationships/hyperlink" Target="http://www.ee.columbia.edu/ken-shepard" TargetMode="External"/><Relationship Id="rId4" Type="http://schemas.openxmlformats.org/officeDocument/2006/relationships/hyperlink" Target="http://www.nature.com/ncomms/2015/151207/ncomms10070/full/ncomms10070.html" TargetMode="External"/><Relationship Id="rId9" Type="http://schemas.openxmlformats.org/officeDocument/2006/relationships/image" Target="../media/image154.jpg"/></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Johannes_Gutenberg#/media/File:Featherbed_Alley_Printshop_Bermuda.jpg" TargetMode="External"/><Relationship Id="rId7" Type="http://schemas.openxmlformats.org/officeDocument/2006/relationships/hyperlink" Target="http://en.wikipedia.org/wiki/Featherbed_Alley_Printshop" TargetMode="External"/><Relationship Id="rId2" Type="http://schemas.openxmlformats.org/officeDocument/2006/relationships/hyperlink" Target="http://en.wikipedia.org/wiki/Printing" TargetMode="Externa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hyperlink" Target="http://en.wikipedia.org/wiki/" TargetMode="External"/><Relationship Id="rId4" Type="http://schemas.openxmlformats.org/officeDocument/2006/relationships/hyperlink" Target="http://en.wikipedia.org/wiki/User:Aodhdubh"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hyperlink" Target="https://www.google.com/search?q=crowd+surfing&amp;biw=927&amp;bih=565&amp;source=lnms&amp;tbm=isch&amp;sa=X&amp;ei=-2ooVN-VAceJoQSG2ILgBg&amp;sqi=2&amp;ved=0CAYQ_AUoAQ#tbm=isch&amp;q=crowds+surfing"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83.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www.economist.com/news/books-and-arts/21595883-how-re-engineer-world-measure-man-0" TargetMode="External"/><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hyperlink" Target="http://ai.eecs.umich.edu/people/conway/VLSI/MPCAdv/MPCAdv.html#8" TargetMode="External"/><Relationship Id="rId5" Type="http://schemas.openxmlformats.org/officeDocument/2006/relationships/image" Target="../media/image156.JPG"/><Relationship Id="rId4" Type="http://schemas.openxmlformats.org/officeDocument/2006/relationships/hyperlink" Target="http://www.amazon.com/Social-Physics-Spread-The-Lessons-Science/dp/1594205655/ref=pd_sim_b_2"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hyperlink" Target="http://journals.aps.org/rmp/abstract/10.1103/RevModPhys.87.925" TargetMode="External"/><Relationship Id="rId7" Type="http://schemas.openxmlformats.org/officeDocument/2006/relationships/image" Target="../media/image159.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hyperlink" Target="https://www.youtube.com/watch?v=8dFO5Ir0xqY" TargetMode="External"/><Relationship Id="rId5" Type="http://schemas.openxmlformats.org/officeDocument/2006/relationships/image" Target="../media/image157.jpeg"/><Relationship Id="rId10" Type="http://schemas.openxmlformats.org/officeDocument/2006/relationships/hyperlink" Target="https://en.wikipedia.org/wiki/Convolutional_neural_network" TargetMode="External"/><Relationship Id="rId4" Type="http://schemas.openxmlformats.org/officeDocument/2006/relationships/hyperlink" Target="https://en.wikipedia.org/wiki/Epidemic_model" TargetMode="External"/><Relationship Id="rId9" Type="http://schemas.openxmlformats.org/officeDocument/2006/relationships/image" Target="../media/image161.jpeg"/></Relationships>
</file>

<file path=ppt/slides/_rels/slide85.xml.rels><?xml version="1.0" encoding="UTF-8" standalone="yes"?>
<Relationships xmlns="http://schemas.openxmlformats.org/package/2006/relationships"><Relationship Id="rId3" Type="http://schemas.openxmlformats.org/officeDocument/2006/relationships/hyperlink" Target="http://www.amazon.com/From-Logical-Point-View-Logico-Philosophical/dp/0674323513" TargetMode="External"/><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18BL7MKjtZM" TargetMode="External"/><Relationship Id="rId13" Type="http://schemas.openxmlformats.org/officeDocument/2006/relationships/hyperlink" Target="http://vimeo.com/90429499" TargetMode="External"/><Relationship Id="rId3" Type="http://schemas.openxmlformats.org/officeDocument/2006/relationships/image" Target="../media/image162.png"/><Relationship Id="rId7" Type="http://schemas.openxmlformats.org/officeDocument/2006/relationships/hyperlink" Target="http://en.wikipedia.org/wiki/Periodic_travelling_wave" TargetMode="External"/><Relationship Id="rId12" Type="http://schemas.openxmlformats.org/officeDocument/2006/relationships/hyperlink" Target="https://en.wikipedia.org/wiki/Ethnomethodology"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hyperlink" Target="http://thingsthataremeta.blogspot.com/2011/04/from-meta-nerd-discussion-of-meta.html" TargetMode="External"/><Relationship Id="rId5" Type="http://schemas.openxmlformats.org/officeDocument/2006/relationships/image" Target="../media/image116.png"/><Relationship Id="rId10" Type="http://schemas.openxmlformats.org/officeDocument/2006/relationships/hyperlink" Target="https://vimeo.com/90429499" TargetMode="External"/><Relationship Id="rId4" Type="http://schemas.openxmlformats.org/officeDocument/2006/relationships/image" Target="../media/image163.png"/><Relationship Id="rId9" Type="http://schemas.openxmlformats.org/officeDocument/2006/relationships/hyperlink" Target="http://www.physicsclassroom.com/class/waves/Lesson-4/Traveling-Waves-vs-Standing-Waves" TargetMode="External"/><Relationship Id="rId14" Type="http://schemas.openxmlformats.org/officeDocument/2006/relationships/hyperlink" Target="http://www.gartner.com/newsroom/id/2819918"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en.wikipedia.org/wiki/Minkowski_diagram" TargetMode="External"/><Relationship Id="rId13" Type="http://schemas.openxmlformats.org/officeDocument/2006/relationships/hyperlink" Target="https://history.princeton.edu/people/jennifer-m-rampling" TargetMode="External"/><Relationship Id="rId18" Type="http://schemas.openxmlformats.org/officeDocument/2006/relationships/hyperlink" Target="http://www.ambix.org/" TargetMode="External"/><Relationship Id="rId3" Type="http://schemas.openxmlformats.org/officeDocument/2006/relationships/hyperlink" Target="https://en.wikipedia.org/wiki/Alchemy" TargetMode="External"/><Relationship Id="rId21" Type="http://schemas.openxmlformats.org/officeDocument/2006/relationships/hyperlink" Target="https://vimeo.com/129811219" TargetMode="External"/><Relationship Id="rId7" Type="http://schemas.openxmlformats.org/officeDocument/2006/relationships/hyperlink" Target="https://en.wikipedia.org/wiki/Minkowski_space" TargetMode="External"/><Relationship Id="rId12" Type="http://schemas.openxmlformats.org/officeDocument/2006/relationships/hyperlink" Target="http://www.princeton.edu/main/news/archive/S41/89/26C41/index.xml" TargetMode="External"/><Relationship Id="rId17" Type="http://schemas.openxmlformats.org/officeDocument/2006/relationships/hyperlink" Target="http://scientiae.co.uk/" TargetMode="External"/><Relationship Id="rId2" Type="http://schemas.openxmlformats.org/officeDocument/2006/relationships/notesSlide" Target="../notesSlides/notesSlide23.xml"/><Relationship Id="rId16" Type="http://schemas.openxmlformats.org/officeDocument/2006/relationships/hyperlink" Target="http://www.geometrygames.org/Draw4D/index.html" TargetMode="External"/><Relationship Id="rId20" Type="http://schemas.openxmlformats.org/officeDocument/2006/relationships/hyperlink" Target="http://www.history.columbia.edu/faculty/Smith.html" TargetMode="External"/><Relationship Id="rId1" Type="http://schemas.openxmlformats.org/officeDocument/2006/relationships/slideLayout" Target="../slideLayouts/slideLayout7.xml"/><Relationship Id="rId6" Type="http://schemas.openxmlformats.org/officeDocument/2006/relationships/hyperlink" Target="https://en.wikipedia.org/wiki/Hermann_Minkowski" TargetMode="External"/><Relationship Id="rId11" Type="http://schemas.openxmlformats.org/officeDocument/2006/relationships/hyperlink" Target="https://en.wikipedia.org/wiki/Reverse_engineering" TargetMode="External"/><Relationship Id="rId5" Type="http://schemas.openxmlformats.org/officeDocument/2006/relationships/hyperlink" Target="https://en.wikipedia.org/wiki/Materials_science" TargetMode="External"/><Relationship Id="rId15" Type="http://schemas.openxmlformats.org/officeDocument/2006/relationships/hyperlink" Target="http://www.geometrygames.org/CurvedSpaces/index.html" TargetMode="External"/><Relationship Id="rId10" Type="http://schemas.openxmlformats.org/officeDocument/2006/relationships/hyperlink" Target="http://www.history.org/Foundation/journal/Winter11/reenacting.cfm" TargetMode="External"/><Relationship Id="rId19" Type="http://schemas.openxmlformats.org/officeDocument/2006/relationships/hyperlink" Target="http://www.makingandknowing.org/" TargetMode="External"/><Relationship Id="rId4" Type="http://schemas.openxmlformats.org/officeDocument/2006/relationships/hyperlink" Target="https://en.wikipedia.org/wiki/Chemistry" TargetMode="External"/><Relationship Id="rId9" Type="http://schemas.openxmlformats.org/officeDocument/2006/relationships/image" Target="../media/image165.JPG"/><Relationship Id="rId14" Type="http://schemas.openxmlformats.org/officeDocument/2006/relationships/hyperlink" Target="http://eusebeia.dyndns.org/4d/links" TargetMode="External"/><Relationship Id="rId22" Type="http://schemas.openxmlformats.org/officeDocument/2006/relationships/image" Target="../media/image166.jpeg"/></Relationships>
</file>

<file path=ppt/slides/_rels/slide88.xml.rels><?xml version="1.0" encoding="UTF-8" standalone="yes"?>
<Relationships xmlns="http://schemas.openxmlformats.org/package/2006/relationships"><Relationship Id="rId3" Type="http://schemas.openxmlformats.org/officeDocument/2006/relationships/hyperlink" Target="http://www.amazon.com/Civilization-Capitalism-15th-18th-Century-Vol/dp/0520081145"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g"/><Relationship Id="rId4" Type="http://schemas.openxmlformats.org/officeDocument/2006/relationships/hyperlink" Target="http://www.amazon.com/The-Power-Habit-What-Business/dp/081298160X"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en.wikipedia.org/wiki/Lynn_Conway" TargetMode="External"/><Relationship Id="rId2" Type="http://schemas.openxmlformats.org/officeDocument/2006/relationships/hyperlink" Target="http://en.wikipedia.org/wiki/Eric_Hoffe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public.iastate.edu/~cfford/342WorldHistoryModern.html" TargetMode="External"/><Relationship Id="rId1" Type="http://schemas.openxmlformats.org/officeDocument/2006/relationships/slideLayout" Target="../slideLayouts/slideLayout7.xml"/><Relationship Id="rId4" Type="http://schemas.openxmlformats.org/officeDocument/2006/relationships/hyperlink" Target="http://en.wikipedia.org/wiki/Exponentiation"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en.wikipedia.org/wiki/Kentaro_Toyama" TargetMode="External"/><Relationship Id="rId3" Type="http://schemas.openxmlformats.org/officeDocument/2006/relationships/hyperlink" Target="http://www.amazon.com/gp/product/B00TT1VSA2/" TargetMode="External"/><Relationship Id="rId7" Type="http://schemas.openxmlformats.org/officeDocument/2006/relationships/hyperlink" Target="https://www.si.umich.edu/people/kentaro-toyama" TargetMode="External"/><Relationship Id="rId2" Type="http://schemas.openxmlformats.org/officeDocument/2006/relationships/image" Target="../media/image169.jpg"/><Relationship Id="rId1" Type="http://schemas.openxmlformats.org/officeDocument/2006/relationships/slideLayout" Target="../slideLayouts/slideLayout7.xml"/><Relationship Id="rId6" Type="http://schemas.openxmlformats.org/officeDocument/2006/relationships/hyperlink" Target="https://julianstodd.wordpress.com/2014/09/10/the-social-leadership-handbook-launching-today/" TargetMode="External"/><Relationship Id="rId11" Type="http://schemas.openxmlformats.org/officeDocument/2006/relationships/hyperlink" Target="https://julianstodd.wordpress.com/about/" TargetMode="External"/><Relationship Id="rId5" Type="http://schemas.openxmlformats.org/officeDocument/2006/relationships/hyperlink" Target="http://seasaltlearning.com/books-2/" TargetMode="External"/><Relationship Id="rId10" Type="http://schemas.openxmlformats.org/officeDocument/2006/relationships/hyperlink" Target="https://julianstodd.wordpress.com/2015/01/14/here-be-dragons-the-ecosystem-of-the-social-age/" TargetMode="External"/><Relationship Id="rId4" Type="http://schemas.openxmlformats.org/officeDocument/2006/relationships/image" Target="../media/image170.JPG"/><Relationship Id="rId9" Type="http://schemas.openxmlformats.org/officeDocument/2006/relationships/hyperlink" Target="http://geekheresy.org/"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web.stanford.edu/class/ee380/Abstracts/151021.html" TargetMode="External"/><Relationship Id="rId13" Type="http://schemas.openxmlformats.org/officeDocument/2006/relationships/hyperlink" Target="http://www.nytimes.com/2015/12/04/science/data-storage-on-dna-can-keep-it-safe-for-centuries.html" TargetMode="External"/><Relationship Id="rId3" Type="http://schemas.openxmlformats.org/officeDocument/2006/relationships/hyperlink" Target="http://www.rumseywrites.com/bio/" TargetMode="External"/><Relationship Id="rId7" Type="http://schemas.openxmlformats.org/officeDocument/2006/relationships/hyperlink" Target="https://www.youtube.com/watch?v=HUVmypx9HGI" TargetMode="External"/><Relationship Id="rId12" Type="http://schemas.openxmlformats.org/officeDocument/2006/relationships/image" Target="../media/image174.jpeg"/><Relationship Id="rId2" Type="http://schemas.openxmlformats.org/officeDocument/2006/relationships/hyperlink" Target="http://www.rumseywrites.com/" TargetMode="External"/><Relationship Id="rId1" Type="http://schemas.openxmlformats.org/officeDocument/2006/relationships/slideLayout" Target="../slideLayouts/slideLayout7.xml"/><Relationship Id="rId6" Type="http://schemas.openxmlformats.org/officeDocument/2006/relationships/hyperlink" Target="https://www.youtube.com/watch?v=erB7i6Uc4DM" TargetMode="External"/><Relationship Id="rId11" Type="http://schemas.openxmlformats.org/officeDocument/2006/relationships/hyperlink" Target="https://ipfs.io/" TargetMode="External"/><Relationship Id="rId5" Type="http://schemas.openxmlformats.org/officeDocument/2006/relationships/image" Target="../media/image171.jpg"/><Relationship Id="rId10" Type="http://schemas.openxmlformats.org/officeDocument/2006/relationships/image" Target="../media/image173.jpeg"/><Relationship Id="rId4" Type="http://schemas.openxmlformats.org/officeDocument/2006/relationships/hyperlink" Target="http://www.amazon.com/gp/product/B015JJ8TFY/ref=dp-kindle-redirect" TargetMode="External"/><Relationship Id="rId9" Type="http://schemas.openxmlformats.org/officeDocument/2006/relationships/image" Target="../media/image172.jpeg"/></Relationships>
</file>

<file path=ppt/slides/_rels/slide92.xml.rels><?xml version="1.0" encoding="UTF-8" standalone="yes"?>
<Relationships xmlns="http://schemas.openxmlformats.org/package/2006/relationships"><Relationship Id="rId8" Type="http://schemas.openxmlformats.org/officeDocument/2006/relationships/hyperlink" Target="https://en.wikipedia.org/wiki/The_City_in_History" TargetMode="External"/><Relationship Id="rId13" Type="http://schemas.openxmlformats.org/officeDocument/2006/relationships/hyperlink" Target="https://en.wikipedia.org/wiki/Lewis_Mumford" TargetMode="External"/><Relationship Id="rId3" Type="http://schemas.openxmlformats.org/officeDocument/2006/relationships/image" Target="../media/image175.jpg"/><Relationship Id="rId7" Type="http://schemas.openxmlformats.org/officeDocument/2006/relationships/hyperlink" Target="https://en.wikipedia.org/wiki/Political_economy" TargetMode="External"/><Relationship Id="rId12" Type="http://schemas.openxmlformats.org/officeDocument/2006/relationships/hyperlink" Target="http://www.peersincorporated.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www.amazon.com/The-City-History-Transformations-Prospects/dp/0156180359" TargetMode="External"/><Relationship Id="rId11" Type="http://schemas.openxmlformats.org/officeDocument/2006/relationships/hyperlink" Target="https://en.wikipedia.org/wiki/Zipcar" TargetMode="External"/><Relationship Id="rId5" Type="http://schemas.openxmlformats.org/officeDocument/2006/relationships/image" Target="../media/image176.JPG"/><Relationship Id="rId10" Type="http://schemas.openxmlformats.org/officeDocument/2006/relationships/hyperlink" Target="https://www.linkedin.com/pub/robin-chase/2/314/38b" TargetMode="External"/><Relationship Id="rId4" Type="http://schemas.openxmlformats.org/officeDocument/2006/relationships/hyperlink" Target="http://www.amazon.com/gp/product/B00TT1VTA6/" TargetMode="External"/><Relationship Id="rId9" Type="http://schemas.openxmlformats.org/officeDocument/2006/relationships/hyperlink" Target="https://www.project-syndicate.org/commentary/coming-soon--capitalism-3-0" TargetMode="External"/><Relationship Id="rId14" Type="http://schemas.openxmlformats.org/officeDocument/2006/relationships/hyperlink" Target="http://www.robinchase.org/#every-day-create-the-world-you-want-to-live-in"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hyperlink" Target="http://www.desktopwallpapers4.me/nature/misty-sunrise-20593/" TargetMode="External"/><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ai.eecs.umich.edu/people/conway/Memoirs/Talks/Columbia/2016_Magill_Lecture_SlidesNotesRefs.html" TargetMode="External"/><Relationship Id="rId2" Type="http://schemas.openxmlformats.org/officeDocument/2006/relationships/hyperlink" Target="http://ai.eecs.umich.edu/people/conway/Memoirs/Talks/Columbia/2016_Magill_Lecture.pptx"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045" y="2316919"/>
            <a:ext cx="2657339" cy="2560156"/>
          </a:xfrm>
          <a:prstGeom prst="rect">
            <a:avLst/>
          </a:prstGeom>
          <a:ln>
            <a:solidFill>
              <a:schemeClr val="accent1"/>
            </a:solidFill>
          </a:ln>
        </p:spPr>
      </p:pic>
      <p:sp>
        <p:nvSpPr>
          <p:cNvPr id="7" name="TextBox 6"/>
          <p:cNvSpPr txBox="1"/>
          <p:nvPr/>
        </p:nvSpPr>
        <p:spPr>
          <a:xfrm>
            <a:off x="2269168" y="995720"/>
            <a:ext cx="7601425" cy="830997"/>
          </a:xfrm>
          <a:prstGeom prst="rect">
            <a:avLst/>
          </a:prstGeom>
          <a:noFill/>
        </p:spPr>
        <p:txBody>
          <a:bodyPr wrap="square" rtlCol="0">
            <a:spAutoFit/>
          </a:bodyPr>
          <a:lstStyle/>
          <a:p>
            <a:pPr algn="ctr"/>
            <a:r>
              <a:rPr lang="en-US" sz="2400" b="1" i="1" dirty="0" smtClean="0"/>
              <a:t>Our Travels Through Techno-Social Space-Time: </a:t>
            </a:r>
          </a:p>
          <a:p>
            <a:pPr algn="ctr"/>
            <a:r>
              <a:rPr lang="en-US" sz="2400" b="1" i="1" dirty="0" smtClean="0"/>
              <a:t>Envisioning Incoming Waves of Technological Innovation</a:t>
            </a:r>
          </a:p>
        </p:txBody>
      </p:sp>
      <p:sp>
        <p:nvSpPr>
          <p:cNvPr id="8" name="TextBox 7"/>
          <p:cNvSpPr txBox="1"/>
          <p:nvPr/>
        </p:nvSpPr>
        <p:spPr>
          <a:xfrm>
            <a:off x="4337032" y="2276360"/>
            <a:ext cx="3426372" cy="954107"/>
          </a:xfrm>
          <a:prstGeom prst="rect">
            <a:avLst/>
          </a:prstGeom>
          <a:noFill/>
        </p:spPr>
        <p:txBody>
          <a:bodyPr wrap="square" rtlCol="0">
            <a:spAutoFit/>
          </a:bodyPr>
          <a:lstStyle/>
          <a:p>
            <a:pPr algn="ctr"/>
            <a:r>
              <a:rPr lang="en-US" sz="2000" b="1" u="sng" dirty="0">
                <a:hlinkClick r:id="rId4"/>
              </a:rPr>
              <a:t>Lynn Conway</a:t>
            </a:r>
            <a:endParaRPr lang="en-US" sz="2000" b="1" u="sng" dirty="0"/>
          </a:p>
          <a:p>
            <a:pPr algn="ctr"/>
            <a:r>
              <a:rPr lang="en-US" dirty="0"/>
              <a:t>Professor of EECS, Emerita</a:t>
            </a:r>
          </a:p>
          <a:p>
            <a:pPr algn="ctr"/>
            <a:r>
              <a:rPr lang="en-US" dirty="0"/>
              <a:t>University of Michigan, Ann Arbor</a:t>
            </a:r>
          </a:p>
        </p:txBody>
      </p:sp>
      <p:sp>
        <p:nvSpPr>
          <p:cNvPr id="2" name="TextBox 1"/>
          <p:cNvSpPr txBox="1"/>
          <p:nvPr/>
        </p:nvSpPr>
        <p:spPr>
          <a:xfrm>
            <a:off x="3831269" y="5167978"/>
            <a:ext cx="4437897" cy="723275"/>
          </a:xfrm>
          <a:prstGeom prst="rect">
            <a:avLst/>
          </a:prstGeom>
          <a:noFill/>
        </p:spPr>
        <p:txBody>
          <a:bodyPr wrap="square" rtlCol="0">
            <a:spAutoFit/>
          </a:bodyPr>
          <a:lstStyle/>
          <a:p>
            <a:pPr algn="ctr"/>
            <a:r>
              <a:rPr lang="en-US" sz="1100" dirty="0" smtClean="0"/>
              <a:t>Note: This </a:t>
            </a:r>
            <a:r>
              <a:rPr lang="en-US" sz="1100" dirty="0" smtClean="0">
                <a:hlinkClick r:id="rId5"/>
              </a:rPr>
              <a:t>slideshow</a:t>
            </a:r>
            <a:r>
              <a:rPr lang="en-US" sz="1100" dirty="0" smtClean="0"/>
              <a:t> is posted </a:t>
            </a:r>
            <a:r>
              <a:rPr lang="en-US" sz="1100" dirty="0" smtClean="0">
                <a:hlinkClick r:id="rId6"/>
              </a:rPr>
              <a:t>online </a:t>
            </a:r>
            <a:r>
              <a:rPr lang="en-US" sz="1100" dirty="0" smtClean="0"/>
              <a:t>for later reference</a:t>
            </a:r>
            <a:r>
              <a:rPr lang="en-US" sz="1100" dirty="0"/>
              <a:t>:</a:t>
            </a:r>
            <a:endParaRPr lang="en-US" sz="1100" dirty="0" smtClean="0"/>
          </a:p>
          <a:p>
            <a:pPr algn="ctr"/>
            <a:r>
              <a:rPr lang="en-US" sz="1000" dirty="0">
                <a:hlinkClick r:id="rId5"/>
              </a:rPr>
              <a:t>http://</a:t>
            </a:r>
            <a:r>
              <a:rPr lang="en-US" sz="1000" dirty="0" smtClean="0">
                <a:hlinkClick r:id="rId5"/>
              </a:rPr>
              <a:t>ai.eecs.umich.edu/people/conway/Memoirs/</a:t>
            </a:r>
          </a:p>
          <a:p>
            <a:pPr algn="ctr"/>
            <a:r>
              <a:rPr lang="en-US" sz="1000" dirty="0" smtClean="0">
                <a:hlinkClick r:id="rId5"/>
              </a:rPr>
              <a:t>Talks/Columbia/2016_Magill_Lecture.pptx</a:t>
            </a:r>
            <a:endParaRPr lang="en-US" sz="1000" dirty="0" smtClean="0"/>
          </a:p>
          <a:p>
            <a:pPr algn="ctr"/>
            <a:r>
              <a:rPr lang="en-US" sz="1000" dirty="0" smtClean="0"/>
              <a:t>[ </a:t>
            </a:r>
            <a:r>
              <a:rPr lang="en-US" sz="1000" smtClean="0"/>
              <a:t>V 3-21-2016 </a:t>
            </a:r>
            <a:r>
              <a:rPr lang="en-US" sz="1000" dirty="0" smtClean="0"/>
              <a:t>]</a:t>
            </a:r>
            <a:endParaRPr lang="en-US" sz="1000" dirty="0"/>
          </a:p>
        </p:txBody>
      </p:sp>
      <p:sp>
        <p:nvSpPr>
          <p:cNvPr id="3" name="TextBox 2"/>
          <p:cNvSpPr txBox="1"/>
          <p:nvPr/>
        </p:nvSpPr>
        <p:spPr>
          <a:xfrm>
            <a:off x="4402972" y="3368970"/>
            <a:ext cx="3294492" cy="1508105"/>
          </a:xfrm>
          <a:prstGeom prst="rect">
            <a:avLst/>
          </a:prstGeom>
          <a:noFill/>
        </p:spPr>
        <p:txBody>
          <a:bodyPr wrap="none" rtlCol="0">
            <a:spAutoFit/>
          </a:bodyPr>
          <a:lstStyle/>
          <a:p>
            <a:pPr algn="ctr"/>
            <a:r>
              <a:rPr lang="en-US" sz="2000" b="1" dirty="0" smtClean="0"/>
              <a:t>2016 Magill Lecture</a:t>
            </a:r>
          </a:p>
          <a:p>
            <a:pPr algn="ctr"/>
            <a:r>
              <a:rPr lang="en-US" dirty="0" smtClean="0"/>
              <a:t>Fu Foundation</a:t>
            </a:r>
            <a:r>
              <a:rPr lang="en-US" dirty="0"/>
              <a:t> </a:t>
            </a:r>
            <a:r>
              <a:rPr lang="en-US" dirty="0" smtClean="0"/>
              <a:t>School of </a:t>
            </a:r>
          </a:p>
          <a:p>
            <a:pPr algn="ctr"/>
            <a:r>
              <a:rPr lang="en-US" dirty="0" smtClean="0"/>
              <a:t>Engineering and Applied Science,</a:t>
            </a:r>
          </a:p>
          <a:p>
            <a:pPr algn="ctr"/>
            <a:r>
              <a:rPr lang="en-US" dirty="0" smtClean="0"/>
              <a:t>Columbia University</a:t>
            </a:r>
          </a:p>
          <a:p>
            <a:pPr algn="ctr"/>
            <a:r>
              <a:rPr lang="en-US" dirty="0" smtClean="0"/>
              <a:t>March 23, 2016</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169" y="2316919"/>
            <a:ext cx="2739222" cy="2560156"/>
          </a:xfrm>
          <a:prstGeom prst="rect">
            <a:avLst/>
          </a:prstGeom>
          <a:ln>
            <a:solidFill>
              <a:schemeClr val="accent1"/>
            </a:solidFill>
          </a:ln>
        </p:spPr>
      </p:pic>
    </p:spTree>
    <p:extLst>
      <p:ext uri="{BB962C8B-B14F-4D97-AF65-F5344CB8AC3E}">
        <p14:creationId xmlns:p14="http://schemas.microsoft.com/office/powerpoint/2010/main" val="3045872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5926" y="952567"/>
            <a:ext cx="3690635" cy="1015663"/>
          </a:xfrm>
          <a:prstGeom prst="rect">
            <a:avLst/>
          </a:prstGeom>
          <a:noFill/>
        </p:spPr>
        <p:txBody>
          <a:bodyPr wrap="square" rtlCol="0">
            <a:spAutoFit/>
          </a:bodyPr>
          <a:lstStyle/>
          <a:p>
            <a:r>
              <a:rPr lang="en-US" sz="2000" dirty="0" smtClean="0"/>
              <a:t>Now, what’ happening here?  </a:t>
            </a:r>
          </a:p>
          <a:p>
            <a:r>
              <a:rPr lang="en-US" sz="2000" dirty="0" smtClean="0"/>
              <a:t>Just exponentiation of THINGS?</a:t>
            </a:r>
          </a:p>
          <a:p>
            <a:r>
              <a:rPr lang="en-US" sz="2000" dirty="0" smtClean="0"/>
              <a:t>Is that all this is?</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929" y="2210926"/>
            <a:ext cx="2113426" cy="1455604"/>
          </a:xfrm>
          <a:prstGeom prst="rect">
            <a:avLst/>
          </a:prstGeom>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561" y="2295850"/>
            <a:ext cx="1402953" cy="1224201"/>
          </a:xfrm>
          <a:prstGeom prst="rect">
            <a:avLst/>
          </a:prstGeom>
        </p:spPr>
      </p:pic>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500" y="3874479"/>
            <a:ext cx="3701135" cy="1737799"/>
          </a:xfrm>
          <a:prstGeom prst="rect">
            <a:avLst/>
          </a:prstGeom>
          <a:ln>
            <a:solidFill>
              <a:schemeClr val="accent1"/>
            </a:solidFill>
          </a:ln>
        </p:spPr>
      </p:pic>
      <p:pic>
        <p:nvPicPr>
          <p:cNvPr id="6" name="Picture 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6582" y="2288382"/>
            <a:ext cx="2457215" cy="3323896"/>
          </a:xfrm>
          <a:prstGeom prst="rect">
            <a:avLst/>
          </a:prstGeom>
          <a:ln>
            <a:solidFill>
              <a:schemeClr val="accent1"/>
            </a:solidFill>
          </a:ln>
        </p:spPr>
      </p:pic>
      <p:sp>
        <p:nvSpPr>
          <p:cNvPr id="7" name="TextBox 6"/>
          <p:cNvSpPr txBox="1"/>
          <p:nvPr/>
        </p:nvSpPr>
        <p:spPr>
          <a:xfrm>
            <a:off x="5184266" y="952567"/>
            <a:ext cx="5833135" cy="1046440"/>
          </a:xfrm>
          <a:prstGeom prst="rect">
            <a:avLst/>
          </a:prstGeom>
          <a:noFill/>
        </p:spPr>
        <p:txBody>
          <a:bodyPr wrap="none" rtlCol="0">
            <a:spAutoFit/>
          </a:bodyPr>
          <a:lstStyle/>
          <a:p>
            <a:r>
              <a:rPr lang="en-US" sz="2000" dirty="0"/>
              <a:t>Or </a:t>
            </a:r>
            <a:r>
              <a:rPr lang="en-US" sz="2000" dirty="0" smtClean="0"/>
              <a:t>also exponentiation and diffusion of </a:t>
            </a:r>
            <a:r>
              <a:rPr lang="en-US" sz="2000" dirty="0">
                <a:hlinkClick r:id="rId10"/>
              </a:rPr>
              <a:t>key clusters </a:t>
            </a:r>
            <a:r>
              <a:rPr lang="en-US" sz="2000" dirty="0" smtClean="0">
                <a:hlinkClick r:id="rId10"/>
              </a:rPr>
              <a:t>of </a:t>
            </a:r>
          </a:p>
          <a:p>
            <a:r>
              <a:rPr lang="en-US" sz="2000" dirty="0" smtClean="0">
                <a:hlinkClick r:id="rId10"/>
              </a:rPr>
              <a:t>innovative IDEAS thru the minds </a:t>
            </a:r>
            <a:r>
              <a:rPr lang="en-US" sz="2000" dirty="0">
                <a:hlinkClick r:id="rId10"/>
              </a:rPr>
              <a:t>of </a:t>
            </a:r>
            <a:r>
              <a:rPr lang="en-US" sz="2000" dirty="0" smtClean="0">
                <a:hlinkClick r:id="rId10"/>
              </a:rPr>
              <a:t>ever more people</a:t>
            </a:r>
            <a:r>
              <a:rPr lang="en-US" sz="2000" dirty="0"/>
              <a:t>?</a:t>
            </a:r>
          </a:p>
          <a:p>
            <a:r>
              <a:rPr lang="en-US" sz="2200" b="1" dirty="0"/>
              <a:t>IDEAS on how to MAKE and USE things . . </a:t>
            </a:r>
            <a:r>
              <a:rPr lang="en-US" sz="2200" b="1" dirty="0" smtClean="0"/>
              <a:t>.</a:t>
            </a:r>
            <a:endParaRPr lang="en-US" sz="2200" b="1" dirty="0"/>
          </a:p>
        </p:txBody>
      </p:sp>
      <p:pic>
        <p:nvPicPr>
          <p:cNvPr id="8" name="Picture 7">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231" y="3874480"/>
            <a:ext cx="1335322" cy="1737799"/>
          </a:xfrm>
          <a:prstGeom prst="rect">
            <a:avLst/>
          </a:prstGeom>
        </p:spPr>
      </p:pic>
    </p:spTree>
    <p:extLst>
      <p:ext uri="{BB962C8B-B14F-4D97-AF65-F5344CB8AC3E}">
        <p14:creationId xmlns:p14="http://schemas.microsoft.com/office/powerpoint/2010/main" val="3144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999" y="612125"/>
            <a:ext cx="6785287" cy="769441"/>
          </a:xfrm>
          <a:prstGeom prst="rect">
            <a:avLst/>
          </a:prstGeom>
          <a:noFill/>
        </p:spPr>
        <p:txBody>
          <a:bodyPr wrap="square" rtlCol="0">
            <a:spAutoFit/>
          </a:bodyPr>
          <a:lstStyle/>
          <a:p>
            <a:r>
              <a:rPr lang="en-US" sz="2200" dirty="0" smtClean="0"/>
              <a:t>By the mid-1700’s, the stage was set for yet another </a:t>
            </a:r>
          </a:p>
          <a:p>
            <a:r>
              <a:rPr lang="en-US" sz="2200" dirty="0" smtClean="0"/>
              <a:t>tremendous </a:t>
            </a:r>
            <a:r>
              <a:rPr lang="en-US" sz="2200" dirty="0" smtClean="0">
                <a:hlinkClick r:id="rId2"/>
              </a:rPr>
              <a:t>disruptive wave </a:t>
            </a:r>
            <a:r>
              <a:rPr lang="en-US" sz="2200" dirty="0" smtClean="0"/>
              <a:t>of innovation . . .  </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571" y="1806328"/>
            <a:ext cx="6462713" cy="3633501"/>
          </a:xfrm>
          <a:prstGeom prst="rect">
            <a:avLst/>
          </a:prstGeom>
        </p:spPr>
      </p:pic>
      <p:sp>
        <p:nvSpPr>
          <p:cNvPr id="4" name="TextBox 3"/>
          <p:cNvSpPr txBox="1"/>
          <p:nvPr/>
        </p:nvSpPr>
        <p:spPr>
          <a:xfrm>
            <a:off x="8415809" y="4617945"/>
            <a:ext cx="518091" cy="338554"/>
          </a:xfrm>
          <a:prstGeom prst="rect">
            <a:avLst/>
          </a:prstGeom>
          <a:noFill/>
        </p:spPr>
        <p:txBody>
          <a:bodyPr wrap="none" rtlCol="0">
            <a:spAutoFit/>
          </a:bodyPr>
          <a:lstStyle/>
          <a:p>
            <a:r>
              <a:rPr lang="en-US" sz="1600" dirty="0" smtClean="0">
                <a:hlinkClick r:id="rId3"/>
              </a:rPr>
              <a:t>Link</a:t>
            </a:r>
            <a:endParaRPr lang="en-US" sz="1600" dirty="0"/>
          </a:p>
        </p:txBody>
      </p:sp>
      <p:sp>
        <p:nvSpPr>
          <p:cNvPr id="5" name="TextBox 4"/>
          <p:cNvSpPr txBox="1"/>
          <p:nvPr/>
        </p:nvSpPr>
        <p:spPr>
          <a:xfrm>
            <a:off x="2698999" y="1322998"/>
            <a:ext cx="7006004" cy="430887"/>
          </a:xfrm>
          <a:prstGeom prst="rect">
            <a:avLst/>
          </a:prstGeom>
          <a:noFill/>
        </p:spPr>
        <p:txBody>
          <a:bodyPr wrap="square" rtlCol="0">
            <a:spAutoFit/>
          </a:bodyPr>
          <a:lstStyle/>
          <a:p>
            <a:r>
              <a:rPr lang="en-US" sz="2200" dirty="0" smtClean="0"/>
              <a:t>and so began the </a:t>
            </a:r>
            <a:r>
              <a:rPr lang="en-US" sz="2200" dirty="0" smtClean="0">
                <a:hlinkClick r:id="rId5"/>
              </a:rPr>
              <a:t>industrial revolution</a:t>
            </a:r>
            <a:r>
              <a:rPr lang="en-US" sz="2200" dirty="0" smtClean="0"/>
              <a:t> (~1760) </a:t>
            </a:r>
            <a:r>
              <a:rPr lang="en-US" sz="2200" dirty="0"/>
              <a:t>. </a:t>
            </a:r>
            <a:r>
              <a:rPr lang="en-US" sz="2200" dirty="0" smtClean="0"/>
              <a:t>. .</a:t>
            </a:r>
            <a:endParaRPr lang="en-US" sz="2200" dirty="0"/>
          </a:p>
        </p:txBody>
      </p:sp>
    </p:spTree>
    <p:extLst>
      <p:ext uri="{BB962C8B-B14F-4D97-AF65-F5344CB8AC3E}">
        <p14:creationId xmlns:p14="http://schemas.microsoft.com/office/powerpoint/2010/main" val="334712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3947" y="729704"/>
            <a:ext cx="8709516" cy="769441"/>
          </a:xfrm>
          <a:prstGeom prst="rect">
            <a:avLst/>
          </a:prstGeom>
          <a:noFill/>
        </p:spPr>
        <p:txBody>
          <a:bodyPr wrap="square" rtlCol="0">
            <a:spAutoFit/>
          </a:bodyPr>
          <a:lstStyle/>
          <a:p>
            <a:r>
              <a:rPr lang="en-US" sz="2200" dirty="0" smtClean="0"/>
              <a:t>During the Industrial Revolution the mining/processing of </a:t>
            </a:r>
          </a:p>
          <a:p>
            <a:r>
              <a:rPr lang="en-US" sz="2200" dirty="0" smtClean="0"/>
              <a:t>coal and iron-ore was greatly amplified by steam-power . .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499145"/>
            <a:ext cx="7043327" cy="3268447"/>
          </a:xfrm>
          <a:prstGeom prst="rect">
            <a:avLst/>
          </a:prstGeom>
        </p:spPr>
      </p:pic>
      <p:sp>
        <p:nvSpPr>
          <p:cNvPr id="4" name="TextBox 3"/>
          <p:cNvSpPr txBox="1"/>
          <p:nvPr/>
        </p:nvSpPr>
        <p:spPr>
          <a:xfrm>
            <a:off x="8046162" y="2385409"/>
            <a:ext cx="2006127" cy="307777"/>
          </a:xfrm>
          <a:prstGeom prst="rect">
            <a:avLst/>
          </a:prstGeom>
          <a:noFill/>
        </p:spPr>
        <p:txBody>
          <a:bodyPr wrap="none" rtlCol="0">
            <a:spAutoFit/>
          </a:bodyPr>
          <a:lstStyle/>
          <a:p>
            <a:r>
              <a:rPr lang="en-US" sz="1400" dirty="0" smtClean="0"/>
              <a:t>Snip from Google Images</a:t>
            </a:r>
            <a:endParaRPr lang="en-US" sz="1400" dirty="0"/>
          </a:p>
        </p:txBody>
      </p:sp>
      <p:sp>
        <p:nvSpPr>
          <p:cNvPr id="5" name="TextBox 4"/>
          <p:cNvSpPr txBox="1"/>
          <p:nvPr/>
        </p:nvSpPr>
        <p:spPr>
          <a:xfrm>
            <a:off x="2253947" y="4884415"/>
            <a:ext cx="7952049" cy="769441"/>
          </a:xfrm>
          <a:prstGeom prst="rect">
            <a:avLst/>
          </a:prstGeom>
          <a:noFill/>
        </p:spPr>
        <p:txBody>
          <a:bodyPr wrap="none" rtlCol="0">
            <a:spAutoFit/>
          </a:bodyPr>
          <a:lstStyle/>
          <a:p>
            <a:r>
              <a:rPr lang="en-US" sz="2200" dirty="0" smtClean="0"/>
              <a:t>Some of the </a:t>
            </a:r>
            <a:r>
              <a:rPr lang="en-US" sz="2200" dirty="0" smtClean="0">
                <a:hlinkClick r:id="rId3"/>
              </a:rPr>
              <a:t>resulting iron was used </a:t>
            </a:r>
            <a:r>
              <a:rPr lang="en-US" sz="2200" dirty="0" smtClean="0"/>
              <a:t>to make more steam engines,</a:t>
            </a:r>
          </a:p>
          <a:p>
            <a:r>
              <a:rPr lang="en-US" sz="2200" dirty="0"/>
              <a:t>a</a:t>
            </a:r>
            <a:r>
              <a:rPr lang="en-US" sz="2200" dirty="0" smtClean="0"/>
              <a:t>nd this positive feedback fueled an </a:t>
            </a:r>
            <a:r>
              <a:rPr lang="en-US" sz="2200" dirty="0" smtClean="0">
                <a:hlinkClick r:id="rId4"/>
              </a:rPr>
              <a:t>iterative expansion-process </a:t>
            </a:r>
            <a:r>
              <a:rPr lang="en-US" sz="2200" dirty="0" smtClean="0"/>
              <a:t>. . . </a:t>
            </a:r>
            <a:endParaRPr lang="en-US" sz="2200" dirty="0"/>
          </a:p>
        </p:txBody>
      </p:sp>
    </p:spTree>
    <p:extLst>
      <p:ext uri="{BB962C8B-B14F-4D97-AF65-F5344CB8AC3E}">
        <p14:creationId xmlns:p14="http://schemas.microsoft.com/office/powerpoint/2010/main" val="7163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28" y="1663364"/>
            <a:ext cx="8017899" cy="4144725"/>
          </a:xfrm>
          <a:prstGeom prst="rect">
            <a:avLst/>
          </a:prstGeom>
          <a:ln>
            <a:solidFill>
              <a:schemeClr val="accent1"/>
            </a:solidFill>
          </a:ln>
        </p:spPr>
      </p:pic>
      <p:sp>
        <p:nvSpPr>
          <p:cNvPr id="3" name="Rectangle 2"/>
          <p:cNvSpPr/>
          <p:nvPr/>
        </p:nvSpPr>
        <p:spPr>
          <a:xfrm>
            <a:off x="2033128" y="825626"/>
            <a:ext cx="8765989" cy="707886"/>
          </a:xfrm>
          <a:prstGeom prst="rect">
            <a:avLst/>
          </a:prstGeom>
        </p:spPr>
        <p:txBody>
          <a:bodyPr wrap="none">
            <a:spAutoFit/>
          </a:bodyPr>
          <a:lstStyle/>
          <a:p>
            <a:r>
              <a:rPr lang="en-US" sz="2000" dirty="0"/>
              <a:t>B</a:t>
            </a:r>
            <a:r>
              <a:rPr lang="en-US" sz="2000" dirty="0" smtClean="0"/>
              <a:t>y the 1830’s, steam-powered railroads began interconnecting mines to </a:t>
            </a:r>
          </a:p>
          <a:p>
            <a:r>
              <a:rPr lang="en-US" sz="2000" dirty="0" smtClean="0"/>
              <a:t>iron-works and rail-makers, enabling ever more rapid expansion of the railroads . . .</a:t>
            </a:r>
            <a:endParaRPr lang="en-US" sz="2000" dirty="0"/>
          </a:p>
        </p:txBody>
      </p:sp>
      <p:sp>
        <p:nvSpPr>
          <p:cNvPr id="4" name="TextBox 3"/>
          <p:cNvSpPr txBox="1"/>
          <p:nvPr/>
        </p:nvSpPr>
        <p:spPr>
          <a:xfrm>
            <a:off x="8229601" y="5808089"/>
            <a:ext cx="2006127" cy="307777"/>
          </a:xfrm>
          <a:prstGeom prst="rect">
            <a:avLst/>
          </a:prstGeom>
          <a:noFill/>
        </p:spPr>
        <p:txBody>
          <a:bodyPr wrap="none" rtlCol="0">
            <a:spAutoFit/>
          </a:bodyPr>
          <a:lstStyle/>
          <a:p>
            <a:r>
              <a:rPr lang="en-US" sz="1400" dirty="0" smtClean="0"/>
              <a:t>Snip from Google Images</a:t>
            </a:r>
            <a:endParaRPr lang="en-US" sz="1400" dirty="0"/>
          </a:p>
        </p:txBody>
      </p:sp>
    </p:spTree>
    <p:extLst>
      <p:ext uri="{BB962C8B-B14F-4D97-AF65-F5344CB8AC3E}">
        <p14:creationId xmlns:p14="http://schemas.microsoft.com/office/powerpoint/2010/main" val="1018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0097" y="940711"/>
            <a:ext cx="8208914" cy="400110"/>
          </a:xfrm>
          <a:prstGeom prst="rect">
            <a:avLst/>
          </a:prstGeom>
          <a:noFill/>
        </p:spPr>
        <p:txBody>
          <a:bodyPr wrap="none" rtlCol="0">
            <a:spAutoFit/>
          </a:bodyPr>
          <a:lstStyle/>
          <a:p>
            <a:r>
              <a:rPr lang="en-US" sz="2000" dirty="0" smtClean="0"/>
              <a:t>These maps show the rapid early-spread of railroading in the United States.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747" y="1539532"/>
            <a:ext cx="8541145" cy="3964438"/>
          </a:xfrm>
          <a:prstGeom prst="rect">
            <a:avLst/>
          </a:prstGeom>
          <a:ln>
            <a:solidFill>
              <a:schemeClr val="accent1"/>
            </a:solidFill>
          </a:ln>
        </p:spPr>
      </p:pic>
      <p:sp>
        <p:nvSpPr>
          <p:cNvPr id="2" name="Rectangle 1"/>
          <p:cNvSpPr/>
          <p:nvPr/>
        </p:nvSpPr>
        <p:spPr>
          <a:xfrm>
            <a:off x="6710585" y="5503970"/>
            <a:ext cx="3726726" cy="276999"/>
          </a:xfrm>
          <a:prstGeom prst="rect">
            <a:avLst/>
          </a:prstGeom>
        </p:spPr>
        <p:txBody>
          <a:bodyPr wrap="none">
            <a:spAutoFit/>
          </a:bodyPr>
          <a:lstStyle/>
          <a:p>
            <a:r>
              <a:rPr lang="en-US" sz="1200" dirty="0">
                <a:hlinkClick r:id="rId4"/>
              </a:rPr>
              <a:t>http://</a:t>
            </a:r>
            <a:r>
              <a:rPr lang="en-US" sz="1200" dirty="0" smtClean="0">
                <a:hlinkClick r:id="rId4"/>
              </a:rPr>
              <a:t>www.cprr.org/Museum/RR_Development.html#2</a:t>
            </a:r>
            <a:r>
              <a:rPr lang="en-US" sz="1200" dirty="0" smtClean="0"/>
              <a:t> </a:t>
            </a:r>
            <a:endParaRPr lang="en-US" sz="1200" dirty="0"/>
          </a:p>
        </p:txBody>
      </p:sp>
    </p:spTree>
    <p:extLst>
      <p:ext uri="{BB962C8B-B14F-4D97-AF65-F5344CB8AC3E}">
        <p14:creationId xmlns:p14="http://schemas.microsoft.com/office/powerpoint/2010/main" val="3178557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436" y="1816689"/>
            <a:ext cx="7860810" cy="3757204"/>
          </a:xfrm>
          <a:prstGeom prst="rect">
            <a:avLst/>
          </a:prstGeom>
          <a:ln>
            <a:solidFill>
              <a:schemeClr val="accent1"/>
            </a:solidFill>
          </a:ln>
        </p:spPr>
      </p:pic>
      <p:sp>
        <p:nvSpPr>
          <p:cNvPr id="5" name="TextBox 4"/>
          <p:cNvSpPr txBox="1"/>
          <p:nvPr/>
        </p:nvSpPr>
        <p:spPr>
          <a:xfrm>
            <a:off x="1467923" y="876969"/>
            <a:ext cx="9788607" cy="430887"/>
          </a:xfrm>
          <a:prstGeom prst="rect">
            <a:avLst/>
          </a:prstGeom>
          <a:noFill/>
        </p:spPr>
        <p:txBody>
          <a:bodyPr wrap="square" rtlCol="0">
            <a:spAutoFit/>
          </a:bodyPr>
          <a:lstStyle/>
          <a:p>
            <a:r>
              <a:rPr lang="en-US" sz="2200" dirty="0" smtClean="0"/>
              <a:t>The expansion was accelerated by the rapid-spread of </a:t>
            </a:r>
            <a:r>
              <a:rPr lang="en-US" sz="2200" i="1" dirty="0" smtClean="0"/>
              <a:t>telegraphy</a:t>
            </a:r>
            <a:r>
              <a:rPr lang="en-US" sz="2200" dirty="0" smtClean="0"/>
              <a:t> in </a:t>
            </a:r>
            <a:r>
              <a:rPr lang="en-US" sz="2200" dirty="0"/>
              <a:t>the </a:t>
            </a:r>
            <a:r>
              <a:rPr lang="en-US" sz="2200" dirty="0" smtClean="0"/>
              <a:t>1850s, </a:t>
            </a:r>
          </a:p>
        </p:txBody>
      </p:sp>
      <p:sp>
        <p:nvSpPr>
          <p:cNvPr id="4" name="TextBox 3"/>
          <p:cNvSpPr txBox="1"/>
          <p:nvPr/>
        </p:nvSpPr>
        <p:spPr>
          <a:xfrm>
            <a:off x="1882283" y="1190209"/>
            <a:ext cx="8959888" cy="430887"/>
          </a:xfrm>
          <a:prstGeom prst="rect">
            <a:avLst/>
          </a:prstGeom>
          <a:noFill/>
        </p:spPr>
        <p:txBody>
          <a:bodyPr wrap="square" rtlCol="0">
            <a:spAutoFit/>
          </a:bodyPr>
          <a:lstStyle/>
          <a:p>
            <a:r>
              <a:rPr lang="en-US" sz="2200" dirty="0" smtClean="0"/>
              <a:t>an effect analogous to that of </a:t>
            </a:r>
            <a:r>
              <a:rPr lang="en-US" sz="2200" i="1" dirty="0" smtClean="0"/>
              <a:t>printing</a:t>
            </a:r>
            <a:r>
              <a:rPr lang="en-US" sz="2200" dirty="0" smtClean="0"/>
              <a:t> during the age of discovery . . .</a:t>
            </a:r>
            <a:endParaRPr lang="en-US" sz="2200" dirty="0"/>
          </a:p>
        </p:txBody>
      </p:sp>
      <p:sp>
        <p:nvSpPr>
          <p:cNvPr id="2" name="TextBox 1"/>
          <p:cNvSpPr txBox="1"/>
          <p:nvPr/>
        </p:nvSpPr>
        <p:spPr>
          <a:xfrm>
            <a:off x="8117970" y="5664286"/>
            <a:ext cx="1841594" cy="276999"/>
          </a:xfrm>
          <a:prstGeom prst="rect">
            <a:avLst/>
          </a:prstGeom>
          <a:noFill/>
        </p:spPr>
        <p:txBody>
          <a:bodyPr wrap="none" rtlCol="0">
            <a:spAutoFit/>
          </a:bodyPr>
          <a:lstStyle/>
          <a:p>
            <a:r>
              <a:rPr lang="en-US" sz="1200" dirty="0" smtClean="0"/>
              <a:t>(Snip from Google Images)</a:t>
            </a:r>
            <a:endParaRPr lang="en-US" sz="1200" dirty="0"/>
          </a:p>
        </p:txBody>
      </p:sp>
    </p:spTree>
    <p:extLst>
      <p:ext uri="{BB962C8B-B14F-4D97-AF65-F5344CB8AC3E}">
        <p14:creationId xmlns:p14="http://schemas.microsoft.com/office/powerpoint/2010/main" val="25257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351" y="622509"/>
            <a:ext cx="8964069" cy="5678894"/>
          </a:xfrm>
          <a:prstGeom prst="rect">
            <a:avLst/>
          </a:prstGeom>
        </p:spPr>
      </p:pic>
      <p:sp>
        <p:nvSpPr>
          <p:cNvPr id="3" name="TextBox 2"/>
          <p:cNvSpPr txBox="1"/>
          <p:nvPr/>
        </p:nvSpPr>
        <p:spPr>
          <a:xfrm>
            <a:off x="8454337" y="870159"/>
            <a:ext cx="1111046" cy="523220"/>
          </a:xfrm>
          <a:prstGeom prst="rect">
            <a:avLst/>
          </a:prstGeom>
          <a:noFill/>
        </p:spPr>
        <p:txBody>
          <a:bodyPr wrap="square" rtlCol="0">
            <a:spAutoFit/>
          </a:bodyPr>
          <a:lstStyle/>
          <a:p>
            <a:r>
              <a:rPr lang="en-US" sz="2800" b="1" dirty="0" smtClean="0"/>
              <a:t>1860</a:t>
            </a:r>
            <a:endParaRPr lang="en-US" sz="2800" b="1" dirty="0"/>
          </a:p>
        </p:txBody>
      </p:sp>
      <p:sp>
        <p:nvSpPr>
          <p:cNvPr id="4" name="TextBox 3"/>
          <p:cNvSpPr txBox="1"/>
          <p:nvPr/>
        </p:nvSpPr>
        <p:spPr>
          <a:xfrm>
            <a:off x="9360310" y="4503174"/>
            <a:ext cx="669350" cy="307777"/>
          </a:xfrm>
          <a:prstGeom prst="rect">
            <a:avLst/>
          </a:prstGeom>
          <a:noFill/>
        </p:spPr>
        <p:txBody>
          <a:bodyPr wrap="none" rtlCol="0">
            <a:spAutoFit/>
          </a:bodyPr>
          <a:lstStyle/>
          <a:p>
            <a:r>
              <a:rPr lang="en-US" sz="1400" dirty="0">
                <a:hlinkClick r:id="rId3"/>
              </a:rPr>
              <a:t>source</a:t>
            </a:r>
            <a:endParaRPr lang="en-US" sz="1400" dirty="0"/>
          </a:p>
        </p:txBody>
      </p:sp>
      <p:sp>
        <p:nvSpPr>
          <p:cNvPr id="5" name="TextBox 4"/>
          <p:cNvSpPr txBox="1"/>
          <p:nvPr/>
        </p:nvSpPr>
        <p:spPr>
          <a:xfrm>
            <a:off x="3736447" y="422454"/>
            <a:ext cx="6210858" cy="400110"/>
          </a:xfrm>
          <a:prstGeom prst="rect">
            <a:avLst/>
          </a:prstGeom>
          <a:noFill/>
        </p:spPr>
        <p:txBody>
          <a:bodyPr wrap="square" rtlCol="0">
            <a:spAutoFit/>
          </a:bodyPr>
          <a:lstStyle/>
          <a:p>
            <a:r>
              <a:rPr lang="en-US" sz="2000" b="1" dirty="0" smtClean="0"/>
              <a:t>As seen in railroad maps from the following decades . . . </a:t>
            </a:r>
            <a:endParaRPr lang="en-US" sz="2000" b="1" dirty="0"/>
          </a:p>
        </p:txBody>
      </p:sp>
    </p:spTree>
    <p:extLst>
      <p:ext uri="{BB962C8B-B14F-4D97-AF65-F5344CB8AC3E}">
        <p14:creationId xmlns:p14="http://schemas.microsoft.com/office/powerpoint/2010/main" val="491353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709" y="316989"/>
            <a:ext cx="9640929" cy="6132039"/>
          </a:xfrm>
          <a:prstGeom prst="rect">
            <a:avLst/>
          </a:prstGeom>
        </p:spPr>
      </p:pic>
      <p:sp>
        <p:nvSpPr>
          <p:cNvPr id="3" name="TextBox 2"/>
          <p:cNvSpPr txBox="1"/>
          <p:nvPr/>
        </p:nvSpPr>
        <p:spPr>
          <a:xfrm>
            <a:off x="8426245" y="747253"/>
            <a:ext cx="915635" cy="523220"/>
          </a:xfrm>
          <a:prstGeom prst="rect">
            <a:avLst/>
          </a:prstGeom>
          <a:noFill/>
        </p:spPr>
        <p:txBody>
          <a:bodyPr wrap="none" rtlCol="0">
            <a:spAutoFit/>
          </a:bodyPr>
          <a:lstStyle/>
          <a:p>
            <a:r>
              <a:rPr lang="en-US" sz="2800" b="1" dirty="0" smtClean="0"/>
              <a:t>1870</a:t>
            </a:r>
            <a:endParaRPr lang="en-US" sz="2800" b="1" dirty="0"/>
          </a:p>
        </p:txBody>
      </p:sp>
      <p:sp>
        <p:nvSpPr>
          <p:cNvPr id="4" name="TextBox 3"/>
          <p:cNvSpPr txBox="1"/>
          <p:nvPr/>
        </p:nvSpPr>
        <p:spPr>
          <a:xfrm>
            <a:off x="9341880" y="4532671"/>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2417078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540" y="355354"/>
            <a:ext cx="9623711" cy="6224122"/>
          </a:xfrm>
          <a:prstGeom prst="rect">
            <a:avLst/>
          </a:prstGeom>
        </p:spPr>
      </p:pic>
      <p:sp>
        <p:nvSpPr>
          <p:cNvPr id="3" name="TextBox 2"/>
          <p:cNvSpPr txBox="1"/>
          <p:nvPr/>
        </p:nvSpPr>
        <p:spPr>
          <a:xfrm>
            <a:off x="8406580" y="806245"/>
            <a:ext cx="915635" cy="523220"/>
          </a:xfrm>
          <a:prstGeom prst="rect">
            <a:avLst/>
          </a:prstGeom>
          <a:noFill/>
        </p:spPr>
        <p:txBody>
          <a:bodyPr wrap="none" rtlCol="0">
            <a:spAutoFit/>
          </a:bodyPr>
          <a:lstStyle/>
          <a:p>
            <a:r>
              <a:rPr lang="en-US" sz="2800" b="1" dirty="0" smtClean="0"/>
              <a:t>1880</a:t>
            </a:r>
            <a:endParaRPr lang="en-US" sz="2800" b="1" dirty="0"/>
          </a:p>
        </p:txBody>
      </p:sp>
      <p:sp>
        <p:nvSpPr>
          <p:cNvPr id="4" name="TextBox 3"/>
          <p:cNvSpPr txBox="1"/>
          <p:nvPr/>
        </p:nvSpPr>
        <p:spPr>
          <a:xfrm>
            <a:off x="9252155" y="4503174"/>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4111594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437" y="346525"/>
            <a:ext cx="9690025" cy="6232951"/>
          </a:xfrm>
          <a:prstGeom prst="rect">
            <a:avLst/>
          </a:prstGeom>
        </p:spPr>
      </p:pic>
      <p:sp>
        <p:nvSpPr>
          <p:cNvPr id="3" name="TextBox 2"/>
          <p:cNvSpPr txBox="1"/>
          <p:nvPr/>
        </p:nvSpPr>
        <p:spPr>
          <a:xfrm>
            <a:off x="8377084" y="796412"/>
            <a:ext cx="1081549" cy="523220"/>
          </a:xfrm>
          <a:prstGeom prst="rect">
            <a:avLst/>
          </a:prstGeom>
          <a:noFill/>
        </p:spPr>
        <p:txBody>
          <a:bodyPr wrap="square" rtlCol="0">
            <a:spAutoFit/>
          </a:bodyPr>
          <a:lstStyle/>
          <a:p>
            <a:r>
              <a:rPr lang="en-US" sz="2800" b="1" dirty="0" smtClean="0"/>
              <a:t>1890</a:t>
            </a:r>
            <a:endParaRPr lang="en-US" sz="2800" b="1" dirty="0"/>
          </a:p>
        </p:txBody>
      </p:sp>
      <p:sp>
        <p:nvSpPr>
          <p:cNvPr id="4" name="TextBox 3"/>
          <p:cNvSpPr txBox="1"/>
          <p:nvPr/>
        </p:nvSpPr>
        <p:spPr>
          <a:xfrm>
            <a:off x="9212825" y="4640827"/>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600668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6684" y="1069004"/>
            <a:ext cx="9291483" cy="4290918"/>
          </a:xfrm>
          <a:prstGeom prst="rect">
            <a:avLst/>
          </a:prstGeom>
          <a:noFill/>
        </p:spPr>
        <p:txBody>
          <a:bodyPr wrap="square" rtlCol="0">
            <a:spAutoFit/>
          </a:bodyPr>
          <a:lstStyle/>
          <a:p>
            <a:pPr>
              <a:spcAft>
                <a:spcPts val="300"/>
              </a:spcAft>
            </a:pPr>
            <a:r>
              <a:rPr lang="en-US" sz="2000" b="1" dirty="0" smtClean="0"/>
              <a:t>Notes re my student and early career years, 1955-68</a:t>
            </a:r>
            <a:r>
              <a:rPr lang="en-US" sz="2000" b="1" dirty="0"/>
              <a:t>:</a:t>
            </a:r>
            <a:endParaRPr lang="en-US" sz="2000" dirty="0"/>
          </a:p>
          <a:p>
            <a:pPr algn="just">
              <a:spcAft>
                <a:spcPts val="1800"/>
              </a:spcAft>
            </a:pPr>
            <a:r>
              <a:rPr lang="en-US" dirty="0" smtClean="0"/>
              <a:t>Studied Physics at MIT . . . EE, CS, Anthropology here at Columbia . . . </a:t>
            </a:r>
            <a:r>
              <a:rPr lang="en-US" dirty="0"/>
              <a:t>d</a:t>
            </a:r>
            <a:r>
              <a:rPr lang="en-US" dirty="0" smtClean="0"/>
              <a:t>id CS, EE at IBM Research.</a:t>
            </a:r>
          </a:p>
          <a:p>
            <a:pPr algn="just">
              <a:spcAft>
                <a:spcPts val="200"/>
              </a:spcAft>
            </a:pPr>
            <a:r>
              <a:rPr lang="en-US" b="1" dirty="0" smtClean="0"/>
              <a:t>My thought-influencers and heroes back then: </a:t>
            </a:r>
          </a:p>
          <a:p>
            <a:pPr algn="just">
              <a:spcAft>
                <a:spcPts val="1800"/>
              </a:spcAft>
            </a:pPr>
            <a:r>
              <a:rPr lang="en-US" sz="1400" dirty="0" smtClean="0">
                <a:solidFill>
                  <a:schemeClr val="bg1">
                    <a:lumMod val="50000"/>
                  </a:schemeClr>
                </a:solidFill>
                <a:hlinkClick r:id="rId2"/>
              </a:rPr>
              <a:t>Galileo</a:t>
            </a:r>
            <a:r>
              <a:rPr lang="en-US" sz="1400" dirty="0" smtClean="0">
                <a:solidFill>
                  <a:schemeClr val="bg1">
                    <a:lumMod val="50000"/>
                  </a:schemeClr>
                </a:solidFill>
              </a:rPr>
              <a:t>, </a:t>
            </a:r>
            <a:r>
              <a:rPr lang="en-US" sz="1400" dirty="0" smtClean="0">
                <a:solidFill>
                  <a:schemeClr val="bg1">
                    <a:lumMod val="50000"/>
                  </a:schemeClr>
                </a:solidFill>
                <a:hlinkClick r:id="rId3"/>
              </a:rPr>
              <a:t>Kepler</a:t>
            </a:r>
            <a:r>
              <a:rPr lang="en-US" sz="1400" dirty="0" smtClean="0">
                <a:solidFill>
                  <a:schemeClr val="bg1">
                    <a:lumMod val="50000"/>
                  </a:schemeClr>
                </a:solidFill>
              </a:rPr>
              <a:t>, </a:t>
            </a:r>
            <a:r>
              <a:rPr lang="en-US" sz="1400" dirty="0" smtClean="0">
                <a:solidFill>
                  <a:schemeClr val="bg1">
                    <a:lumMod val="50000"/>
                  </a:schemeClr>
                </a:solidFill>
                <a:hlinkClick r:id="rId4"/>
              </a:rPr>
              <a:t>Newton</a:t>
            </a:r>
            <a:r>
              <a:rPr lang="en-US" sz="1400" dirty="0" smtClean="0">
                <a:solidFill>
                  <a:schemeClr val="bg1">
                    <a:lumMod val="50000"/>
                  </a:schemeClr>
                </a:solidFill>
              </a:rPr>
              <a:t>, </a:t>
            </a:r>
            <a:r>
              <a:rPr lang="en-US" sz="1400" dirty="0" smtClean="0">
                <a:solidFill>
                  <a:schemeClr val="bg1">
                    <a:lumMod val="50000"/>
                  </a:schemeClr>
                </a:solidFill>
                <a:hlinkClick r:id="rId5"/>
              </a:rPr>
              <a:t>Maxwell</a:t>
            </a:r>
            <a:r>
              <a:rPr lang="en-US" sz="1400" dirty="0" smtClean="0">
                <a:solidFill>
                  <a:schemeClr val="bg1">
                    <a:lumMod val="50000"/>
                  </a:schemeClr>
                </a:solidFill>
              </a:rPr>
              <a:t>, </a:t>
            </a:r>
            <a:r>
              <a:rPr lang="en-US" sz="1400" dirty="0" smtClean="0">
                <a:solidFill>
                  <a:schemeClr val="bg1">
                    <a:lumMod val="50000"/>
                  </a:schemeClr>
                </a:solidFill>
                <a:hlinkClick r:id="rId6"/>
              </a:rPr>
              <a:t>Einstein</a:t>
            </a:r>
            <a:r>
              <a:rPr lang="en-US" sz="1400" dirty="0" smtClean="0">
                <a:solidFill>
                  <a:schemeClr val="bg1">
                    <a:lumMod val="50000"/>
                  </a:schemeClr>
                </a:solidFill>
              </a:rPr>
              <a:t>, </a:t>
            </a:r>
            <a:r>
              <a:rPr lang="en-US" sz="1400" dirty="0" smtClean="0">
                <a:solidFill>
                  <a:schemeClr val="bg1">
                    <a:lumMod val="50000"/>
                  </a:schemeClr>
                </a:solidFill>
                <a:hlinkClick r:id="rId7"/>
              </a:rPr>
              <a:t>Heaviside</a:t>
            </a:r>
            <a:r>
              <a:rPr lang="en-US" sz="1400" dirty="0" smtClean="0">
                <a:solidFill>
                  <a:schemeClr val="bg1">
                    <a:lumMod val="50000"/>
                  </a:schemeClr>
                </a:solidFill>
              </a:rPr>
              <a:t> (math, electrical engineering), </a:t>
            </a:r>
            <a:r>
              <a:rPr lang="en-US" sz="1400" dirty="0" smtClean="0">
                <a:solidFill>
                  <a:schemeClr val="bg1">
                    <a:lumMod val="50000"/>
                  </a:schemeClr>
                </a:solidFill>
                <a:hlinkClick r:id="rId8"/>
              </a:rPr>
              <a:t>Steinmetz</a:t>
            </a:r>
            <a:r>
              <a:rPr lang="en-US" sz="1400" dirty="0" smtClean="0">
                <a:solidFill>
                  <a:schemeClr val="bg1">
                    <a:lumMod val="50000"/>
                  </a:schemeClr>
                </a:solidFill>
              </a:rPr>
              <a:t> (AC revolution), </a:t>
            </a:r>
            <a:r>
              <a:rPr lang="en-US" sz="1400" dirty="0" smtClean="0">
                <a:solidFill>
                  <a:schemeClr val="bg1">
                    <a:lumMod val="50000"/>
                  </a:schemeClr>
                </a:solidFill>
                <a:hlinkClick r:id="rId9"/>
              </a:rPr>
              <a:t>Armstrong</a:t>
            </a:r>
            <a:r>
              <a:rPr lang="en-US" sz="1400" dirty="0" smtClean="0">
                <a:solidFill>
                  <a:schemeClr val="bg1">
                    <a:lumMod val="50000"/>
                  </a:schemeClr>
                </a:solidFill>
              </a:rPr>
              <a:t> (radio revolution), </a:t>
            </a:r>
            <a:r>
              <a:rPr lang="en-US" sz="1400" dirty="0" smtClean="0">
                <a:solidFill>
                  <a:schemeClr val="bg1">
                    <a:lumMod val="50000"/>
                  </a:schemeClr>
                </a:solidFill>
                <a:hlinkClick r:id="rId10"/>
              </a:rPr>
              <a:t>Turing</a:t>
            </a:r>
            <a:r>
              <a:rPr lang="en-US" sz="1400" dirty="0" smtClean="0">
                <a:solidFill>
                  <a:schemeClr val="bg1">
                    <a:lumMod val="50000"/>
                  </a:schemeClr>
                </a:solidFill>
              </a:rPr>
              <a:t> (math, computer science), </a:t>
            </a:r>
            <a:r>
              <a:rPr lang="en-US" sz="1400" dirty="0" smtClean="0">
                <a:solidFill>
                  <a:schemeClr val="bg1">
                    <a:lumMod val="50000"/>
                  </a:schemeClr>
                </a:solidFill>
                <a:hlinkClick r:id="rId11"/>
              </a:rPr>
              <a:t>Von </a:t>
            </a:r>
            <a:r>
              <a:rPr lang="en-US" sz="1400" dirty="0" err="1" smtClean="0">
                <a:solidFill>
                  <a:schemeClr val="bg1">
                    <a:lumMod val="50000"/>
                  </a:schemeClr>
                </a:solidFill>
                <a:hlinkClick r:id="rId11"/>
              </a:rPr>
              <a:t>Neuman</a:t>
            </a:r>
            <a:r>
              <a:rPr lang="en-US" sz="1400" dirty="0" smtClean="0">
                <a:solidFill>
                  <a:schemeClr val="bg1">
                    <a:lumMod val="50000"/>
                  </a:schemeClr>
                </a:solidFill>
                <a:hlinkClick r:id="rId11"/>
              </a:rPr>
              <a:t> </a:t>
            </a:r>
            <a:r>
              <a:rPr lang="en-US" sz="1400" dirty="0" smtClean="0">
                <a:solidFill>
                  <a:schemeClr val="bg1">
                    <a:lumMod val="50000"/>
                  </a:schemeClr>
                </a:solidFill>
              </a:rPr>
              <a:t>(math, computer science), </a:t>
            </a:r>
            <a:r>
              <a:rPr lang="en-US" sz="1400" dirty="0" smtClean="0">
                <a:solidFill>
                  <a:schemeClr val="bg1">
                    <a:lumMod val="50000"/>
                  </a:schemeClr>
                </a:solidFill>
                <a:hlinkClick r:id="rId12"/>
              </a:rPr>
              <a:t>Weiner</a:t>
            </a:r>
            <a:r>
              <a:rPr lang="en-US" sz="1400" dirty="0" smtClean="0">
                <a:solidFill>
                  <a:schemeClr val="bg1">
                    <a:lumMod val="50000"/>
                  </a:schemeClr>
                </a:solidFill>
              </a:rPr>
              <a:t> (cybernetics),  </a:t>
            </a:r>
            <a:r>
              <a:rPr lang="en-US" sz="1400" dirty="0" smtClean="0">
                <a:solidFill>
                  <a:schemeClr val="bg1">
                    <a:lumMod val="50000"/>
                  </a:schemeClr>
                </a:solidFill>
                <a:hlinkClick r:id="rId13"/>
              </a:rPr>
              <a:t>Wilkes</a:t>
            </a:r>
            <a:r>
              <a:rPr lang="en-US" sz="1400" dirty="0" smtClean="0">
                <a:solidFill>
                  <a:schemeClr val="bg1">
                    <a:lumMod val="50000"/>
                  </a:schemeClr>
                </a:solidFill>
              </a:rPr>
              <a:t> (computer science), </a:t>
            </a:r>
            <a:r>
              <a:rPr lang="en-US" sz="1400" dirty="0" smtClean="0">
                <a:solidFill>
                  <a:schemeClr val="bg1">
                    <a:lumMod val="50000"/>
                  </a:schemeClr>
                </a:solidFill>
                <a:hlinkClick r:id="rId14"/>
              </a:rPr>
              <a:t>Shannon</a:t>
            </a:r>
            <a:r>
              <a:rPr lang="en-US" sz="1400" dirty="0" smtClean="0">
                <a:solidFill>
                  <a:schemeClr val="bg1">
                    <a:lumMod val="50000"/>
                  </a:schemeClr>
                </a:solidFill>
              </a:rPr>
              <a:t> (logic, Information theory), </a:t>
            </a:r>
            <a:r>
              <a:rPr lang="en-US" sz="1400" dirty="0" smtClean="0">
                <a:solidFill>
                  <a:schemeClr val="bg1">
                    <a:lumMod val="50000"/>
                  </a:schemeClr>
                </a:solidFill>
                <a:hlinkClick r:id="rId15"/>
              </a:rPr>
              <a:t>Van Quine </a:t>
            </a:r>
            <a:r>
              <a:rPr lang="en-US" sz="1400" dirty="0" smtClean="0">
                <a:solidFill>
                  <a:schemeClr val="bg1">
                    <a:lumMod val="50000"/>
                  </a:schemeClr>
                </a:solidFill>
              </a:rPr>
              <a:t>(logic, quantitative philosophy), </a:t>
            </a:r>
            <a:r>
              <a:rPr lang="en-US" sz="1400" dirty="0" smtClean="0">
                <a:solidFill>
                  <a:schemeClr val="bg1">
                    <a:lumMod val="50000"/>
                  </a:schemeClr>
                </a:solidFill>
                <a:hlinkClick r:id="rId16"/>
              </a:rPr>
              <a:t>Hoffer</a:t>
            </a:r>
            <a:r>
              <a:rPr lang="en-US" sz="1400" dirty="0" smtClean="0">
                <a:solidFill>
                  <a:schemeClr val="bg1">
                    <a:lumMod val="50000"/>
                  </a:schemeClr>
                </a:solidFill>
              </a:rPr>
              <a:t> (social philosophy), </a:t>
            </a:r>
            <a:r>
              <a:rPr lang="en-US" sz="1400" u="sng" dirty="0">
                <a:hlinkClick r:id="rId17"/>
              </a:rPr>
              <a:t>Malinowski</a:t>
            </a:r>
            <a:r>
              <a:rPr lang="en-US" sz="1400" dirty="0" smtClean="0">
                <a:solidFill>
                  <a:schemeClr val="bg1">
                    <a:lumMod val="50000"/>
                  </a:schemeClr>
                </a:solidFill>
              </a:rPr>
              <a:t> (anthropology), </a:t>
            </a:r>
            <a:r>
              <a:rPr lang="en-US" sz="1400" dirty="0" smtClean="0">
                <a:solidFill>
                  <a:schemeClr val="bg1">
                    <a:lumMod val="50000"/>
                  </a:schemeClr>
                </a:solidFill>
                <a:hlinkClick r:id="rId18"/>
              </a:rPr>
              <a:t>Benedict</a:t>
            </a:r>
            <a:r>
              <a:rPr lang="en-US" sz="1400" dirty="0" smtClean="0">
                <a:solidFill>
                  <a:schemeClr val="bg1">
                    <a:lumMod val="50000"/>
                  </a:schemeClr>
                </a:solidFill>
              </a:rPr>
              <a:t> (anthropology), </a:t>
            </a:r>
            <a:r>
              <a:rPr lang="en-US" sz="1400" dirty="0" smtClean="0">
                <a:solidFill>
                  <a:schemeClr val="bg1">
                    <a:lumMod val="50000"/>
                  </a:schemeClr>
                </a:solidFill>
                <a:hlinkClick r:id="rId19"/>
              </a:rPr>
              <a:t>Mead</a:t>
            </a:r>
            <a:r>
              <a:rPr lang="en-US" sz="1400" dirty="0" smtClean="0">
                <a:solidFill>
                  <a:schemeClr val="bg1">
                    <a:lumMod val="50000"/>
                  </a:schemeClr>
                </a:solidFill>
              </a:rPr>
              <a:t> (anthropology), </a:t>
            </a:r>
            <a:r>
              <a:rPr lang="en-US" sz="1400" dirty="0" smtClean="0">
                <a:solidFill>
                  <a:schemeClr val="bg1">
                    <a:lumMod val="50000"/>
                  </a:schemeClr>
                </a:solidFill>
                <a:hlinkClick r:id="rId20"/>
              </a:rPr>
              <a:t>Merton</a:t>
            </a:r>
            <a:r>
              <a:rPr lang="en-US" sz="1400" dirty="0" smtClean="0">
                <a:solidFill>
                  <a:schemeClr val="bg1">
                    <a:lumMod val="50000"/>
                  </a:schemeClr>
                </a:solidFill>
              </a:rPr>
              <a:t> (sociology), </a:t>
            </a:r>
            <a:r>
              <a:rPr lang="en-US" sz="1400" dirty="0" smtClean="0">
                <a:solidFill>
                  <a:schemeClr val="bg1">
                    <a:lumMod val="50000"/>
                  </a:schemeClr>
                </a:solidFill>
                <a:hlinkClick r:id="rId21"/>
              </a:rPr>
              <a:t>Rogers</a:t>
            </a:r>
            <a:r>
              <a:rPr lang="en-US" sz="1400" dirty="0" smtClean="0">
                <a:solidFill>
                  <a:schemeClr val="bg1">
                    <a:lumMod val="50000"/>
                  </a:schemeClr>
                </a:solidFill>
              </a:rPr>
              <a:t> (diffusion of innovations), </a:t>
            </a:r>
            <a:r>
              <a:rPr lang="en-US" sz="1400" dirty="0" err="1" smtClean="0">
                <a:solidFill>
                  <a:schemeClr val="bg1">
                    <a:lumMod val="50000"/>
                  </a:schemeClr>
                </a:solidFill>
                <a:hlinkClick r:id="rId22"/>
              </a:rPr>
              <a:t>McCluhan</a:t>
            </a:r>
            <a:r>
              <a:rPr lang="en-US" sz="1400" dirty="0" smtClean="0">
                <a:solidFill>
                  <a:schemeClr val="bg1">
                    <a:lumMod val="50000"/>
                  </a:schemeClr>
                </a:solidFill>
              </a:rPr>
              <a:t> (media theory), </a:t>
            </a:r>
            <a:r>
              <a:rPr lang="en-US" sz="1400" dirty="0" smtClean="0">
                <a:solidFill>
                  <a:schemeClr val="bg1">
                    <a:lumMod val="50000"/>
                  </a:schemeClr>
                </a:solidFill>
                <a:hlinkClick r:id="rId23"/>
              </a:rPr>
              <a:t>Kuhn</a:t>
            </a:r>
            <a:r>
              <a:rPr lang="en-US" sz="1400" dirty="0" smtClean="0">
                <a:solidFill>
                  <a:schemeClr val="bg1">
                    <a:lumMod val="50000"/>
                  </a:schemeClr>
                </a:solidFill>
              </a:rPr>
              <a:t> (structure of scientific revolutions), </a:t>
            </a:r>
            <a:r>
              <a:rPr lang="en-US" sz="1400" dirty="0" err="1" smtClean="0">
                <a:solidFill>
                  <a:schemeClr val="bg1">
                    <a:lumMod val="50000"/>
                  </a:schemeClr>
                </a:solidFill>
                <a:hlinkClick r:id="rId24"/>
              </a:rPr>
              <a:t>Garfinkel</a:t>
            </a:r>
            <a:r>
              <a:rPr lang="en-US" sz="1400" dirty="0" smtClean="0">
                <a:solidFill>
                  <a:schemeClr val="bg1">
                    <a:lumMod val="50000"/>
                  </a:schemeClr>
                </a:solidFill>
              </a:rPr>
              <a:t>  (ethnomethodology). </a:t>
            </a:r>
          </a:p>
          <a:p>
            <a:pPr algn="just">
              <a:spcAft>
                <a:spcPts val="200"/>
              </a:spcAft>
            </a:pPr>
            <a:r>
              <a:rPr lang="en-US" b="1" dirty="0" smtClean="0"/>
              <a:t>My intellectual-passion during the 5</a:t>
            </a:r>
            <a:r>
              <a:rPr lang="en-US" b="1" baseline="30000" dirty="0" smtClean="0"/>
              <a:t>+</a:t>
            </a:r>
            <a:r>
              <a:rPr lang="en-US" b="1" dirty="0" smtClean="0"/>
              <a:t> decades since then </a:t>
            </a:r>
            <a:r>
              <a:rPr lang="en-US" dirty="0" smtClean="0"/>
              <a:t>(re-encoded into current-day phrasing):</a:t>
            </a:r>
          </a:p>
          <a:p>
            <a:pPr algn="just">
              <a:spcAft>
                <a:spcPts val="1800"/>
              </a:spcAft>
            </a:pPr>
            <a:r>
              <a:rPr lang="en-US" sz="1400" dirty="0" smtClean="0">
                <a:solidFill>
                  <a:srgbClr val="3366FF"/>
                </a:solidFill>
              </a:rPr>
              <a:t>“Meta-ethnomethodology”</a:t>
            </a:r>
            <a:r>
              <a:rPr lang="en-US" sz="1400" b="1" dirty="0" smtClean="0">
                <a:solidFill>
                  <a:srgbClr val="3366FF"/>
                </a:solidFill>
              </a:rPr>
              <a:t>:</a:t>
            </a:r>
            <a:r>
              <a:rPr lang="en-US" sz="1400" b="1" dirty="0" smtClean="0">
                <a:solidFill>
                  <a:schemeClr val="bg1">
                    <a:lumMod val="50000"/>
                  </a:schemeClr>
                </a:solidFill>
              </a:rPr>
              <a:t> </a:t>
            </a:r>
            <a:r>
              <a:rPr lang="en-US" sz="1400" dirty="0" smtClean="0">
                <a:solidFill>
                  <a:schemeClr val="bg1">
                    <a:lumMod val="50000"/>
                  </a:schemeClr>
                </a:solidFill>
              </a:rPr>
              <a:t>Noticing, observing, decoding, abstracting, restructuring, re-encoding and </a:t>
            </a:r>
            <a:r>
              <a:rPr lang="en-US" sz="1400" dirty="0" err="1" smtClean="0">
                <a:solidFill>
                  <a:schemeClr val="bg1">
                    <a:lumMod val="50000"/>
                  </a:schemeClr>
                </a:solidFill>
              </a:rPr>
              <a:t>exploratorily</a:t>
            </a:r>
            <a:r>
              <a:rPr lang="en-US" sz="1400" dirty="0" smtClean="0">
                <a:solidFill>
                  <a:schemeClr val="bg1">
                    <a:lumMod val="50000"/>
                  </a:schemeClr>
                </a:solidFill>
              </a:rPr>
              <a:t>-diffusing</a:t>
            </a:r>
            <a:r>
              <a:rPr lang="en-US" sz="1400" b="1" dirty="0" smtClean="0">
                <a:solidFill>
                  <a:schemeClr val="bg1">
                    <a:lumMod val="50000"/>
                  </a:schemeClr>
                </a:solidFill>
              </a:rPr>
              <a:t> </a:t>
            </a:r>
            <a:r>
              <a:rPr lang="en-US" sz="1400" dirty="0" smtClean="0">
                <a:solidFill>
                  <a:srgbClr val="3366FF"/>
                </a:solidFill>
              </a:rPr>
              <a:t>“techno-social memetic-scripts”</a:t>
            </a:r>
            <a:r>
              <a:rPr lang="en-US" sz="1400" dirty="0" smtClean="0">
                <a:solidFill>
                  <a:schemeClr val="bg1">
                    <a:lumMod val="50000"/>
                  </a:schemeClr>
                </a:solidFill>
              </a:rPr>
              <a:t>, partly out of curiosity and partly to better navigate my own journeys (forwards, sideways and backwards) through </a:t>
            </a:r>
            <a:r>
              <a:rPr lang="en-US" sz="1400" dirty="0" smtClean="0">
                <a:solidFill>
                  <a:srgbClr val="3366FF"/>
                </a:solidFill>
              </a:rPr>
              <a:t>techno-social space-time</a:t>
            </a:r>
            <a:r>
              <a:rPr lang="en-US" sz="1400" dirty="0" smtClean="0">
                <a:solidFill>
                  <a:schemeClr val="bg1">
                    <a:lumMod val="50000"/>
                  </a:schemeClr>
                </a:solidFill>
              </a:rPr>
              <a:t> (i.e., avant-garde artistry in generating “techno-social paradigm-shifts”).</a:t>
            </a:r>
            <a:endParaRPr lang="en-US" sz="1400" dirty="0">
              <a:solidFill>
                <a:schemeClr val="bg1">
                  <a:lumMod val="50000"/>
                </a:schemeClr>
              </a:solidFill>
            </a:endParaRPr>
          </a:p>
          <a:p>
            <a:pPr algn="just"/>
            <a:r>
              <a:rPr lang="en-US" b="1" dirty="0" smtClean="0"/>
              <a:t>By exploiting insights gained along the way and by playfully using our imaginations, </a:t>
            </a:r>
          </a:p>
          <a:p>
            <a:pPr algn="just"/>
            <a:r>
              <a:rPr lang="en-US" dirty="0"/>
              <a:t>L</a:t>
            </a:r>
            <a:r>
              <a:rPr lang="en-US" dirty="0" smtClean="0"/>
              <a:t>et’s now do some visualizing about where we’ve been, where we are, and where we’re headed!</a:t>
            </a:r>
          </a:p>
        </p:txBody>
      </p:sp>
    </p:spTree>
    <p:extLst>
      <p:ext uri="{BB962C8B-B14F-4D97-AF65-F5344CB8AC3E}">
        <p14:creationId xmlns:p14="http://schemas.microsoft.com/office/powerpoint/2010/main" val="26805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3083" y="949725"/>
            <a:ext cx="3677380" cy="1477328"/>
          </a:xfrm>
          <a:prstGeom prst="rect">
            <a:avLst/>
          </a:prstGeom>
        </p:spPr>
        <p:txBody>
          <a:bodyPr wrap="square">
            <a:spAutoFit/>
          </a:bodyPr>
          <a:lstStyle/>
          <a:p>
            <a:r>
              <a:rPr lang="en-US" dirty="0" smtClean="0"/>
              <a:t>Like </a:t>
            </a:r>
            <a:r>
              <a:rPr lang="en-US" dirty="0" smtClean="0">
                <a:hlinkClick r:id="rId2"/>
              </a:rPr>
              <a:t>compound interest</a:t>
            </a:r>
            <a:r>
              <a:rPr lang="en-US" dirty="0" smtClean="0"/>
              <a:t>, the early </a:t>
            </a:r>
            <a:r>
              <a:rPr lang="en-US" dirty="0" smtClean="0">
                <a:hlinkClick r:id="rId3"/>
              </a:rPr>
              <a:t>social-diffusion rate of such clusters of technological ideas</a:t>
            </a:r>
            <a:r>
              <a:rPr lang="en-US" dirty="0" smtClean="0"/>
              <a:t> is proportional to what has materially accumulated at any given point in time . . . </a:t>
            </a:r>
          </a:p>
        </p:txBody>
      </p:sp>
      <p:sp>
        <p:nvSpPr>
          <p:cNvPr id="2" name="TextBox 1"/>
          <p:cNvSpPr txBox="1"/>
          <p:nvPr/>
        </p:nvSpPr>
        <p:spPr>
          <a:xfrm>
            <a:off x="9374345" y="5969876"/>
            <a:ext cx="600805" cy="276999"/>
          </a:xfrm>
          <a:prstGeom prst="rect">
            <a:avLst/>
          </a:prstGeom>
          <a:noFill/>
        </p:spPr>
        <p:txBody>
          <a:bodyPr wrap="none" rtlCol="0">
            <a:spAutoFit/>
          </a:bodyPr>
          <a:lstStyle/>
          <a:p>
            <a:r>
              <a:rPr lang="en-US" sz="1200" dirty="0" smtClean="0">
                <a:hlinkClick r:id="rId4"/>
              </a:rPr>
              <a:t>source</a:t>
            </a:r>
            <a:endParaRPr lang="en-US" sz="12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7985" y="3166111"/>
            <a:ext cx="2912387" cy="2515614"/>
          </a:xfrm>
          <a:prstGeom prst="rect">
            <a:avLst/>
          </a:prstGeom>
        </p:spPr>
      </p:pic>
      <p:sp>
        <p:nvSpPr>
          <p:cNvPr id="6" name="TextBox 5"/>
          <p:cNvSpPr txBox="1"/>
          <p:nvPr/>
        </p:nvSpPr>
        <p:spPr>
          <a:xfrm>
            <a:off x="3324851" y="4008222"/>
            <a:ext cx="1473480" cy="369332"/>
          </a:xfrm>
          <a:prstGeom prst="rect">
            <a:avLst/>
          </a:prstGeom>
          <a:noFill/>
        </p:spPr>
        <p:txBody>
          <a:bodyPr wrap="none" rtlCol="0">
            <a:spAutoFit/>
          </a:bodyPr>
          <a:lstStyle/>
          <a:p>
            <a:r>
              <a:rPr lang="en-US" dirty="0" smtClean="0"/>
              <a:t>y(t) = y(0)</a:t>
            </a:r>
            <a:r>
              <a:rPr lang="en-US" i="1" dirty="0" err="1" smtClean="0"/>
              <a:t>e</a:t>
            </a:r>
            <a:r>
              <a:rPr lang="en-US" dirty="0" err="1" smtClean="0"/>
              <a:t>^rt</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225" y="1069682"/>
            <a:ext cx="4704782" cy="21837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1320" y="3381537"/>
            <a:ext cx="3883467" cy="2460244"/>
          </a:xfrm>
          <a:prstGeom prst="rect">
            <a:avLst/>
          </a:prstGeom>
        </p:spPr>
      </p:pic>
      <p:sp>
        <p:nvSpPr>
          <p:cNvPr id="8" name="Rectangle 7"/>
          <p:cNvSpPr/>
          <p:nvPr/>
        </p:nvSpPr>
        <p:spPr>
          <a:xfrm>
            <a:off x="1793479" y="2704051"/>
            <a:ext cx="3335721" cy="369332"/>
          </a:xfrm>
          <a:prstGeom prst="rect">
            <a:avLst/>
          </a:prstGeom>
        </p:spPr>
        <p:txBody>
          <a:bodyPr wrap="none">
            <a:spAutoFit/>
          </a:bodyPr>
          <a:lstStyle/>
          <a:p>
            <a:r>
              <a:rPr lang="en-US" dirty="0" smtClean="0"/>
              <a:t>(I.e., it’s an </a:t>
            </a:r>
            <a:r>
              <a:rPr lang="en-US" dirty="0">
                <a:hlinkClick r:id="rId8"/>
              </a:rPr>
              <a:t>exponential function</a:t>
            </a:r>
            <a:r>
              <a:rPr lang="en-US" dirty="0"/>
              <a:t>):</a:t>
            </a:r>
          </a:p>
        </p:txBody>
      </p:sp>
    </p:spTree>
    <p:extLst>
      <p:ext uri="{BB962C8B-B14F-4D97-AF65-F5344CB8AC3E}">
        <p14:creationId xmlns:p14="http://schemas.microsoft.com/office/powerpoint/2010/main" val="13120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738" y="2900717"/>
            <a:ext cx="3356740" cy="2608666"/>
          </a:xfrm>
          <a:prstGeom prst="rect">
            <a:avLst/>
          </a:prstGeom>
        </p:spPr>
      </p:pic>
      <p:sp>
        <p:nvSpPr>
          <p:cNvPr id="6" name="TextBox 5"/>
          <p:cNvSpPr txBox="1"/>
          <p:nvPr/>
        </p:nvSpPr>
        <p:spPr>
          <a:xfrm>
            <a:off x="1524738" y="3929723"/>
            <a:ext cx="4500082" cy="338554"/>
          </a:xfrm>
          <a:prstGeom prst="rect">
            <a:avLst/>
          </a:prstGeom>
          <a:noFill/>
        </p:spPr>
        <p:txBody>
          <a:bodyPr wrap="square" rtlCol="0">
            <a:spAutoFit/>
          </a:bodyPr>
          <a:lstStyle/>
          <a:p>
            <a:r>
              <a:rPr lang="en-US" sz="1600" dirty="0" smtClean="0"/>
              <a:t>y(t) =  </a:t>
            </a:r>
            <a:r>
              <a:rPr lang="en-US" sz="1600" dirty="0" err="1" smtClean="0"/>
              <a:t>ymax</a:t>
            </a:r>
            <a:r>
              <a:rPr lang="en-US" sz="1600" dirty="0" smtClean="0"/>
              <a:t>/(1+((</a:t>
            </a:r>
            <a:r>
              <a:rPr lang="en-US" sz="1600" dirty="0" err="1" smtClean="0"/>
              <a:t>ymax</a:t>
            </a:r>
            <a:r>
              <a:rPr lang="en-US" sz="1600" dirty="0" smtClean="0"/>
              <a:t>/y(0))–1))e^-</a:t>
            </a:r>
            <a:r>
              <a:rPr lang="en-US" sz="1600" dirty="0" err="1" smtClean="0"/>
              <a:t>rt</a:t>
            </a:r>
            <a:r>
              <a:rPr lang="en-US" sz="1600" dirty="0" smtClean="0"/>
              <a:t>)              </a:t>
            </a:r>
            <a:endParaRPr lang="en-US" sz="1600" dirty="0"/>
          </a:p>
        </p:txBody>
      </p:sp>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501" y="1050760"/>
            <a:ext cx="5931257" cy="4099296"/>
          </a:xfrm>
          <a:prstGeom prst="rect">
            <a:avLst/>
          </a:prstGeom>
          <a:ln>
            <a:solidFill>
              <a:schemeClr val="accent1"/>
            </a:solidFill>
          </a:ln>
        </p:spPr>
      </p:pic>
      <p:sp>
        <p:nvSpPr>
          <p:cNvPr id="3" name="Rectangle 2"/>
          <p:cNvSpPr/>
          <p:nvPr/>
        </p:nvSpPr>
        <p:spPr>
          <a:xfrm>
            <a:off x="1524738" y="918413"/>
            <a:ext cx="3496763" cy="1554272"/>
          </a:xfrm>
          <a:prstGeom prst="rect">
            <a:avLst/>
          </a:prstGeom>
        </p:spPr>
        <p:txBody>
          <a:bodyPr wrap="square">
            <a:spAutoFit/>
          </a:bodyPr>
          <a:lstStyle/>
          <a:p>
            <a:r>
              <a:rPr lang="en-US" sz="1900" dirty="0" smtClean="0"/>
              <a:t>But as the opportunity-space fills, </a:t>
            </a:r>
          </a:p>
          <a:p>
            <a:r>
              <a:rPr lang="en-US" sz="1900" dirty="0" smtClean="0">
                <a:hlinkClick r:id="rId6"/>
              </a:rPr>
              <a:t>diffusion of those technological ideas</a:t>
            </a:r>
            <a:r>
              <a:rPr lang="en-US" sz="1900" dirty="0" smtClean="0"/>
              <a:t> slows as </a:t>
            </a:r>
            <a:r>
              <a:rPr lang="en-US" sz="1900" u="sng" dirty="0" smtClean="0"/>
              <a:t>that</a:t>
            </a:r>
            <a:r>
              <a:rPr lang="en-US" sz="1900" dirty="0" smtClean="0"/>
              <a:t> cluster nears its materially-expressed expansion limits . </a:t>
            </a:r>
            <a:r>
              <a:rPr lang="en-US" sz="1900" dirty="0"/>
              <a:t>. . </a:t>
            </a:r>
            <a:endParaRPr lang="en-US" sz="1900" dirty="0" smtClean="0"/>
          </a:p>
        </p:txBody>
      </p:sp>
      <p:sp>
        <p:nvSpPr>
          <p:cNvPr id="8" name="TextBox 7"/>
          <p:cNvSpPr txBox="1"/>
          <p:nvPr/>
        </p:nvSpPr>
        <p:spPr>
          <a:xfrm>
            <a:off x="7804146" y="4493543"/>
            <a:ext cx="669350" cy="307777"/>
          </a:xfrm>
          <a:prstGeom prst="rect">
            <a:avLst/>
          </a:prstGeom>
          <a:noFill/>
        </p:spPr>
        <p:txBody>
          <a:bodyPr wrap="none" rtlCol="0">
            <a:spAutoFit/>
          </a:bodyPr>
          <a:lstStyle/>
          <a:p>
            <a:r>
              <a:rPr lang="en-US" sz="1400" dirty="0" smtClean="0">
                <a:hlinkClick r:id="rId7"/>
              </a:rPr>
              <a:t>source</a:t>
            </a:r>
            <a:endParaRPr lang="en-US" sz="1400" dirty="0"/>
          </a:p>
        </p:txBody>
      </p:sp>
      <p:sp>
        <p:nvSpPr>
          <p:cNvPr id="4" name="TextBox 3"/>
          <p:cNvSpPr txBox="1"/>
          <p:nvPr/>
        </p:nvSpPr>
        <p:spPr>
          <a:xfrm>
            <a:off x="2475935" y="4386443"/>
            <a:ext cx="1905778" cy="338554"/>
          </a:xfrm>
          <a:prstGeom prst="rect">
            <a:avLst/>
          </a:prstGeom>
          <a:noFill/>
        </p:spPr>
        <p:txBody>
          <a:bodyPr wrap="none" rtlCol="0">
            <a:spAutoFit/>
          </a:bodyPr>
          <a:lstStyle/>
          <a:p>
            <a:r>
              <a:rPr lang="en-US" sz="1600" dirty="0">
                <a:solidFill>
                  <a:schemeClr val="bg1">
                    <a:lumMod val="50000"/>
                  </a:schemeClr>
                </a:solidFill>
              </a:rPr>
              <a:t>e</a:t>
            </a:r>
            <a:r>
              <a:rPr lang="en-US" sz="1600" dirty="0" smtClean="0">
                <a:solidFill>
                  <a:schemeClr val="bg1">
                    <a:lumMod val="50000"/>
                  </a:schemeClr>
                </a:solidFill>
              </a:rPr>
              <a:t>arly exponentiation</a:t>
            </a:r>
            <a:endParaRPr lang="en-US" sz="1600" dirty="0">
              <a:solidFill>
                <a:schemeClr val="bg1">
                  <a:lumMod val="50000"/>
                </a:schemeClr>
              </a:solidFill>
            </a:endParaRPr>
          </a:p>
        </p:txBody>
      </p:sp>
      <p:sp>
        <p:nvSpPr>
          <p:cNvPr id="9" name="TextBox 8"/>
          <p:cNvSpPr txBox="1"/>
          <p:nvPr/>
        </p:nvSpPr>
        <p:spPr>
          <a:xfrm flipH="1">
            <a:off x="2947240" y="3432135"/>
            <a:ext cx="1655078" cy="338554"/>
          </a:xfrm>
          <a:prstGeom prst="rect">
            <a:avLst/>
          </a:prstGeom>
          <a:noFill/>
        </p:spPr>
        <p:txBody>
          <a:bodyPr wrap="square" rtlCol="0">
            <a:spAutoFit/>
          </a:bodyPr>
          <a:lstStyle/>
          <a:p>
            <a:r>
              <a:rPr lang="en-US" sz="1600" dirty="0">
                <a:solidFill>
                  <a:schemeClr val="bg1">
                    <a:lumMod val="50000"/>
                  </a:schemeClr>
                </a:solidFill>
              </a:rPr>
              <a:t>l</a:t>
            </a:r>
            <a:r>
              <a:rPr lang="en-US" sz="1600" dirty="0" smtClean="0">
                <a:solidFill>
                  <a:schemeClr val="bg1">
                    <a:lumMod val="50000"/>
                  </a:schemeClr>
                </a:solidFill>
              </a:rPr>
              <a:t>ater saturation</a:t>
            </a:r>
            <a:endParaRPr lang="en-US" sz="1600" dirty="0">
              <a:solidFill>
                <a:schemeClr val="bg1">
                  <a:lumMod val="50000"/>
                </a:schemeClr>
              </a:solidFill>
            </a:endParaRPr>
          </a:p>
        </p:txBody>
      </p:sp>
      <p:sp>
        <p:nvSpPr>
          <p:cNvPr id="10" name="TextBox 9"/>
          <p:cNvSpPr txBox="1"/>
          <p:nvPr/>
        </p:nvSpPr>
        <p:spPr>
          <a:xfrm>
            <a:off x="1542153" y="2502035"/>
            <a:ext cx="3604897" cy="369332"/>
          </a:xfrm>
          <a:prstGeom prst="rect">
            <a:avLst/>
          </a:prstGeom>
          <a:noFill/>
        </p:spPr>
        <p:txBody>
          <a:bodyPr wrap="square" rtlCol="0">
            <a:spAutoFit/>
          </a:bodyPr>
          <a:lstStyle/>
          <a:p>
            <a:r>
              <a:rPr lang="en-US" dirty="0" smtClean="0"/>
              <a:t>(I.e., it becomes a </a:t>
            </a:r>
            <a:r>
              <a:rPr lang="en-US" dirty="0" smtClean="0">
                <a:hlinkClick r:id="rId8"/>
              </a:rPr>
              <a:t>logistic </a:t>
            </a:r>
            <a:r>
              <a:rPr lang="en-US" dirty="0">
                <a:hlinkClick r:id="rId8"/>
              </a:rPr>
              <a:t>function</a:t>
            </a:r>
            <a:r>
              <a:rPr lang="en-US" dirty="0"/>
              <a:t>):</a:t>
            </a:r>
          </a:p>
        </p:txBody>
      </p:sp>
    </p:spTree>
    <p:extLst>
      <p:ext uri="{BB962C8B-B14F-4D97-AF65-F5344CB8AC3E}">
        <p14:creationId xmlns:p14="http://schemas.microsoft.com/office/powerpoint/2010/main" val="13776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0339" y="563028"/>
            <a:ext cx="8368312" cy="1323439"/>
          </a:xfrm>
          <a:prstGeom prst="rect">
            <a:avLst/>
          </a:prstGeom>
          <a:noFill/>
        </p:spPr>
        <p:txBody>
          <a:bodyPr wrap="square" rtlCol="0">
            <a:spAutoFit/>
          </a:bodyPr>
          <a:lstStyle/>
          <a:p>
            <a:r>
              <a:rPr lang="en-US" sz="2000" dirty="0" smtClean="0"/>
              <a:t>As a </a:t>
            </a:r>
            <a:r>
              <a:rPr lang="en-US" sz="2000" dirty="0"/>
              <a:t>result of </a:t>
            </a:r>
            <a:r>
              <a:rPr lang="en-US" sz="2000" dirty="0" smtClean="0"/>
              <a:t>a widespread </a:t>
            </a:r>
            <a:r>
              <a:rPr lang="en-US" sz="2000" dirty="0"/>
              <a:t>harnessing </a:t>
            </a:r>
            <a:r>
              <a:rPr lang="en-US" sz="2000" dirty="0" smtClean="0"/>
              <a:t>of electricity in the </a:t>
            </a:r>
            <a:r>
              <a:rPr lang="en-US" sz="2000" dirty="0"/>
              <a:t>1890’s, </a:t>
            </a:r>
            <a:r>
              <a:rPr lang="en-US" sz="2000" dirty="0" smtClean="0"/>
              <a:t>innovative technology clusters lurched out into wild dimensions . . </a:t>
            </a:r>
            <a:r>
              <a:rPr lang="en-US" sz="2000" dirty="0"/>
              <a:t>. </a:t>
            </a:r>
            <a:r>
              <a:rPr lang="en-US" sz="2000" dirty="0" smtClean="0"/>
              <a:t>as </a:t>
            </a:r>
            <a:r>
              <a:rPr lang="en-US" sz="2000" dirty="0"/>
              <a:t>electric generators and motors were embedded into new </a:t>
            </a:r>
            <a:r>
              <a:rPr lang="en-US" sz="2000" dirty="0" smtClean="0"/>
              <a:t>industrial </a:t>
            </a:r>
            <a:r>
              <a:rPr lang="en-US" sz="2000" dirty="0"/>
              <a:t>and transportation </a:t>
            </a:r>
            <a:r>
              <a:rPr lang="en-US" sz="2000" dirty="0" smtClean="0"/>
              <a:t>systems:</a:t>
            </a:r>
            <a:endParaRPr lang="en-US" sz="2000" dirty="0"/>
          </a:p>
          <a:p>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5430" y="1946924"/>
            <a:ext cx="2741454" cy="1565020"/>
          </a:xfrm>
          <a:prstGeom prst="rect">
            <a:avLst/>
          </a:prstGeom>
          <a:ln>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15" y="1968182"/>
            <a:ext cx="2935825" cy="1545682"/>
          </a:xfrm>
          <a:prstGeom prst="rect">
            <a:avLst/>
          </a:prstGeom>
          <a:ln>
            <a:solidFill>
              <a:schemeClr val="accent1"/>
            </a:solidFill>
          </a:ln>
        </p:spPr>
      </p:pic>
      <p:sp>
        <p:nvSpPr>
          <p:cNvPr id="6" name="TextBox 5"/>
          <p:cNvSpPr txBox="1"/>
          <p:nvPr/>
        </p:nvSpPr>
        <p:spPr>
          <a:xfrm>
            <a:off x="6207715" y="1592774"/>
            <a:ext cx="1766702" cy="369332"/>
          </a:xfrm>
          <a:prstGeom prst="rect">
            <a:avLst/>
          </a:prstGeom>
          <a:noFill/>
        </p:spPr>
        <p:txBody>
          <a:bodyPr wrap="none" rtlCol="0">
            <a:spAutoFit/>
          </a:bodyPr>
          <a:lstStyle/>
          <a:p>
            <a:r>
              <a:rPr lang="en-US" dirty="0" smtClean="0"/>
              <a:t>Electrical Motors</a:t>
            </a:r>
            <a:endParaRPr lang="en-US" dirty="0"/>
          </a:p>
        </p:txBody>
      </p:sp>
      <p:sp>
        <p:nvSpPr>
          <p:cNvPr id="7" name="TextBox 6"/>
          <p:cNvSpPr txBox="1"/>
          <p:nvPr/>
        </p:nvSpPr>
        <p:spPr>
          <a:xfrm>
            <a:off x="2141272" y="1618869"/>
            <a:ext cx="2130135" cy="369332"/>
          </a:xfrm>
          <a:prstGeom prst="rect">
            <a:avLst/>
          </a:prstGeom>
          <a:noFill/>
        </p:spPr>
        <p:txBody>
          <a:bodyPr wrap="none" rtlCol="0">
            <a:spAutoFit/>
          </a:bodyPr>
          <a:lstStyle/>
          <a:p>
            <a:r>
              <a:rPr lang="en-US" dirty="0" smtClean="0"/>
              <a:t>Electrical Generators</a:t>
            </a: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6512" y="4019429"/>
            <a:ext cx="2955828" cy="1492192"/>
          </a:xfrm>
          <a:prstGeom prst="rect">
            <a:avLst/>
          </a:prstGeom>
          <a:ln>
            <a:solidFill>
              <a:schemeClr val="accent1"/>
            </a:solidFill>
          </a:ln>
        </p:spPr>
      </p:pic>
      <p:sp>
        <p:nvSpPr>
          <p:cNvPr id="10" name="TextBox 9"/>
          <p:cNvSpPr txBox="1"/>
          <p:nvPr/>
        </p:nvSpPr>
        <p:spPr>
          <a:xfrm>
            <a:off x="6224401" y="3712788"/>
            <a:ext cx="993670" cy="369332"/>
          </a:xfrm>
          <a:prstGeom prst="rect">
            <a:avLst/>
          </a:prstGeom>
          <a:noFill/>
        </p:spPr>
        <p:txBody>
          <a:bodyPr wrap="none" rtlCol="0">
            <a:spAutoFit/>
          </a:bodyPr>
          <a:lstStyle/>
          <a:p>
            <a:r>
              <a:rPr lang="en-US" dirty="0" smtClean="0"/>
              <a:t>Subways</a:t>
            </a:r>
            <a:endParaRPr lang="en-US" dirty="0"/>
          </a:p>
        </p:txBody>
      </p:sp>
      <p:sp>
        <p:nvSpPr>
          <p:cNvPr id="12" name="TextBox 11"/>
          <p:cNvSpPr txBox="1"/>
          <p:nvPr/>
        </p:nvSpPr>
        <p:spPr>
          <a:xfrm>
            <a:off x="7338731" y="3710693"/>
            <a:ext cx="1802801" cy="307777"/>
          </a:xfrm>
          <a:prstGeom prst="rect">
            <a:avLst/>
          </a:prstGeom>
          <a:noFill/>
        </p:spPr>
        <p:txBody>
          <a:bodyPr wrap="none" rtlCol="0">
            <a:spAutoFit/>
          </a:bodyPr>
          <a:lstStyle/>
          <a:p>
            <a:r>
              <a:rPr lang="en-US" sz="1400" dirty="0" smtClean="0">
                <a:hlinkClick r:id="rId6"/>
              </a:rPr>
              <a:t>Planning the IRT, 1891</a:t>
            </a:r>
            <a:endParaRPr lang="en-US" sz="1400"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5429" y="4030999"/>
            <a:ext cx="2741454" cy="1552084"/>
          </a:xfrm>
          <a:prstGeom prst="rect">
            <a:avLst/>
          </a:prstGeom>
          <a:ln>
            <a:solidFill>
              <a:schemeClr val="accent1"/>
            </a:solidFill>
          </a:ln>
        </p:spPr>
      </p:pic>
      <p:pic>
        <p:nvPicPr>
          <p:cNvPr id="14" name="Picture 13"/>
          <p:cNvPicPr>
            <a:picLocks noChangeAspect="1"/>
          </p:cNvPicPr>
          <p:nvPr/>
        </p:nvPicPr>
        <p:blipFill>
          <a:blip r:embed="rId8"/>
          <a:stretch>
            <a:fillRect/>
          </a:stretch>
        </p:blipFill>
        <p:spPr>
          <a:xfrm>
            <a:off x="2141272" y="3593659"/>
            <a:ext cx="1627773" cy="499915"/>
          </a:xfrm>
          <a:prstGeom prst="rect">
            <a:avLst/>
          </a:prstGeom>
        </p:spPr>
      </p:pic>
    </p:spTree>
    <p:extLst>
      <p:ext uri="{BB962C8B-B14F-4D97-AF65-F5344CB8AC3E}">
        <p14:creationId xmlns:p14="http://schemas.microsoft.com/office/powerpoint/2010/main" val="4162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6359" y="753076"/>
            <a:ext cx="10025592" cy="707886"/>
          </a:xfrm>
          <a:prstGeom prst="rect">
            <a:avLst/>
          </a:prstGeom>
          <a:noFill/>
        </p:spPr>
        <p:txBody>
          <a:bodyPr wrap="square" rtlCol="0">
            <a:spAutoFit/>
          </a:bodyPr>
          <a:lstStyle/>
          <a:p>
            <a:pPr algn="ctr"/>
            <a:r>
              <a:rPr lang="en-US" sz="2000" dirty="0" smtClean="0">
                <a:hlinkClick r:id="rId2"/>
              </a:rPr>
              <a:t>The rapidly diffusing</a:t>
            </a:r>
            <a:r>
              <a:rPr lang="en-US" sz="2000" dirty="0" smtClean="0"/>
              <a:t> electrification then </a:t>
            </a:r>
            <a:r>
              <a:rPr lang="en-US" sz="2000" dirty="0" smtClean="0">
                <a:hlinkClick r:id="rId3"/>
              </a:rPr>
              <a:t>co-evolved</a:t>
            </a:r>
            <a:r>
              <a:rPr lang="en-US" sz="2000" dirty="0" smtClean="0"/>
              <a:t> with rapidly-diffusing electric rail, subway, telephone and lighting systems, and with the new ‘wireless’ radio communication systems . . .  </a:t>
            </a:r>
            <a:endParaRPr lang="en-US" sz="20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939" y="1730995"/>
            <a:ext cx="3663364" cy="2980895"/>
          </a:xfrm>
          <a:prstGeom prst="rect">
            <a:avLst/>
          </a:prstGeom>
        </p:spPr>
      </p:pic>
      <p:sp>
        <p:nvSpPr>
          <p:cNvPr id="21" name="TextBox 20"/>
          <p:cNvSpPr txBox="1"/>
          <p:nvPr/>
        </p:nvSpPr>
        <p:spPr>
          <a:xfrm>
            <a:off x="5087174" y="1900060"/>
            <a:ext cx="2193806" cy="307777"/>
          </a:xfrm>
          <a:prstGeom prst="rect">
            <a:avLst/>
          </a:prstGeom>
          <a:noFill/>
        </p:spPr>
        <p:txBody>
          <a:bodyPr wrap="none" rtlCol="0">
            <a:spAutoFit/>
          </a:bodyPr>
          <a:lstStyle/>
          <a:p>
            <a:r>
              <a:rPr lang="en-US" sz="1400" dirty="0" smtClean="0">
                <a:hlinkClick r:id="rId5"/>
              </a:rPr>
              <a:t>WWI military radio receiver</a:t>
            </a:r>
            <a:endParaRPr lang="en-US" sz="1400" dirty="0"/>
          </a:p>
        </p:txBody>
      </p:sp>
      <p:sp>
        <p:nvSpPr>
          <p:cNvPr id="24" name="TextBox 23"/>
          <p:cNvSpPr txBox="1"/>
          <p:nvPr/>
        </p:nvSpPr>
        <p:spPr>
          <a:xfrm>
            <a:off x="2314081" y="3465057"/>
            <a:ext cx="478016" cy="338554"/>
          </a:xfrm>
          <a:prstGeom prst="rect">
            <a:avLst/>
          </a:prstGeom>
          <a:noFill/>
        </p:spPr>
        <p:txBody>
          <a:bodyPr wrap="none" rtlCol="0">
            <a:spAutoFit/>
          </a:bodyPr>
          <a:lstStyle/>
          <a:p>
            <a:r>
              <a:rPr lang="en-US" sz="1600" dirty="0" smtClean="0">
                <a:hlinkClick r:id="rId6"/>
              </a:rPr>
              <a:t>link</a:t>
            </a:r>
            <a:endParaRPr lang="en-US" sz="1600" dirty="0"/>
          </a:p>
        </p:txBody>
      </p:sp>
      <p:sp>
        <p:nvSpPr>
          <p:cNvPr id="25" name="Rectangle 24"/>
          <p:cNvSpPr/>
          <p:nvPr/>
        </p:nvSpPr>
        <p:spPr>
          <a:xfrm>
            <a:off x="1526716" y="4966447"/>
            <a:ext cx="8691592" cy="707886"/>
          </a:xfrm>
          <a:prstGeom prst="rect">
            <a:avLst/>
          </a:prstGeom>
        </p:spPr>
        <p:txBody>
          <a:bodyPr wrap="square">
            <a:spAutoFit/>
          </a:bodyPr>
          <a:lstStyle/>
          <a:p>
            <a:pPr algn="ctr"/>
            <a:r>
              <a:rPr lang="en-US" sz="2000" dirty="0" smtClean="0"/>
              <a:t>Back then, </a:t>
            </a:r>
            <a:r>
              <a:rPr lang="en-US" sz="2000" dirty="0" smtClean="0">
                <a:hlinkClick r:id="rId7"/>
              </a:rPr>
              <a:t>Edison</a:t>
            </a:r>
            <a:r>
              <a:rPr lang="en-US" sz="2000" dirty="0"/>
              <a:t>, </a:t>
            </a:r>
            <a:r>
              <a:rPr lang="en-US" sz="2000" dirty="0">
                <a:hlinkClick r:id="rId8"/>
              </a:rPr>
              <a:t>Westinghouse</a:t>
            </a:r>
            <a:r>
              <a:rPr lang="en-US" sz="2000" dirty="0"/>
              <a:t>, </a:t>
            </a:r>
            <a:r>
              <a:rPr lang="en-US" sz="2000" dirty="0">
                <a:hlinkClick r:id="rId9"/>
              </a:rPr>
              <a:t>Tesla</a:t>
            </a:r>
            <a:r>
              <a:rPr lang="en-US" sz="2000" dirty="0"/>
              <a:t>, </a:t>
            </a:r>
            <a:r>
              <a:rPr lang="en-US" sz="2000" dirty="0">
                <a:hlinkClick r:id="rId10"/>
              </a:rPr>
              <a:t>Steinmetz</a:t>
            </a:r>
            <a:r>
              <a:rPr lang="en-US" sz="2000" dirty="0"/>
              <a:t>, </a:t>
            </a:r>
            <a:r>
              <a:rPr lang="en-US" sz="2000" dirty="0">
                <a:hlinkClick r:id="rId11"/>
              </a:rPr>
              <a:t>Bell</a:t>
            </a:r>
            <a:r>
              <a:rPr lang="en-US" sz="2000" dirty="0"/>
              <a:t>, </a:t>
            </a:r>
            <a:r>
              <a:rPr lang="en-US" sz="2000" dirty="0">
                <a:hlinkClick r:id="rId12"/>
              </a:rPr>
              <a:t>Marconi</a:t>
            </a:r>
            <a:r>
              <a:rPr lang="en-US" sz="2000" dirty="0"/>
              <a:t> </a:t>
            </a:r>
            <a:r>
              <a:rPr lang="en-US" sz="2000" dirty="0" smtClean="0"/>
              <a:t>and </a:t>
            </a:r>
            <a:r>
              <a:rPr lang="en-US" sz="2000" dirty="0">
                <a:hlinkClick r:id="rId6"/>
              </a:rPr>
              <a:t>Armstrong</a:t>
            </a:r>
            <a:r>
              <a:rPr lang="en-US" sz="2000" dirty="0"/>
              <a:t> </a:t>
            </a:r>
            <a:endParaRPr lang="en-US" sz="2000" dirty="0" smtClean="0"/>
          </a:p>
          <a:p>
            <a:pPr algn="ctr"/>
            <a:r>
              <a:rPr lang="en-US" sz="2000" dirty="0" smtClean="0"/>
              <a:t>became household </a:t>
            </a:r>
            <a:r>
              <a:rPr lang="en-US" sz="2000" dirty="0"/>
              <a:t>names for </a:t>
            </a:r>
            <a:r>
              <a:rPr lang="en-US" sz="2000" dirty="0" smtClean="0"/>
              <a:t>their seminal ideas </a:t>
            </a:r>
            <a:r>
              <a:rPr lang="en-US" sz="2000" dirty="0"/>
              <a:t>behind these </a:t>
            </a:r>
            <a:r>
              <a:rPr lang="en-US" sz="2000" dirty="0" smtClean="0"/>
              <a:t>wild technologies.</a:t>
            </a:r>
            <a:endParaRPr lang="en-US" sz="2000" dirty="0"/>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94154" y="2053948"/>
            <a:ext cx="2122157" cy="2631332"/>
          </a:xfrm>
          <a:prstGeom prst="rect">
            <a:avLst/>
          </a:prstGeom>
        </p:spPr>
      </p:pic>
      <p:sp>
        <p:nvSpPr>
          <p:cNvPr id="27" name="TextBox 26"/>
          <p:cNvSpPr txBox="1"/>
          <p:nvPr/>
        </p:nvSpPr>
        <p:spPr>
          <a:xfrm>
            <a:off x="7892158" y="1715519"/>
            <a:ext cx="2326150" cy="307777"/>
          </a:xfrm>
          <a:prstGeom prst="rect">
            <a:avLst/>
          </a:prstGeom>
          <a:noFill/>
        </p:spPr>
        <p:txBody>
          <a:bodyPr wrap="none" rtlCol="0">
            <a:spAutoFit/>
          </a:bodyPr>
          <a:lstStyle/>
          <a:p>
            <a:r>
              <a:rPr lang="en-US" sz="1400" dirty="0" smtClean="0">
                <a:hlinkClick r:id="rId6"/>
              </a:rPr>
              <a:t>Armstrong at Columbia 1922</a:t>
            </a:r>
            <a:endParaRPr lang="en-US" sz="1400" dirty="0"/>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5341" y="2288629"/>
            <a:ext cx="2221992" cy="2084832"/>
          </a:xfrm>
          <a:prstGeom prst="rect">
            <a:avLst/>
          </a:prstGeom>
          <a:ln>
            <a:solidFill>
              <a:schemeClr val="accent1"/>
            </a:solidFill>
          </a:ln>
        </p:spPr>
      </p:pic>
    </p:spTree>
    <p:extLst>
      <p:ext uri="{BB962C8B-B14F-4D97-AF65-F5344CB8AC3E}">
        <p14:creationId xmlns:p14="http://schemas.microsoft.com/office/powerpoint/2010/main" val="26509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182" y="523541"/>
            <a:ext cx="8477264" cy="55552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1728" y="4204773"/>
            <a:ext cx="2094658" cy="1570994"/>
          </a:xfrm>
          <a:prstGeom prst="rect">
            <a:avLst/>
          </a:prstGeom>
        </p:spPr>
      </p:pic>
      <p:sp>
        <p:nvSpPr>
          <p:cNvPr id="4" name="TextBox 3"/>
          <p:cNvSpPr txBox="1"/>
          <p:nvPr/>
        </p:nvSpPr>
        <p:spPr>
          <a:xfrm>
            <a:off x="3158050" y="523541"/>
            <a:ext cx="5703677" cy="430887"/>
          </a:xfrm>
          <a:prstGeom prst="rect">
            <a:avLst/>
          </a:prstGeom>
          <a:noFill/>
        </p:spPr>
        <p:txBody>
          <a:bodyPr wrap="none" rtlCol="0">
            <a:spAutoFit/>
          </a:bodyPr>
          <a:lstStyle/>
          <a:p>
            <a:r>
              <a:rPr lang="en-US" sz="2200" dirty="0" smtClean="0"/>
              <a:t>Leading to this high-voltage power grid by 2008!</a:t>
            </a:r>
            <a:endParaRPr lang="en-US" sz="2200" dirty="0"/>
          </a:p>
        </p:txBody>
      </p:sp>
      <p:sp>
        <p:nvSpPr>
          <p:cNvPr id="5" name="TextBox 4"/>
          <p:cNvSpPr txBox="1"/>
          <p:nvPr/>
        </p:nvSpPr>
        <p:spPr>
          <a:xfrm>
            <a:off x="2394308" y="5279404"/>
            <a:ext cx="510076" cy="307777"/>
          </a:xfrm>
          <a:prstGeom prst="rect">
            <a:avLst/>
          </a:prstGeom>
          <a:noFill/>
        </p:spPr>
        <p:txBody>
          <a:bodyPr wrap="none" rtlCol="0">
            <a:spAutoFit/>
          </a:bodyPr>
          <a:lstStyle/>
          <a:p>
            <a:r>
              <a:rPr lang="en-US" sz="1400" dirty="0" smtClean="0">
                <a:hlinkClick r:id="rId4"/>
              </a:rPr>
              <a:t>Wiki</a:t>
            </a:r>
            <a:endParaRPr lang="en-US" sz="1400" dirty="0"/>
          </a:p>
        </p:txBody>
      </p:sp>
    </p:spTree>
    <p:extLst>
      <p:ext uri="{BB962C8B-B14F-4D97-AF65-F5344CB8AC3E}">
        <p14:creationId xmlns:p14="http://schemas.microsoft.com/office/powerpoint/2010/main" val="2104650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508" y="1351961"/>
            <a:ext cx="6541324" cy="3876513"/>
          </a:xfrm>
          <a:prstGeom prst="rect">
            <a:avLst/>
          </a:prstGeom>
        </p:spPr>
      </p:pic>
      <p:sp>
        <p:nvSpPr>
          <p:cNvPr id="4" name="TextBox 3"/>
          <p:cNvSpPr txBox="1"/>
          <p:nvPr/>
        </p:nvSpPr>
        <p:spPr>
          <a:xfrm>
            <a:off x="2579336" y="460309"/>
            <a:ext cx="6318909" cy="769441"/>
          </a:xfrm>
          <a:prstGeom prst="rect">
            <a:avLst/>
          </a:prstGeom>
          <a:noFill/>
        </p:spPr>
        <p:txBody>
          <a:bodyPr wrap="none" rtlCol="0">
            <a:spAutoFit/>
          </a:bodyPr>
          <a:lstStyle/>
          <a:p>
            <a:pPr algn="ctr"/>
            <a:r>
              <a:rPr lang="en-US" sz="2200" dirty="0" smtClean="0"/>
              <a:t>The dramatic results of the exponentiation </a:t>
            </a:r>
          </a:p>
          <a:p>
            <a:pPr algn="ctr"/>
            <a:r>
              <a:rPr lang="en-US" sz="2200" dirty="0" smtClean="0"/>
              <a:t>of electrification are easily </a:t>
            </a:r>
            <a:r>
              <a:rPr lang="en-US" sz="2200" dirty="0" smtClean="0">
                <a:hlinkClick r:id="rId3"/>
              </a:rPr>
              <a:t>seen from space </a:t>
            </a:r>
            <a:r>
              <a:rPr lang="en-US" sz="2200" dirty="0" smtClean="0"/>
              <a:t>today . . . </a:t>
            </a:r>
            <a:endParaRPr lang="en-US" sz="2200" dirty="0"/>
          </a:p>
        </p:txBody>
      </p:sp>
      <p:sp>
        <p:nvSpPr>
          <p:cNvPr id="5" name="TextBox 4"/>
          <p:cNvSpPr txBox="1"/>
          <p:nvPr/>
        </p:nvSpPr>
        <p:spPr>
          <a:xfrm>
            <a:off x="9153832" y="4966864"/>
            <a:ext cx="503664" cy="261610"/>
          </a:xfrm>
          <a:prstGeom prst="rect">
            <a:avLst/>
          </a:prstGeom>
          <a:noFill/>
        </p:spPr>
        <p:txBody>
          <a:bodyPr wrap="none" rtlCol="0">
            <a:spAutoFit/>
          </a:bodyPr>
          <a:lstStyle/>
          <a:p>
            <a:r>
              <a:rPr lang="en-US" sz="1100" dirty="0" smtClean="0">
                <a:hlinkClick r:id="rId3"/>
              </a:rPr>
              <a:t>NASA</a:t>
            </a:r>
            <a:endParaRPr lang="en-US" sz="1100" dirty="0"/>
          </a:p>
        </p:txBody>
      </p:sp>
      <p:sp>
        <p:nvSpPr>
          <p:cNvPr id="6" name="TextBox 5"/>
          <p:cNvSpPr txBox="1"/>
          <p:nvPr/>
        </p:nvSpPr>
        <p:spPr>
          <a:xfrm>
            <a:off x="1615313" y="5352483"/>
            <a:ext cx="8535713" cy="646331"/>
          </a:xfrm>
          <a:prstGeom prst="rect">
            <a:avLst/>
          </a:prstGeom>
          <a:noFill/>
        </p:spPr>
        <p:txBody>
          <a:bodyPr wrap="square" rtlCol="0">
            <a:spAutoFit/>
          </a:bodyPr>
          <a:lstStyle/>
          <a:p>
            <a:pPr algn="ctr"/>
            <a:r>
              <a:rPr lang="en-US" dirty="0" smtClean="0"/>
              <a:t>Think how many minds by now the foundational ideas of </a:t>
            </a:r>
            <a:r>
              <a:rPr lang="en-US" dirty="0" smtClean="0">
                <a:hlinkClick r:id="rId4"/>
              </a:rPr>
              <a:t>Faraday</a:t>
            </a:r>
            <a:r>
              <a:rPr lang="en-US" dirty="0" smtClean="0"/>
              <a:t>, </a:t>
            </a:r>
            <a:r>
              <a:rPr lang="en-US" dirty="0" smtClean="0">
                <a:hlinkClick r:id="rId5"/>
              </a:rPr>
              <a:t>Maxwell</a:t>
            </a:r>
            <a:r>
              <a:rPr lang="en-US" dirty="0" smtClean="0"/>
              <a:t>, </a:t>
            </a:r>
            <a:r>
              <a:rPr lang="en-US" dirty="0" smtClean="0">
                <a:hlinkClick r:id="rId6"/>
              </a:rPr>
              <a:t>Hertz</a:t>
            </a:r>
            <a:r>
              <a:rPr lang="en-US" dirty="0" smtClean="0"/>
              <a:t>, </a:t>
            </a:r>
          </a:p>
          <a:p>
            <a:pPr algn="ctr"/>
            <a:r>
              <a:rPr lang="en-US" dirty="0" smtClean="0">
                <a:hlinkClick r:id="rId7"/>
              </a:rPr>
              <a:t>Steinmetz</a:t>
            </a:r>
            <a:r>
              <a:rPr lang="en-US" dirty="0" smtClean="0"/>
              <a:t>, </a:t>
            </a:r>
            <a:r>
              <a:rPr lang="en-US" dirty="0" smtClean="0">
                <a:hlinkClick r:id="rId8"/>
              </a:rPr>
              <a:t>Marconi</a:t>
            </a:r>
            <a:r>
              <a:rPr lang="en-US" dirty="0" smtClean="0"/>
              <a:t>, </a:t>
            </a:r>
            <a:r>
              <a:rPr lang="en-US" dirty="0" smtClean="0">
                <a:hlinkClick r:id="rId9"/>
              </a:rPr>
              <a:t>Armstrong</a:t>
            </a:r>
            <a:r>
              <a:rPr lang="en-US" dirty="0" smtClean="0"/>
              <a:t>, etc., have cycled through to make this happen!</a:t>
            </a:r>
            <a:endParaRPr lang="en-US" dirty="0"/>
          </a:p>
        </p:txBody>
      </p:sp>
    </p:spTree>
    <p:extLst>
      <p:ext uri="{BB962C8B-B14F-4D97-AF65-F5344CB8AC3E}">
        <p14:creationId xmlns:p14="http://schemas.microsoft.com/office/powerpoint/2010/main" val="27191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502" y="841693"/>
            <a:ext cx="9268085" cy="430887"/>
          </a:xfrm>
          <a:prstGeom prst="rect">
            <a:avLst/>
          </a:prstGeom>
          <a:noFill/>
        </p:spPr>
        <p:txBody>
          <a:bodyPr wrap="square" rtlCol="0">
            <a:spAutoFit/>
          </a:bodyPr>
          <a:lstStyle/>
          <a:p>
            <a:pPr algn="ctr"/>
            <a:r>
              <a:rPr lang="en-US" sz="2200" dirty="0"/>
              <a:t>L</a:t>
            </a:r>
            <a:r>
              <a:rPr lang="en-US" sz="2200" dirty="0" smtClean="0"/>
              <a:t>et’s now look at a wave of innovation </a:t>
            </a:r>
            <a:r>
              <a:rPr lang="en-US" sz="2200" dirty="0" smtClean="0">
                <a:hlinkClick r:id="rId3"/>
              </a:rPr>
              <a:t>that </a:t>
            </a:r>
            <a:r>
              <a:rPr lang="en-US" sz="2200" dirty="0">
                <a:hlinkClick r:id="rId3"/>
              </a:rPr>
              <a:t>I</a:t>
            </a:r>
            <a:r>
              <a:rPr lang="en-US" sz="2200" dirty="0" smtClean="0">
                <a:hlinkClick r:id="rId3"/>
              </a:rPr>
              <a:t> surfed</a:t>
            </a:r>
            <a:r>
              <a:rPr lang="en-US" sz="2200" dirty="0" smtClean="0"/>
              <a:t> back in the 1970’s:</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325" y="1319816"/>
            <a:ext cx="6636444" cy="3731179"/>
          </a:xfrm>
          <a:prstGeom prst="rect">
            <a:avLst/>
          </a:prstGeom>
        </p:spPr>
      </p:pic>
      <p:sp>
        <p:nvSpPr>
          <p:cNvPr id="5" name="TextBox 4"/>
          <p:cNvSpPr txBox="1"/>
          <p:nvPr/>
        </p:nvSpPr>
        <p:spPr>
          <a:xfrm>
            <a:off x="1922273" y="5098231"/>
            <a:ext cx="8570541" cy="430887"/>
          </a:xfrm>
          <a:prstGeom prst="rect">
            <a:avLst/>
          </a:prstGeom>
          <a:noFill/>
        </p:spPr>
        <p:txBody>
          <a:bodyPr wrap="square" rtlCol="0">
            <a:spAutoFit/>
          </a:bodyPr>
          <a:lstStyle/>
          <a:p>
            <a:pPr algn="ctr"/>
            <a:r>
              <a:rPr lang="en-US" sz="2200" dirty="0" smtClean="0"/>
              <a:t>The revolution in VLSI (Very </a:t>
            </a:r>
            <a:r>
              <a:rPr lang="en-US" sz="2200" dirty="0"/>
              <a:t>L</a:t>
            </a:r>
            <a:r>
              <a:rPr lang="en-US" sz="2200" dirty="0" smtClean="0"/>
              <a:t>arge </a:t>
            </a:r>
            <a:r>
              <a:rPr lang="en-US" sz="2200" dirty="0"/>
              <a:t>S</a:t>
            </a:r>
            <a:r>
              <a:rPr lang="en-US" sz="2200" dirty="0" smtClean="0"/>
              <a:t>cale Integrated) microchip design . . . </a:t>
            </a:r>
          </a:p>
        </p:txBody>
      </p:sp>
    </p:spTree>
    <p:extLst>
      <p:ext uri="{BB962C8B-B14F-4D97-AF65-F5344CB8AC3E}">
        <p14:creationId xmlns:p14="http://schemas.microsoft.com/office/powerpoint/2010/main" val="14709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632" y="3433829"/>
            <a:ext cx="4165550" cy="23592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897" y="1160655"/>
            <a:ext cx="3014427" cy="4546348"/>
          </a:xfrm>
          <a:prstGeom prst="rect">
            <a:avLst/>
          </a:prstGeom>
        </p:spPr>
      </p:pic>
      <p:sp>
        <p:nvSpPr>
          <p:cNvPr id="3" name="TextBox 2"/>
          <p:cNvSpPr txBox="1"/>
          <p:nvPr/>
        </p:nvSpPr>
        <p:spPr>
          <a:xfrm>
            <a:off x="1869632" y="1093282"/>
            <a:ext cx="5194971" cy="1631216"/>
          </a:xfrm>
          <a:prstGeom prst="rect">
            <a:avLst/>
          </a:prstGeom>
          <a:noFill/>
        </p:spPr>
        <p:txBody>
          <a:bodyPr wrap="square" rtlCol="0">
            <a:spAutoFit/>
          </a:bodyPr>
          <a:lstStyle/>
          <a:p>
            <a:r>
              <a:rPr lang="en-US" sz="2000" dirty="0" smtClean="0"/>
              <a:t>While doing so, let’s more-consciously </a:t>
            </a:r>
          </a:p>
          <a:p>
            <a:r>
              <a:rPr lang="en-US" sz="2000" dirty="0" smtClean="0"/>
              <a:t>note how “the flow of ideas” expands . . .</a:t>
            </a:r>
          </a:p>
          <a:p>
            <a:pPr>
              <a:spcAft>
                <a:spcPts val="1200"/>
              </a:spcAft>
            </a:pPr>
            <a:r>
              <a:rPr lang="en-US" sz="2000" dirty="0"/>
              <a:t>a</a:t>
            </a:r>
            <a:r>
              <a:rPr lang="en-US" sz="2000" dirty="0" smtClean="0"/>
              <a:t>s a function of the increasing connectivity and bandwidth . . . and the decreasing time-delays, in techno-social communication . . .</a:t>
            </a:r>
          </a:p>
        </p:txBody>
      </p:sp>
      <p:sp>
        <p:nvSpPr>
          <p:cNvPr id="4" name="Rectangle 3"/>
          <p:cNvSpPr/>
          <p:nvPr/>
        </p:nvSpPr>
        <p:spPr>
          <a:xfrm>
            <a:off x="1869632" y="2743124"/>
            <a:ext cx="5047099" cy="1015663"/>
          </a:xfrm>
          <a:prstGeom prst="rect">
            <a:avLst/>
          </a:prstGeom>
        </p:spPr>
        <p:txBody>
          <a:bodyPr wrap="square">
            <a:spAutoFit/>
          </a:bodyPr>
          <a:lstStyle/>
          <a:p>
            <a:r>
              <a:rPr lang="en-US" sz="2000" dirty="0" smtClean="0"/>
              <a:t>While also thinking along lines explored by </a:t>
            </a:r>
            <a:r>
              <a:rPr lang="en-US" sz="2000" dirty="0" smtClean="0">
                <a:hlinkClick r:id="rId4"/>
              </a:rPr>
              <a:t>Everett Rogers</a:t>
            </a:r>
            <a:r>
              <a:rPr lang="en-US" sz="2000" dirty="0" smtClean="0"/>
              <a:t> in </a:t>
            </a:r>
            <a:r>
              <a:rPr lang="en-US" sz="2000" dirty="0"/>
              <a:t>his </a:t>
            </a:r>
            <a:r>
              <a:rPr lang="en-US" sz="2000" dirty="0" smtClean="0"/>
              <a:t>seminal </a:t>
            </a:r>
            <a:r>
              <a:rPr lang="en-US" sz="2000" dirty="0"/>
              <a:t>1962 </a:t>
            </a:r>
            <a:r>
              <a:rPr lang="en-US" sz="2000" dirty="0" smtClean="0"/>
              <a:t>text</a:t>
            </a:r>
          </a:p>
          <a:p>
            <a:r>
              <a:rPr lang="en-US" sz="2000" i="1" dirty="0" smtClean="0">
                <a:hlinkClick r:id="rId5"/>
              </a:rPr>
              <a:t>Diffusion of Innovations</a:t>
            </a:r>
            <a:r>
              <a:rPr lang="en-US" sz="2000" dirty="0" smtClean="0"/>
              <a:t>:</a:t>
            </a:r>
            <a:endParaRPr lang="en-US" sz="2000" dirty="0"/>
          </a:p>
        </p:txBody>
      </p:sp>
      <p:sp>
        <p:nvSpPr>
          <p:cNvPr id="5" name="TextBox 4"/>
          <p:cNvSpPr txBox="1"/>
          <p:nvPr/>
        </p:nvSpPr>
        <p:spPr>
          <a:xfrm>
            <a:off x="8435631" y="3758787"/>
            <a:ext cx="554960" cy="369332"/>
          </a:xfrm>
          <a:prstGeom prst="rect">
            <a:avLst/>
          </a:prstGeom>
          <a:noFill/>
        </p:spPr>
        <p:txBody>
          <a:bodyPr wrap="none" rtlCol="0">
            <a:spAutoFit/>
          </a:bodyPr>
          <a:lstStyle/>
          <a:p>
            <a:r>
              <a:rPr lang="en-US" dirty="0" smtClean="0">
                <a:hlinkClick r:id="rId6"/>
              </a:rPr>
              <a:t>URL</a:t>
            </a:r>
            <a:endParaRPr lang="en-US" dirty="0"/>
          </a:p>
        </p:txBody>
      </p:sp>
    </p:spTree>
    <p:extLst>
      <p:ext uri="{BB962C8B-B14F-4D97-AF65-F5344CB8AC3E}">
        <p14:creationId xmlns:p14="http://schemas.microsoft.com/office/powerpoint/2010/main" val="1085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2367" y="759555"/>
            <a:ext cx="9302523" cy="1292662"/>
          </a:xfrm>
          <a:prstGeom prst="rect">
            <a:avLst/>
          </a:prstGeom>
          <a:noFill/>
        </p:spPr>
        <p:txBody>
          <a:bodyPr wrap="square" rtlCol="0">
            <a:spAutoFit/>
          </a:bodyPr>
          <a:lstStyle/>
          <a:p>
            <a:pPr algn="ctr"/>
            <a:r>
              <a:rPr lang="en-US" sz="2000" dirty="0" smtClean="0"/>
              <a:t>The stage was set by innovations in </a:t>
            </a:r>
            <a:r>
              <a:rPr lang="en-US" sz="2000" dirty="0" smtClean="0">
                <a:hlinkClick r:id="rId2"/>
              </a:rPr>
              <a:t>integrated circuitry</a:t>
            </a:r>
            <a:r>
              <a:rPr lang="en-US" sz="2000" dirty="0" smtClean="0"/>
              <a:t> in the 1960’s, </a:t>
            </a:r>
          </a:p>
          <a:p>
            <a:pPr algn="ctr"/>
            <a:r>
              <a:rPr lang="en-US" sz="2000" dirty="0" smtClean="0"/>
              <a:t>enabling transistors and wiring </a:t>
            </a:r>
            <a:r>
              <a:rPr lang="en-US" sz="2000" dirty="0" smtClean="0">
                <a:hlinkClick r:id="rId3"/>
              </a:rPr>
              <a:t>to be lithographically ‘printed</a:t>
            </a:r>
            <a:r>
              <a:rPr lang="en-US" sz="2000" dirty="0">
                <a:hlinkClick r:id="rId3"/>
              </a:rPr>
              <a:t>’ </a:t>
            </a:r>
            <a:r>
              <a:rPr lang="en-US" sz="2000" dirty="0" smtClean="0">
                <a:hlinkClick r:id="rId3"/>
              </a:rPr>
              <a:t>onto chips of silicon</a:t>
            </a:r>
            <a:r>
              <a:rPr lang="en-US" sz="2000" dirty="0" smtClean="0"/>
              <a:t> .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09" y="1747603"/>
            <a:ext cx="7082273" cy="3692115"/>
          </a:xfrm>
          <a:prstGeom prst="rect">
            <a:avLst/>
          </a:prstGeom>
        </p:spPr>
      </p:pic>
      <p:sp>
        <p:nvSpPr>
          <p:cNvPr id="4" name="TextBox 3"/>
          <p:cNvSpPr txBox="1"/>
          <p:nvPr/>
        </p:nvSpPr>
        <p:spPr>
          <a:xfrm>
            <a:off x="2350809" y="3131995"/>
            <a:ext cx="1428505" cy="923330"/>
          </a:xfrm>
          <a:prstGeom prst="rect">
            <a:avLst/>
          </a:prstGeom>
          <a:noFill/>
        </p:spPr>
        <p:txBody>
          <a:bodyPr wrap="square" rtlCol="0">
            <a:spAutoFit/>
          </a:bodyPr>
          <a:lstStyle/>
          <a:p>
            <a:r>
              <a:rPr lang="en-US" dirty="0" smtClean="0"/>
              <a:t>Some early integrated circuits:</a:t>
            </a:r>
            <a:endParaRPr lang="en-US" dirty="0"/>
          </a:p>
        </p:txBody>
      </p:sp>
      <p:sp>
        <p:nvSpPr>
          <p:cNvPr id="6" name="TextBox 5"/>
          <p:cNvSpPr txBox="1"/>
          <p:nvPr/>
        </p:nvSpPr>
        <p:spPr>
          <a:xfrm>
            <a:off x="8247021" y="2052217"/>
            <a:ext cx="1186061" cy="461665"/>
          </a:xfrm>
          <a:prstGeom prst="rect">
            <a:avLst/>
          </a:prstGeom>
          <a:noFill/>
        </p:spPr>
        <p:txBody>
          <a:bodyPr wrap="square" rtlCol="0">
            <a:spAutoFit/>
          </a:bodyPr>
          <a:lstStyle/>
          <a:p>
            <a:r>
              <a:rPr lang="en-US" sz="1200" dirty="0" smtClean="0"/>
              <a:t>Snip from Goggle images</a:t>
            </a:r>
            <a:endParaRPr lang="en-US" sz="1200" dirty="0"/>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603" y="772908"/>
            <a:ext cx="10309751" cy="746358"/>
          </a:xfrm>
          <a:prstGeom prst="rect">
            <a:avLst/>
          </a:prstGeom>
          <a:noFill/>
        </p:spPr>
        <p:txBody>
          <a:bodyPr wrap="square" rtlCol="0">
            <a:spAutoFit/>
          </a:bodyPr>
          <a:lstStyle/>
          <a:p>
            <a:pPr algn="ctr">
              <a:spcAft>
                <a:spcPts val="300"/>
              </a:spcAft>
            </a:pPr>
            <a:r>
              <a:rPr lang="en-US" sz="2000" dirty="0"/>
              <a:t>I</a:t>
            </a:r>
            <a:r>
              <a:rPr lang="en-US" sz="2000" dirty="0" smtClean="0"/>
              <a:t>t was further set by </a:t>
            </a:r>
            <a:r>
              <a:rPr lang="en-US" sz="2000" dirty="0" smtClean="0">
                <a:hlinkClick r:id="rId2"/>
              </a:rPr>
              <a:t>innovations in computing</a:t>
            </a:r>
            <a:r>
              <a:rPr lang="en-US" sz="2000" dirty="0" smtClean="0"/>
              <a:t> </a:t>
            </a:r>
            <a:r>
              <a:rPr lang="en-US" sz="2000" dirty="0"/>
              <a:t>at Xerox </a:t>
            </a:r>
            <a:r>
              <a:rPr lang="en-US" sz="2000" dirty="0" smtClean="0"/>
              <a:t>PARC in the early 70’s,</a:t>
            </a:r>
            <a:endParaRPr lang="en-US" sz="2000" b="1" dirty="0" smtClean="0"/>
          </a:p>
          <a:p>
            <a:pPr algn="ctr">
              <a:spcAft>
                <a:spcPts val="300"/>
              </a:spcAft>
            </a:pPr>
            <a:r>
              <a:rPr lang="en-US" sz="2000" dirty="0" smtClean="0"/>
              <a:t>including the “</a:t>
            </a:r>
            <a:r>
              <a:rPr lang="en-US" sz="2000" dirty="0" smtClean="0">
                <a:hlinkClick r:id="rId3"/>
              </a:rPr>
              <a:t>Alto</a:t>
            </a:r>
            <a:r>
              <a:rPr lang="en-US" sz="2000" dirty="0" smtClean="0"/>
              <a:t> </a:t>
            </a:r>
            <a:r>
              <a:rPr lang="en-US" sz="2000" dirty="0" smtClean="0">
                <a:hlinkClick r:id="rId4"/>
              </a:rPr>
              <a:t>personal computer</a:t>
            </a:r>
            <a:r>
              <a:rPr lang="en-US" sz="2000" dirty="0" smtClean="0"/>
              <a:t>”, the “</a:t>
            </a:r>
            <a:r>
              <a:rPr lang="en-US" sz="2000" dirty="0" smtClean="0">
                <a:hlinkClick r:id="rId5"/>
              </a:rPr>
              <a:t>Ethernet</a:t>
            </a:r>
            <a:r>
              <a:rPr lang="en-US" sz="2000" dirty="0" smtClean="0"/>
              <a:t>” and the “</a:t>
            </a:r>
            <a:r>
              <a:rPr lang="en-US" sz="2000" dirty="0" smtClean="0">
                <a:hlinkClick r:id="rId6"/>
              </a:rPr>
              <a:t>laser printer</a:t>
            </a:r>
            <a:r>
              <a:rPr lang="en-US" sz="2000" dirty="0" smtClean="0"/>
              <a:t>”. . .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37" y="4021639"/>
            <a:ext cx="3678460" cy="213924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249" y="2492356"/>
            <a:ext cx="2073419" cy="2764558"/>
          </a:xfrm>
          <a:prstGeom prst="rect">
            <a:avLst/>
          </a:prstGeom>
          <a:ln>
            <a:solidFill>
              <a:schemeClr val="accent1"/>
            </a:solidFill>
          </a:ln>
        </p:spPr>
      </p:pic>
      <p:sp>
        <p:nvSpPr>
          <p:cNvPr id="7" name="TextBox 6"/>
          <p:cNvSpPr txBox="1"/>
          <p:nvPr/>
        </p:nvSpPr>
        <p:spPr>
          <a:xfrm>
            <a:off x="2928337" y="5256914"/>
            <a:ext cx="1113125" cy="276999"/>
          </a:xfrm>
          <a:prstGeom prst="rect">
            <a:avLst/>
          </a:prstGeom>
          <a:noFill/>
        </p:spPr>
        <p:txBody>
          <a:bodyPr wrap="none" rtlCol="0">
            <a:spAutoFit/>
          </a:bodyPr>
          <a:lstStyle/>
          <a:p>
            <a:r>
              <a:rPr lang="en-US" sz="1200" dirty="0" smtClean="0">
                <a:hlinkClick r:id="rId9"/>
              </a:rPr>
              <a:t>Wiki commons</a:t>
            </a:r>
            <a:endParaRPr lang="en-US" sz="1200" dirty="0"/>
          </a:p>
        </p:txBody>
      </p:sp>
      <p:sp>
        <p:nvSpPr>
          <p:cNvPr id="8" name="TextBox 7"/>
          <p:cNvSpPr txBox="1"/>
          <p:nvPr/>
        </p:nvSpPr>
        <p:spPr>
          <a:xfrm>
            <a:off x="1827571" y="2153803"/>
            <a:ext cx="2162175" cy="338554"/>
          </a:xfrm>
          <a:prstGeom prst="rect">
            <a:avLst/>
          </a:prstGeom>
          <a:noFill/>
        </p:spPr>
        <p:txBody>
          <a:bodyPr wrap="square" rtlCol="0">
            <a:spAutoFit/>
          </a:bodyPr>
          <a:lstStyle/>
          <a:p>
            <a:r>
              <a:rPr lang="en-US" sz="1600" dirty="0" smtClean="0">
                <a:hlinkClick r:id="rId4"/>
              </a:rPr>
              <a:t>Xerox Alto, 1973</a:t>
            </a:r>
            <a:endParaRPr lang="en-US" sz="1600" dirty="0"/>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4921" y="2906699"/>
            <a:ext cx="2473281" cy="2293230"/>
          </a:xfrm>
          <a:prstGeom prst="rect">
            <a:avLst/>
          </a:prstGeom>
        </p:spPr>
      </p:pic>
      <p:sp>
        <p:nvSpPr>
          <p:cNvPr id="11" name="TextBox 10"/>
          <p:cNvSpPr txBox="1"/>
          <p:nvPr/>
        </p:nvSpPr>
        <p:spPr>
          <a:xfrm>
            <a:off x="4287312" y="2153713"/>
            <a:ext cx="2110877" cy="584775"/>
          </a:xfrm>
          <a:prstGeom prst="rect">
            <a:avLst/>
          </a:prstGeom>
          <a:noFill/>
        </p:spPr>
        <p:txBody>
          <a:bodyPr wrap="square" rtlCol="0">
            <a:spAutoFit/>
          </a:bodyPr>
          <a:lstStyle/>
          <a:p>
            <a:r>
              <a:rPr lang="en-US" sz="1600" dirty="0" smtClean="0">
                <a:hlinkClick r:id="rId11"/>
              </a:rPr>
              <a:t>Metcalfe’s</a:t>
            </a:r>
            <a:r>
              <a:rPr lang="en-US" sz="1600" dirty="0" smtClean="0"/>
              <a:t> original</a:t>
            </a:r>
          </a:p>
          <a:p>
            <a:r>
              <a:rPr lang="en-US" sz="1600" dirty="0" smtClean="0">
                <a:hlinkClick r:id="rId5"/>
              </a:rPr>
              <a:t>Ethernet</a:t>
            </a:r>
            <a:r>
              <a:rPr lang="en-US" sz="1600" dirty="0" smtClean="0"/>
              <a:t> sketch, 1973</a:t>
            </a:r>
            <a:endParaRPr lang="en-US" sz="1600" dirty="0"/>
          </a:p>
        </p:txBody>
      </p:sp>
      <p:sp>
        <p:nvSpPr>
          <p:cNvPr id="14" name="TextBox 13"/>
          <p:cNvSpPr txBox="1"/>
          <p:nvPr/>
        </p:nvSpPr>
        <p:spPr>
          <a:xfrm>
            <a:off x="1827571" y="1462898"/>
            <a:ext cx="8233870" cy="400110"/>
          </a:xfrm>
          <a:prstGeom prst="rect">
            <a:avLst/>
          </a:prstGeom>
          <a:noFill/>
        </p:spPr>
        <p:txBody>
          <a:bodyPr wrap="square" rtlCol="0">
            <a:spAutoFit/>
          </a:bodyPr>
          <a:lstStyle/>
          <a:p>
            <a:r>
              <a:rPr lang="en-US" sz="2000" dirty="0"/>
              <a:t>a</a:t>
            </a:r>
            <a:r>
              <a:rPr lang="en-US" sz="2000" dirty="0" smtClean="0"/>
              <a:t>nd by the rapid evolution of the “</a:t>
            </a:r>
            <a:r>
              <a:rPr lang="en-US" sz="2000" dirty="0" smtClean="0">
                <a:hlinkClick r:id="rId12"/>
              </a:rPr>
              <a:t>Arpanet</a:t>
            </a:r>
            <a:r>
              <a:rPr lang="en-US" sz="2000" dirty="0"/>
              <a:t>” </a:t>
            </a:r>
            <a:r>
              <a:rPr lang="en-US" sz="2000" dirty="0">
                <a:solidFill>
                  <a:schemeClr val="bg1">
                    <a:lumMod val="50000"/>
                  </a:schemeClr>
                </a:solidFill>
              </a:rPr>
              <a:t>(the early </a:t>
            </a:r>
            <a:r>
              <a:rPr lang="en-US" sz="2000" dirty="0" smtClean="0">
                <a:solidFill>
                  <a:schemeClr val="bg1">
                    <a:lumMod val="50000"/>
                  </a:schemeClr>
                </a:solidFill>
              </a:rPr>
              <a:t>internet) </a:t>
            </a:r>
            <a:r>
              <a:rPr lang="en-US" sz="2000" dirty="0" smtClean="0"/>
              <a:t>at </a:t>
            </a:r>
            <a:r>
              <a:rPr lang="en-US" sz="2000" dirty="0" smtClean="0">
                <a:hlinkClick r:id="rId13"/>
              </a:rPr>
              <a:t>DARPA</a:t>
            </a:r>
            <a:r>
              <a:rPr lang="en-US" sz="2000" dirty="0" smtClean="0"/>
              <a:t> </a:t>
            </a:r>
            <a:r>
              <a:rPr lang="en-US" sz="2000" dirty="0"/>
              <a:t>. . .</a:t>
            </a:r>
          </a:p>
        </p:txBody>
      </p:sp>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7117" y="2229692"/>
            <a:ext cx="2389261" cy="1791947"/>
          </a:xfrm>
          <a:prstGeom prst="rect">
            <a:avLst/>
          </a:prstGeom>
        </p:spPr>
      </p:pic>
      <p:sp>
        <p:nvSpPr>
          <p:cNvPr id="4" name="TextBox 3"/>
          <p:cNvSpPr txBox="1"/>
          <p:nvPr/>
        </p:nvSpPr>
        <p:spPr>
          <a:xfrm>
            <a:off x="8187667" y="5199929"/>
            <a:ext cx="2872553" cy="338554"/>
          </a:xfrm>
          <a:prstGeom prst="rect">
            <a:avLst/>
          </a:prstGeom>
          <a:noFill/>
        </p:spPr>
        <p:txBody>
          <a:bodyPr wrap="square" rtlCol="0">
            <a:spAutoFit/>
          </a:bodyPr>
          <a:lstStyle/>
          <a:p>
            <a:r>
              <a:rPr lang="en-US" sz="1600" dirty="0" smtClean="0">
                <a:hlinkClick r:id="rId12"/>
              </a:rPr>
              <a:t>Arpanet</a:t>
            </a:r>
            <a:r>
              <a:rPr lang="en-US" sz="1600" dirty="0" smtClean="0"/>
              <a:t> map, 1971</a:t>
            </a:r>
            <a:endParaRPr lang="en-US" sz="1600" dirty="0"/>
          </a:p>
        </p:txBody>
      </p:sp>
      <p:sp>
        <p:nvSpPr>
          <p:cNvPr id="16" name="TextBox 15"/>
          <p:cNvSpPr txBox="1"/>
          <p:nvPr/>
        </p:nvSpPr>
        <p:spPr>
          <a:xfrm>
            <a:off x="7033134" y="2153713"/>
            <a:ext cx="883186" cy="830997"/>
          </a:xfrm>
          <a:prstGeom prst="rect">
            <a:avLst/>
          </a:prstGeom>
          <a:noFill/>
        </p:spPr>
        <p:txBody>
          <a:bodyPr wrap="square" rtlCol="0">
            <a:spAutoFit/>
          </a:bodyPr>
          <a:lstStyle/>
          <a:p>
            <a:r>
              <a:rPr lang="en-US" sz="1600" dirty="0" smtClean="0">
                <a:hlinkClick r:id="rId6"/>
              </a:rPr>
              <a:t>Laser printer, 1971</a:t>
            </a:r>
            <a:endParaRPr lang="en-US" sz="1600" dirty="0" smtClean="0"/>
          </a:p>
        </p:txBody>
      </p:sp>
      <p:sp>
        <p:nvSpPr>
          <p:cNvPr id="17" name="TextBox 16"/>
          <p:cNvSpPr txBox="1"/>
          <p:nvPr/>
        </p:nvSpPr>
        <p:spPr>
          <a:xfrm>
            <a:off x="7594310" y="3394231"/>
            <a:ext cx="610424" cy="276999"/>
          </a:xfrm>
          <a:prstGeom prst="rect">
            <a:avLst/>
          </a:prstGeom>
          <a:noFill/>
        </p:spPr>
        <p:txBody>
          <a:bodyPr wrap="none" rtlCol="0">
            <a:spAutoFit/>
          </a:bodyPr>
          <a:lstStyle/>
          <a:p>
            <a:r>
              <a:rPr lang="en-US" sz="1200" dirty="0" smtClean="0">
                <a:hlinkClick r:id="rId15"/>
              </a:rPr>
              <a:t>Source</a:t>
            </a:r>
            <a:endParaRPr lang="en-US" sz="1200" dirty="0"/>
          </a:p>
        </p:txBody>
      </p:sp>
      <p:sp>
        <p:nvSpPr>
          <p:cNvPr id="18" name="TextBox 17"/>
          <p:cNvSpPr txBox="1"/>
          <p:nvPr/>
        </p:nvSpPr>
        <p:spPr>
          <a:xfrm>
            <a:off x="5631958" y="3549519"/>
            <a:ext cx="1136244" cy="276999"/>
          </a:xfrm>
          <a:prstGeom prst="rect">
            <a:avLst/>
          </a:prstGeom>
          <a:noFill/>
        </p:spPr>
        <p:txBody>
          <a:bodyPr wrap="square" rtlCol="0">
            <a:spAutoFit/>
          </a:bodyPr>
          <a:lstStyle/>
          <a:p>
            <a:r>
              <a:rPr lang="en-US" sz="1200" dirty="0">
                <a:hlinkClick r:id="rId16"/>
              </a:rPr>
              <a:t>S</a:t>
            </a:r>
            <a:r>
              <a:rPr lang="en-US" sz="1200" dirty="0" smtClean="0">
                <a:hlinkClick r:id="rId16"/>
              </a:rPr>
              <a:t>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additive="base">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02" y="1394136"/>
            <a:ext cx="6666608" cy="3748135"/>
          </a:xfrm>
          <a:prstGeom prst="rect">
            <a:avLst/>
          </a:prstGeom>
        </p:spPr>
      </p:pic>
      <p:sp>
        <p:nvSpPr>
          <p:cNvPr id="4" name="TextBox 3"/>
          <p:cNvSpPr txBox="1"/>
          <p:nvPr/>
        </p:nvSpPr>
        <p:spPr>
          <a:xfrm>
            <a:off x="5253765" y="4058698"/>
            <a:ext cx="518091" cy="338554"/>
          </a:xfrm>
          <a:prstGeom prst="rect">
            <a:avLst/>
          </a:prstGeom>
          <a:noFill/>
        </p:spPr>
        <p:txBody>
          <a:bodyPr wrap="none" rtlCol="0">
            <a:spAutoFit/>
          </a:bodyPr>
          <a:lstStyle/>
          <a:p>
            <a:r>
              <a:rPr lang="en-US" sz="1600" dirty="0" smtClean="0">
                <a:hlinkClick r:id="rId2"/>
              </a:rPr>
              <a:t>Link</a:t>
            </a:r>
            <a:endParaRPr lang="en-US" sz="1600" dirty="0"/>
          </a:p>
        </p:txBody>
      </p:sp>
      <p:sp>
        <p:nvSpPr>
          <p:cNvPr id="5" name="TextBox 4"/>
          <p:cNvSpPr txBox="1"/>
          <p:nvPr/>
        </p:nvSpPr>
        <p:spPr>
          <a:xfrm>
            <a:off x="2266211" y="816057"/>
            <a:ext cx="7530748" cy="400110"/>
          </a:xfrm>
          <a:prstGeom prst="rect">
            <a:avLst/>
          </a:prstGeom>
          <a:noFill/>
        </p:spPr>
        <p:txBody>
          <a:bodyPr wrap="square" rtlCol="0">
            <a:spAutoFit/>
          </a:bodyPr>
          <a:lstStyle/>
          <a:p>
            <a:r>
              <a:rPr lang="en-US" sz="2000" dirty="0" smtClean="0"/>
              <a:t>We’ll begin by visualizing some past waves of techno-social change . . . </a:t>
            </a:r>
            <a:endParaRPr lang="en-US" sz="2000" dirty="0"/>
          </a:p>
        </p:txBody>
      </p:sp>
      <p:sp>
        <p:nvSpPr>
          <p:cNvPr id="2" name="TextBox 1"/>
          <p:cNvSpPr txBox="1"/>
          <p:nvPr/>
        </p:nvSpPr>
        <p:spPr>
          <a:xfrm>
            <a:off x="2266211" y="5314725"/>
            <a:ext cx="7816645" cy="400110"/>
          </a:xfrm>
          <a:prstGeom prst="rect">
            <a:avLst/>
          </a:prstGeom>
          <a:noFill/>
        </p:spPr>
        <p:txBody>
          <a:bodyPr wrap="square" rtlCol="0">
            <a:spAutoFit/>
          </a:bodyPr>
          <a:lstStyle/>
          <a:p>
            <a:r>
              <a:rPr lang="en-US" sz="2000" dirty="0" smtClean="0"/>
              <a:t>Dropping-back-in just before them, then coming forward through time . . .</a:t>
            </a:r>
            <a:endParaRPr lang="en-US" sz="2000" dirty="0"/>
          </a:p>
        </p:txBody>
      </p:sp>
    </p:spTree>
    <p:extLst>
      <p:ext uri="{BB962C8B-B14F-4D97-AF65-F5344CB8AC3E}">
        <p14:creationId xmlns:p14="http://schemas.microsoft.com/office/powerpoint/2010/main" val="5177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6496" y="1275469"/>
            <a:ext cx="4371975" cy="1015663"/>
          </a:xfrm>
          <a:prstGeom prst="rect">
            <a:avLst/>
          </a:prstGeom>
          <a:noFill/>
        </p:spPr>
        <p:txBody>
          <a:bodyPr wrap="square" rtlCol="0">
            <a:spAutoFit/>
          </a:bodyPr>
          <a:lstStyle/>
          <a:p>
            <a:r>
              <a:rPr lang="en-US" sz="2000" dirty="0" smtClean="0"/>
              <a:t>Advancing lithography enabled the ‘printing’ of ever-increasing</a:t>
            </a:r>
            <a:r>
              <a:rPr lang="en-US" sz="2000" dirty="0"/>
              <a:t> </a:t>
            </a:r>
            <a:r>
              <a:rPr lang="en-US" sz="2000" dirty="0" smtClean="0"/>
              <a:t>numbers </a:t>
            </a:r>
          </a:p>
          <a:p>
            <a:r>
              <a:rPr lang="en-US" sz="2000" dirty="0" smtClean="0"/>
              <a:t>of transistors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609358"/>
            <a:ext cx="4337624" cy="1015663"/>
          </a:xfrm>
          <a:prstGeom prst="rect">
            <a:avLst/>
          </a:prstGeom>
        </p:spPr>
        <p:txBody>
          <a:bodyPr wrap="square">
            <a:spAutoFit/>
          </a:bodyPr>
          <a:lstStyle/>
          <a:p>
            <a:r>
              <a:rPr lang="en-US" sz="2000" dirty="0" smtClean="0"/>
              <a:t>A watershed </a:t>
            </a:r>
            <a:r>
              <a:rPr lang="en-US" sz="2000" dirty="0"/>
              <a:t>was crossed </a:t>
            </a:r>
            <a:r>
              <a:rPr lang="en-US" sz="2000" dirty="0" smtClean="0"/>
              <a:t>in 1971 </a:t>
            </a:r>
          </a:p>
          <a:p>
            <a:r>
              <a:rPr lang="en-US" sz="2000" dirty="0" smtClean="0"/>
              <a:t>with </a:t>
            </a:r>
            <a:r>
              <a:rPr lang="en-US" sz="2000" dirty="0"/>
              <a:t>the introduction of </a:t>
            </a:r>
            <a:r>
              <a:rPr lang="en-US" sz="2000" dirty="0" smtClean="0">
                <a:hlinkClick r:id="rId7"/>
              </a:rPr>
              <a:t>Intel’s </a:t>
            </a:r>
            <a:r>
              <a:rPr lang="en-US" sz="2000" dirty="0">
                <a:hlinkClick r:id="rId7"/>
              </a:rPr>
              <a:t>4004</a:t>
            </a:r>
            <a:r>
              <a:rPr lang="en-US" sz="2000" dirty="0"/>
              <a:t>, </a:t>
            </a:r>
            <a:r>
              <a:rPr lang="en-US" sz="2000" dirty="0" smtClean="0"/>
              <a:t>the </a:t>
            </a:r>
            <a:r>
              <a:rPr lang="en-US" sz="2000" dirty="0"/>
              <a:t>first single-chip “</a:t>
            </a:r>
            <a:r>
              <a:rPr lang="en-US" sz="2000" dirty="0" smtClean="0">
                <a:hlinkClick r:id="rId8"/>
              </a:rPr>
              <a:t>microprocessor</a:t>
            </a:r>
            <a:r>
              <a:rPr lang="en-US" sz="2000" dirty="0" smtClean="0"/>
              <a:t>”</a:t>
            </a:r>
          </a:p>
        </p:txBody>
      </p:sp>
      <p:sp>
        <p:nvSpPr>
          <p:cNvPr id="8" name="Rectangle 7"/>
          <p:cNvSpPr/>
          <p:nvPr/>
        </p:nvSpPr>
        <p:spPr>
          <a:xfrm>
            <a:off x="2028824" y="3943248"/>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smtClean="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smtClean="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8488" y="1021458"/>
            <a:ext cx="4664837" cy="923330"/>
          </a:xfrm>
          <a:prstGeom prst="rect">
            <a:avLst/>
          </a:prstGeom>
          <a:noFill/>
        </p:spPr>
        <p:txBody>
          <a:bodyPr wrap="square" rtlCol="0">
            <a:spAutoFit/>
          </a:bodyPr>
          <a:lstStyle/>
          <a:p>
            <a:r>
              <a:rPr lang="en-US" dirty="0" smtClean="0">
                <a:hlinkClick r:id="rId2"/>
              </a:rPr>
              <a:t>Gordon Moore </a:t>
            </a:r>
            <a:r>
              <a:rPr lang="en-US" dirty="0" smtClean="0"/>
              <a:t>at Intel noted that the number of transistors reliably printable on a chip was approximately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826" y="1673152"/>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smtClean="0"/>
              <a:t>N(t)/N(0) = 2^(t/2)</a:t>
            </a:r>
          </a:p>
        </p:txBody>
      </p:sp>
      <p:sp>
        <p:nvSpPr>
          <p:cNvPr id="7" name="TextBox 6"/>
          <p:cNvSpPr txBox="1"/>
          <p:nvPr/>
        </p:nvSpPr>
        <p:spPr>
          <a:xfrm>
            <a:off x="7739122" y="1036431"/>
            <a:ext cx="2894630" cy="369332"/>
          </a:xfrm>
          <a:prstGeom prst="rect">
            <a:avLst/>
          </a:prstGeom>
          <a:noFill/>
        </p:spPr>
        <p:txBody>
          <a:bodyPr wrap="square" rtlCol="0">
            <a:spAutoFit/>
          </a:bodyPr>
          <a:lstStyle/>
          <a:p>
            <a:r>
              <a:rPr lang="en-US" b="1" dirty="0" smtClean="0"/>
              <a:t>Moore’s Law</a:t>
            </a:r>
            <a:r>
              <a:rPr lang="en-US" dirty="0" smtClean="0"/>
              <a:t> (as of 1976)</a:t>
            </a:r>
            <a:endParaRPr lang="en-US" dirty="0"/>
          </a:p>
        </p:txBody>
      </p:sp>
      <p:sp>
        <p:nvSpPr>
          <p:cNvPr id="8" name="TextBox 7"/>
          <p:cNvSpPr txBox="1"/>
          <p:nvPr/>
        </p:nvSpPr>
        <p:spPr>
          <a:xfrm>
            <a:off x="1798489" y="3213249"/>
            <a:ext cx="4623445" cy="923330"/>
          </a:xfrm>
          <a:prstGeom prst="rect">
            <a:avLst/>
          </a:prstGeom>
          <a:noFill/>
        </p:spPr>
        <p:txBody>
          <a:bodyPr wrap="none" rtlCol="0">
            <a:spAutoFit/>
          </a:bodyPr>
          <a:lstStyle/>
          <a:p>
            <a:r>
              <a:rPr lang="en-US" dirty="0"/>
              <a:t>I</a:t>
            </a:r>
            <a:r>
              <a:rPr lang="en-US" dirty="0" smtClean="0"/>
              <a:t>t appeared possible, even likely, that by ~1990 </a:t>
            </a:r>
          </a:p>
          <a:p>
            <a:r>
              <a:rPr lang="en-US" dirty="0" smtClean="0"/>
              <a:t>an entire “supercomputer” could be printed </a:t>
            </a:r>
          </a:p>
          <a:p>
            <a:r>
              <a:rPr lang="en-US" dirty="0" smtClean="0"/>
              <a:t>on a single chip . . .</a:t>
            </a:r>
            <a:endParaRPr lang="en-US" dirty="0"/>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smtClean="0"/>
              <a:t>An exponential function, </a:t>
            </a:r>
          </a:p>
          <a:p>
            <a:r>
              <a:rPr lang="en-US" sz="1400" dirty="0" smtClean="0"/>
              <a:t>graphed on a vertical</a:t>
            </a:r>
            <a:r>
              <a:rPr lang="en-US" sz="1400" dirty="0"/>
              <a:t> </a:t>
            </a:r>
            <a:r>
              <a:rPr lang="en-US" sz="1400" dirty="0" smtClean="0"/>
              <a:t>log scale</a:t>
            </a:r>
            <a:endParaRPr lang="en-US" sz="1400" dirty="0"/>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smtClean="0"/>
              <a:t>.</a:t>
            </a:r>
            <a:endParaRPr lang="en-US" sz="3600" dirty="0"/>
          </a:p>
        </p:txBody>
      </p:sp>
      <p:sp>
        <p:nvSpPr>
          <p:cNvPr id="2" name="Rectangle 1"/>
          <p:cNvSpPr/>
          <p:nvPr/>
        </p:nvSpPr>
        <p:spPr>
          <a:xfrm>
            <a:off x="1798489" y="1978854"/>
            <a:ext cx="4835991" cy="1200329"/>
          </a:xfrm>
          <a:prstGeom prst="rect">
            <a:avLst/>
          </a:prstGeom>
        </p:spPr>
        <p:txBody>
          <a:bodyPr wrap="square">
            <a:spAutoFit/>
          </a:bodyPr>
          <a:lstStyle/>
          <a:p>
            <a:r>
              <a:rPr lang="en-US" dirty="0" smtClean="0"/>
              <a:t>Caltech’s </a:t>
            </a:r>
            <a:r>
              <a:rPr lang="en-US" dirty="0" smtClean="0">
                <a:hlinkClick r:id="rId4"/>
              </a:rPr>
              <a:t>Carver </a:t>
            </a:r>
            <a:r>
              <a:rPr lang="en-US" dirty="0">
                <a:hlinkClick r:id="rId4"/>
              </a:rPr>
              <a:t>Mead </a:t>
            </a:r>
            <a:r>
              <a:rPr lang="en-US" dirty="0" smtClean="0"/>
              <a:t>named this “</a:t>
            </a:r>
            <a:r>
              <a:rPr lang="en-US" dirty="0" smtClean="0">
                <a:hlinkClick r:id="rId5"/>
              </a:rPr>
              <a:t>Moore’s </a:t>
            </a:r>
            <a:r>
              <a:rPr lang="en-US" dirty="0">
                <a:hlinkClick r:id="rId5"/>
              </a:rPr>
              <a:t>Law</a:t>
            </a:r>
            <a:r>
              <a:rPr lang="en-US" dirty="0"/>
              <a:t>” and </a:t>
            </a:r>
            <a:r>
              <a:rPr lang="en-US" dirty="0" smtClean="0"/>
              <a:t>his grad student </a:t>
            </a:r>
            <a:r>
              <a:rPr lang="en-US" dirty="0">
                <a:hlinkClick r:id="rId6"/>
              </a:rPr>
              <a:t>Bruce </a:t>
            </a:r>
            <a:r>
              <a:rPr lang="en-US" dirty="0" err="1" smtClean="0">
                <a:hlinkClick r:id="rId6"/>
              </a:rPr>
              <a:t>Hoeneisen</a:t>
            </a:r>
            <a:r>
              <a:rPr lang="en-US" dirty="0" smtClean="0"/>
              <a:t> proved there </a:t>
            </a:r>
            <a:r>
              <a:rPr lang="en-US" dirty="0"/>
              <a:t>were no physical limits to </a:t>
            </a:r>
            <a:r>
              <a:rPr lang="en-US" dirty="0" smtClean="0"/>
              <a:t>increasing the </a:t>
            </a:r>
          </a:p>
          <a:p>
            <a:r>
              <a:rPr lang="en-US" dirty="0" smtClean="0"/>
              <a:t>number up to at least 1 </a:t>
            </a:r>
            <a:r>
              <a:rPr lang="en-US" dirty="0"/>
              <a:t>million transistors.</a:t>
            </a:r>
          </a:p>
        </p:txBody>
      </p:sp>
      <p:sp>
        <p:nvSpPr>
          <p:cNvPr id="4" name="Rectangle 3"/>
          <p:cNvSpPr/>
          <p:nvPr/>
        </p:nvSpPr>
        <p:spPr>
          <a:xfrm>
            <a:off x="1798488" y="4170645"/>
            <a:ext cx="5272871" cy="923330"/>
          </a:xfrm>
          <a:prstGeom prst="rect">
            <a:avLst/>
          </a:prstGeom>
        </p:spPr>
        <p:txBody>
          <a:bodyPr wrap="square">
            <a:spAutoFit/>
          </a:bodyPr>
          <a:lstStyle/>
          <a:p>
            <a:r>
              <a:rPr lang="en-US" b="1" dirty="0" smtClean="0">
                <a:hlinkClick r:id="rId7"/>
              </a:rPr>
              <a:t>In 1976 this </a:t>
            </a:r>
            <a:r>
              <a:rPr lang="en-US" b="1" dirty="0">
                <a:hlinkClick r:id="rId7"/>
              </a:rPr>
              <a:t>set-off a </a:t>
            </a:r>
            <a:r>
              <a:rPr lang="en-US" b="1" dirty="0" smtClean="0">
                <a:hlinkClick r:id="rId7"/>
              </a:rPr>
              <a:t>huge push by collaborating research teams at </a:t>
            </a:r>
            <a:r>
              <a:rPr lang="en-US" b="1" dirty="0">
                <a:hlinkClick r:id="rId7"/>
              </a:rPr>
              <a:t>Xerox PARC and </a:t>
            </a:r>
            <a:r>
              <a:rPr lang="en-US" b="1" dirty="0" smtClean="0">
                <a:hlinkClick r:id="rId7"/>
              </a:rPr>
              <a:t>Caltech</a:t>
            </a:r>
            <a:r>
              <a:rPr lang="en-US" b="1" dirty="0" smtClean="0"/>
              <a:t> </a:t>
            </a:r>
            <a:r>
              <a:rPr lang="en-US" dirty="0" smtClean="0"/>
              <a:t>to </a:t>
            </a:r>
            <a:r>
              <a:rPr lang="en-US" dirty="0"/>
              <a:t>figure out how </a:t>
            </a:r>
            <a:r>
              <a:rPr lang="en-US" dirty="0" smtClean="0"/>
              <a:t>to </a:t>
            </a:r>
            <a:r>
              <a:rPr lang="en-US" dirty="0"/>
              <a:t>enable such complex </a:t>
            </a:r>
            <a:r>
              <a:rPr lang="en-US" dirty="0" smtClean="0"/>
              <a:t>chips </a:t>
            </a:r>
            <a:r>
              <a:rPr lang="en-US" dirty="0"/>
              <a:t>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2081581"/>
            <a:ext cx="5101547" cy="1015663"/>
          </a:xfrm>
          <a:prstGeom prst="rect">
            <a:avLst/>
          </a:prstGeom>
          <a:noFill/>
        </p:spPr>
        <p:txBody>
          <a:bodyPr wrap="square" rtlCol="0">
            <a:spAutoFit/>
          </a:bodyPr>
          <a:lstStyle/>
          <a:p>
            <a:r>
              <a:rPr lang="en-US" sz="2000" dirty="0" smtClean="0"/>
              <a:t>You’ll find insights into that saga in my</a:t>
            </a:r>
            <a:endParaRPr lang="en-US" sz="2000" dirty="0"/>
          </a:p>
          <a:p>
            <a:r>
              <a:rPr lang="en-US" sz="2000" dirty="0" smtClean="0"/>
              <a:t>“Reminiscences of the VLSI Revolution” in </a:t>
            </a:r>
            <a:endParaRPr lang="en-US" sz="2000" dirty="0"/>
          </a:p>
          <a:p>
            <a:r>
              <a:rPr lang="en-US" sz="2000" dirty="0" smtClean="0"/>
              <a:t>Fall 2012 </a:t>
            </a:r>
            <a:r>
              <a:rPr lang="en-US" sz="2000" dirty="0" smtClean="0">
                <a:hlinkClick r:id="rId2"/>
              </a:rPr>
              <a:t>IEEE </a:t>
            </a:r>
            <a:r>
              <a:rPr lang="en-US" sz="2000" i="1" dirty="0" smtClean="0">
                <a:hlinkClick r:id="rId2"/>
              </a:rPr>
              <a:t>Solid State Circuits Magazine</a:t>
            </a:r>
            <a:endParaRPr lang="en-US" sz="2000" dirty="0"/>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389" y="809625"/>
            <a:ext cx="3824236" cy="5185403"/>
          </a:xfrm>
          <a:prstGeom prst="rect">
            <a:avLst/>
          </a:prstGeom>
        </p:spPr>
      </p:pic>
      <p:sp>
        <p:nvSpPr>
          <p:cNvPr id="4" name="Rectangle 3"/>
          <p:cNvSpPr/>
          <p:nvPr/>
        </p:nvSpPr>
        <p:spPr>
          <a:xfrm>
            <a:off x="1602767" y="5186306"/>
            <a:ext cx="5013789" cy="400110"/>
          </a:xfrm>
          <a:prstGeom prst="rect">
            <a:avLst/>
          </a:prstGeom>
        </p:spPr>
        <p:txBody>
          <a:bodyPr wrap="square">
            <a:spAutoFit/>
          </a:bodyPr>
          <a:lstStyle/>
          <a:p>
            <a:r>
              <a:rPr lang="en-US" sz="2000" b="1" dirty="0" smtClean="0"/>
              <a:t>For now we’ll just hit some highlights . . . </a:t>
            </a:r>
            <a:endParaRPr lang="en-US" sz="2000" b="1" dirty="0"/>
          </a:p>
        </p:txBody>
      </p:sp>
      <p:sp>
        <p:nvSpPr>
          <p:cNvPr id="5" name="Rectangle 4"/>
          <p:cNvSpPr/>
          <p:nvPr/>
        </p:nvSpPr>
        <p:spPr>
          <a:xfrm>
            <a:off x="1602768" y="1264475"/>
            <a:ext cx="5013789" cy="707886"/>
          </a:xfrm>
          <a:prstGeom prst="rect">
            <a:avLst/>
          </a:prstGeom>
        </p:spPr>
        <p:txBody>
          <a:bodyPr wrap="square">
            <a:spAutoFit/>
          </a:bodyPr>
          <a:lstStyle/>
          <a:p>
            <a:r>
              <a:rPr lang="en-US" sz="2000" b="1" dirty="0"/>
              <a:t>The story of </a:t>
            </a:r>
            <a:r>
              <a:rPr lang="en-US" sz="2000" b="1" dirty="0" smtClean="0"/>
              <a:t>what happened over </a:t>
            </a:r>
          </a:p>
          <a:p>
            <a:r>
              <a:rPr lang="en-US" sz="2000" b="1" dirty="0" smtClean="0"/>
              <a:t>the next four years is quite a saga . . . </a:t>
            </a:r>
            <a:endParaRPr lang="en-US" sz="2000" b="1" dirty="0"/>
          </a:p>
        </p:txBody>
      </p:sp>
      <p:sp>
        <p:nvSpPr>
          <p:cNvPr id="6" name="TextBox 5"/>
          <p:cNvSpPr txBox="1"/>
          <p:nvPr/>
        </p:nvSpPr>
        <p:spPr>
          <a:xfrm>
            <a:off x="1602768" y="3206464"/>
            <a:ext cx="4777484" cy="707886"/>
          </a:xfrm>
          <a:prstGeom prst="rect">
            <a:avLst/>
          </a:prstGeom>
          <a:noFill/>
        </p:spPr>
        <p:txBody>
          <a:bodyPr wrap="square" rtlCol="0">
            <a:spAutoFit/>
          </a:bodyPr>
          <a:lstStyle/>
          <a:p>
            <a:r>
              <a:rPr lang="en-US" sz="2000" dirty="0" smtClean="0"/>
              <a:t>That was the very </a:t>
            </a:r>
            <a:r>
              <a:rPr lang="en-US" sz="2000" dirty="0">
                <a:hlinkClick r:id="rId4"/>
              </a:rPr>
              <a:t>first time I’d </a:t>
            </a:r>
            <a:r>
              <a:rPr lang="en-US" sz="2000" dirty="0" smtClean="0">
                <a:hlinkClick r:id="rId4"/>
              </a:rPr>
              <a:t>stepped forward</a:t>
            </a:r>
            <a:r>
              <a:rPr lang="en-US" sz="2000" dirty="0" smtClean="0"/>
              <a:t> to </a:t>
            </a:r>
            <a:r>
              <a:rPr lang="en-US" sz="2000" dirty="0" smtClean="0">
                <a:hlinkClick r:id="rId5"/>
              </a:rPr>
              <a:t>tell </a:t>
            </a:r>
            <a:r>
              <a:rPr lang="en-US" sz="2000" dirty="0">
                <a:hlinkClick r:id="rId5"/>
              </a:rPr>
              <a:t>the </a:t>
            </a:r>
            <a:r>
              <a:rPr lang="en-US" sz="2000" dirty="0" smtClean="0">
                <a:hlinkClick r:id="rId5"/>
              </a:rPr>
              <a:t>story</a:t>
            </a:r>
            <a:r>
              <a:rPr lang="en-US" sz="2000" dirty="0" smtClean="0"/>
              <a:t> . </a:t>
            </a:r>
            <a:r>
              <a:rPr lang="en-US" sz="2000" dirty="0"/>
              <a:t>. </a:t>
            </a:r>
            <a:r>
              <a:rPr lang="en-US" sz="2000" dirty="0" smtClean="0"/>
              <a:t>.</a:t>
            </a:r>
            <a:endParaRPr lang="en-US" sz="2000" dirty="0"/>
          </a:p>
        </p:txBody>
      </p:sp>
      <p:sp>
        <p:nvSpPr>
          <p:cNvPr id="7" name="TextBox 6"/>
          <p:cNvSpPr txBox="1"/>
          <p:nvPr/>
        </p:nvSpPr>
        <p:spPr>
          <a:xfrm>
            <a:off x="1602767" y="4023570"/>
            <a:ext cx="5498171" cy="1015663"/>
          </a:xfrm>
          <a:prstGeom prst="rect">
            <a:avLst/>
          </a:prstGeom>
          <a:noFill/>
        </p:spPr>
        <p:txBody>
          <a:bodyPr wrap="square" rtlCol="0">
            <a:spAutoFit/>
          </a:bodyPr>
          <a:lstStyle/>
          <a:p>
            <a:r>
              <a:rPr lang="en-US" sz="2000" dirty="0" smtClean="0"/>
              <a:t>Till then, </a:t>
            </a:r>
            <a:r>
              <a:rPr lang="en-US" sz="2000" dirty="0" smtClean="0">
                <a:hlinkClick r:id="rId6"/>
              </a:rPr>
              <a:t>since I </a:t>
            </a:r>
            <a:r>
              <a:rPr lang="en-US" sz="2000" dirty="0">
                <a:hlinkClick r:id="rId6"/>
              </a:rPr>
              <a:t>didn’t look like an </a:t>
            </a:r>
            <a:r>
              <a:rPr lang="en-US" sz="2000" dirty="0" smtClean="0">
                <a:hlinkClick r:id="rId6"/>
              </a:rPr>
              <a:t>engineer</a:t>
            </a:r>
            <a:r>
              <a:rPr lang="en-US" sz="2000" dirty="0"/>
              <a:t>, </a:t>
            </a:r>
            <a:endParaRPr lang="en-US" sz="2000" dirty="0" smtClean="0"/>
          </a:p>
          <a:p>
            <a:r>
              <a:rPr lang="en-US" sz="2000" dirty="0" smtClean="0"/>
              <a:t>Silicon </a:t>
            </a:r>
            <a:r>
              <a:rPr lang="en-US" sz="2000" dirty="0"/>
              <a:t>Valley </a:t>
            </a:r>
            <a:r>
              <a:rPr lang="en-US" sz="2000" dirty="0" smtClean="0">
                <a:hlinkClick r:id="rId7"/>
              </a:rPr>
              <a:t>had </a:t>
            </a:r>
            <a:r>
              <a:rPr lang="en-US" sz="2000" dirty="0">
                <a:hlinkClick r:id="rId7"/>
              </a:rPr>
              <a:t>no clue </a:t>
            </a:r>
            <a:r>
              <a:rPr lang="en-US" sz="2000" dirty="0" smtClean="0">
                <a:hlinkClick r:id="rId7"/>
              </a:rPr>
              <a:t>what I’d done</a:t>
            </a:r>
            <a:r>
              <a:rPr lang="en-US" sz="2000" dirty="0" smtClean="0"/>
              <a:t> </a:t>
            </a:r>
          </a:p>
          <a:p>
            <a:r>
              <a:rPr lang="en-US" sz="2000" dirty="0"/>
              <a:t>b</a:t>
            </a:r>
            <a:r>
              <a:rPr lang="en-US" sz="2000" dirty="0" smtClean="0"/>
              <a:t>ack during </a:t>
            </a:r>
            <a:r>
              <a:rPr lang="en-US" sz="2000" dirty="0">
                <a:hlinkClick r:id="rId8"/>
              </a:rPr>
              <a:t>the </a:t>
            </a:r>
            <a:r>
              <a:rPr lang="en-US" sz="2000" dirty="0" smtClean="0">
                <a:hlinkClick r:id="rId8"/>
              </a:rPr>
              <a:t>1970’s</a:t>
            </a:r>
            <a:r>
              <a:rPr lang="en-US" sz="2000" dirty="0"/>
              <a:t>! </a:t>
            </a:r>
            <a:r>
              <a:rPr lang="en-US" sz="2000" dirty="0" smtClean="0"/>
              <a:t>(and still doesn’t!)</a:t>
            </a:r>
            <a:endParaRPr lang="en-US" sz="2000" dirty="0"/>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451" y="1190317"/>
            <a:ext cx="4119990" cy="471405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227" y="1390882"/>
            <a:ext cx="3590463" cy="4867677"/>
          </a:xfrm>
          <a:prstGeom prst="rect">
            <a:avLst/>
          </a:prstGeom>
        </p:spPr>
      </p:pic>
      <p:sp>
        <p:nvSpPr>
          <p:cNvPr id="4" name="TextBox 3"/>
          <p:cNvSpPr txBox="1"/>
          <p:nvPr/>
        </p:nvSpPr>
        <p:spPr>
          <a:xfrm>
            <a:off x="1374608" y="1068908"/>
            <a:ext cx="9906470" cy="400110"/>
          </a:xfrm>
          <a:prstGeom prst="rect">
            <a:avLst/>
          </a:prstGeom>
          <a:noFill/>
        </p:spPr>
        <p:txBody>
          <a:bodyPr wrap="square" rtlCol="0">
            <a:spAutoFit/>
          </a:bodyPr>
          <a:lstStyle/>
          <a:p>
            <a:r>
              <a:rPr lang="en-US" sz="2000" dirty="0" smtClean="0">
                <a:hlinkClick r:id="rId4"/>
              </a:rPr>
              <a:t>The breakout was triggered by a cluster of abstract innovations at Xerox PARC and Caltech . . . </a:t>
            </a:r>
            <a:endParaRPr lang="en-US" sz="2000" dirty="0"/>
          </a:p>
        </p:txBody>
      </p:sp>
      <p:sp>
        <p:nvSpPr>
          <p:cNvPr id="6" name="TextBox 5"/>
          <p:cNvSpPr txBox="1"/>
          <p:nvPr/>
        </p:nvSpPr>
        <p:spPr>
          <a:xfrm>
            <a:off x="10418090" y="5230541"/>
            <a:ext cx="518091" cy="338554"/>
          </a:xfrm>
          <a:prstGeom prst="rect">
            <a:avLst/>
          </a:prstGeom>
          <a:noFill/>
        </p:spPr>
        <p:txBody>
          <a:bodyPr wrap="none" rtlCol="0">
            <a:spAutoFit/>
          </a:bodyPr>
          <a:lstStyle/>
          <a:p>
            <a:r>
              <a:rPr lang="en-US" sz="1600" dirty="0" smtClean="0">
                <a:hlinkClick r:id="rId5"/>
              </a:rPr>
              <a:t>Link</a:t>
            </a:r>
            <a:endParaRPr lang="en-US" sz="1600" dirty="0"/>
          </a:p>
        </p:txBody>
      </p:sp>
      <p:sp>
        <p:nvSpPr>
          <p:cNvPr id="7" name="TextBox 6"/>
          <p:cNvSpPr txBox="1"/>
          <p:nvPr/>
        </p:nvSpPr>
        <p:spPr>
          <a:xfrm>
            <a:off x="1374608" y="1706499"/>
            <a:ext cx="2760512" cy="1477328"/>
          </a:xfrm>
          <a:prstGeom prst="rect">
            <a:avLst/>
          </a:prstGeom>
          <a:noFill/>
        </p:spPr>
        <p:txBody>
          <a:bodyPr wrap="square" rtlCol="0">
            <a:spAutoFit/>
          </a:bodyPr>
          <a:lstStyle/>
          <a:p>
            <a:r>
              <a:rPr lang="en-US" dirty="0" smtClean="0">
                <a:hlinkClick r:id="rId6"/>
              </a:rPr>
              <a:t>Included were a set of digital scalable VLSI chip-layout design rules</a:t>
            </a:r>
            <a:r>
              <a:rPr lang="en-US" dirty="0" smtClean="0"/>
              <a:t>, framed as dimensionless inequality equations </a:t>
            </a:r>
            <a:r>
              <a:rPr lang="en-US" dirty="0" smtClean="0">
                <a:solidFill>
                  <a:schemeClr val="bg1">
                    <a:lumMod val="50000"/>
                  </a:schemeClr>
                </a:solidFill>
              </a:rPr>
              <a:t>(Conway, PARC). </a:t>
            </a:r>
            <a:endParaRPr lang="en-US" dirty="0" smtClean="0"/>
          </a:p>
        </p:txBody>
      </p:sp>
      <p:sp>
        <p:nvSpPr>
          <p:cNvPr id="8" name="Rectangle 7"/>
          <p:cNvSpPr/>
          <p:nvPr/>
        </p:nvSpPr>
        <p:spPr>
          <a:xfrm>
            <a:off x="1374608" y="3183827"/>
            <a:ext cx="2868619" cy="2385268"/>
          </a:xfrm>
          <a:prstGeom prst="rect">
            <a:avLst/>
          </a:prstGeom>
        </p:spPr>
        <p:txBody>
          <a:bodyPr wrap="square">
            <a:spAutoFit/>
          </a:bodyPr>
          <a:lstStyle/>
          <a:p>
            <a:pPr>
              <a:spcAft>
                <a:spcPts val="600"/>
              </a:spcAft>
            </a:pPr>
            <a:r>
              <a:rPr lang="en-US" dirty="0"/>
              <a:t>These enabled abstract chip designs to easily be digitally created, shrunk down </a:t>
            </a:r>
            <a:r>
              <a:rPr lang="en-US" dirty="0">
                <a:solidFill>
                  <a:schemeClr val="bg1">
                    <a:lumMod val="50000"/>
                  </a:schemeClr>
                </a:solidFill>
              </a:rPr>
              <a:t>and reused</a:t>
            </a:r>
            <a:r>
              <a:rPr lang="en-US" dirty="0"/>
              <a:t> as Moore’s </a:t>
            </a:r>
            <a:r>
              <a:rPr lang="en-US" dirty="0" smtClean="0"/>
              <a:t>law rapidly </a:t>
            </a:r>
            <a:r>
              <a:rPr lang="en-US" dirty="0"/>
              <a:t>advanced . . . </a:t>
            </a:r>
          </a:p>
          <a:p>
            <a:pPr>
              <a:spcAft>
                <a:spcPts val="600"/>
              </a:spcAft>
            </a:pPr>
            <a:r>
              <a:rPr lang="en-US" dirty="0"/>
              <a:t>They also enabled accruing digital </a:t>
            </a:r>
            <a:r>
              <a:rPr lang="en-US" dirty="0" smtClean="0"/>
              <a:t>designs </a:t>
            </a:r>
            <a:r>
              <a:rPr lang="en-US" dirty="0"/>
              <a:t>to be widely </a:t>
            </a:r>
            <a:r>
              <a:rPr lang="en-US" dirty="0" smtClean="0"/>
              <a:t>open-source-shared </a:t>
            </a:r>
            <a:r>
              <a:rPr lang="en-US" dirty="0"/>
              <a:t>.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024" y="1132472"/>
            <a:ext cx="9116996" cy="4339650"/>
          </a:xfrm>
          <a:prstGeom prst="rect">
            <a:avLst/>
          </a:prstGeom>
          <a:noFill/>
        </p:spPr>
        <p:txBody>
          <a:bodyPr wrap="square" rtlCol="0">
            <a:spAutoFit/>
          </a:bodyPr>
          <a:lstStyle/>
          <a:p>
            <a:r>
              <a:rPr lang="en-US" sz="2200" b="1" dirty="0" smtClean="0"/>
              <a:t>The driving meta-architectural idea:</a:t>
            </a:r>
            <a:r>
              <a:rPr lang="en-US" sz="2200" b="1" dirty="0"/>
              <a:t> </a:t>
            </a:r>
            <a:endParaRPr lang="en-US" sz="2200" b="1" dirty="0" smtClean="0"/>
          </a:p>
          <a:p>
            <a:endParaRPr lang="en-US" sz="800" b="1" dirty="0"/>
          </a:p>
          <a:p>
            <a:r>
              <a:rPr lang="en-US" sz="2000" dirty="0" smtClean="0"/>
              <a:t>Given: As chip lithography scales-down according </a:t>
            </a:r>
            <a:r>
              <a:rPr lang="en-US" sz="2000" dirty="0"/>
              <a:t>to Moore’s </a:t>
            </a:r>
            <a:r>
              <a:rPr lang="en-US" sz="2000" dirty="0" smtClean="0"/>
              <a:t>Law, ever-more </a:t>
            </a:r>
          </a:p>
          <a:p>
            <a:r>
              <a:rPr lang="en-US" sz="2000" dirty="0" smtClean="0"/>
              <a:t>ever-faster </a:t>
            </a:r>
            <a:r>
              <a:rPr lang="en-US" sz="2000" dirty="0"/>
              <a:t>transistors can be printed on </a:t>
            </a:r>
            <a:r>
              <a:rPr lang="en-US" sz="2000" dirty="0" smtClean="0"/>
              <a:t>individual chips as time passes.</a:t>
            </a:r>
            <a:endParaRPr lang="en-US" sz="2000" dirty="0"/>
          </a:p>
          <a:p>
            <a:endParaRPr lang="en-US" sz="1200" dirty="0" smtClean="0"/>
          </a:p>
          <a:p>
            <a:r>
              <a:rPr lang="en-US" sz="2000" b="1" dirty="0" smtClean="0">
                <a:solidFill>
                  <a:srgbClr val="FF0000"/>
                </a:solidFill>
              </a:rPr>
              <a:t>STEP (</a:t>
            </a:r>
            <a:r>
              <a:rPr lang="en-US" sz="2000" b="1" dirty="0" err="1" smtClean="0">
                <a:solidFill>
                  <a:srgbClr val="FF0000"/>
                </a:solidFill>
              </a:rPr>
              <a:t>i</a:t>
            </a:r>
            <a:r>
              <a:rPr lang="en-US" sz="2000" b="1" dirty="0" smtClean="0">
                <a:solidFill>
                  <a:srgbClr val="FF0000"/>
                </a:solidFill>
              </a:rPr>
              <a:t>): Use a computer to design the chip-set for a more powerful computer . . . </a:t>
            </a:r>
          </a:p>
          <a:p>
            <a:r>
              <a:rPr lang="en-US" sz="2000" b="1" dirty="0" smtClean="0">
                <a:solidFill>
                  <a:srgbClr val="FF0000"/>
                </a:solidFill>
              </a:rPr>
              <a:t>then “print” that chip-set using the next-denser fabrication process.</a:t>
            </a:r>
          </a:p>
          <a:p>
            <a:endParaRPr lang="en-US" sz="1200" dirty="0" smtClean="0"/>
          </a:p>
          <a:p>
            <a:r>
              <a:rPr lang="en-US" sz="2000" b="1" dirty="0" smtClean="0">
                <a:solidFill>
                  <a:srgbClr val="FF0000"/>
                </a:solidFill>
              </a:rPr>
              <a:t>STEP ( i+1): Use that more powerful chip-set to update your “computer-design computer” and its design tools, then repeat step (</a:t>
            </a:r>
            <a:r>
              <a:rPr lang="en-US" sz="2000" b="1" dirty="0" err="1" smtClean="0">
                <a:solidFill>
                  <a:srgbClr val="FF0000"/>
                </a:solidFill>
              </a:rPr>
              <a:t>i</a:t>
            </a:r>
            <a:r>
              <a:rPr lang="en-US" sz="2000" b="1" dirty="0" smtClean="0">
                <a:solidFill>
                  <a:srgbClr val="FF0000"/>
                </a:solidFill>
              </a:rPr>
              <a:t>).</a:t>
            </a:r>
          </a:p>
          <a:p>
            <a:endParaRPr lang="en-US" sz="1200" dirty="0"/>
          </a:p>
          <a:p>
            <a:pPr>
              <a:spcAft>
                <a:spcPts val="1200"/>
              </a:spcAft>
            </a:pPr>
            <a:r>
              <a:rPr lang="en-US" sz="2000" dirty="0" smtClean="0"/>
              <a:t>If ever-more engineers and design-tool builders began doing this</a:t>
            </a:r>
            <a:r>
              <a:rPr lang="en-US" sz="2000" dirty="0"/>
              <a:t> </a:t>
            </a:r>
            <a:r>
              <a:rPr lang="en-US" sz="2000" dirty="0" smtClean="0"/>
              <a:t>(on an expanding number of increasingly powerful computers), </a:t>
            </a:r>
            <a:r>
              <a:rPr lang="en-US" sz="2000" dirty="0" smtClean="0">
                <a:hlinkClick r:id="rId2"/>
              </a:rPr>
              <a:t>the iterative techno-social expansion-process</a:t>
            </a:r>
            <a:r>
              <a:rPr lang="en-US" sz="2000" dirty="0" smtClean="0"/>
              <a:t> could explosively generate ever-more, ever-more-powerful, digital systems . . . </a:t>
            </a:r>
          </a:p>
          <a:p>
            <a:r>
              <a:rPr lang="en-US" sz="2000" dirty="0" smtClean="0"/>
              <a:t>I.e., that techno-social process could </a:t>
            </a:r>
            <a:r>
              <a:rPr lang="en-US" sz="2000" b="1" dirty="0" err="1" smtClean="0">
                <a:hlinkClick r:id="rId3"/>
              </a:rPr>
              <a:t>Exponentiate</a:t>
            </a:r>
            <a:r>
              <a:rPr lang="en-US" sz="2000" b="1" dirty="0" smtClean="0">
                <a:hlinkClick r:id="rId3"/>
              </a:rPr>
              <a:t>!</a:t>
            </a:r>
            <a:endParaRPr lang="en-US" sz="2000" dirty="0" smtClean="0"/>
          </a:p>
        </p:txBody>
      </p:sp>
    </p:spTree>
    <p:extLst>
      <p:ext uri="{BB962C8B-B14F-4D97-AF65-F5344CB8AC3E}">
        <p14:creationId xmlns:p14="http://schemas.microsoft.com/office/powerpoint/2010/main" val="29268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additive="base">
                                        <p:cTn id="1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 calcmode="lin" valueType="num">
                                      <p:cBhvr additive="base">
                                        <p:cTn id="2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81" y="1512249"/>
            <a:ext cx="9930362" cy="707886"/>
          </a:xfrm>
          <a:prstGeom prst="rect">
            <a:avLst/>
          </a:prstGeom>
          <a:noFill/>
        </p:spPr>
        <p:txBody>
          <a:bodyPr wrap="square" rtlCol="0">
            <a:spAutoFit/>
          </a:bodyPr>
          <a:lstStyle/>
          <a:p>
            <a:pPr algn="ctr"/>
            <a:r>
              <a:rPr lang="en-US" sz="2000" dirty="0" smtClean="0"/>
              <a:t>To cope with this, I began documenting the new system of simplified, restructured </a:t>
            </a:r>
          </a:p>
          <a:p>
            <a:pPr algn="ctr"/>
            <a:r>
              <a:rPr lang="en-US" sz="2000" dirty="0" smtClean="0"/>
              <a:t>chip design methods in </a:t>
            </a:r>
            <a:r>
              <a:rPr lang="en-US" sz="2000" dirty="0" smtClean="0">
                <a:hlinkClick r:id="rId2"/>
              </a:rPr>
              <a:t>an evolving computer-edited book </a:t>
            </a:r>
            <a:r>
              <a:rPr lang="en-US" sz="2000" dirty="0" smtClean="0"/>
              <a:t> . .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smtClean="0">
                <a:hlinkClick r:id="rId9"/>
              </a:rPr>
              <a:t>Link</a:t>
            </a:r>
            <a:endParaRPr lang="en-US" sz="1600" dirty="0"/>
          </a:p>
        </p:txBody>
      </p:sp>
      <p:sp>
        <p:nvSpPr>
          <p:cNvPr id="5" name="Rectangle 4"/>
          <p:cNvSpPr/>
          <p:nvPr/>
        </p:nvSpPr>
        <p:spPr>
          <a:xfrm>
            <a:off x="1537027" y="784562"/>
            <a:ext cx="8837669" cy="707886"/>
          </a:xfrm>
          <a:prstGeom prst="rect">
            <a:avLst/>
          </a:prstGeom>
        </p:spPr>
        <p:txBody>
          <a:bodyPr wrap="square">
            <a:spAutoFit/>
          </a:bodyPr>
          <a:lstStyle/>
          <a:p>
            <a:pPr algn="ctr"/>
            <a:r>
              <a:rPr lang="en-US" sz="2000" b="1" dirty="0"/>
              <a:t>But there’s a big </a:t>
            </a:r>
            <a:r>
              <a:rPr lang="en-US" sz="2000" b="1" dirty="0" smtClean="0"/>
              <a:t>problem: </a:t>
            </a:r>
            <a:r>
              <a:rPr lang="en-US" sz="2000" b="1" dirty="0" smtClean="0">
                <a:solidFill>
                  <a:srgbClr val="FF0000"/>
                </a:solidFill>
              </a:rPr>
              <a:t>Where will </a:t>
            </a:r>
            <a:r>
              <a:rPr lang="en-US" sz="2000" b="1" dirty="0">
                <a:solidFill>
                  <a:srgbClr val="FF0000"/>
                </a:solidFill>
              </a:rPr>
              <a:t>all </a:t>
            </a:r>
            <a:r>
              <a:rPr lang="en-US" sz="2000" b="1" dirty="0" smtClean="0">
                <a:solidFill>
                  <a:srgbClr val="FF0000"/>
                </a:solidFill>
              </a:rPr>
              <a:t>these engineers/programmers </a:t>
            </a:r>
          </a:p>
          <a:p>
            <a:pPr algn="ctr"/>
            <a:r>
              <a:rPr lang="en-US" sz="2000" b="1" dirty="0" smtClean="0">
                <a:solidFill>
                  <a:srgbClr val="FF0000"/>
                </a:solidFill>
              </a:rPr>
              <a:t>come </a:t>
            </a:r>
            <a:r>
              <a:rPr lang="en-US" sz="2000" b="1" dirty="0">
                <a:solidFill>
                  <a:srgbClr val="FF0000"/>
                </a:solidFill>
              </a:rPr>
              <a:t>from, </a:t>
            </a:r>
            <a:r>
              <a:rPr lang="en-US" sz="2000" b="1" dirty="0" smtClean="0">
                <a:solidFill>
                  <a:srgbClr val="FF0000"/>
                </a:solidFill>
              </a:rPr>
              <a:t>and how will </a:t>
            </a:r>
            <a:r>
              <a:rPr lang="en-US" sz="2000" b="1" dirty="0">
                <a:solidFill>
                  <a:srgbClr val="FF0000"/>
                </a:solidFill>
              </a:rPr>
              <a:t>they </a:t>
            </a:r>
            <a:r>
              <a:rPr lang="en-US" sz="2000" b="1" dirty="0" smtClean="0">
                <a:solidFill>
                  <a:srgbClr val="FF0000"/>
                </a:solidFill>
              </a:rPr>
              <a:t>learn to </a:t>
            </a:r>
            <a:r>
              <a:rPr lang="en-US" sz="2000" b="1" dirty="0">
                <a:solidFill>
                  <a:srgbClr val="FF0000"/>
                </a:solidFill>
              </a:rPr>
              <a:t>do all this?</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0601" y="2888937"/>
            <a:ext cx="4506803" cy="1323439"/>
          </a:xfrm>
          <a:prstGeom prst="rect">
            <a:avLst/>
          </a:prstGeom>
          <a:noFill/>
        </p:spPr>
        <p:txBody>
          <a:bodyPr wrap="square" rtlCol="0">
            <a:spAutoFit/>
          </a:bodyPr>
          <a:lstStyle/>
          <a:p>
            <a:r>
              <a:rPr lang="en-US" sz="2000" dirty="0"/>
              <a:t>T</a:t>
            </a:r>
            <a:r>
              <a:rPr lang="en-US" sz="2000" dirty="0" smtClean="0"/>
              <a:t>hat </a:t>
            </a:r>
            <a:r>
              <a:rPr lang="en-US" sz="2000" dirty="0" smtClean="0">
                <a:hlinkClick r:id="rId2"/>
              </a:rPr>
              <a:t>computer-edited, rapidly evolving book</a:t>
            </a:r>
            <a:r>
              <a:rPr lang="en-US" sz="2000" dirty="0" smtClean="0"/>
              <a:t>, printed using the laser printers at PARC, became </a:t>
            </a:r>
            <a:r>
              <a:rPr lang="en-US" sz="2000" dirty="0" smtClean="0">
                <a:hlinkClick r:id="rId3"/>
              </a:rPr>
              <a:t>the draft</a:t>
            </a:r>
            <a:r>
              <a:rPr lang="en-US" sz="2000" dirty="0" smtClean="0"/>
              <a:t> of the </a:t>
            </a:r>
          </a:p>
          <a:p>
            <a:r>
              <a:rPr lang="en-US" sz="2000" dirty="0" smtClean="0"/>
              <a:t>later-iconic textbook .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755" y="1056700"/>
            <a:ext cx="3719404" cy="4634122"/>
          </a:xfrm>
          <a:prstGeom prst="rect">
            <a:avLst/>
          </a:prstGeom>
        </p:spPr>
      </p:pic>
      <p:sp>
        <p:nvSpPr>
          <p:cNvPr id="4" name="Rectangle 3"/>
          <p:cNvSpPr/>
          <p:nvPr/>
        </p:nvSpPr>
        <p:spPr>
          <a:xfrm>
            <a:off x="2030601" y="4212376"/>
            <a:ext cx="4265264" cy="1015663"/>
          </a:xfrm>
          <a:prstGeom prst="rect">
            <a:avLst/>
          </a:prstGeom>
        </p:spPr>
        <p:txBody>
          <a:bodyPr wrap="square">
            <a:spAutoFit/>
          </a:bodyPr>
          <a:lstStyle/>
          <a:p>
            <a:r>
              <a:rPr lang="en-US" sz="2000" i="1" dirty="0">
                <a:hlinkClick r:id="rId5"/>
              </a:rPr>
              <a:t>Introduction to VLSI Systems </a:t>
            </a:r>
            <a:endParaRPr lang="en-US" sz="2000" i="1" dirty="0" smtClean="0"/>
          </a:p>
          <a:p>
            <a:r>
              <a:rPr lang="en-US" sz="2000" dirty="0" smtClean="0"/>
              <a:t>by Mead </a:t>
            </a:r>
            <a:r>
              <a:rPr lang="en-US" sz="2000" dirty="0"/>
              <a:t>and Conway,</a:t>
            </a:r>
            <a:r>
              <a:rPr lang="en-US" sz="2000" i="1" dirty="0"/>
              <a:t> </a:t>
            </a:r>
            <a:endParaRPr lang="en-US" sz="2000" i="1" dirty="0" smtClean="0"/>
          </a:p>
          <a:p>
            <a:r>
              <a:rPr lang="en-US" sz="2000" dirty="0" smtClean="0"/>
              <a:t>published </a:t>
            </a:r>
            <a:r>
              <a:rPr lang="en-US" sz="2000" dirty="0"/>
              <a:t>in 1980 . . .</a:t>
            </a:r>
          </a:p>
        </p:txBody>
      </p:sp>
      <p:sp>
        <p:nvSpPr>
          <p:cNvPr id="5" name="Rectangle 4"/>
          <p:cNvSpPr/>
          <p:nvPr/>
        </p:nvSpPr>
        <p:spPr>
          <a:xfrm>
            <a:off x="2030601" y="1257953"/>
            <a:ext cx="4204879" cy="1631216"/>
          </a:xfrm>
          <a:prstGeom prst="rect">
            <a:avLst/>
          </a:prstGeom>
        </p:spPr>
        <p:txBody>
          <a:bodyPr wrap="square">
            <a:spAutoFit/>
          </a:bodyPr>
          <a:lstStyle/>
          <a:p>
            <a:r>
              <a:rPr lang="en-US" sz="2000" dirty="0" smtClean="0"/>
              <a:t>Thus using </a:t>
            </a:r>
            <a:r>
              <a:rPr lang="en-US" sz="2000" dirty="0" smtClean="0">
                <a:hlinkClick r:id="rId6"/>
              </a:rPr>
              <a:t>Alto</a:t>
            </a:r>
            <a:r>
              <a:rPr lang="en-US" sz="2000" dirty="0" smtClean="0"/>
              <a:t> computers not only</a:t>
            </a:r>
          </a:p>
          <a:p>
            <a:r>
              <a:rPr lang="en-US" sz="2000" dirty="0" smtClean="0"/>
              <a:t>to </a:t>
            </a:r>
            <a:r>
              <a:rPr lang="en-US" sz="2000" dirty="0"/>
              <a:t>mechanize </a:t>
            </a:r>
            <a:r>
              <a:rPr lang="en-US" sz="2000" dirty="0" smtClean="0"/>
              <a:t>the generation </a:t>
            </a:r>
            <a:r>
              <a:rPr lang="en-US" sz="2000" dirty="0"/>
              <a:t>of </a:t>
            </a:r>
            <a:r>
              <a:rPr lang="en-US" sz="2000" dirty="0" smtClean="0"/>
              <a:t>chip-designs</a:t>
            </a:r>
            <a:r>
              <a:rPr lang="en-US" sz="2000" dirty="0"/>
              <a:t>, but also </a:t>
            </a:r>
            <a:r>
              <a:rPr lang="en-US" sz="2000" dirty="0" smtClean="0"/>
              <a:t>to mechanize the </a:t>
            </a:r>
            <a:r>
              <a:rPr lang="en-US" sz="2000" dirty="0"/>
              <a:t>evolution of the </a:t>
            </a:r>
            <a:r>
              <a:rPr lang="en-US" sz="2000" dirty="0" smtClean="0"/>
              <a:t>design-knowledge-book </a:t>
            </a:r>
            <a:r>
              <a:rPr lang="en-US" sz="2000" dirty="0"/>
              <a:t>itself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461" y="2999259"/>
            <a:ext cx="6640512" cy="2709874"/>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682" y="903790"/>
            <a:ext cx="3635566" cy="1929864"/>
          </a:xfrm>
          <a:prstGeom prst="rect">
            <a:avLst/>
          </a:prstGeom>
          <a:ln>
            <a:solidFill>
              <a:schemeClr val="accent1"/>
            </a:solidFill>
          </a:ln>
        </p:spPr>
      </p:pic>
      <p:sp>
        <p:nvSpPr>
          <p:cNvPr id="6" name="Rectangle 5"/>
          <p:cNvSpPr/>
          <p:nvPr/>
        </p:nvSpPr>
        <p:spPr>
          <a:xfrm>
            <a:off x="1719717" y="814386"/>
            <a:ext cx="4648426" cy="1938992"/>
          </a:xfrm>
          <a:prstGeom prst="rect">
            <a:avLst/>
          </a:prstGeom>
        </p:spPr>
        <p:txBody>
          <a:bodyPr wrap="square">
            <a:spAutoFit/>
          </a:bodyPr>
          <a:lstStyle/>
          <a:p>
            <a:r>
              <a:rPr lang="en-US" sz="2000" dirty="0" smtClean="0"/>
              <a:t>Then, following the </a:t>
            </a:r>
            <a:r>
              <a:rPr lang="en-US" sz="2000" dirty="0" smtClean="0">
                <a:hlinkClick r:id="rId6"/>
              </a:rPr>
              <a:t>techno-social-script used by Charles Steinmetz to propagate</a:t>
            </a:r>
            <a:r>
              <a:rPr lang="en-US" sz="2000" dirty="0" smtClean="0"/>
              <a:t> </a:t>
            </a:r>
          </a:p>
          <a:p>
            <a:r>
              <a:rPr lang="en-US" sz="2000" dirty="0" smtClean="0"/>
              <a:t>his revolutionary AC electrification methods at Union College in 1910+, </a:t>
            </a:r>
          </a:p>
          <a:p>
            <a:r>
              <a:rPr lang="en-US" sz="2000" dirty="0" smtClean="0"/>
              <a:t>I introduced the new design methods </a:t>
            </a:r>
            <a:r>
              <a:rPr lang="en-US" sz="2000" dirty="0"/>
              <a:t>in </a:t>
            </a:r>
            <a:r>
              <a:rPr lang="en-US" sz="2000" dirty="0" smtClean="0"/>
              <a:t>a </a:t>
            </a:r>
          </a:p>
          <a:p>
            <a:r>
              <a:rPr lang="en-US" sz="2000" dirty="0" smtClean="0"/>
              <a:t>special </a:t>
            </a:r>
            <a:r>
              <a:rPr lang="en-US" sz="2000" dirty="0" smtClean="0">
                <a:hlinkClick r:id="rId7"/>
              </a:rPr>
              <a:t>VLSI design course </a:t>
            </a:r>
            <a:r>
              <a:rPr lang="en-US" sz="2000" dirty="0">
                <a:hlinkClick r:id="rId7"/>
              </a:rPr>
              <a:t>at </a:t>
            </a:r>
            <a:r>
              <a:rPr lang="en-US" sz="2000" dirty="0" smtClean="0">
                <a:hlinkClick r:id="rId7"/>
              </a:rPr>
              <a:t>MIT </a:t>
            </a:r>
            <a:r>
              <a:rPr lang="en-US" sz="2000" dirty="0">
                <a:hlinkClick r:id="rId7"/>
              </a:rPr>
              <a:t>in 1978</a:t>
            </a:r>
            <a:r>
              <a:rPr lang="en-US" sz="2000" dirty="0"/>
              <a:t>. </a:t>
            </a:r>
          </a:p>
        </p:txBody>
      </p:sp>
      <p:sp>
        <p:nvSpPr>
          <p:cNvPr id="8" name="TextBox 7"/>
          <p:cNvSpPr txBox="1"/>
          <p:nvPr/>
        </p:nvSpPr>
        <p:spPr>
          <a:xfrm>
            <a:off x="7848113" y="3079535"/>
            <a:ext cx="631860" cy="830997"/>
          </a:xfrm>
          <a:prstGeom prst="rect">
            <a:avLst/>
          </a:prstGeom>
          <a:noFill/>
        </p:spPr>
        <p:txBody>
          <a:bodyPr wrap="square" rtlCol="0">
            <a:spAutoFit/>
          </a:bodyPr>
          <a:lstStyle/>
          <a:p>
            <a:r>
              <a:rPr lang="en-US" sz="1600" dirty="0" smtClean="0">
                <a:hlinkClick r:id="rId8"/>
              </a:rPr>
              <a:t>Link</a:t>
            </a:r>
            <a:endParaRPr lang="en-US" sz="1600" dirty="0" smtClean="0"/>
          </a:p>
          <a:p>
            <a:r>
              <a:rPr lang="en-US" sz="1600" dirty="0" smtClean="0">
                <a:hlinkClick r:id="rId4"/>
              </a:rPr>
              <a:t>Link</a:t>
            </a:r>
            <a:endParaRPr lang="en-US" sz="1600" dirty="0" smtClean="0"/>
          </a:p>
          <a:p>
            <a:r>
              <a:rPr lang="en-US" sz="1600" dirty="0" smtClean="0">
                <a:hlinkClick r:id="rId9"/>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88883" y="844636"/>
            <a:ext cx="4371995" cy="1631216"/>
          </a:xfrm>
          <a:prstGeom prst="rect">
            <a:avLst/>
          </a:prstGeom>
        </p:spPr>
        <p:txBody>
          <a:bodyPr wrap="square">
            <a:spAutoFit/>
          </a:bodyPr>
          <a:lstStyle/>
          <a:p>
            <a:r>
              <a:rPr lang="en-US" sz="2000" dirty="0"/>
              <a:t>S</a:t>
            </a:r>
            <a:r>
              <a:rPr lang="en-US" sz="2000" dirty="0" smtClean="0"/>
              <a:t>tudents </a:t>
            </a:r>
            <a:r>
              <a:rPr lang="en-US" sz="2000" dirty="0"/>
              <a:t>learned </a:t>
            </a:r>
            <a:r>
              <a:rPr lang="en-US" sz="2000" dirty="0" smtClean="0"/>
              <a:t>the design methods </a:t>
            </a:r>
          </a:p>
          <a:p>
            <a:r>
              <a:rPr lang="en-US" sz="2000" dirty="0" smtClean="0"/>
              <a:t>in </a:t>
            </a:r>
            <a:r>
              <a:rPr lang="en-US" sz="2000" dirty="0"/>
              <a:t>the </a:t>
            </a:r>
            <a:r>
              <a:rPr lang="en-US" sz="2000" dirty="0" smtClean="0"/>
              <a:t>1</a:t>
            </a:r>
            <a:r>
              <a:rPr lang="en-US" sz="2000" baseline="30000" dirty="0" smtClean="0"/>
              <a:t>st</a:t>
            </a:r>
            <a:r>
              <a:rPr lang="en-US" sz="2000" dirty="0" smtClean="0"/>
              <a:t> half-course &amp; designed project-chips </a:t>
            </a:r>
            <a:r>
              <a:rPr lang="en-US" sz="2000" dirty="0"/>
              <a:t>in the 2</a:t>
            </a:r>
            <a:r>
              <a:rPr lang="en-US" sz="2000" baseline="30000" dirty="0"/>
              <a:t>nd</a:t>
            </a:r>
            <a:r>
              <a:rPr lang="en-US" sz="2000" dirty="0"/>
              <a:t> </a:t>
            </a:r>
            <a:r>
              <a:rPr lang="en-US" sz="2000" dirty="0" smtClean="0"/>
              <a:t>half, which </a:t>
            </a:r>
          </a:p>
          <a:p>
            <a:r>
              <a:rPr lang="en-US" sz="2000" dirty="0" smtClean="0"/>
              <a:t>were then “printed” at my colleague </a:t>
            </a:r>
          </a:p>
          <a:p>
            <a:r>
              <a:rPr lang="en-US" sz="2000" dirty="0" smtClean="0">
                <a:hlinkClick r:id="rId2"/>
              </a:rPr>
              <a:t>Patricia Castro’s laboratory at HP</a:t>
            </a:r>
            <a:r>
              <a:rPr lang="en-US" sz="2000" dirty="0" smtClean="0"/>
              <a:t> . . . </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803" y="2475852"/>
            <a:ext cx="3704986" cy="2986108"/>
          </a:xfrm>
          <a:prstGeom prst="rect">
            <a:avLst/>
          </a:prstGeom>
          <a:ln>
            <a:solidFill>
              <a:schemeClr val="accent1"/>
            </a:solidFill>
          </a:ln>
        </p:spPr>
      </p:pic>
      <p:sp>
        <p:nvSpPr>
          <p:cNvPr id="10" name="Rectangle 9"/>
          <p:cNvSpPr/>
          <p:nvPr/>
        </p:nvSpPr>
        <p:spPr>
          <a:xfrm>
            <a:off x="6560878" y="4579283"/>
            <a:ext cx="4363335" cy="1015663"/>
          </a:xfrm>
          <a:prstGeom prst="rect">
            <a:avLst/>
          </a:prstGeom>
        </p:spPr>
        <p:txBody>
          <a:bodyPr wrap="square">
            <a:spAutoFit/>
          </a:bodyPr>
          <a:lstStyle/>
          <a:p>
            <a:r>
              <a:rPr lang="en-US" sz="2000" dirty="0" smtClean="0"/>
              <a:t>The many </a:t>
            </a:r>
            <a:r>
              <a:rPr lang="en-US" sz="2000" dirty="0"/>
              <a:t>amazing </a:t>
            </a:r>
            <a:r>
              <a:rPr lang="en-US" sz="2000" dirty="0" smtClean="0"/>
              <a:t>results included </a:t>
            </a:r>
          </a:p>
          <a:p>
            <a:r>
              <a:rPr lang="en-US" sz="2000" dirty="0" smtClean="0"/>
              <a:t>a </a:t>
            </a:r>
            <a:r>
              <a:rPr lang="en-US" sz="2000" dirty="0"/>
              <a:t>complete Lisp microprocessor </a:t>
            </a:r>
            <a:r>
              <a:rPr lang="en-US" sz="2000" dirty="0" smtClean="0"/>
              <a:t>chip </a:t>
            </a:r>
          </a:p>
          <a:p>
            <a:r>
              <a:rPr lang="en-US" sz="2000" dirty="0" smtClean="0"/>
              <a:t>by MIT grad student </a:t>
            </a:r>
            <a:r>
              <a:rPr lang="en-US" sz="2000" dirty="0" smtClean="0">
                <a:hlinkClick r:id="rId5"/>
              </a:rPr>
              <a:t>Guy </a:t>
            </a:r>
            <a:r>
              <a:rPr lang="en-US" sz="2000" dirty="0">
                <a:hlinkClick r:id="rId5"/>
              </a:rPr>
              <a:t>Steele </a:t>
            </a:r>
            <a:r>
              <a:rPr lang="en-US" sz="2000" dirty="0"/>
              <a:t>. </a:t>
            </a:r>
            <a:r>
              <a:rPr lang="en-US" sz="2000" dirty="0" smtClean="0"/>
              <a:t>. . </a:t>
            </a:r>
            <a:endParaRPr lang="en-US" sz="2000" dirty="0"/>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smtClean="0">
                <a:hlinkClick r:id="rId4"/>
              </a:rPr>
              <a:t>Map and photomicrograph</a:t>
            </a:r>
            <a:r>
              <a:rPr lang="en-US" sz="2000" dirty="0" smtClean="0"/>
              <a:t> </a:t>
            </a:r>
          </a:p>
          <a:p>
            <a:r>
              <a:rPr lang="en-US" sz="2000" dirty="0" smtClean="0"/>
              <a:t>of the 19 student projects on </a:t>
            </a:r>
          </a:p>
          <a:p>
            <a:r>
              <a:rPr lang="en-US" sz="2000" dirty="0" smtClean="0"/>
              <a:t>the MIT’78 ‘</a:t>
            </a:r>
            <a:r>
              <a:rPr lang="en-US" sz="2000" dirty="0" err="1" smtClean="0"/>
              <a:t>MultiProject</a:t>
            </a:r>
            <a:r>
              <a:rPr lang="en-US" sz="2000" dirty="0" smtClean="0"/>
              <a:t>’ Chip</a:t>
            </a:r>
            <a:endParaRPr lang="en-US" sz="2000" dirty="0"/>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smtClean="0"/>
              <a:t>For more about the </a:t>
            </a:r>
            <a:r>
              <a:rPr lang="en-US" sz="2000" dirty="0" smtClean="0">
                <a:hlinkClick r:id="rId5"/>
              </a:rPr>
              <a:t>MIT’78 course</a:t>
            </a:r>
            <a:r>
              <a:rPr lang="en-US" sz="2000" dirty="0" smtClean="0"/>
              <a:t>, see </a:t>
            </a:r>
            <a:r>
              <a:rPr lang="en-US" sz="2000" dirty="0" smtClean="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2244" y="5175888"/>
            <a:ext cx="7517709" cy="654211"/>
          </a:xfrm>
        </p:spPr>
        <p:txBody>
          <a:bodyPr>
            <a:noAutofit/>
          </a:bodyPr>
          <a:lstStyle/>
          <a:p>
            <a:pPr algn="ctr">
              <a:spcBef>
                <a:spcPts val="0"/>
              </a:spcBef>
            </a:pPr>
            <a:r>
              <a:rPr lang="en-US" sz="2000" b="1" i="1" dirty="0" smtClean="0">
                <a:solidFill>
                  <a:schemeClr val="tx1"/>
                </a:solidFill>
              </a:rPr>
              <a:t>“</a:t>
            </a:r>
            <a:r>
              <a:rPr lang="en-US" sz="2000" i="1" dirty="0">
                <a:solidFill>
                  <a:schemeClr val="tx1"/>
                </a:solidFill>
              </a:rPr>
              <a:t>The farther backward you can </a:t>
            </a:r>
            <a:r>
              <a:rPr lang="en-US" sz="2000" i="1" dirty="0" smtClean="0">
                <a:solidFill>
                  <a:schemeClr val="tx1"/>
                </a:solidFill>
              </a:rPr>
              <a:t>look, the </a:t>
            </a:r>
            <a:r>
              <a:rPr lang="en-US" sz="2000" i="1" dirty="0">
                <a:solidFill>
                  <a:schemeClr val="tx1"/>
                </a:solidFill>
              </a:rPr>
              <a:t>farther forward you can see</a:t>
            </a:r>
            <a:r>
              <a:rPr lang="en-US" sz="2000" i="1" dirty="0" smtClean="0">
                <a:solidFill>
                  <a:schemeClr val="tx1"/>
                </a:solidFill>
              </a:rPr>
              <a:t>.</a:t>
            </a:r>
            <a:r>
              <a:rPr lang="en-US" sz="2000" b="1" i="1" dirty="0" smtClean="0">
                <a:solidFill>
                  <a:schemeClr val="tx1"/>
                </a:solidFill>
              </a:rPr>
              <a:t>” </a:t>
            </a:r>
            <a:r>
              <a:rPr lang="en-US" sz="2000" dirty="0" smtClean="0">
                <a:solidFill>
                  <a:schemeClr val="bg1">
                    <a:lumMod val="50000"/>
                  </a:schemeClr>
                </a:solidFill>
              </a:rPr>
              <a:t>– </a:t>
            </a:r>
            <a:r>
              <a:rPr lang="en-US" sz="1600" dirty="0" smtClean="0">
                <a:solidFill>
                  <a:schemeClr val="bg1">
                    <a:lumMod val="50000"/>
                  </a:schemeClr>
                </a:solidFill>
                <a:hlinkClick r:id="rId2"/>
              </a:rPr>
              <a:t>Winston Churchi</a:t>
            </a:r>
            <a:r>
              <a:rPr lang="en-US" sz="1800" dirty="0" smtClean="0">
                <a:solidFill>
                  <a:schemeClr val="bg1">
                    <a:lumMod val="50000"/>
                  </a:schemeClr>
                </a:solidFill>
                <a:hlinkClick r:id="rId2"/>
              </a:rPr>
              <a:t>ll</a:t>
            </a:r>
            <a:endParaRPr lang="en-US" sz="1800" dirty="0">
              <a:solidFill>
                <a:schemeClr val="bg1">
                  <a:lumMod val="50000"/>
                </a:schemeClr>
              </a:solidFill>
            </a:endParaRPr>
          </a:p>
        </p:txBody>
      </p:sp>
      <p:sp>
        <p:nvSpPr>
          <p:cNvPr id="2" name="TextBox 1"/>
          <p:cNvSpPr txBox="1"/>
          <p:nvPr/>
        </p:nvSpPr>
        <p:spPr>
          <a:xfrm>
            <a:off x="9322406" y="4813826"/>
            <a:ext cx="655093" cy="307777"/>
          </a:xfrm>
          <a:prstGeom prst="rect">
            <a:avLst/>
          </a:prstGeom>
          <a:noFill/>
        </p:spPr>
        <p:txBody>
          <a:bodyPr wrap="square" rtlCol="0">
            <a:spAutoFit/>
          </a:bodyPr>
          <a:lstStyle/>
          <a:p>
            <a:r>
              <a:rPr lang="en-US" sz="1400" dirty="0" smtClean="0">
                <a:hlinkClick r:id="rId3"/>
              </a:rPr>
              <a:t>Link</a:t>
            </a:r>
            <a:endParaRPr lang="en-US" sz="1400" dirty="0"/>
          </a:p>
        </p:txBody>
      </p:sp>
      <p:sp>
        <p:nvSpPr>
          <p:cNvPr id="5" name="TextBox 4"/>
          <p:cNvSpPr txBox="1"/>
          <p:nvPr/>
        </p:nvSpPr>
        <p:spPr>
          <a:xfrm>
            <a:off x="1883549" y="1038732"/>
            <a:ext cx="4366195" cy="400110"/>
          </a:xfrm>
          <a:prstGeom prst="rect">
            <a:avLst/>
          </a:prstGeom>
          <a:noFill/>
        </p:spPr>
        <p:txBody>
          <a:bodyPr wrap="none" rtlCol="0">
            <a:spAutoFit/>
          </a:bodyPr>
          <a:lstStyle/>
          <a:p>
            <a:r>
              <a:rPr lang="en-US" sz="2000" dirty="0" smtClean="0"/>
              <a:t>But as </a:t>
            </a:r>
            <a:r>
              <a:rPr lang="en-US" sz="2000" dirty="0"/>
              <a:t>we </a:t>
            </a:r>
            <a:r>
              <a:rPr lang="en-US" sz="2000" dirty="0" smtClean="0"/>
              <a:t>travel through space-time . . . </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038" y="1547412"/>
            <a:ext cx="6777197" cy="3519906"/>
          </a:xfrm>
          <a:prstGeom prst="rect">
            <a:avLst/>
          </a:prstGeom>
        </p:spPr>
      </p:pic>
      <p:sp>
        <p:nvSpPr>
          <p:cNvPr id="4" name="Rectangle 3"/>
          <p:cNvSpPr/>
          <p:nvPr/>
        </p:nvSpPr>
        <p:spPr>
          <a:xfrm>
            <a:off x="6012636" y="1038732"/>
            <a:ext cx="4037452" cy="400110"/>
          </a:xfrm>
          <a:prstGeom prst="rect">
            <a:avLst/>
          </a:prstGeom>
        </p:spPr>
        <p:txBody>
          <a:bodyPr wrap="none">
            <a:spAutoFit/>
          </a:bodyPr>
          <a:lstStyle/>
          <a:p>
            <a:r>
              <a:rPr lang="en-US" sz="2000" dirty="0"/>
              <a:t>b</a:t>
            </a:r>
            <a:r>
              <a:rPr lang="en-US" sz="2000" dirty="0" smtClean="0"/>
              <a:t>e sure to keep </a:t>
            </a:r>
            <a:r>
              <a:rPr lang="en-US" sz="2000" dirty="0"/>
              <a:t>these words in </a:t>
            </a:r>
            <a:r>
              <a:rPr lang="en-US" sz="2000" dirty="0" smtClean="0"/>
              <a:t>mind:</a:t>
            </a:r>
            <a:endParaRPr lang="en-US" sz="2000" dirty="0"/>
          </a:p>
        </p:txBody>
      </p:sp>
    </p:spTree>
    <p:extLst>
      <p:ext uri="{BB962C8B-B14F-4D97-AF65-F5344CB8AC3E}">
        <p14:creationId xmlns:p14="http://schemas.microsoft.com/office/powerpoint/2010/main" val="22172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smtClean="0"/>
              <a:t>The MIT’78 course stunned various top folks across Silicon Valley . . . </a:t>
            </a:r>
          </a:p>
          <a:p>
            <a:r>
              <a:rPr lang="en-US" sz="1900" dirty="0" smtClean="0"/>
              <a:t>Chip design till then had been a mystery, only grasped by a few computer engineers working for chip manufacturers . . who thus had access to the “printing plants” . . . </a:t>
            </a:r>
          </a:p>
          <a:p>
            <a:endParaRPr lang="en-US" sz="1000" dirty="0"/>
          </a:p>
          <a:p>
            <a:r>
              <a:rPr lang="en-US" sz="1900" b="1" dirty="0" smtClean="0"/>
              <a:t>Many other top research universities wanted to offer an “MIT-like” course. But how? </a:t>
            </a:r>
          </a:p>
          <a:p>
            <a:endParaRPr lang="en-US" sz="1000" dirty="0"/>
          </a:p>
          <a:p>
            <a:r>
              <a:rPr lang="en-US" sz="1900" dirty="0" smtClean="0">
                <a:solidFill>
                  <a:srgbClr val="FF0000"/>
                </a:solidFill>
              </a:rPr>
              <a:t>After intensive pondering, I grasped </a:t>
            </a:r>
            <a:r>
              <a:rPr lang="en-US" sz="1900" dirty="0" smtClean="0">
                <a:solidFill>
                  <a:srgbClr val="FF0000"/>
                </a:solidFill>
                <a:hlinkClick r:id="rId2"/>
              </a:rPr>
              <a:t>the answer</a:t>
            </a:r>
            <a:r>
              <a:rPr lang="en-US" sz="1900" dirty="0" smtClean="0">
                <a:solidFill>
                  <a:srgbClr val="FF0000"/>
                </a:solidFill>
              </a:rPr>
              <a:t>:  Rerun the MIT’78 course at a dozen research universities . . . using my MIT lecture notes to keep everything in sync. </a:t>
            </a:r>
          </a:p>
          <a:p>
            <a:endParaRPr lang="en-US" sz="1000" dirty="0" smtClean="0">
              <a:solidFill>
                <a:srgbClr val="FF0000"/>
              </a:solidFill>
            </a:endParaRPr>
          </a:p>
          <a:p>
            <a:r>
              <a:rPr lang="en-US" sz="1900" b="1" dirty="0" smtClean="0"/>
              <a:t>But how to “print” all the student project chips?</a:t>
            </a:r>
          </a:p>
          <a:p>
            <a:endParaRPr lang="en-US" sz="1000" b="1" dirty="0"/>
          </a:p>
          <a:p>
            <a:r>
              <a:rPr lang="en-US" sz="1900" dirty="0" smtClean="0">
                <a:solidFill>
                  <a:srgbClr val="FF0000"/>
                </a:solidFill>
              </a:rPr>
              <a:t>I suddenly envisioned </a:t>
            </a:r>
            <a:r>
              <a:rPr lang="en-US" sz="1900" dirty="0" smtClean="0">
                <a:solidFill>
                  <a:srgbClr val="FF0000"/>
                </a:solidFill>
                <a:hlinkClick r:id="rId2"/>
              </a:rPr>
              <a:t>the conception</a:t>
            </a:r>
            <a:r>
              <a:rPr lang="en-US" sz="1900" dirty="0" smtClean="0">
                <a:solidFill>
                  <a:srgbClr val="FF0000"/>
                </a:solidFill>
              </a:rPr>
              <a:t> of an “E-commerce” system, enabling student design files to be remotely submitted over the Arpanet to a “server” at PARC . . . </a:t>
            </a:r>
          </a:p>
          <a:p>
            <a:endParaRPr lang="en-US" sz="1000" dirty="0"/>
          </a:p>
          <a:p>
            <a:r>
              <a:rPr lang="en-US" sz="1900" dirty="0" smtClean="0"/>
              <a:t>It would run software to pack designs into multi-project chips (like composing the </a:t>
            </a:r>
          </a:p>
          <a:p>
            <a:r>
              <a:rPr lang="en-US" sz="1900" dirty="0" smtClean="0"/>
              <a:t>print-files for a magazine, using remotely-submitted articles) . . .</a:t>
            </a:r>
          </a:p>
          <a:p>
            <a:endParaRPr lang="en-US" sz="1000" dirty="0"/>
          </a:p>
          <a:p>
            <a:r>
              <a:rPr lang="en-US" sz="1900" dirty="0"/>
              <a:t>W</a:t>
            </a:r>
            <a:r>
              <a:rPr lang="en-US" sz="1900" dirty="0" smtClean="0"/>
              <a:t>e’d then “print” the MPC’s again at HP (</a:t>
            </a:r>
            <a:r>
              <a:rPr lang="en-US" sz="1900" dirty="0" smtClean="0">
                <a:hlinkClick r:id="rId3"/>
              </a:rPr>
              <a:t>where Pat Castro had prototyped </a:t>
            </a:r>
          </a:p>
          <a:p>
            <a:r>
              <a:rPr lang="en-US" sz="1900" dirty="0" smtClean="0">
                <a:hlinkClick r:id="rId3"/>
              </a:rPr>
              <a:t>the first “silicon foundry”</a:t>
            </a:r>
            <a:r>
              <a:rPr lang="en-US" sz="1900" dirty="0" smtClean="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 calcmode="lin" valueType="num">
                                      <p:cBhvr additive="base">
                                        <p:cTn id="3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anim calcmode="lin" valueType="num">
                                      <p:cBhvr additive="base">
                                        <p:cTn id="41"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 calcmode="lin" valueType="num">
                                      <p:cBhvr additive="base">
                                        <p:cTn id="4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326" y="1834669"/>
            <a:ext cx="3123704" cy="3773436"/>
          </a:xfrm>
          <a:prstGeom prst="rect">
            <a:avLst/>
          </a:prstGeom>
        </p:spPr>
      </p:pic>
      <p:sp>
        <p:nvSpPr>
          <p:cNvPr id="4" name="TextBox 3"/>
          <p:cNvSpPr txBox="1"/>
          <p:nvPr/>
        </p:nvSpPr>
        <p:spPr>
          <a:xfrm>
            <a:off x="950664" y="771835"/>
            <a:ext cx="10603161" cy="646331"/>
          </a:xfrm>
          <a:prstGeom prst="rect">
            <a:avLst/>
          </a:prstGeom>
          <a:noFill/>
        </p:spPr>
        <p:txBody>
          <a:bodyPr wrap="square" rtlCol="0">
            <a:spAutoFit/>
          </a:bodyPr>
          <a:lstStyle/>
          <a:p>
            <a:pPr algn="ctr"/>
            <a:r>
              <a:rPr lang="en-US" dirty="0" smtClean="0"/>
              <a:t>From PARC, I announced*, and then orchestrated, a huge “internet-happening” (</a:t>
            </a:r>
            <a:r>
              <a:rPr lang="en-US" dirty="0" smtClean="0">
                <a:hlinkClick r:id="rId4"/>
              </a:rPr>
              <a:t>MPC79</a:t>
            </a:r>
            <a:r>
              <a:rPr lang="en-US" dirty="0" smtClean="0"/>
              <a:t>) in </a:t>
            </a:r>
            <a:r>
              <a:rPr lang="en-US" dirty="0"/>
              <a:t>the fall of ‘</a:t>
            </a:r>
            <a:r>
              <a:rPr lang="en-US" dirty="0" smtClean="0"/>
              <a:t>79 </a:t>
            </a:r>
            <a:r>
              <a:rPr lang="en-US" dirty="0"/>
              <a:t>. </a:t>
            </a:r>
            <a:r>
              <a:rPr lang="en-US" dirty="0" smtClean="0"/>
              <a:t>. . </a:t>
            </a:r>
          </a:p>
          <a:p>
            <a:pPr algn="ctr"/>
            <a:r>
              <a:rPr lang="en-US" dirty="0"/>
              <a:t>r</a:t>
            </a:r>
            <a:r>
              <a:rPr lang="en-US" dirty="0" smtClean="0"/>
              <a:t>ecruiting 129 budding student designers to take new Mead-Conway VLSI courses at 12 research universities . . .</a:t>
            </a:r>
            <a:endParaRPr lang="en-US" dirty="0"/>
          </a:p>
        </p:txBody>
      </p:sp>
      <p:sp>
        <p:nvSpPr>
          <p:cNvPr id="3" name="TextBox 2"/>
          <p:cNvSpPr txBox="1"/>
          <p:nvPr/>
        </p:nvSpPr>
        <p:spPr>
          <a:xfrm>
            <a:off x="2436144" y="1557670"/>
            <a:ext cx="3663700" cy="276999"/>
          </a:xfrm>
          <a:prstGeom prst="rect">
            <a:avLst/>
          </a:prstGeom>
          <a:noFill/>
        </p:spPr>
        <p:txBody>
          <a:bodyPr wrap="square" rtlCol="0">
            <a:spAutoFit/>
          </a:bodyPr>
          <a:lstStyle/>
          <a:p>
            <a:r>
              <a:rPr lang="en-US" sz="1200" b="1" dirty="0" smtClean="0"/>
              <a:t>MPC79 Arpanet E-commerce system:</a:t>
            </a:r>
            <a:endParaRPr lang="en-US" sz="12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701" y="1557670"/>
            <a:ext cx="3299518" cy="4071605"/>
          </a:xfrm>
          <a:prstGeom prst="rect">
            <a:avLst/>
          </a:prstGeom>
        </p:spPr>
      </p:pic>
      <p:sp>
        <p:nvSpPr>
          <p:cNvPr id="6" name="TextBox 5"/>
          <p:cNvSpPr txBox="1"/>
          <p:nvPr/>
        </p:nvSpPr>
        <p:spPr>
          <a:xfrm>
            <a:off x="1817617" y="5721608"/>
            <a:ext cx="8340168" cy="369332"/>
          </a:xfrm>
          <a:prstGeom prst="rect">
            <a:avLst/>
          </a:prstGeom>
          <a:noFill/>
        </p:spPr>
        <p:txBody>
          <a:bodyPr wrap="none" rtlCol="0">
            <a:spAutoFit/>
          </a:bodyPr>
          <a:lstStyle/>
          <a:p>
            <a:r>
              <a:rPr lang="en-US" dirty="0" smtClean="0"/>
              <a:t>*</a:t>
            </a:r>
            <a:r>
              <a:rPr lang="en-US" dirty="0" smtClean="0">
                <a:hlinkClick r:id="rId6"/>
              </a:rPr>
              <a:t>On my own initiative</a:t>
            </a:r>
            <a:r>
              <a:rPr lang="en-US" dirty="0" smtClean="0"/>
              <a:t>, without explaining to anyone what I was actually attempting . . .</a:t>
            </a:r>
            <a:endParaRPr lang="en-US" dirty="0"/>
          </a:p>
        </p:txBody>
      </p:sp>
    </p:spTree>
    <p:extLst>
      <p:ext uri="{BB962C8B-B14F-4D97-AF65-F5344CB8AC3E}">
        <p14:creationId xmlns:p14="http://schemas.microsoft.com/office/powerpoint/2010/main" val="42278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smtClean="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smtClean="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smtClean="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smtClean="0"/>
              <a:t>’79: Launching the VLSI </a:t>
            </a:r>
            <a:r>
              <a:rPr lang="en-US" sz="2800" dirty="0" smtClean="0">
                <a:hlinkClick r:id="rId7"/>
              </a:rPr>
              <a:t>courses via MPC79</a:t>
            </a:r>
            <a:r>
              <a:rPr lang="en-US" sz="2800" dirty="0" smtClean="0"/>
              <a:t>!!</a:t>
            </a:r>
            <a:endParaRPr lang="en-US" sz="2800" dirty="0"/>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smtClean="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smtClean="0"/>
              <a:t>’76: How to cope with VLSI </a:t>
            </a:r>
            <a:r>
              <a:rPr lang="en-US" dirty="0" smtClean="0">
                <a:hlinkClick r:id="rId9"/>
              </a:rPr>
              <a:t>complexity</a:t>
            </a:r>
            <a:r>
              <a:rPr lang="en-US" dirty="0" smtClean="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smtClean="0"/>
              <a:t>’77: Inventing scalable VLSI </a:t>
            </a:r>
            <a:r>
              <a:rPr lang="en-US" sz="2000" dirty="0" smtClean="0">
                <a:hlinkClick r:id="rId11"/>
              </a:rPr>
              <a:t>design rules</a:t>
            </a:r>
            <a:r>
              <a:rPr lang="en-US" sz="2000" dirty="0" smtClean="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smtClean="0"/>
              <a:t>’78: Launching the VLSI </a:t>
            </a:r>
            <a:r>
              <a:rPr lang="en-US" sz="2600" dirty="0" smtClean="0">
                <a:hlinkClick r:id="rId10"/>
              </a:rPr>
              <a:t>methods at MIT</a:t>
            </a:r>
            <a:r>
              <a:rPr lang="en-US" sz="2600" dirty="0" smtClean="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smtClean="0">
                <a:hlinkClick r:id="rId12"/>
              </a:rPr>
              <a:t>Envisioning the </a:t>
            </a:r>
            <a:r>
              <a:rPr lang="en-US" sz="2000" b="1" dirty="0" err="1" smtClean="0">
                <a:hlinkClick r:id="rId12"/>
              </a:rPr>
              <a:t>exponentiating</a:t>
            </a:r>
            <a:r>
              <a:rPr lang="en-US" sz="2000" b="1" dirty="0" smtClean="0">
                <a:hlinkClick r:id="rId12"/>
              </a:rPr>
              <a:t> </a:t>
            </a:r>
          </a:p>
          <a:p>
            <a:r>
              <a:rPr lang="en-US" sz="2000" b="1" dirty="0" smtClean="0">
                <a:hlinkClick r:id="rId12"/>
              </a:rPr>
              <a:t>wave of VLSI innovation </a:t>
            </a:r>
            <a:r>
              <a:rPr lang="en-US" sz="2000" b="1" dirty="0" smtClean="0"/>
              <a:t>. . . </a:t>
            </a:r>
            <a:endParaRPr lang="en-US" sz="2000" b="1" dirty="0"/>
          </a:p>
        </p:txBody>
      </p:sp>
    </p:spTree>
    <p:extLst>
      <p:ext uri="{BB962C8B-B14F-4D97-AF65-F5344CB8AC3E}">
        <p14:creationId xmlns:p14="http://schemas.microsoft.com/office/powerpoint/2010/main" val="2559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01" y="1750368"/>
            <a:ext cx="4869914" cy="3917898"/>
          </a:xfrm>
          <a:prstGeom prst="rect">
            <a:avLst/>
          </a:prstGeom>
        </p:spPr>
      </p:pic>
      <p:sp>
        <p:nvSpPr>
          <p:cNvPr id="4" name="Rectangle 3"/>
          <p:cNvSpPr/>
          <p:nvPr/>
        </p:nvSpPr>
        <p:spPr>
          <a:xfrm>
            <a:off x="1228115" y="759101"/>
            <a:ext cx="10141499" cy="707886"/>
          </a:xfrm>
          <a:prstGeom prst="rect">
            <a:avLst/>
          </a:prstGeom>
        </p:spPr>
        <p:txBody>
          <a:bodyPr wrap="square">
            <a:spAutoFit/>
          </a:bodyPr>
          <a:lstStyle/>
          <a:p>
            <a:r>
              <a:rPr lang="en-US" sz="2000" dirty="0" smtClean="0"/>
              <a:t>Visualizing how </a:t>
            </a:r>
            <a:r>
              <a:rPr lang="en-US" sz="2000" dirty="0" smtClean="0">
                <a:hlinkClick r:id="rId3"/>
              </a:rPr>
              <a:t>techno-social system dynamics</a:t>
            </a:r>
            <a:r>
              <a:rPr lang="en-US" sz="2000" dirty="0" smtClean="0"/>
              <a:t> triggered exponentiation in the evolution and diffusion of the </a:t>
            </a:r>
            <a:r>
              <a:rPr lang="en-US" sz="2000" dirty="0" smtClean="0">
                <a:hlinkClick r:id="rId4"/>
              </a:rPr>
              <a:t>new VLSI design ideas</a:t>
            </a:r>
            <a:r>
              <a:rPr lang="en-US" sz="2000" dirty="0" smtClean="0"/>
              <a:t> . . . </a:t>
            </a:r>
          </a:p>
        </p:txBody>
      </p:sp>
      <p:sp>
        <p:nvSpPr>
          <p:cNvPr id="7" name="TextBox 6"/>
          <p:cNvSpPr txBox="1"/>
          <p:nvPr/>
        </p:nvSpPr>
        <p:spPr>
          <a:xfrm>
            <a:off x="1228116" y="5084054"/>
            <a:ext cx="2852178" cy="261610"/>
          </a:xfrm>
          <a:prstGeom prst="rect">
            <a:avLst/>
          </a:prstGeom>
          <a:noFill/>
        </p:spPr>
        <p:txBody>
          <a:bodyPr wrap="square" rtlCol="0">
            <a:spAutoFit/>
          </a:bodyPr>
          <a:lstStyle/>
          <a:p>
            <a:r>
              <a:rPr lang="en-US" sz="1100" dirty="0"/>
              <a:t>From </a:t>
            </a:r>
            <a:r>
              <a:rPr lang="en-US" sz="1100" dirty="0" smtClean="0">
                <a:hlinkClick r:id="rId5"/>
              </a:rPr>
              <a:t>The MPC Adventures</a:t>
            </a:r>
            <a:r>
              <a:rPr lang="en-US" sz="1100" dirty="0"/>
              <a:t> </a:t>
            </a:r>
            <a:r>
              <a:rPr lang="en-US" sz="1100" dirty="0" smtClean="0"/>
              <a:t>(p. 16) </a:t>
            </a:r>
          </a:p>
        </p:txBody>
      </p:sp>
      <p:sp>
        <p:nvSpPr>
          <p:cNvPr id="3" name="TextBox 2"/>
          <p:cNvSpPr txBox="1"/>
          <p:nvPr/>
        </p:nvSpPr>
        <p:spPr>
          <a:xfrm>
            <a:off x="5829048" y="4138389"/>
            <a:ext cx="5030719" cy="646331"/>
          </a:xfrm>
          <a:prstGeom prst="rect">
            <a:avLst/>
          </a:prstGeom>
          <a:noFill/>
        </p:spPr>
        <p:txBody>
          <a:bodyPr wrap="square" rtlCol="0">
            <a:spAutoFit/>
          </a:bodyPr>
          <a:lstStyle/>
          <a:p>
            <a:r>
              <a:rPr lang="en-US" dirty="0" smtClean="0"/>
              <a:t>By 82/83, Mead-Conway VLSI courses were being offered </a:t>
            </a:r>
            <a:r>
              <a:rPr lang="en-US" dirty="0" smtClean="0">
                <a:hlinkClick r:id="rId6"/>
              </a:rPr>
              <a:t>at 113 universities around the world</a:t>
            </a:r>
            <a:r>
              <a:rPr lang="en-US" dirty="0" smtClean="0"/>
              <a:t> . . .</a:t>
            </a:r>
            <a:endParaRPr lang="en-US"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2815" y="1481868"/>
            <a:ext cx="4159743" cy="2575655"/>
          </a:xfrm>
          <a:prstGeom prst="rect">
            <a:avLst/>
          </a:prstGeom>
        </p:spPr>
      </p:pic>
      <p:sp>
        <p:nvSpPr>
          <p:cNvPr id="5" name="Rectangle 4"/>
          <p:cNvSpPr/>
          <p:nvPr/>
        </p:nvSpPr>
        <p:spPr>
          <a:xfrm>
            <a:off x="5829049" y="4744936"/>
            <a:ext cx="5030719" cy="923330"/>
          </a:xfrm>
          <a:prstGeom prst="rect">
            <a:avLst/>
          </a:prstGeom>
        </p:spPr>
        <p:txBody>
          <a:bodyPr wrap="square">
            <a:spAutoFit/>
          </a:bodyPr>
          <a:lstStyle/>
          <a:p>
            <a:r>
              <a:rPr lang="en-US" dirty="0" smtClean="0"/>
              <a:t>Thereby bootstrapping the </a:t>
            </a:r>
            <a:r>
              <a:rPr lang="en-US" dirty="0"/>
              <a:t>modern </a:t>
            </a:r>
            <a:r>
              <a:rPr lang="en-US" dirty="0" smtClean="0"/>
              <a:t>“fabless-design” </a:t>
            </a:r>
          </a:p>
          <a:p>
            <a:r>
              <a:rPr lang="en-US" dirty="0" smtClean="0"/>
              <a:t>+ “silicon-foundry” paradigm of chip-making </a:t>
            </a:r>
            <a:r>
              <a:rPr lang="en-US" dirty="0"/>
              <a:t>. . </a:t>
            </a:r>
            <a:r>
              <a:rPr lang="en-US" dirty="0" smtClean="0"/>
              <a:t>. and establishing the “Freedom of the Silicon Press”!</a:t>
            </a:r>
          </a:p>
        </p:txBody>
      </p:sp>
      <p:sp>
        <p:nvSpPr>
          <p:cNvPr id="8" name="Rectangle 7"/>
          <p:cNvSpPr/>
          <p:nvPr/>
        </p:nvSpPr>
        <p:spPr>
          <a:xfrm>
            <a:off x="5514347" y="1066877"/>
            <a:ext cx="6122702" cy="400110"/>
          </a:xfrm>
          <a:prstGeom prst="rect">
            <a:avLst/>
          </a:prstGeom>
        </p:spPr>
        <p:txBody>
          <a:bodyPr wrap="none">
            <a:spAutoFit/>
          </a:bodyPr>
          <a:lstStyle/>
          <a:p>
            <a:r>
              <a:rPr lang="en-US" sz="2000" dirty="0" smtClean="0"/>
              <a:t>in </a:t>
            </a:r>
            <a:r>
              <a:rPr lang="en-US" sz="2000" dirty="0"/>
              <a:t>the </a:t>
            </a:r>
            <a:r>
              <a:rPr lang="en-US" sz="2000" dirty="0">
                <a:hlinkClick r:id="rId8"/>
              </a:rPr>
              <a:t>emerging </a:t>
            </a:r>
            <a:r>
              <a:rPr lang="en-US" sz="2000" dirty="0" err="1">
                <a:hlinkClick r:id="rId8"/>
              </a:rPr>
              <a:t>ARPAnet</a:t>
            </a:r>
            <a:r>
              <a:rPr lang="en-US" sz="2000" dirty="0">
                <a:hlinkClick r:id="rId8"/>
              </a:rPr>
              <a:t> </a:t>
            </a:r>
            <a:r>
              <a:rPr lang="en-US" sz="2000" dirty="0" smtClean="0"/>
              <a:t>computer research community:</a:t>
            </a:r>
            <a:endParaRPr lang="en-US" sz="2000" dirty="0"/>
          </a:p>
        </p:txBody>
      </p:sp>
    </p:spTree>
    <p:extLst>
      <p:ext uri="{BB962C8B-B14F-4D97-AF65-F5344CB8AC3E}">
        <p14:creationId xmlns:p14="http://schemas.microsoft.com/office/powerpoint/2010/main" val="34898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6626" y="4584293"/>
            <a:ext cx="3421295" cy="1200329"/>
          </a:xfrm>
          <a:prstGeom prst="rect">
            <a:avLst/>
          </a:prstGeom>
          <a:noFill/>
        </p:spPr>
        <p:txBody>
          <a:bodyPr wrap="square" rtlCol="0">
            <a:spAutoFit/>
          </a:bodyPr>
          <a:lstStyle/>
          <a:p>
            <a:r>
              <a:rPr lang="en-US" dirty="0" smtClean="0"/>
              <a:t>Starting with </a:t>
            </a:r>
            <a:r>
              <a:rPr lang="en-US" dirty="0" smtClean="0">
                <a:hlinkClick r:id="rId2"/>
              </a:rPr>
              <a:t>several thousand</a:t>
            </a:r>
            <a:endParaRPr lang="en-US" dirty="0" smtClean="0"/>
          </a:p>
          <a:p>
            <a:r>
              <a:rPr lang="en-US" dirty="0" smtClean="0"/>
              <a:t>in 1971, the number of transistors on single chips had passed </a:t>
            </a:r>
            <a:r>
              <a:rPr lang="en-US" dirty="0" smtClean="0">
                <a:hlinkClick r:id="rId2"/>
              </a:rPr>
              <a:t>several billion</a:t>
            </a:r>
            <a:r>
              <a:rPr lang="en-US" dirty="0" smtClean="0"/>
              <a:t> by 2011!</a:t>
            </a:r>
            <a:endParaRPr lang="en-US" dirty="0"/>
          </a:p>
        </p:txBody>
      </p:sp>
      <p:sp>
        <p:nvSpPr>
          <p:cNvPr id="3" name="Rectangle 2"/>
          <p:cNvSpPr/>
          <p:nvPr/>
        </p:nvSpPr>
        <p:spPr>
          <a:xfrm>
            <a:off x="1956626" y="734167"/>
            <a:ext cx="3421295" cy="1200329"/>
          </a:xfrm>
          <a:prstGeom prst="rect">
            <a:avLst/>
          </a:prstGeom>
        </p:spPr>
        <p:txBody>
          <a:bodyPr wrap="square">
            <a:spAutoFit/>
          </a:bodyPr>
          <a:lstStyle/>
          <a:p>
            <a:r>
              <a:rPr lang="en-US" dirty="0" smtClean="0"/>
              <a:t>And over the past 40+ years </a:t>
            </a:r>
          </a:p>
          <a:p>
            <a:r>
              <a:rPr lang="en-US" dirty="0" smtClean="0">
                <a:hlinkClick r:id="rId3"/>
              </a:rPr>
              <a:t>Moore’s Law</a:t>
            </a:r>
            <a:r>
              <a:rPr lang="en-US" dirty="0" smtClean="0"/>
              <a:t> has stayed on-track all the way . . . as a “techno-social</a:t>
            </a:r>
          </a:p>
          <a:p>
            <a:r>
              <a:rPr lang="en-US" dirty="0"/>
              <a:t>s</a:t>
            </a:r>
            <a:r>
              <a:rPr lang="en-US" dirty="0" smtClean="0"/>
              <a:t>ynchronization function”</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467" y="2220497"/>
            <a:ext cx="2401910" cy="2225125"/>
          </a:xfrm>
          <a:prstGeom prst="rect">
            <a:avLst/>
          </a:prstGeom>
        </p:spPr>
      </p:pic>
      <p:sp>
        <p:nvSpPr>
          <p:cNvPr id="6" name="Rectangle 5"/>
          <p:cNvSpPr/>
          <p:nvPr/>
        </p:nvSpPr>
        <p:spPr>
          <a:xfrm>
            <a:off x="2876059" y="3147935"/>
            <a:ext cx="1731564" cy="338554"/>
          </a:xfrm>
          <a:prstGeom prst="rect">
            <a:avLst/>
          </a:prstGeom>
        </p:spPr>
        <p:txBody>
          <a:bodyPr wrap="none">
            <a:spAutoFit/>
          </a:bodyPr>
          <a:lstStyle/>
          <a:p>
            <a:r>
              <a:rPr lang="en-US" sz="1600" dirty="0"/>
              <a:t>N(t)/N(0) = 2^(t/2)</a:t>
            </a:r>
          </a:p>
        </p:txBody>
      </p:sp>
      <p:sp>
        <p:nvSpPr>
          <p:cNvPr id="7" name="TextBox 6"/>
          <p:cNvSpPr txBox="1"/>
          <p:nvPr/>
        </p:nvSpPr>
        <p:spPr>
          <a:xfrm>
            <a:off x="2600230" y="2096904"/>
            <a:ext cx="503434" cy="369332"/>
          </a:xfrm>
          <a:prstGeom prst="rect">
            <a:avLst/>
          </a:prstGeom>
          <a:noFill/>
        </p:spPr>
        <p:txBody>
          <a:bodyPr wrap="square" rtlCol="0">
            <a:spAutoFit/>
          </a:bodyPr>
          <a:lstStyle/>
          <a:p>
            <a:r>
              <a:rPr lang="en-US" dirty="0" smtClean="0"/>
              <a:t>N</a:t>
            </a:r>
            <a:endParaRPr lang="en-US" dirty="0"/>
          </a:p>
        </p:txBody>
      </p:sp>
      <p:sp>
        <p:nvSpPr>
          <p:cNvPr id="8" name="TextBox 7"/>
          <p:cNvSpPr txBox="1"/>
          <p:nvPr/>
        </p:nvSpPr>
        <p:spPr>
          <a:xfrm>
            <a:off x="1946274" y="3468428"/>
            <a:ext cx="919539" cy="369332"/>
          </a:xfrm>
          <a:prstGeom prst="rect">
            <a:avLst/>
          </a:prstGeom>
          <a:noFill/>
        </p:spPr>
        <p:txBody>
          <a:bodyPr wrap="square" rtlCol="0">
            <a:spAutoFit/>
          </a:bodyPr>
          <a:lstStyle/>
          <a:p>
            <a:r>
              <a:rPr lang="en-US" sz="1400" dirty="0" smtClean="0"/>
              <a:t>N(0), </a:t>
            </a:r>
            <a:r>
              <a:rPr lang="en-US" dirty="0" smtClean="0"/>
              <a:t>t</a:t>
            </a:r>
            <a:r>
              <a:rPr lang="en-US" sz="1400" dirty="0" smtClean="0"/>
              <a:t>(0)</a:t>
            </a:r>
            <a:endParaRPr lang="en-US" sz="1400" dirty="0"/>
          </a:p>
        </p:txBody>
      </p:sp>
      <p:sp>
        <p:nvSpPr>
          <p:cNvPr id="9" name="TextBox 8"/>
          <p:cNvSpPr txBox="1"/>
          <p:nvPr/>
        </p:nvSpPr>
        <p:spPr>
          <a:xfrm>
            <a:off x="3020268" y="2588696"/>
            <a:ext cx="1587355" cy="461665"/>
          </a:xfrm>
          <a:prstGeom prst="rect">
            <a:avLst/>
          </a:prstGeom>
          <a:noFill/>
        </p:spPr>
        <p:txBody>
          <a:bodyPr wrap="square" rtlCol="0">
            <a:spAutoFit/>
          </a:bodyPr>
          <a:lstStyle/>
          <a:p>
            <a:r>
              <a:rPr lang="en-US" sz="1200" dirty="0" smtClean="0"/>
              <a:t>(exponential function</a:t>
            </a:r>
          </a:p>
          <a:p>
            <a:r>
              <a:rPr lang="en-US" sz="1200" dirty="0" smtClean="0"/>
              <a:t> with t in years)</a:t>
            </a:r>
            <a:endParaRPr lang="en-US" sz="1200" dirty="0"/>
          </a:p>
        </p:txBody>
      </p:sp>
      <p:sp>
        <p:nvSpPr>
          <p:cNvPr id="10" name="TextBox 9"/>
          <p:cNvSpPr txBox="1"/>
          <p:nvPr/>
        </p:nvSpPr>
        <p:spPr>
          <a:xfrm>
            <a:off x="6564216" y="1889297"/>
            <a:ext cx="1859621" cy="461665"/>
          </a:xfrm>
          <a:prstGeom prst="rect">
            <a:avLst/>
          </a:prstGeom>
          <a:noFill/>
        </p:spPr>
        <p:txBody>
          <a:bodyPr wrap="square" rtlCol="0">
            <a:spAutoFit/>
          </a:bodyPr>
          <a:lstStyle/>
          <a:p>
            <a:r>
              <a:rPr lang="en-US" sz="1200" dirty="0" smtClean="0"/>
              <a:t>(exponential function </a:t>
            </a:r>
          </a:p>
          <a:p>
            <a:r>
              <a:rPr lang="en-US" sz="1200" dirty="0" smtClean="0"/>
              <a:t>graphed on log scale)</a:t>
            </a:r>
            <a:endParaRPr lang="en-US" sz="1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5657" y="630783"/>
            <a:ext cx="5853915" cy="5975207"/>
          </a:xfrm>
          <a:prstGeom prst="rect">
            <a:avLst/>
          </a:prstGeom>
        </p:spPr>
      </p:pic>
      <p:sp>
        <p:nvSpPr>
          <p:cNvPr id="11" name="Rectangle 10"/>
          <p:cNvSpPr/>
          <p:nvPr/>
        </p:nvSpPr>
        <p:spPr>
          <a:xfrm>
            <a:off x="7065323" y="4502821"/>
            <a:ext cx="3220462" cy="523220"/>
          </a:xfrm>
          <a:prstGeom prst="rect">
            <a:avLst/>
          </a:prstGeom>
        </p:spPr>
        <p:txBody>
          <a:bodyPr wrap="square">
            <a:spAutoFit/>
          </a:bodyPr>
          <a:lstStyle/>
          <a:p>
            <a:pPr algn="r"/>
            <a:r>
              <a:rPr lang="en-US" sz="1400" dirty="0" smtClean="0">
                <a:solidFill>
                  <a:schemeClr val="bg1">
                    <a:lumMod val="50000"/>
                  </a:schemeClr>
                </a:solidFill>
              </a:rPr>
              <a:t>(though </a:t>
            </a:r>
            <a:r>
              <a:rPr lang="en-US" sz="1400" dirty="0">
                <a:solidFill>
                  <a:schemeClr val="bg1">
                    <a:lumMod val="50000"/>
                  </a:schemeClr>
                </a:solidFill>
                <a:hlinkClick r:id="rId6"/>
              </a:rPr>
              <a:t>there are signs </a:t>
            </a:r>
            <a:r>
              <a:rPr lang="en-US" sz="1400" dirty="0" smtClean="0">
                <a:solidFill>
                  <a:schemeClr val="bg1">
                    <a:lumMod val="50000"/>
                  </a:schemeClr>
                </a:solidFill>
              </a:rPr>
              <a:t>that </a:t>
            </a:r>
          </a:p>
          <a:p>
            <a:pPr algn="r"/>
            <a:r>
              <a:rPr lang="en-US" sz="1400" dirty="0" smtClean="0">
                <a:solidFill>
                  <a:schemeClr val="bg1">
                    <a:lumMod val="50000"/>
                  </a:schemeClr>
                </a:solidFill>
              </a:rPr>
              <a:t>it’s </a:t>
            </a:r>
            <a:r>
              <a:rPr lang="en-US" sz="1400" dirty="0">
                <a:solidFill>
                  <a:schemeClr val="bg1">
                    <a:lumMod val="50000"/>
                  </a:schemeClr>
                </a:solidFill>
                <a:hlinkClick r:id="rId7"/>
              </a:rPr>
              <a:t>now nearing </a:t>
            </a:r>
            <a:r>
              <a:rPr lang="en-US" sz="1400" dirty="0" smtClean="0">
                <a:solidFill>
                  <a:schemeClr val="bg1">
                    <a:lumMod val="50000"/>
                  </a:schemeClr>
                </a:solidFill>
                <a:hlinkClick r:id="rId7"/>
              </a:rPr>
              <a:t>saturation</a:t>
            </a:r>
            <a:r>
              <a:rPr lang="en-US" sz="1400" dirty="0" smtClean="0">
                <a:solidFill>
                  <a:schemeClr val="bg1">
                    <a:lumMod val="50000"/>
                  </a:schemeClr>
                </a:solidFill>
              </a:rPr>
              <a:t>) </a:t>
            </a:r>
            <a:endParaRPr lang="en-US" sz="1400" dirty="0">
              <a:solidFill>
                <a:schemeClr val="bg1">
                  <a:lumMod val="50000"/>
                </a:schemeClr>
              </a:solidFill>
            </a:endParaRP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670" y="806627"/>
            <a:ext cx="2846719" cy="830997"/>
          </a:xfrm>
          <a:prstGeom prst="rect">
            <a:avLst/>
          </a:prstGeom>
          <a:noFill/>
        </p:spPr>
        <p:txBody>
          <a:bodyPr wrap="square" rtlCol="0">
            <a:spAutoFit/>
          </a:bodyPr>
          <a:lstStyle/>
          <a:p>
            <a:r>
              <a:rPr lang="en-US" sz="2400" dirty="0" smtClean="0"/>
              <a:t>For example, this </a:t>
            </a:r>
            <a:r>
              <a:rPr lang="en-US" sz="2400" dirty="0" smtClean="0">
                <a:hlinkClick r:id="rId2"/>
              </a:rPr>
              <a:t>iPhone 5 ‘A6’ chip</a:t>
            </a:r>
            <a:endParaRPr lang="en-US" sz="24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0" y="806627"/>
            <a:ext cx="4867943" cy="49152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52" y="2592735"/>
            <a:ext cx="3523649" cy="2642737"/>
          </a:xfrm>
          <a:prstGeom prst="rect">
            <a:avLst/>
          </a:prstGeom>
        </p:spPr>
      </p:pic>
      <p:sp>
        <p:nvSpPr>
          <p:cNvPr id="5" name="TextBox 4"/>
          <p:cNvSpPr txBox="1"/>
          <p:nvPr/>
        </p:nvSpPr>
        <p:spPr>
          <a:xfrm>
            <a:off x="3939965" y="5192850"/>
            <a:ext cx="610424" cy="276999"/>
          </a:xfrm>
          <a:prstGeom prst="rect">
            <a:avLst/>
          </a:prstGeom>
          <a:noFill/>
        </p:spPr>
        <p:txBody>
          <a:bodyPr wrap="none" rtlCol="0">
            <a:spAutoFit/>
          </a:bodyPr>
          <a:lstStyle/>
          <a:p>
            <a:r>
              <a:rPr lang="en-US" sz="1200" dirty="0" smtClean="0">
                <a:hlinkClick r:id="rId5"/>
              </a:rPr>
              <a:t>Source</a:t>
            </a:r>
            <a:endParaRPr lang="en-US" sz="1200" dirty="0"/>
          </a:p>
        </p:txBody>
      </p:sp>
      <p:sp>
        <p:nvSpPr>
          <p:cNvPr id="7" name="TextBox 6"/>
          <p:cNvSpPr txBox="1"/>
          <p:nvPr/>
        </p:nvSpPr>
        <p:spPr>
          <a:xfrm>
            <a:off x="9856099" y="5721831"/>
            <a:ext cx="610424" cy="276999"/>
          </a:xfrm>
          <a:prstGeom prst="rect">
            <a:avLst/>
          </a:prstGeom>
          <a:noFill/>
        </p:spPr>
        <p:txBody>
          <a:bodyPr wrap="none" rtlCol="0">
            <a:spAutoFit/>
          </a:bodyPr>
          <a:lstStyle/>
          <a:p>
            <a:r>
              <a:rPr lang="en-US" sz="1200" dirty="0" smtClean="0">
                <a:hlinkClick r:id="rId2"/>
              </a:rPr>
              <a:t>Source</a:t>
            </a:r>
            <a:endParaRPr lang="en-US" sz="1200" dirty="0"/>
          </a:p>
        </p:txBody>
      </p:sp>
      <p:sp>
        <p:nvSpPr>
          <p:cNvPr id="6" name="TextBox 5"/>
          <p:cNvSpPr txBox="1"/>
          <p:nvPr/>
        </p:nvSpPr>
        <p:spPr>
          <a:xfrm>
            <a:off x="4445071" y="3264229"/>
            <a:ext cx="723275" cy="369332"/>
          </a:xfrm>
          <a:prstGeom prst="rect">
            <a:avLst/>
          </a:prstGeom>
          <a:noFill/>
        </p:spPr>
        <p:txBody>
          <a:bodyPr wrap="none" rtlCol="0">
            <a:spAutoFit/>
          </a:bodyPr>
          <a:lstStyle/>
          <a:p>
            <a:r>
              <a:rPr lang="en-US" dirty="0" smtClean="0">
                <a:sym typeface="Wingdings" panose="05000000000000000000" pitchFamily="2" charset="2"/>
              </a:rPr>
              <a:t>&lt;------</a:t>
            </a:r>
            <a:endParaRPr lang="en-US" dirty="0"/>
          </a:p>
        </p:txBody>
      </p:sp>
      <p:sp>
        <p:nvSpPr>
          <p:cNvPr id="8" name="Rectangle 7"/>
          <p:cNvSpPr/>
          <p:nvPr/>
        </p:nvSpPr>
        <p:spPr>
          <a:xfrm>
            <a:off x="1703669" y="1546603"/>
            <a:ext cx="2741402" cy="830997"/>
          </a:xfrm>
          <a:prstGeom prst="rect">
            <a:avLst/>
          </a:prstGeom>
        </p:spPr>
        <p:txBody>
          <a:bodyPr wrap="square">
            <a:spAutoFit/>
          </a:bodyPr>
          <a:lstStyle/>
          <a:p>
            <a:r>
              <a:rPr lang="en-US" sz="2400" dirty="0"/>
              <a:t>contains several </a:t>
            </a:r>
          </a:p>
          <a:p>
            <a:r>
              <a:rPr lang="en-US" sz="2400" dirty="0"/>
              <a:t>billion transistors!</a:t>
            </a:r>
          </a:p>
        </p:txBody>
      </p:sp>
      <p:sp>
        <p:nvSpPr>
          <p:cNvPr id="9" name="Rectangle 8"/>
          <p:cNvSpPr/>
          <p:nvPr/>
        </p:nvSpPr>
        <p:spPr>
          <a:xfrm>
            <a:off x="4959463" y="3264229"/>
            <a:ext cx="652743" cy="369332"/>
          </a:xfrm>
          <a:prstGeom prst="rect">
            <a:avLst/>
          </a:prstGeom>
        </p:spPr>
        <p:txBody>
          <a:bodyPr wrap="none">
            <a:spAutoFit/>
          </a:bodyPr>
          <a:lstStyle/>
          <a:p>
            <a:r>
              <a:rPr lang="en-US" dirty="0">
                <a:sym typeface="Wingdings" panose="05000000000000000000" pitchFamily="2" charset="2"/>
              </a:rPr>
              <a:t>-----&gt;</a:t>
            </a:r>
            <a:endParaRPr lang="en-US" dirty="0"/>
          </a:p>
        </p:txBody>
      </p:sp>
    </p:spTree>
    <p:extLst>
      <p:ext uri="{BB962C8B-B14F-4D97-AF65-F5344CB8AC3E}">
        <p14:creationId xmlns:p14="http://schemas.microsoft.com/office/powerpoint/2010/main" val="571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117" y="1774795"/>
            <a:ext cx="3283303" cy="19096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194" y="1813981"/>
            <a:ext cx="3789893" cy="18515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630" y="4266936"/>
            <a:ext cx="3372492" cy="16327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000" y="4266936"/>
            <a:ext cx="3721088" cy="1566996"/>
          </a:xfrm>
          <a:prstGeom prst="rect">
            <a:avLst/>
          </a:prstGeom>
        </p:spPr>
      </p:pic>
      <p:sp>
        <p:nvSpPr>
          <p:cNvPr id="6" name="TextBox 5"/>
          <p:cNvSpPr txBox="1"/>
          <p:nvPr/>
        </p:nvSpPr>
        <p:spPr>
          <a:xfrm>
            <a:off x="1082314" y="712893"/>
            <a:ext cx="9947635" cy="707886"/>
          </a:xfrm>
          <a:prstGeom prst="rect">
            <a:avLst/>
          </a:prstGeom>
          <a:noFill/>
        </p:spPr>
        <p:txBody>
          <a:bodyPr wrap="square" rtlCol="0">
            <a:spAutoFit/>
          </a:bodyPr>
          <a:lstStyle/>
          <a:p>
            <a:pPr algn="ctr"/>
            <a:r>
              <a:rPr lang="en-US" sz="2000" dirty="0" smtClean="0"/>
              <a:t>Such chips are now used by engineers/programmers/makers to mechanize </a:t>
            </a:r>
            <a:r>
              <a:rPr lang="en-US" sz="2000" dirty="0" smtClean="0">
                <a:hlinkClick r:id="rId7"/>
              </a:rPr>
              <a:t>mathematical-logic</a:t>
            </a:r>
            <a:r>
              <a:rPr lang="en-US" sz="2000" dirty="0" smtClean="0"/>
              <a:t> </a:t>
            </a:r>
          </a:p>
          <a:p>
            <a:pPr algn="ctr"/>
            <a:r>
              <a:rPr lang="en-US" sz="2000" dirty="0" smtClean="0"/>
              <a:t>and thus functionally empower  . . . all sorts of things they’re embedded inside of . . . </a:t>
            </a:r>
          </a:p>
        </p:txBody>
      </p:sp>
      <p:sp>
        <p:nvSpPr>
          <p:cNvPr id="7" name="Rectangle 6"/>
          <p:cNvSpPr/>
          <p:nvPr/>
        </p:nvSpPr>
        <p:spPr>
          <a:xfrm>
            <a:off x="1969275" y="1450352"/>
            <a:ext cx="1576072" cy="400110"/>
          </a:xfrm>
          <a:prstGeom prst="rect">
            <a:avLst/>
          </a:prstGeom>
        </p:spPr>
        <p:txBody>
          <a:bodyPr wrap="none">
            <a:spAutoFit/>
          </a:bodyPr>
          <a:lstStyle/>
          <a:p>
            <a:r>
              <a:rPr lang="en-US" sz="2000" dirty="0"/>
              <a:t>S</a:t>
            </a:r>
            <a:r>
              <a:rPr lang="en-US" sz="2000" dirty="0" smtClean="0"/>
              <a:t>martphones</a:t>
            </a:r>
            <a:endParaRPr lang="en-US" sz="2000" dirty="0"/>
          </a:p>
        </p:txBody>
      </p:sp>
      <p:sp>
        <p:nvSpPr>
          <p:cNvPr id="8" name="Rectangle 7"/>
          <p:cNvSpPr/>
          <p:nvPr/>
        </p:nvSpPr>
        <p:spPr>
          <a:xfrm>
            <a:off x="5713194" y="1450352"/>
            <a:ext cx="1482121" cy="400110"/>
          </a:xfrm>
          <a:prstGeom prst="rect">
            <a:avLst/>
          </a:prstGeom>
        </p:spPr>
        <p:txBody>
          <a:bodyPr wrap="square">
            <a:spAutoFit/>
          </a:bodyPr>
          <a:lstStyle/>
          <a:p>
            <a:r>
              <a:rPr lang="en-US" sz="2000" dirty="0" smtClean="0"/>
              <a:t>Wearables</a:t>
            </a:r>
            <a:endParaRPr lang="en-US" sz="2000" dirty="0"/>
          </a:p>
        </p:txBody>
      </p:sp>
      <p:sp>
        <p:nvSpPr>
          <p:cNvPr id="9" name="TextBox 8"/>
          <p:cNvSpPr txBox="1"/>
          <p:nvPr/>
        </p:nvSpPr>
        <p:spPr>
          <a:xfrm>
            <a:off x="1937787" y="3942491"/>
            <a:ext cx="788101" cy="400110"/>
          </a:xfrm>
          <a:prstGeom prst="rect">
            <a:avLst/>
          </a:prstGeom>
          <a:noFill/>
        </p:spPr>
        <p:txBody>
          <a:bodyPr wrap="square" rtlCol="0">
            <a:spAutoFit/>
          </a:bodyPr>
          <a:lstStyle/>
          <a:p>
            <a:r>
              <a:rPr lang="en-US" sz="2000" dirty="0" smtClean="0"/>
              <a:t>Autos</a:t>
            </a:r>
            <a:endParaRPr lang="en-US" sz="2000" dirty="0"/>
          </a:p>
        </p:txBody>
      </p:sp>
      <p:sp>
        <p:nvSpPr>
          <p:cNvPr id="10" name="TextBox 9"/>
          <p:cNvSpPr txBox="1"/>
          <p:nvPr/>
        </p:nvSpPr>
        <p:spPr>
          <a:xfrm>
            <a:off x="5650218" y="3942491"/>
            <a:ext cx="995274" cy="400110"/>
          </a:xfrm>
          <a:prstGeom prst="rect">
            <a:avLst/>
          </a:prstGeom>
          <a:noFill/>
        </p:spPr>
        <p:txBody>
          <a:bodyPr wrap="square" rtlCol="0">
            <a:spAutoFit/>
          </a:bodyPr>
          <a:lstStyle/>
          <a:p>
            <a:r>
              <a:rPr lang="en-US" sz="2000" dirty="0" smtClean="0"/>
              <a:t>Drones</a:t>
            </a:r>
            <a:endParaRPr lang="en-US" sz="2000" dirty="0"/>
          </a:p>
        </p:txBody>
      </p:sp>
      <p:sp>
        <p:nvSpPr>
          <p:cNvPr id="11" name="TextBox 10"/>
          <p:cNvSpPr txBox="1"/>
          <p:nvPr/>
        </p:nvSpPr>
        <p:spPr>
          <a:xfrm>
            <a:off x="7826105" y="5761226"/>
            <a:ext cx="1808765" cy="276999"/>
          </a:xfrm>
          <a:prstGeom prst="rect">
            <a:avLst/>
          </a:prstGeom>
          <a:noFill/>
        </p:spPr>
        <p:txBody>
          <a:bodyPr wrap="none" rtlCol="0">
            <a:spAutoFit/>
          </a:bodyPr>
          <a:lstStyle/>
          <a:p>
            <a:r>
              <a:rPr lang="en-US" sz="1200" dirty="0" smtClean="0"/>
              <a:t>Snips from Google Images</a:t>
            </a:r>
            <a:endParaRPr lang="en-US" sz="1200" dirty="0"/>
          </a:p>
        </p:txBody>
      </p:sp>
    </p:spTree>
    <p:extLst>
      <p:ext uri="{BB962C8B-B14F-4D97-AF65-F5344CB8AC3E}">
        <p14:creationId xmlns:p14="http://schemas.microsoft.com/office/powerpoint/2010/main" val="239115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14" y="1667200"/>
            <a:ext cx="6872198" cy="3934706"/>
          </a:xfrm>
          <a:prstGeom prst="rect">
            <a:avLst/>
          </a:prstGeom>
          <a:ln>
            <a:solidFill>
              <a:schemeClr val="accent1"/>
            </a:solidFill>
          </a:ln>
        </p:spPr>
      </p:pic>
      <p:sp>
        <p:nvSpPr>
          <p:cNvPr id="4" name="TextBox 3"/>
          <p:cNvSpPr txBox="1"/>
          <p:nvPr/>
        </p:nvSpPr>
        <p:spPr>
          <a:xfrm>
            <a:off x="8251551" y="5601906"/>
            <a:ext cx="576263" cy="307777"/>
          </a:xfrm>
          <a:prstGeom prst="rect">
            <a:avLst/>
          </a:prstGeom>
          <a:noFill/>
        </p:spPr>
        <p:txBody>
          <a:bodyPr wrap="square" rtlCol="0">
            <a:spAutoFit/>
          </a:bodyPr>
          <a:lstStyle/>
          <a:p>
            <a:r>
              <a:rPr lang="en-US" sz="1400" dirty="0" smtClean="0">
                <a:hlinkClick r:id="rId3"/>
              </a:rPr>
              <a:t>Link</a:t>
            </a:r>
            <a:endParaRPr lang="en-US" sz="1400" dirty="0"/>
          </a:p>
        </p:txBody>
      </p:sp>
      <p:sp>
        <p:nvSpPr>
          <p:cNvPr id="5" name="TextBox 4"/>
          <p:cNvSpPr txBox="1"/>
          <p:nvPr/>
        </p:nvSpPr>
        <p:spPr>
          <a:xfrm>
            <a:off x="8987117" y="1879081"/>
            <a:ext cx="2066143" cy="646331"/>
          </a:xfrm>
          <a:prstGeom prst="rect">
            <a:avLst/>
          </a:prstGeom>
          <a:noFill/>
        </p:spPr>
        <p:txBody>
          <a:bodyPr wrap="none" rtlCol="0">
            <a:spAutoFit/>
          </a:bodyPr>
          <a:lstStyle/>
          <a:p>
            <a:r>
              <a:rPr lang="en-US" dirty="0" smtClean="0"/>
              <a:t>Interactive Zoom-in </a:t>
            </a:r>
          </a:p>
          <a:p>
            <a:r>
              <a:rPr lang="en-US" dirty="0" smtClean="0">
                <a:hlinkClick r:id="rId3"/>
              </a:rPr>
              <a:t>Internet Map</a:t>
            </a:r>
            <a:r>
              <a:rPr lang="en-US" dirty="0" smtClean="0"/>
              <a:t>, 2015</a:t>
            </a:r>
            <a:endParaRPr lang="en-US" dirty="0"/>
          </a:p>
        </p:txBody>
      </p:sp>
      <p:sp>
        <p:nvSpPr>
          <p:cNvPr id="7" name="TextBox 6"/>
          <p:cNvSpPr txBox="1"/>
          <p:nvPr/>
        </p:nvSpPr>
        <p:spPr>
          <a:xfrm>
            <a:off x="1687920" y="759259"/>
            <a:ext cx="8741416" cy="430887"/>
          </a:xfrm>
          <a:prstGeom prst="rect">
            <a:avLst/>
          </a:prstGeom>
          <a:noFill/>
        </p:spPr>
        <p:txBody>
          <a:bodyPr wrap="square" rtlCol="0">
            <a:spAutoFit/>
          </a:bodyPr>
          <a:lstStyle/>
          <a:p>
            <a:r>
              <a:rPr lang="en-US" sz="2200" dirty="0" smtClean="0"/>
              <a:t>Including the chips that empower the vast internet infrastructure,</a:t>
            </a:r>
            <a:endParaRPr lang="en-US" sz="22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7685" y="2674071"/>
            <a:ext cx="2221066" cy="2380814"/>
          </a:xfrm>
          <a:prstGeom prst="rect">
            <a:avLst/>
          </a:prstGeom>
        </p:spPr>
      </p:pic>
      <p:sp>
        <p:nvSpPr>
          <p:cNvPr id="9" name="TextBox 8"/>
          <p:cNvSpPr txBox="1"/>
          <p:nvPr/>
        </p:nvSpPr>
        <p:spPr>
          <a:xfrm>
            <a:off x="9819486" y="3526193"/>
            <a:ext cx="1088136" cy="523220"/>
          </a:xfrm>
          <a:prstGeom prst="rect">
            <a:avLst/>
          </a:prstGeom>
          <a:noFill/>
        </p:spPr>
        <p:txBody>
          <a:bodyPr wrap="square" rtlCol="0">
            <a:spAutoFit/>
          </a:bodyPr>
          <a:lstStyle/>
          <a:p>
            <a:pPr algn="ctr"/>
            <a:r>
              <a:rPr lang="en-US" sz="1400" dirty="0"/>
              <a:t>e</a:t>
            </a:r>
            <a:r>
              <a:rPr lang="en-US" sz="1400" dirty="0" smtClean="0"/>
              <a:t>xponential function</a:t>
            </a:r>
            <a:endParaRPr lang="en-US" sz="1400" dirty="0"/>
          </a:p>
        </p:txBody>
      </p:sp>
      <p:sp>
        <p:nvSpPr>
          <p:cNvPr id="10" name="TextBox 9"/>
          <p:cNvSpPr txBox="1"/>
          <p:nvPr/>
        </p:nvSpPr>
        <p:spPr>
          <a:xfrm>
            <a:off x="2272415" y="1143979"/>
            <a:ext cx="5776337" cy="430887"/>
          </a:xfrm>
          <a:prstGeom prst="rect">
            <a:avLst/>
          </a:prstGeom>
          <a:noFill/>
        </p:spPr>
        <p:txBody>
          <a:bodyPr wrap="square" rtlCol="0">
            <a:spAutoFit/>
          </a:bodyPr>
          <a:lstStyle/>
          <a:p>
            <a:r>
              <a:rPr lang="en-US" sz="2200" dirty="0" smtClean="0"/>
              <a:t>which also continues </a:t>
            </a:r>
            <a:r>
              <a:rPr lang="en-US" sz="2200" dirty="0"/>
              <a:t>to expand exponentially . . .  </a:t>
            </a:r>
          </a:p>
        </p:txBody>
      </p:sp>
    </p:spTree>
    <p:extLst>
      <p:ext uri="{BB962C8B-B14F-4D97-AF65-F5344CB8AC3E}">
        <p14:creationId xmlns:p14="http://schemas.microsoft.com/office/powerpoint/2010/main" val="41226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715" y="1691665"/>
            <a:ext cx="7631685" cy="3630162"/>
          </a:xfrm>
          <a:prstGeom prst="rect">
            <a:avLst/>
          </a:prstGeom>
        </p:spPr>
      </p:pic>
      <p:sp>
        <p:nvSpPr>
          <p:cNvPr id="6" name="TextBox 5"/>
          <p:cNvSpPr txBox="1"/>
          <p:nvPr/>
        </p:nvSpPr>
        <p:spPr>
          <a:xfrm>
            <a:off x="2088852" y="5321827"/>
            <a:ext cx="2217851" cy="276999"/>
          </a:xfrm>
          <a:prstGeom prst="rect">
            <a:avLst/>
          </a:prstGeom>
          <a:noFill/>
        </p:spPr>
        <p:txBody>
          <a:bodyPr wrap="none" rtlCol="0">
            <a:spAutoFit/>
          </a:bodyPr>
          <a:lstStyle/>
          <a:p>
            <a:r>
              <a:rPr lang="en-US" sz="1200" dirty="0" smtClean="0">
                <a:hlinkClick r:id="rId3"/>
              </a:rPr>
              <a:t>NASA</a:t>
            </a:r>
            <a:r>
              <a:rPr lang="en-US" sz="1200" dirty="0" smtClean="0"/>
              <a:t>: Earth from space at night </a:t>
            </a:r>
            <a:endParaRPr lang="en-US" sz="1200" dirty="0"/>
          </a:p>
        </p:txBody>
      </p:sp>
      <p:sp>
        <p:nvSpPr>
          <p:cNvPr id="7" name="TextBox 6"/>
          <p:cNvSpPr txBox="1"/>
          <p:nvPr/>
        </p:nvSpPr>
        <p:spPr>
          <a:xfrm>
            <a:off x="1956772" y="849685"/>
            <a:ext cx="9017512" cy="707886"/>
          </a:xfrm>
          <a:prstGeom prst="rect">
            <a:avLst/>
          </a:prstGeom>
          <a:noFill/>
        </p:spPr>
        <p:txBody>
          <a:bodyPr wrap="square" rtlCol="0">
            <a:spAutoFit/>
          </a:bodyPr>
          <a:lstStyle/>
          <a:p>
            <a:r>
              <a:rPr lang="en-US" sz="2000" dirty="0" smtClean="0"/>
              <a:t>And with the internet connecting ever-more people and chip-empowered </a:t>
            </a:r>
          </a:p>
          <a:p>
            <a:r>
              <a:rPr lang="en-US" sz="2000" dirty="0" smtClean="0"/>
              <a:t>things, just imagine what’s going on out there now . . . </a:t>
            </a:r>
            <a:endParaRPr lang="en-US" sz="2000" dirty="0"/>
          </a:p>
        </p:txBody>
      </p:sp>
      <p:sp>
        <p:nvSpPr>
          <p:cNvPr id="8" name="TextBox 7"/>
          <p:cNvSpPr txBox="1"/>
          <p:nvPr/>
        </p:nvSpPr>
        <p:spPr>
          <a:xfrm>
            <a:off x="4999384" y="5455921"/>
            <a:ext cx="4950651" cy="400110"/>
          </a:xfrm>
          <a:prstGeom prst="rect">
            <a:avLst/>
          </a:prstGeom>
          <a:noFill/>
        </p:spPr>
        <p:txBody>
          <a:bodyPr wrap="none" rtlCol="0">
            <a:spAutoFit/>
          </a:bodyPr>
          <a:lstStyle/>
          <a:p>
            <a:r>
              <a:rPr lang="en-US" sz="2000" b="1" dirty="0"/>
              <a:t>S</a:t>
            </a:r>
            <a:r>
              <a:rPr lang="en-US" sz="2000" b="1" dirty="0" smtClean="0"/>
              <a:t>etting the stage for what’s coming next . . . !</a:t>
            </a:r>
            <a:endParaRPr lang="en-US" sz="2000" b="1" dirty="0"/>
          </a:p>
        </p:txBody>
      </p:sp>
      <p:sp>
        <p:nvSpPr>
          <p:cNvPr id="2" name="Rectangle 1"/>
          <p:cNvSpPr/>
          <p:nvPr/>
        </p:nvSpPr>
        <p:spPr>
          <a:xfrm>
            <a:off x="7570922" y="1157461"/>
            <a:ext cx="2379113" cy="400110"/>
          </a:xfrm>
          <a:prstGeom prst="rect">
            <a:avLst/>
          </a:prstGeom>
        </p:spPr>
        <p:txBody>
          <a:bodyPr wrap="none">
            <a:spAutoFit/>
          </a:bodyPr>
          <a:lstStyle/>
          <a:p>
            <a:r>
              <a:rPr lang="en-US" sz="2000" dirty="0"/>
              <a:t>all around the world!</a:t>
            </a:r>
          </a:p>
        </p:txBody>
      </p:sp>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smtClean="0"/>
              <a:t>For more about PARC and the </a:t>
            </a:r>
          </a:p>
          <a:p>
            <a:pPr algn="ctr"/>
            <a:r>
              <a:rPr lang="en-US" sz="1600" dirty="0" smtClean="0"/>
              <a:t>amazing things done there, see </a:t>
            </a:r>
          </a:p>
          <a:p>
            <a:pPr algn="ctr"/>
            <a:r>
              <a:rPr lang="en-US" sz="1600" dirty="0" smtClean="0">
                <a:hlinkClick r:id="rId2"/>
              </a:rPr>
              <a:t>Michael </a:t>
            </a:r>
            <a:r>
              <a:rPr lang="en-US" sz="1600" dirty="0" err="1" smtClean="0">
                <a:hlinkClick r:id="rId2"/>
              </a:rPr>
              <a:t>Hiltzik</a:t>
            </a:r>
            <a:r>
              <a:rPr lang="en-US" sz="1600" dirty="0" err="1" smtClean="0"/>
              <a:t>’s</a:t>
            </a:r>
            <a:r>
              <a:rPr lang="en-US" sz="1600" dirty="0" smtClean="0"/>
              <a:t> </a:t>
            </a:r>
            <a:r>
              <a:rPr lang="en-US" sz="1600" i="1" dirty="0" smtClean="0">
                <a:hlinkClick r:id="rId3"/>
              </a:rPr>
              <a:t>Dealers of Lightning</a:t>
            </a:r>
            <a:r>
              <a:rPr lang="en-US" sz="1600" dirty="0" smtClean="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smtClean="0"/>
              <a:t>For a wider sociological perspective on the internet’s emergence, see </a:t>
            </a:r>
            <a:r>
              <a:rPr lang="en-US" sz="1600" dirty="0" smtClean="0">
                <a:hlinkClick r:id="rId4"/>
              </a:rPr>
              <a:t>Thomas Streeter</a:t>
            </a:r>
            <a:r>
              <a:rPr lang="en-US" sz="1600" dirty="0" smtClean="0"/>
              <a:t>’s </a:t>
            </a:r>
            <a:r>
              <a:rPr lang="en-US" sz="1600" i="1" dirty="0" smtClean="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smtClean="0"/>
              <a:t>For insights into the role of </a:t>
            </a:r>
          </a:p>
          <a:p>
            <a:r>
              <a:rPr lang="en-US" sz="1600" dirty="0" smtClean="0"/>
              <a:t>gov’t</a:t>
            </a:r>
            <a:r>
              <a:rPr lang="en-US" sz="1600" dirty="0"/>
              <a:t> </a:t>
            </a:r>
            <a:r>
              <a:rPr lang="en-US" sz="1600" dirty="0" smtClean="0"/>
              <a:t>in VLSI’s emergence, </a:t>
            </a:r>
          </a:p>
          <a:p>
            <a:r>
              <a:rPr lang="en-US" sz="1600" dirty="0"/>
              <a:t>s</a:t>
            </a:r>
            <a:r>
              <a:rPr lang="en-US" sz="1600" dirty="0" smtClean="0"/>
              <a:t>ee </a:t>
            </a:r>
            <a:r>
              <a:rPr lang="en-US" sz="1600" dirty="0" smtClean="0">
                <a:hlinkClick r:id="rId9"/>
              </a:rPr>
              <a:t>this book from the NRC</a:t>
            </a:r>
            <a:r>
              <a:rPr lang="en-US" sz="1600" dirty="0" smtClean="0"/>
              <a:t>:</a:t>
            </a:r>
          </a:p>
        </p:txBody>
      </p:sp>
    </p:spTree>
    <p:extLst>
      <p:ext uri="{BB962C8B-B14F-4D97-AF65-F5344CB8AC3E}">
        <p14:creationId xmlns:p14="http://schemas.microsoft.com/office/powerpoint/2010/main" val="18941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3288" y="1394785"/>
            <a:ext cx="3347117" cy="1323439"/>
          </a:xfrm>
          <a:prstGeom prst="rect">
            <a:avLst/>
          </a:prstGeom>
          <a:noFill/>
        </p:spPr>
        <p:txBody>
          <a:bodyPr wrap="square" rtlCol="0">
            <a:spAutoFit/>
          </a:bodyPr>
          <a:lstStyle/>
          <a:p>
            <a:r>
              <a:rPr lang="en-US" sz="2000" dirty="0" smtClean="0"/>
              <a:t>We begin </a:t>
            </a:r>
            <a:r>
              <a:rPr lang="en-US" sz="2000" dirty="0"/>
              <a:t>in the </a:t>
            </a:r>
            <a:r>
              <a:rPr lang="en-US" sz="2000" dirty="0" smtClean="0"/>
              <a:t>1400s, during the </a:t>
            </a:r>
            <a:r>
              <a:rPr lang="en-US" sz="2000" dirty="0" smtClean="0">
                <a:hlinkClick r:id="rId2"/>
              </a:rPr>
              <a:t>Renaissance</a:t>
            </a:r>
            <a:r>
              <a:rPr lang="en-US" sz="2000" dirty="0" smtClean="0"/>
              <a:t>, a time of transformational cultural advances . . .</a:t>
            </a:r>
          </a:p>
        </p:txBody>
      </p:sp>
      <p:sp>
        <p:nvSpPr>
          <p:cNvPr id="9" name="TextBox 8"/>
          <p:cNvSpPr txBox="1"/>
          <p:nvPr/>
        </p:nvSpPr>
        <p:spPr>
          <a:xfrm>
            <a:off x="1396832" y="2788696"/>
            <a:ext cx="3531415" cy="1046440"/>
          </a:xfrm>
          <a:prstGeom prst="rect">
            <a:avLst/>
          </a:prstGeom>
          <a:noFill/>
        </p:spPr>
        <p:txBody>
          <a:bodyPr wrap="square" rtlCol="0">
            <a:spAutoFit/>
          </a:bodyPr>
          <a:lstStyle/>
          <a:p>
            <a:r>
              <a:rPr lang="en-US" dirty="0" smtClean="0"/>
              <a:t>When looking at </a:t>
            </a:r>
            <a:r>
              <a:rPr lang="en-US" dirty="0"/>
              <a:t>the </a:t>
            </a:r>
            <a:r>
              <a:rPr lang="en-US" dirty="0" smtClean="0"/>
              <a:t>mechanization </a:t>
            </a:r>
          </a:p>
          <a:p>
            <a:r>
              <a:rPr lang="en-US" dirty="0" smtClean="0"/>
              <a:t>of </a:t>
            </a:r>
            <a:r>
              <a:rPr lang="en-US" dirty="0"/>
              <a:t>astronomical </a:t>
            </a:r>
            <a:r>
              <a:rPr lang="en-US" dirty="0" smtClean="0"/>
              <a:t>calculations by the </a:t>
            </a:r>
            <a:endParaRPr lang="en-US" dirty="0" smtClean="0">
              <a:hlinkClick r:id="rId3"/>
            </a:endParaRPr>
          </a:p>
          <a:p>
            <a:r>
              <a:rPr lang="en-US" dirty="0" smtClean="0">
                <a:hlinkClick r:id="rId3"/>
              </a:rPr>
              <a:t>Prague Astronomical Clock</a:t>
            </a:r>
            <a:r>
              <a:rPr lang="en-US" dirty="0" smtClean="0"/>
              <a:t>, c. 1410:</a:t>
            </a:r>
          </a:p>
          <a:p>
            <a:r>
              <a:rPr lang="en-US" sz="800" dirty="0" smtClean="0"/>
              <a:t> </a:t>
            </a:r>
            <a:endParaRPr lang="en-US" sz="600" dirty="0" smtClean="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58" y="1324314"/>
            <a:ext cx="5660571" cy="4245428"/>
          </a:xfrm>
          <a:prstGeom prst="rect">
            <a:avLst/>
          </a:prstGeom>
          <a:ln>
            <a:solidFill>
              <a:schemeClr val="accent1"/>
            </a:solidFill>
          </a:ln>
        </p:spPr>
      </p:pic>
      <p:sp>
        <p:nvSpPr>
          <p:cNvPr id="11" name="TextBox 10"/>
          <p:cNvSpPr txBox="1"/>
          <p:nvPr/>
        </p:nvSpPr>
        <p:spPr>
          <a:xfrm>
            <a:off x="7375990" y="5569742"/>
            <a:ext cx="3503565" cy="307777"/>
          </a:xfrm>
          <a:prstGeom prst="rect">
            <a:avLst/>
          </a:prstGeom>
          <a:noFill/>
        </p:spPr>
        <p:txBody>
          <a:bodyPr wrap="square" rtlCol="0">
            <a:spAutoFit/>
          </a:bodyPr>
          <a:lstStyle/>
          <a:p>
            <a:r>
              <a:rPr lang="en-US" sz="1400" dirty="0" smtClean="0"/>
              <a:t>Photo </a:t>
            </a:r>
            <a:r>
              <a:rPr lang="en-US" sz="1400" dirty="0"/>
              <a:t>by Hector </a:t>
            </a:r>
            <a:r>
              <a:rPr lang="en-US" sz="1400" dirty="0" err="1"/>
              <a:t>Zenil</a:t>
            </a:r>
            <a:r>
              <a:rPr lang="en-US" sz="1400" dirty="0"/>
              <a:t> (</a:t>
            </a:r>
            <a:r>
              <a:rPr lang="en-US" sz="1400" dirty="0">
                <a:hlinkClick r:id="rId5"/>
              </a:rPr>
              <a:t>www.hectorzenil.net</a:t>
            </a:r>
            <a:r>
              <a:rPr lang="en-US" sz="1400" dirty="0" smtClean="0"/>
              <a:t>)</a:t>
            </a:r>
            <a:endParaRPr lang="en-US" sz="1400" dirty="0"/>
          </a:p>
        </p:txBody>
      </p:sp>
      <p:sp>
        <p:nvSpPr>
          <p:cNvPr id="3" name="TextBox 2"/>
          <p:cNvSpPr txBox="1"/>
          <p:nvPr/>
        </p:nvSpPr>
        <p:spPr>
          <a:xfrm>
            <a:off x="1393289" y="3835136"/>
            <a:ext cx="3639569" cy="1200329"/>
          </a:xfrm>
          <a:prstGeom prst="rect">
            <a:avLst/>
          </a:prstGeom>
          <a:noFill/>
        </p:spPr>
        <p:txBody>
          <a:bodyPr wrap="square" rtlCol="0">
            <a:spAutoFit/>
          </a:bodyPr>
          <a:lstStyle/>
          <a:p>
            <a:r>
              <a:rPr lang="en-US" dirty="0" smtClean="0"/>
              <a:t>We see a </a:t>
            </a:r>
            <a:r>
              <a:rPr lang="en-US" dirty="0"/>
              <a:t>stunning confluence of </a:t>
            </a:r>
            <a:r>
              <a:rPr lang="en-US" dirty="0" smtClean="0"/>
              <a:t>the highly advanced Mathematics</a:t>
            </a:r>
            <a:r>
              <a:rPr lang="en-US" dirty="0"/>
              <a:t>, </a:t>
            </a:r>
            <a:r>
              <a:rPr lang="en-US" dirty="0" smtClean="0"/>
              <a:t>Science</a:t>
            </a:r>
            <a:r>
              <a:rPr lang="en-US" dirty="0"/>
              <a:t>, </a:t>
            </a:r>
            <a:r>
              <a:rPr lang="en-US" dirty="0" smtClean="0"/>
              <a:t>Engineering Architecture and Art at that time </a:t>
            </a:r>
            <a:r>
              <a:rPr lang="en-US" dirty="0"/>
              <a:t>. . .</a:t>
            </a:r>
          </a:p>
        </p:txBody>
      </p:sp>
    </p:spTree>
    <p:extLst>
      <p:ext uri="{BB962C8B-B14F-4D97-AF65-F5344CB8AC3E}">
        <p14:creationId xmlns:p14="http://schemas.microsoft.com/office/powerpoint/2010/main" val="1449445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52" y="1474945"/>
            <a:ext cx="6574114" cy="3696133"/>
          </a:xfrm>
          <a:prstGeom prst="rect">
            <a:avLst/>
          </a:prstGeom>
        </p:spPr>
      </p:pic>
      <p:sp>
        <p:nvSpPr>
          <p:cNvPr id="4" name="TextBox 3"/>
          <p:cNvSpPr txBox="1"/>
          <p:nvPr/>
        </p:nvSpPr>
        <p:spPr>
          <a:xfrm>
            <a:off x="5168037" y="4310183"/>
            <a:ext cx="518091" cy="338554"/>
          </a:xfrm>
          <a:prstGeom prst="rect">
            <a:avLst/>
          </a:prstGeom>
          <a:noFill/>
        </p:spPr>
        <p:txBody>
          <a:bodyPr wrap="none" rtlCol="0">
            <a:spAutoFit/>
          </a:bodyPr>
          <a:lstStyle/>
          <a:p>
            <a:r>
              <a:rPr lang="en-US" sz="1600" dirty="0" smtClean="0">
                <a:hlinkClick r:id="rId3"/>
              </a:rPr>
              <a:t>Link</a:t>
            </a:r>
            <a:endParaRPr lang="en-US" sz="1600" dirty="0"/>
          </a:p>
        </p:txBody>
      </p:sp>
      <p:sp>
        <p:nvSpPr>
          <p:cNvPr id="6" name="TextBox 5"/>
          <p:cNvSpPr txBox="1"/>
          <p:nvPr/>
        </p:nvSpPr>
        <p:spPr>
          <a:xfrm>
            <a:off x="3079389" y="905084"/>
            <a:ext cx="5643020" cy="430887"/>
          </a:xfrm>
          <a:prstGeom prst="rect">
            <a:avLst/>
          </a:prstGeom>
          <a:noFill/>
        </p:spPr>
        <p:txBody>
          <a:bodyPr wrap="none" rtlCol="0">
            <a:spAutoFit/>
          </a:bodyPr>
          <a:lstStyle/>
          <a:p>
            <a:r>
              <a:rPr lang="en-US" sz="2200" b="1" dirty="0"/>
              <a:t>"</a:t>
            </a:r>
            <a:r>
              <a:rPr lang="en-US" sz="2200" b="1" dirty="0">
                <a:hlinkClick r:id="rId5"/>
              </a:rPr>
              <a:t>What's past is prologue</a:t>
            </a:r>
            <a:r>
              <a:rPr lang="en-US" sz="2200" b="1" dirty="0"/>
              <a:t>" </a:t>
            </a:r>
            <a:r>
              <a:rPr lang="en-US" sz="2000" b="1" dirty="0" smtClean="0">
                <a:solidFill>
                  <a:schemeClr val="bg1">
                    <a:lumMod val="50000"/>
                  </a:schemeClr>
                </a:solidFill>
              </a:rPr>
              <a:t>– William </a:t>
            </a:r>
            <a:r>
              <a:rPr lang="en-US" sz="2000" b="1" dirty="0">
                <a:solidFill>
                  <a:schemeClr val="bg1">
                    <a:lumMod val="50000"/>
                  </a:schemeClr>
                </a:solidFill>
              </a:rPr>
              <a:t>Shakespeare</a:t>
            </a:r>
          </a:p>
        </p:txBody>
      </p:sp>
      <p:sp>
        <p:nvSpPr>
          <p:cNvPr id="7" name="TextBox 6"/>
          <p:cNvSpPr txBox="1"/>
          <p:nvPr/>
        </p:nvSpPr>
        <p:spPr>
          <a:xfrm>
            <a:off x="3015903" y="5216805"/>
            <a:ext cx="6019212" cy="430887"/>
          </a:xfrm>
          <a:prstGeom prst="rect">
            <a:avLst/>
          </a:prstGeom>
          <a:noFill/>
        </p:spPr>
        <p:txBody>
          <a:bodyPr wrap="none" rtlCol="0">
            <a:spAutoFit/>
          </a:bodyPr>
          <a:lstStyle/>
          <a:p>
            <a:r>
              <a:rPr lang="en-US" sz="2200" b="1" dirty="0" smtClean="0"/>
              <a:t>It’s now time to look forward, into the future . . . !</a:t>
            </a:r>
            <a:endParaRPr lang="en-US" sz="2200" b="1" dirty="0"/>
          </a:p>
        </p:txBody>
      </p:sp>
    </p:spTree>
    <p:extLst>
      <p:ext uri="{BB962C8B-B14F-4D97-AF65-F5344CB8AC3E}">
        <p14:creationId xmlns:p14="http://schemas.microsoft.com/office/powerpoint/2010/main" val="1024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266" y="1526754"/>
            <a:ext cx="7873465" cy="4089280"/>
          </a:xfrm>
          <a:prstGeom prst="rect">
            <a:avLst/>
          </a:prstGeom>
          <a:solidFill>
            <a:schemeClr val="bg1"/>
          </a:solidFill>
        </p:spPr>
      </p:pic>
      <p:sp>
        <p:nvSpPr>
          <p:cNvPr id="4" name="TextBox 3"/>
          <p:cNvSpPr txBox="1"/>
          <p:nvPr/>
        </p:nvSpPr>
        <p:spPr>
          <a:xfrm>
            <a:off x="1856633" y="1057221"/>
            <a:ext cx="10192620" cy="430887"/>
          </a:xfrm>
          <a:prstGeom prst="rect">
            <a:avLst/>
          </a:prstGeom>
          <a:noFill/>
        </p:spPr>
        <p:txBody>
          <a:bodyPr wrap="square" rtlCol="0">
            <a:spAutoFit/>
          </a:bodyPr>
          <a:lstStyle/>
          <a:p>
            <a:r>
              <a:rPr lang="en-US" sz="2200" dirty="0" smtClean="0"/>
              <a:t>wave of innovation . . . </a:t>
            </a:r>
            <a:endParaRPr lang="en-US" sz="2200" dirty="0"/>
          </a:p>
        </p:txBody>
      </p:sp>
      <p:sp>
        <p:nvSpPr>
          <p:cNvPr id="5" name="TextBox 4"/>
          <p:cNvSpPr txBox="1"/>
          <p:nvPr/>
        </p:nvSpPr>
        <p:spPr>
          <a:xfrm>
            <a:off x="1856633" y="745679"/>
            <a:ext cx="4239366" cy="430887"/>
          </a:xfrm>
          <a:prstGeom prst="rect">
            <a:avLst/>
          </a:prstGeom>
          <a:noFill/>
        </p:spPr>
        <p:txBody>
          <a:bodyPr wrap="none" rtlCol="0">
            <a:spAutoFit/>
          </a:bodyPr>
          <a:lstStyle/>
          <a:p>
            <a:r>
              <a:rPr lang="en-US" sz="2200" dirty="0"/>
              <a:t>As we turn 180⁰ and look </a:t>
            </a:r>
            <a:r>
              <a:rPr lang="en-US" sz="2200" dirty="0" smtClean="0"/>
              <a:t>ahead . . .</a:t>
            </a:r>
            <a:endParaRPr lang="en-US" sz="2200" dirty="0"/>
          </a:p>
        </p:txBody>
      </p:sp>
      <p:sp>
        <p:nvSpPr>
          <p:cNvPr id="7" name="TextBox 6"/>
          <p:cNvSpPr txBox="1"/>
          <p:nvPr/>
        </p:nvSpPr>
        <p:spPr>
          <a:xfrm>
            <a:off x="5952457" y="738089"/>
            <a:ext cx="4719818" cy="430887"/>
          </a:xfrm>
          <a:prstGeom prst="rect">
            <a:avLst/>
          </a:prstGeom>
          <a:noFill/>
        </p:spPr>
        <p:txBody>
          <a:bodyPr wrap="none" rtlCol="0">
            <a:spAutoFit/>
          </a:bodyPr>
          <a:lstStyle/>
          <a:p>
            <a:r>
              <a:rPr lang="en-US" sz="2200" dirty="0"/>
              <a:t>we can </a:t>
            </a:r>
            <a:r>
              <a:rPr lang="en-US" sz="2200" dirty="0" smtClean="0"/>
              <a:t>glimpse another </a:t>
            </a:r>
            <a:r>
              <a:rPr lang="en-US" sz="2200" dirty="0"/>
              <a:t>huge incoming </a:t>
            </a:r>
          </a:p>
        </p:txBody>
      </p:sp>
      <p:sp>
        <p:nvSpPr>
          <p:cNvPr id="3" name="Rectangle 2"/>
          <p:cNvSpPr/>
          <p:nvPr/>
        </p:nvSpPr>
        <p:spPr>
          <a:xfrm>
            <a:off x="4451878" y="1076544"/>
            <a:ext cx="6722033" cy="430887"/>
          </a:xfrm>
          <a:prstGeom prst="rect">
            <a:avLst/>
          </a:prstGeom>
        </p:spPr>
        <p:txBody>
          <a:bodyPr wrap="none">
            <a:spAutoFit/>
          </a:bodyPr>
          <a:lstStyle/>
          <a:p>
            <a:r>
              <a:rPr lang="en-US" sz="2200" dirty="0" smtClean="0"/>
              <a:t>It’s out </a:t>
            </a:r>
            <a:r>
              <a:rPr lang="en-US" sz="2200" dirty="0"/>
              <a:t>there now, just beyond the social-time-horizon . . .</a:t>
            </a:r>
          </a:p>
        </p:txBody>
      </p:sp>
    </p:spTree>
    <p:extLst>
      <p:ext uri="{BB962C8B-B14F-4D97-AF65-F5344CB8AC3E}">
        <p14:creationId xmlns:p14="http://schemas.microsoft.com/office/powerpoint/2010/main" val="18963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409" y="1129648"/>
            <a:ext cx="7236186" cy="5114329"/>
          </a:xfrm>
          <a:prstGeom prst="rect">
            <a:avLst/>
          </a:prstGeom>
          <a:ln>
            <a:solidFill>
              <a:schemeClr val="accent1"/>
            </a:solidFill>
          </a:ln>
        </p:spPr>
      </p:pic>
      <p:sp>
        <p:nvSpPr>
          <p:cNvPr id="3" name="TextBox 2"/>
          <p:cNvSpPr txBox="1"/>
          <p:nvPr/>
        </p:nvSpPr>
        <p:spPr>
          <a:xfrm>
            <a:off x="2575187" y="648951"/>
            <a:ext cx="2530565" cy="461665"/>
          </a:xfrm>
          <a:prstGeom prst="rect">
            <a:avLst/>
          </a:prstGeom>
          <a:noFill/>
        </p:spPr>
        <p:txBody>
          <a:bodyPr wrap="none" rtlCol="0">
            <a:spAutoFit/>
          </a:bodyPr>
          <a:lstStyle/>
          <a:p>
            <a:r>
              <a:rPr lang="en-US" sz="2400" dirty="0"/>
              <a:t>O</a:t>
            </a:r>
            <a:r>
              <a:rPr lang="en-US" sz="2400" dirty="0" smtClean="0"/>
              <a:t>ne thing for sure:</a:t>
            </a:r>
            <a:endParaRPr lang="en-US" sz="2400" dirty="0"/>
          </a:p>
        </p:txBody>
      </p:sp>
      <p:sp>
        <p:nvSpPr>
          <p:cNvPr id="4" name="TextBox 3"/>
          <p:cNvSpPr txBox="1"/>
          <p:nvPr/>
        </p:nvSpPr>
        <p:spPr>
          <a:xfrm>
            <a:off x="9540595" y="5886391"/>
            <a:ext cx="518091" cy="338554"/>
          </a:xfrm>
          <a:prstGeom prst="rect">
            <a:avLst/>
          </a:prstGeom>
          <a:noFill/>
        </p:spPr>
        <p:txBody>
          <a:bodyPr wrap="square" rtlCol="0">
            <a:spAutoFit/>
          </a:bodyPr>
          <a:lstStyle/>
          <a:p>
            <a:r>
              <a:rPr lang="en-US" sz="1600" dirty="0" smtClean="0">
                <a:hlinkClick r:id="rId2"/>
              </a:rPr>
              <a:t>URL</a:t>
            </a:r>
            <a:endParaRPr lang="en-US" sz="1600" dirty="0"/>
          </a:p>
        </p:txBody>
      </p:sp>
      <p:sp>
        <p:nvSpPr>
          <p:cNvPr id="5" name="TextBox 4"/>
          <p:cNvSpPr txBox="1"/>
          <p:nvPr/>
        </p:nvSpPr>
        <p:spPr>
          <a:xfrm>
            <a:off x="5105752" y="606428"/>
            <a:ext cx="4891489" cy="523220"/>
          </a:xfrm>
          <a:prstGeom prst="rect">
            <a:avLst/>
          </a:prstGeom>
          <a:noFill/>
        </p:spPr>
        <p:txBody>
          <a:bodyPr wrap="square" rtlCol="0">
            <a:spAutoFit/>
          </a:bodyPr>
          <a:lstStyle/>
          <a:p>
            <a:r>
              <a:rPr lang="en-US" sz="2400" dirty="0" smtClean="0"/>
              <a:t>This is </a:t>
            </a:r>
            <a:r>
              <a:rPr lang="en-US" sz="2400" dirty="0"/>
              <a:t>the </a:t>
            </a:r>
            <a:r>
              <a:rPr lang="en-US" sz="2400" dirty="0" smtClean="0"/>
              <a:t>“</a:t>
            </a:r>
            <a:r>
              <a:rPr lang="en-US" sz="2800" dirty="0" smtClean="0"/>
              <a:t>Big </a:t>
            </a:r>
            <a:r>
              <a:rPr lang="en-US" sz="2800" dirty="0"/>
              <a:t>One</a:t>
            </a:r>
            <a:r>
              <a:rPr lang="en-US" sz="2400" dirty="0"/>
              <a:t>”! . . .</a:t>
            </a:r>
          </a:p>
        </p:txBody>
      </p:sp>
    </p:spTree>
    <p:extLst>
      <p:ext uri="{BB962C8B-B14F-4D97-AF65-F5344CB8AC3E}">
        <p14:creationId xmlns:p14="http://schemas.microsoft.com/office/powerpoint/2010/main" val="32990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767" y="2003705"/>
            <a:ext cx="3530633" cy="19276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761" y="2020097"/>
            <a:ext cx="3601322" cy="19112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724" y="4390938"/>
            <a:ext cx="3559676" cy="172341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761" y="4390938"/>
            <a:ext cx="3601322" cy="1645738"/>
          </a:xfrm>
          <a:prstGeom prst="rect">
            <a:avLst/>
          </a:prstGeom>
        </p:spPr>
      </p:pic>
      <p:sp>
        <p:nvSpPr>
          <p:cNvPr id="6" name="TextBox 5"/>
          <p:cNvSpPr txBox="1"/>
          <p:nvPr/>
        </p:nvSpPr>
        <p:spPr>
          <a:xfrm>
            <a:off x="1926725" y="774688"/>
            <a:ext cx="6501395" cy="769441"/>
          </a:xfrm>
          <a:prstGeom prst="rect">
            <a:avLst/>
          </a:prstGeom>
          <a:noFill/>
        </p:spPr>
        <p:txBody>
          <a:bodyPr wrap="none" rtlCol="0">
            <a:spAutoFit/>
          </a:bodyPr>
          <a:lstStyle/>
          <a:p>
            <a:r>
              <a:rPr lang="en-US" sz="2200" dirty="0" smtClean="0"/>
              <a:t>Until now microsystems have been deeply embedded, </a:t>
            </a:r>
          </a:p>
          <a:p>
            <a:r>
              <a:rPr lang="en-US" sz="2200" b="1" dirty="0" smtClean="0"/>
              <a:t>out-of-sight and out-of-mind </a:t>
            </a:r>
            <a:r>
              <a:rPr lang="en-US" sz="2200" dirty="0" smtClean="0"/>
              <a:t>inside “things” like . . .</a:t>
            </a:r>
          </a:p>
        </p:txBody>
      </p:sp>
      <p:sp>
        <p:nvSpPr>
          <p:cNvPr id="7" name="Rectangle 6"/>
          <p:cNvSpPr/>
          <p:nvPr/>
        </p:nvSpPr>
        <p:spPr>
          <a:xfrm>
            <a:off x="1955767" y="1660876"/>
            <a:ext cx="1435009" cy="369332"/>
          </a:xfrm>
          <a:prstGeom prst="rect">
            <a:avLst/>
          </a:prstGeom>
        </p:spPr>
        <p:txBody>
          <a:bodyPr wrap="none">
            <a:spAutoFit/>
          </a:bodyPr>
          <a:lstStyle/>
          <a:p>
            <a:pPr algn="ctr"/>
            <a:r>
              <a:rPr lang="en-US" dirty="0" smtClean="0"/>
              <a:t>Smartphones</a:t>
            </a:r>
            <a:endParaRPr lang="en-US" dirty="0"/>
          </a:p>
        </p:txBody>
      </p:sp>
      <p:sp>
        <p:nvSpPr>
          <p:cNvPr id="8" name="Rectangle 7"/>
          <p:cNvSpPr/>
          <p:nvPr/>
        </p:nvSpPr>
        <p:spPr>
          <a:xfrm>
            <a:off x="6253465" y="1667899"/>
            <a:ext cx="1173335" cy="369332"/>
          </a:xfrm>
          <a:prstGeom prst="rect">
            <a:avLst/>
          </a:prstGeom>
        </p:spPr>
        <p:txBody>
          <a:bodyPr wrap="none">
            <a:spAutoFit/>
          </a:bodyPr>
          <a:lstStyle/>
          <a:p>
            <a:r>
              <a:rPr lang="en-US" dirty="0"/>
              <a:t>W</a:t>
            </a:r>
            <a:r>
              <a:rPr lang="en-US" dirty="0" smtClean="0"/>
              <a:t>earables</a:t>
            </a:r>
            <a:endParaRPr lang="en-US" dirty="0"/>
          </a:p>
        </p:txBody>
      </p:sp>
      <p:sp>
        <p:nvSpPr>
          <p:cNvPr id="9" name="TextBox 8"/>
          <p:cNvSpPr txBox="1"/>
          <p:nvPr/>
        </p:nvSpPr>
        <p:spPr>
          <a:xfrm>
            <a:off x="1880795" y="4044279"/>
            <a:ext cx="725840" cy="369332"/>
          </a:xfrm>
          <a:prstGeom prst="rect">
            <a:avLst/>
          </a:prstGeom>
          <a:noFill/>
        </p:spPr>
        <p:txBody>
          <a:bodyPr wrap="none" rtlCol="0">
            <a:spAutoFit/>
          </a:bodyPr>
          <a:lstStyle/>
          <a:p>
            <a:r>
              <a:rPr lang="en-US" dirty="0" smtClean="0"/>
              <a:t>Autos</a:t>
            </a:r>
            <a:endParaRPr lang="en-US" dirty="0"/>
          </a:p>
        </p:txBody>
      </p:sp>
      <p:sp>
        <p:nvSpPr>
          <p:cNvPr id="10" name="TextBox 9"/>
          <p:cNvSpPr txBox="1"/>
          <p:nvPr/>
        </p:nvSpPr>
        <p:spPr>
          <a:xfrm>
            <a:off x="6197555" y="4026588"/>
            <a:ext cx="852606" cy="369332"/>
          </a:xfrm>
          <a:prstGeom prst="rect">
            <a:avLst/>
          </a:prstGeom>
          <a:noFill/>
        </p:spPr>
        <p:txBody>
          <a:bodyPr wrap="none" rtlCol="0">
            <a:spAutoFit/>
          </a:bodyPr>
          <a:lstStyle/>
          <a:p>
            <a:r>
              <a:rPr lang="en-US" dirty="0" smtClean="0"/>
              <a:t>Drones</a:t>
            </a:r>
            <a:endParaRPr lang="en-US" dirty="0"/>
          </a:p>
        </p:txBody>
      </p:sp>
      <p:sp>
        <p:nvSpPr>
          <p:cNvPr id="11" name="TextBox 10"/>
          <p:cNvSpPr txBox="1"/>
          <p:nvPr/>
        </p:nvSpPr>
        <p:spPr>
          <a:xfrm>
            <a:off x="1955767" y="391693"/>
            <a:ext cx="7085195" cy="430887"/>
          </a:xfrm>
          <a:prstGeom prst="rect">
            <a:avLst/>
          </a:prstGeom>
          <a:noFill/>
        </p:spPr>
        <p:txBody>
          <a:bodyPr wrap="square" rtlCol="0">
            <a:spAutoFit/>
          </a:bodyPr>
          <a:lstStyle/>
          <a:p>
            <a:pPr>
              <a:spcAft>
                <a:spcPts val="600"/>
              </a:spcAft>
            </a:pPr>
            <a:r>
              <a:rPr lang="en-US" sz="2200" dirty="0"/>
              <a:t>But why is it </a:t>
            </a:r>
            <a:r>
              <a:rPr lang="en-US" sz="2200" dirty="0" smtClean="0"/>
              <a:t>starting </a:t>
            </a:r>
            <a:r>
              <a:rPr lang="en-US" sz="2200" dirty="0"/>
              <a:t>now? </a:t>
            </a:r>
          </a:p>
        </p:txBody>
      </p:sp>
    </p:spTree>
    <p:extLst>
      <p:ext uri="{BB962C8B-B14F-4D97-AF65-F5344CB8AC3E}">
        <p14:creationId xmlns:p14="http://schemas.microsoft.com/office/powerpoint/2010/main" val="42304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820" y="1384372"/>
            <a:ext cx="3627770" cy="2418513"/>
          </a:xfrm>
          <a:prstGeom prst="rect">
            <a:avLst/>
          </a:prstGeom>
          <a:ln>
            <a:solidFill>
              <a:schemeClr val="accent1"/>
            </a:solidFill>
          </a:ln>
        </p:spPr>
      </p:pic>
      <p:pic>
        <p:nvPicPr>
          <p:cNvPr id="3" name="Picture 2">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2820" y="3951359"/>
            <a:ext cx="3335346" cy="2097195"/>
          </a:xfrm>
          <a:prstGeom prst="rect">
            <a:avLst/>
          </a:prstGeom>
          <a:ln>
            <a:solidFill>
              <a:schemeClr val="accent1"/>
            </a:solidFill>
          </a:ln>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100" y="1403521"/>
            <a:ext cx="3064806" cy="2625182"/>
          </a:xfrm>
          <a:prstGeom prst="rect">
            <a:avLst/>
          </a:prstGeom>
          <a:ln>
            <a:solidFill>
              <a:schemeClr val="accent1"/>
            </a:solidFill>
          </a:ln>
        </p:spPr>
      </p:pic>
      <p:pic>
        <p:nvPicPr>
          <p:cNvPr id="5" name="Picture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0799" y="4259854"/>
            <a:ext cx="3194107" cy="1788700"/>
          </a:xfrm>
          <a:prstGeom prst="rect">
            <a:avLst/>
          </a:prstGeom>
        </p:spPr>
      </p:pic>
      <p:sp>
        <p:nvSpPr>
          <p:cNvPr id="6" name="TextBox 5"/>
          <p:cNvSpPr txBox="1"/>
          <p:nvPr/>
        </p:nvSpPr>
        <p:spPr>
          <a:xfrm>
            <a:off x="1388253" y="540694"/>
            <a:ext cx="9676623" cy="769441"/>
          </a:xfrm>
          <a:prstGeom prst="rect">
            <a:avLst/>
          </a:prstGeom>
          <a:noFill/>
        </p:spPr>
        <p:txBody>
          <a:bodyPr wrap="none" rtlCol="0">
            <a:spAutoFit/>
          </a:bodyPr>
          <a:lstStyle/>
          <a:p>
            <a:pPr algn="ctr"/>
            <a:r>
              <a:rPr lang="en-US" sz="2200" dirty="0" smtClean="0"/>
              <a:t>Thus </a:t>
            </a:r>
            <a:r>
              <a:rPr lang="en-US" sz="2200" dirty="0"/>
              <a:t>few </a:t>
            </a:r>
            <a:r>
              <a:rPr lang="en-US" sz="2200" dirty="0" smtClean="0"/>
              <a:t>folks can </a:t>
            </a:r>
            <a:r>
              <a:rPr lang="en-US" sz="2000" dirty="0" smtClean="0"/>
              <a:t>visualize</a:t>
            </a:r>
            <a:r>
              <a:rPr lang="en-US" sz="2200" dirty="0" smtClean="0"/>
              <a:t> </a:t>
            </a:r>
            <a:r>
              <a:rPr lang="en-US" sz="2200" dirty="0"/>
              <a:t>the </a:t>
            </a:r>
            <a:r>
              <a:rPr lang="en-US" sz="2200" dirty="0" smtClean="0"/>
              <a:t>“ideas in motion” behind effects like the astonishing </a:t>
            </a:r>
          </a:p>
          <a:p>
            <a:pPr algn="ctr"/>
            <a:r>
              <a:rPr lang="en-US" sz="2200" dirty="0" smtClean="0">
                <a:hlinkClick r:id="rId7"/>
              </a:rPr>
              <a:t>‘out-of-body’ experiences</a:t>
            </a:r>
            <a:r>
              <a:rPr lang="en-US" sz="2200" dirty="0" smtClean="0"/>
              <a:t> while </a:t>
            </a:r>
            <a:r>
              <a:rPr lang="en-US" sz="2200" dirty="0" smtClean="0">
                <a:hlinkClick r:id="rId9"/>
              </a:rPr>
              <a:t>flying a Parrot Bebop using an Oculus Rift</a:t>
            </a:r>
            <a:r>
              <a:rPr lang="en-US" sz="2200" dirty="0" smtClean="0"/>
              <a:t> . . . </a:t>
            </a:r>
            <a:endParaRPr lang="en-US" sz="2200" dirty="0"/>
          </a:p>
        </p:txBody>
      </p:sp>
      <p:sp>
        <p:nvSpPr>
          <p:cNvPr id="7" name="TextBox 6"/>
          <p:cNvSpPr txBox="1"/>
          <p:nvPr/>
        </p:nvSpPr>
        <p:spPr>
          <a:xfrm>
            <a:off x="2373147" y="6070464"/>
            <a:ext cx="4560570" cy="338554"/>
          </a:xfrm>
          <a:prstGeom prst="rect">
            <a:avLst/>
          </a:prstGeom>
          <a:noFill/>
        </p:spPr>
        <p:txBody>
          <a:bodyPr wrap="square" rtlCol="0">
            <a:spAutoFit/>
          </a:bodyPr>
          <a:lstStyle/>
          <a:p>
            <a:r>
              <a:rPr lang="en-US" sz="1600" dirty="0" smtClean="0">
                <a:hlinkClick r:id="rId9"/>
              </a:rPr>
              <a:t>www.youtube.com/watch?v=6ZdSMAG90Rs</a:t>
            </a:r>
            <a:r>
              <a:rPr lang="en-US" sz="1600" dirty="0" smtClean="0"/>
              <a:t> </a:t>
            </a:r>
            <a:endParaRPr lang="en-US" sz="1600" dirty="0"/>
          </a:p>
        </p:txBody>
      </p:sp>
      <p:sp>
        <p:nvSpPr>
          <p:cNvPr id="8" name="Rectangle 7"/>
          <p:cNvSpPr/>
          <p:nvPr/>
        </p:nvSpPr>
        <p:spPr>
          <a:xfrm>
            <a:off x="6370799" y="6048554"/>
            <a:ext cx="3876767" cy="338554"/>
          </a:xfrm>
          <a:prstGeom prst="rect">
            <a:avLst/>
          </a:prstGeom>
        </p:spPr>
        <p:txBody>
          <a:bodyPr wrap="none">
            <a:spAutoFit/>
          </a:bodyPr>
          <a:lstStyle/>
          <a:p>
            <a:r>
              <a:rPr lang="en-US" sz="1600" dirty="0" smtClean="0">
                <a:hlinkClick r:id="rId7"/>
              </a:rPr>
              <a:t>www.youtube.com/watch?v=Io6V0NR7DN0</a:t>
            </a:r>
            <a:r>
              <a:rPr lang="en-US" sz="1600" dirty="0" smtClean="0"/>
              <a:t> </a:t>
            </a:r>
            <a:endParaRPr lang="en-US" sz="1600" dirty="0"/>
          </a:p>
        </p:txBody>
      </p:sp>
      <p:sp>
        <p:nvSpPr>
          <p:cNvPr id="9" name="TextBox 8"/>
          <p:cNvSpPr txBox="1"/>
          <p:nvPr/>
        </p:nvSpPr>
        <p:spPr>
          <a:xfrm>
            <a:off x="2580640" y="5506720"/>
            <a:ext cx="1337354" cy="307777"/>
          </a:xfrm>
          <a:prstGeom prst="rect">
            <a:avLst/>
          </a:prstGeom>
          <a:noFill/>
        </p:spPr>
        <p:txBody>
          <a:bodyPr wrap="none" rtlCol="0">
            <a:spAutoFit/>
          </a:bodyPr>
          <a:lstStyle/>
          <a:p>
            <a:r>
              <a:rPr lang="en-US" sz="1400" dirty="0" smtClean="0">
                <a:hlinkClick r:id="rId10"/>
              </a:rPr>
              <a:t>[Teardown Info]</a:t>
            </a:r>
            <a:endParaRPr lang="en-US" sz="1400" dirty="0"/>
          </a:p>
        </p:txBody>
      </p:sp>
    </p:spTree>
    <p:extLst>
      <p:ext uri="{BB962C8B-B14F-4D97-AF65-F5344CB8AC3E}">
        <p14:creationId xmlns:p14="http://schemas.microsoft.com/office/powerpoint/2010/main" val="14143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817" y="341042"/>
            <a:ext cx="8210900" cy="4991854"/>
          </a:xfrm>
          <a:prstGeom prst="rect">
            <a:avLst/>
          </a:prstGeom>
        </p:spPr>
      </p:pic>
      <p:sp>
        <p:nvSpPr>
          <p:cNvPr id="4" name="TextBox 3"/>
          <p:cNvSpPr txBox="1"/>
          <p:nvPr/>
        </p:nvSpPr>
        <p:spPr>
          <a:xfrm>
            <a:off x="1667801" y="2407128"/>
            <a:ext cx="5343162" cy="1015663"/>
          </a:xfrm>
          <a:prstGeom prst="rect">
            <a:avLst/>
          </a:prstGeom>
          <a:noFill/>
        </p:spPr>
        <p:txBody>
          <a:bodyPr wrap="square" rtlCol="0">
            <a:spAutoFit/>
          </a:bodyPr>
          <a:lstStyle/>
          <a:p>
            <a:r>
              <a:rPr lang="en-US" sz="2000" dirty="0" smtClean="0"/>
              <a:t>Namely, tiny modular micro-hardware versions </a:t>
            </a:r>
          </a:p>
          <a:p>
            <a:r>
              <a:rPr lang="en-US" sz="2000" dirty="0" smtClean="0"/>
              <a:t>of up-till-now ‘big things” like cameras, GPS </a:t>
            </a:r>
          </a:p>
          <a:p>
            <a:r>
              <a:rPr lang="en-US" sz="2000" dirty="0" smtClean="0"/>
              <a:t>units and inertial measurement systems.</a:t>
            </a:r>
            <a:endParaRPr lang="en-US" sz="2000" dirty="0"/>
          </a:p>
        </p:txBody>
      </p:sp>
      <p:sp>
        <p:nvSpPr>
          <p:cNvPr id="5" name="TextBox 4"/>
          <p:cNvSpPr txBox="1"/>
          <p:nvPr/>
        </p:nvSpPr>
        <p:spPr>
          <a:xfrm>
            <a:off x="1634581" y="3522468"/>
            <a:ext cx="5452019" cy="707886"/>
          </a:xfrm>
          <a:prstGeom prst="rect">
            <a:avLst/>
          </a:prstGeom>
          <a:noFill/>
        </p:spPr>
        <p:txBody>
          <a:bodyPr wrap="square" rtlCol="0">
            <a:spAutoFit/>
          </a:bodyPr>
          <a:lstStyle/>
          <a:p>
            <a:r>
              <a:rPr lang="en-US" sz="2000" dirty="0" smtClean="0"/>
              <a:t>The many microsystems in smartphones and </a:t>
            </a:r>
          </a:p>
          <a:p>
            <a:r>
              <a:rPr lang="en-US" sz="2000" dirty="0" smtClean="0"/>
              <a:t>wearables will suddenly become socially-visible . . . </a:t>
            </a:r>
            <a:endParaRPr lang="en-US" sz="2000" dirty="0"/>
          </a:p>
        </p:txBody>
      </p:sp>
      <p:sp>
        <p:nvSpPr>
          <p:cNvPr id="6" name="TextBox 5"/>
          <p:cNvSpPr txBox="1"/>
          <p:nvPr/>
        </p:nvSpPr>
        <p:spPr>
          <a:xfrm>
            <a:off x="1667801" y="4296805"/>
            <a:ext cx="5956567" cy="707886"/>
          </a:xfrm>
          <a:prstGeom prst="rect">
            <a:avLst/>
          </a:prstGeom>
          <a:noFill/>
        </p:spPr>
        <p:txBody>
          <a:bodyPr wrap="none" rtlCol="0">
            <a:spAutoFit/>
          </a:bodyPr>
          <a:lstStyle/>
          <a:p>
            <a:r>
              <a:rPr lang="en-US" sz="2000" dirty="0"/>
              <a:t>Especially </a:t>
            </a:r>
            <a:r>
              <a:rPr lang="en-US" sz="2000" dirty="0" smtClean="0"/>
              <a:t>the tiny </a:t>
            </a:r>
            <a:r>
              <a:rPr lang="en-US" sz="2000" dirty="0"/>
              <a:t>micro-mechanisms </a:t>
            </a:r>
            <a:r>
              <a:rPr lang="en-US" sz="2000" dirty="0" smtClean="0">
                <a:hlinkClick r:id="rId4"/>
              </a:rPr>
              <a:t>(MEMS chips)</a:t>
            </a:r>
            <a:endParaRPr lang="en-US" sz="2000" dirty="0" smtClean="0"/>
          </a:p>
          <a:p>
            <a:r>
              <a:rPr lang="en-US" sz="2000" dirty="0" smtClean="0"/>
              <a:t>designed on computers and “printed” in “foundries”</a:t>
            </a:r>
            <a:r>
              <a:rPr lang="en-US" dirty="0" smtClean="0"/>
              <a:t>. . . </a:t>
            </a:r>
            <a:endParaRPr lang="en-US" dirty="0"/>
          </a:p>
        </p:txBody>
      </p:sp>
      <p:sp>
        <p:nvSpPr>
          <p:cNvPr id="7" name="Rectangle 6"/>
          <p:cNvSpPr/>
          <p:nvPr/>
        </p:nvSpPr>
        <p:spPr>
          <a:xfrm>
            <a:off x="1667801" y="1250073"/>
            <a:ext cx="5343162" cy="1015663"/>
          </a:xfrm>
          <a:prstGeom prst="rect">
            <a:avLst/>
          </a:prstGeom>
        </p:spPr>
        <p:txBody>
          <a:bodyPr wrap="square">
            <a:spAutoFit/>
          </a:bodyPr>
          <a:lstStyle/>
          <a:p>
            <a:r>
              <a:rPr lang="en-US" sz="2000" dirty="0" smtClean="0">
                <a:latin typeface="Calibri" panose="020F0502020204030204" pitchFamily="34" charset="0"/>
                <a:ea typeface="Times New Roman" panose="02020603050405020304" pitchFamily="18" charset="0"/>
              </a:rPr>
              <a:t>But that’s </a:t>
            </a:r>
            <a:r>
              <a:rPr lang="en-US" sz="2000" dirty="0">
                <a:latin typeface="Calibri" panose="020F0502020204030204" pitchFamily="34" charset="0"/>
                <a:ea typeface="Times New Roman" panose="02020603050405020304" pitchFamily="18" charset="0"/>
              </a:rPr>
              <a:t>all about to </a:t>
            </a:r>
            <a:r>
              <a:rPr lang="en-US" sz="2000" dirty="0" smtClean="0">
                <a:latin typeface="Calibri" panose="020F0502020204030204" pitchFamily="34" charset="0"/>
                <a:ea typeface="Times New Roman" panose="02020603050405020304" pitchFamily="18" charset="0"/>
              </a:rPr>
              <a:t>change, as things like  </a:t>
            </a:r>
            <a:r>
              <a:rPr lang="en-US" sz="2000" dirty="0" smtClean="0">
                <a:latin typeface="Calibri" panose="020F0502020204030204" pitchFamily="34" charset="0"/>
                <a:ea typeface="Times New Roman" panose="02020603050405020304" pitchFamily="18" charset="0"/>
                <a:hlinkClick r:id="rId5"/>
              </a:rPr>
              <a:t>modular smartphones</a:t>
            </a:r>
            <a:r>
              <a:rPr lang="en-US" sz="2000" dirty="0" smtClean="0">
                <a:latin typeface="Calibri" panose="020F0502020204030204" pitchFamily="34" charset="0"/>
                <a:ea typeface="Times New Roman" panose="02020603050405020304" pitchFamily="18" charset="0"/>
              </a:rPr>
              <a:t> and modular wearables begin </a:t>
            </a:r>
            <a:r>
              <a:rPr lang="en-US" sz="2000" dirty="0" smtClean="0"/>
              <a:t>to popularize micro </a:t>
            </a:r>
            <a:r>
              <a:rPr lang="en-US" sz="2000" dirty="0"/>
              <a:t>‘Hardware Apps’ . . . </a:t>
            </a:r>
          </a:p>
        </p:txBody>
      </p:sp>
    </p:spTree>
    <p:extLst>
      <p:ext uri="{BB962C8B-B14F-4D97-AF65-F5344CB8AC3E}">
        <p14:creationId xmlns:p14="http://schemas.microsoft.com/office/powerpoint/2010/main" val="42864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p:cNvPr>
          <p:cNvSpPr/>
          <p:nvPr/>
        </p:nvSpPr>
        <p:spPr>
          <a:xfrm>
            <a:off x="1689255" y="758488"/>
            <a:ext cx="8797861" cy="769441"/>
          </a:xfrm>
          <a:prstGeom prst="rect">
            <a:avLst/>
          </a:prstGeom>
        </p:spPr>
        <p:txBody>
          <a:bodyPr wrap="square">
            <a:spAutoFit/>
          </a:bodyPr>
          <a:lstStyle/>
          <a:p>
            <a:r>
              <a:rPr lang="en-US" sz="2200" dirty="0" smtClean="0"/>
              <a:t>To sense where this is headed, check out the </a:t>
            </a:r>
            <a:r>
              <a:rPr lang="en-US" sz="2200" dirty="0" err="1" smtClean="0"/>
              <a:t>ONAGOfly</a:t>
            </a:r>
            <a:r>
              <a:rPr lang="en-US" sz="2200" dirty="0" smtClean="0"/>
              <a:t> smart </a:t>
            </a:r>
            <a:r>
              <a:rPr lang="en-US" sz="2200" dirty="0" err="1" smtClean="0"/>
              <a:t>nano</a:t>
            </a:r>
            <a:r>
              <a:rPr lang="en-US" sz="2200" dirty="0" smtClean="0"/>
              <a:t> drone: </a:t>
            </a:r>
          </a:p>
          <a:p>
            <a:r>
              <a:rPr lang="en-US" sz="2200" dirty="0" smtClean="0"/>
              <a:t>a soon to be available $300 “micro-animated system” . . .</a:t>
            </a:r>
          </a:p>
        </p:txBody>
      </p:sp>
      <p:sp>
        <p:nvSpPr>
          <p:cNvPr id="7" name="TextBox 6"/>
          <p:cNvSpPr txBox="1"/>
          <p:nvPr/>
        </p:nvSpPr>
        <p:spPr>
          <a:xfrm>
            <a:off x="1689255" y="4103989"/>
            <a:ext cx="8532390" cy="1600438"/>
          </a:xfrm>
          <a:prstGeom prst="rect">
            <a:avLst/>
          </a:prstGeom>
          <a:noFill/>
        </p:spPr>
        <p:txBody>
          <a:bodyPr wrap="square" rtlCol="0">
            <a:spAutoFit/>
          </a:bodyPr>
          <a:lstStyle/>
          <a:p>
            <a:r>
              <a:rPr lang="en-US" sz="2200" dirty="0"/>
              <a:t>Extremely tiny, it includes an HD </a:t>
            </a:r>
            <a:r>
              <a:rPr lang="en-US" sz="2200" dirty="0" err="1" smtClean="0"/>
              <a:t>videocam</a:t>
            </a:r>
            <a:r>
              <a:rPr lang="en-US" sz="2200" dirty="0" smtClean="0"/>
              <a:t>, </a:t>
            </a:r>
            <a:r>
              <a:rPr lang="en-US" sz="2200" dirty="0"/>
              <a:t>IMU, GPS, MCU, </a:t>
            </a:r>
            <a:r>
              <a:rPr lang="en-US" sz="2200" dirty="0" smtClean="0"/>
              <a:t>IR obstacle </a:t>
            </a:r>
            <a:r>
              <a:rPr lang="en-US" sz="2200" dirty="0"/>
              <a:t>avoidance, </a:t>
            </a:r>
            <a:r>
              <a:rPr lang="en-US" sz="2200" dirty="0" smtClean="0"/>
              <a:t>auto following, livestreaming and </a:t>
            </a:r>
            <a:r>
              <a:rPr lang="en-US" sz="2200" dirty="0"/>
              <a:t>more…</a:t>
            </a:r>
          </a:p>
          <a:p>
            <a:endParaRPr lang="en-US" sz="1000" dirty="0"/>
          </a:p>
          <a:p>
            <a:r>
              <a:rPr lang="en-US" sz="2200" dirty="0" smtClean="0"/>
              <a:t>It’s evolvable functionality has so many dimensions, </a:t>
            </a:r>
            <a:r>
              <a:rPr lang="en-US" sz="2200" dirty="0"/>
              <a:t>it’s hard to </a:t>
            </a:r>
            <a:r>
              <a:rPr lang="en-US" sz="2200" dirty="0" smtClean="0"/>
              <a:t>say where </a:t>
            </a:r>
            <a:r>
              <a:rPr lang="en-US" sz="2200" dirty="0"/>
              <a:t>the </a:t>
            </a:r>
            <a:r>
              <a:rPr lang="en-US" sz="2200" dirty="0" smtClean="0"/>
              <a:t>“system” </a:t>
            </a:r>
            <a:r>
              <a:rPr lang="en-US" sz="2200" dirty="0"/>
              <a:t>begins and where it </a:t>
            </a:r>
            <a:r>
              <a:rPr lang="en-US" sz="2200" dirty="0" smtClean="0"/>
              <a:t>ends . . . </a:t>
            </a:r>
            <a:r>
              <a:rPr lang="en-US" sz="2200" dirty="0"/>
              <a:t>a</a:t>
            </a:r>
            <a:r>
              <a:rPr lang="en-US" sz="2200" dirty="0" smtClean="0"/>
              <a:t>s seen in </a:t>
            </a:r>
            <a:r>
              <a:rPr lang="en-US" sz="2200" dirty="0" smtClean="0">
                <a:hlinkClick r:id="rId4"/>
              </a:rPr>
              <a:t>this </a:t>
            </a:r>
            <a:r>
              <a:rPr lang="en-US" dirty="0" smtClean="0">
                <a:hlinkClick r:id="rId4"/>
              </a:rPr>
              <a:t>VIDEO</a:t>
            </a:r>
            <a:r>
              <a:rPr lang="en-US" sz="2200" dirty="0" smtClean="0"/>
              <a:t>!</a:t>
            </a:r>
            <a:endParaRPr lang="en-US" sz="2200" dirty="0"/>
          </a:p>
        </p:txBody>
      </p:sp>
      <p:sp>
        <p:nvSpPr>
          <p:cNvPr id="8" name="TextBox 7"/>
          <p:cNvSpPr txBox="1"/>
          <p:nvPr/>
        </p:nvSpPr>
        <p:spPr>
          <a:xfrm>
            <a:off x="1754512" y="3759191"/>
            <a:ext cx="2579296" cy="323165"/>
          </a:xfrm>
          <a:prstGeom prst="rect">
            <a:avLst/>
          </a:prstGeom>
          <a:noFill/>
        </p:spPr>
        <p:txBody>
          <a:bodyPr wrap="none" rtlCol="0">
            <a:spAutoFit/>
          </a:bodyPr>
          <a:lstStyle/>
          <a:p>
            <a:r>
              <a:rPr lang="en-US" sz="1500" dirty="0" smtClean="0">
                <a:hlinkClick r:id="rId5"/>
              </a:rPr>
              <a:t>Indiegogo</a:t>
            </a:r>
            <a:r>
              <a:rPr lang="en-US" sz="1500" dirty="0"/>
              <a:t>   </a:t>
            </a:r>
            <a:r>
              <a:rPr lang="en-US" sz="1500" dirty="0" smtClean="0">
                <a:hlinkClick r:id="rId6"/>
              </a:rPr>
              <a:t>www.onagofly.com</a:t>
            </a:r>
            <a:endParaRPr lang="en-US" sz="1500"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2954" y="1692729"/>
            <a:ext cx="2478284" cy="2066462"/>
          </a:xfrm>
          <a:prstGeom prst="rect">
            <a:avLst/>
          </a:prstGeom>
          <a:ln>
            <a:solidFill>
              <a:schemeClr val="accent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3609" y="1698026"/>
            <a:ext cx="2846714" cy="2061165"/>
          </a:xfrm>
          <a:prstGeom prst="rect">
            <a:avLst/>
          </a:prstGeom>
          <a:ln>
            <a:solidFill>
              <a:schemeClr val="accent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3869" y="1687146"/>
            <a:ext cx="2572016" cy="2072045"/>
          </a:xfrm>
          <a:prstGeom prst="rect">
            <a:avLst/>
          </a:prstGeom>
          <a:ln>
            <a:solidFill>
              <a:schemeClr val="accent1"/>
            </a:solidFill>
          </a:ln>
        </p:spPr>
      </p:pic>
    </p:spTree>
    <p:extLst>
      <p:ext uri="{BB962C8B-B14F-4D97-AF65-F5344CB8AC3E}">
        <p14:creationId xmlns:p14="http://schemas.microsoft.com/office/powerpoint/2010/main" val="18966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628" y="1180210"/>
            <a:ext cx="7573469" cy="4093428"/>
          </a:xfrm>
          <a:prstGeom prst="rect">
            <a:avLst/>
          </a:prstGeom>
          <a:noFill/>
        </p:spPr>
        <p:txBody>
          <a:bodyPr wrap="square" rtlCol="0">
            <a:spAutoFit/>
          </a:bodyPr>
          <a:lstStyle/>
          <a:p>
            <a:pPr>
              <a:spcAft>
                <a:spcPts val="1200"/>
              </a:spcAft>
            </a:pPr>
            <a:r>
              <a:rPr lang="en-US" sz="2200" dirty="0"/>
              <a:t>T</a:t>
            </a:r>
            <a:r>
              <a:rPr lang="en-US" sz="2200" dirty="0" smtClean="0"/>
              <a:t>hese aren’t frivolous play-things . . . they instead illuminate a vast frontier for human empowerment and amplification . . .</a:t>
            </a:r>
            <a:endParaRPr lang="en-US" sz="2200" dirty="0"/>
          </a:p>
          <a:p>
            <a:r>
              <a:rPr lang="en-US" sz="2200" dirty="0" smtClean="0"/>
              <a:t>Consider a patient confined to a hospital: </a:t>
            </a:r>
            <a:endParaRPr lang="en-US" sz="2200" dirty="0"/>
          </a:p>
          <a:p>
            <a:pPr>
              <a:spcAft>
                <a:spcPts val="1200"/>
              </a:spcAft>
            </a:pPr>
            <a:r>
              <a:rPr lang="en-US" sz="2200" dirty="0" smtClean="0"/>
              <a:t>She can now explore the world beyond her window, using her smartphone to control her drone and see what’s out there . . . </a:t>
            </a:r>
          </a:p>
          <a:p>
            <a:pPr>
              <a:spcAft>
                <a:spcPts val="1200"/>
              </a:spcAft>
            </a:pPr>
            <a:r>
              <a:rPr lang="en-US" sz="2200" dirty="0" smtClean="0"/>
              <a:t>Now imagine joining a group “drone-tour” of some remote exotic place, right from your own individual homes . . .  </a:t>
            </a:r>
          </a:p>
          <a:p>
            <a:pPr>
              <a:spcAft>
                <a:spcPts val="1200"/>
              </a:spcAft>
            </a:pPr>
            <a:r>
              <a:rPr lang="en-US" sz="2200" dirty="0" smtClean="0"/>
              <a:t>With each your drones remotely “carrying your eyes”, in the form of fisheye lens </a:t>
            </a:r>
            <a:r>
              <a:rPr lang="en-US" sz="2200" dirty="0" err="1" smtClean="0"/>
              <a:t>microcams</a:t>
            </a:r>
            <a:r>
              <a:rPr lang="en-US" sz="2200" dirty="0" smtClean="0"/>
              <a:t> (as in the </a:t>
            </a:r>
            <a:r>
              <a:rPr lang="en-US" sz="2200" dirty="0" smtClean="0">
                <a:hlinkClick r:id="rId3"/>
              </a:rPr>
              <a:t>Parrot Bebop</a:t>
            </a:r>
            <a:r>
              <a:rPr lang="en-US" sz="2200" dirty="0" smtClean="0"/>
              <a:t>) . . .  </a:t>
            </a:r>
          </a:p>
          <a:p>
            <a:pPr>
              <a:spcAft>
                <a:spcPts val="1200"/>
              </a:spcAft>
            </a:pPr>
            <a:r>
              <a:rPr lang="en-US" sz="2200" dirty="0"/>
              <a:t>W</a:t>
            </a:r>
            <a:r>
              <a:rPr lang="en-US" sz="2200" dirty="0" smtClean="0"/>
              <a:t>hich you look through using your </a:t>
            </a:r>
            <a:r>
              <a:rPr lang="en-US" sz="2200" dirty="0" smtClean="0">
                <a:hlinkClick r:id="rId4"/>
              </a:rPr>
              <a:t>Oculus Rift </a:t>
            </a:r>
            <a:r>
              <a:rPr lang="en-US" sz="2200" dirty="0" smtClean="0"/>
              <a:t>over the internet!</a:t>
            </a:r>
            <a:endParaRPr lang="en-US" sz="2200" dirty="0"/>
          </a:p>
        </p:txBody>
      </p:sp>
    </p:spTree>
    <p:extLst>
      <p:ext uri="{BB962C8B-B14F-4D97-AF65-F5344CB8AC3E}">
        <p14:creationId xmlns:p14="http://schemas.microsoft.com/office/powerpoint/2010/main" val="14132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9428" y="728270"/>
            <a:ext cx="3587009" cy="2671177"/>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440" y="3508909"/>
            <a:ext cx="3587009" cy="2685487"/>
          </a:xfrm>
          <a:prstGeom prst="rect">
            <a:avLst/>
          </a:prstGeom>
          <a:ln>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925" y="3508909"/>
            <a:ext cx="3588185" cy="2678034"/>
          </a:xfrm>
          <a:prstGeom prst="rect">
            <a:avLst/>
          </a:prstGeom>
          <a:ln>
            <a:solidFill>
              <a:schemeClr val="accent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912" y="728270"/>
            <a:ext cx="3578198" cy="2671785"/>
          </a:xfrm>
          <a:prstGeom prst="rect">
            <a:avLst/>
          </a:prstGeom>
          <a:ln>
            <a:solidFill>
              <a:schemeClr val="accent1"/>
            </a:solidFill>
          </a:ln>
        </p:spPr>
      </p:pic>
      <p:sp>
        <p:nvSpPr>
          <p:cNvPr id="6" name="TextBox 5"/>
          <p:cNvSpPr txBox="1"/>
          <p:nvPr/>
        </p:nvSpPr>
        <p:spPr>
          <a:xfrm>
            <a:off x="1128915" y="911150"/>
            <a:ext cx="2020513" cy="2800767"/>
          </a:xfrm>
          <a:prstGeom prst="rect">
            <a:avLst/>
          </a:prstGeom>
          <a:noFill/>
        </p:spPr>
        <p:txBody>
          <a:bodyPr wrap="square" rtlCol="0">
            <a:spAutoFit/>
          </a:bodyPr>
          <a:lstStyle/>
          <a:p>
            <a:r>
              <a:rPr lang="en-US" sz="2200" dirty="0" smtClean="0"/>
              <a:t>Then too, imagine </a:t>
            </a:r>
            <a:r>
              <a:rPr lang="en-US" sz="2200" dirty="0"/>
              <a:t>the impact </a:t>
            </a:r>
            <a:r>
              <a:rPr lang="en-US" sz="2200" dirty="0" smtClean="0"/>
              <a:t>on tomorrow’s children when </a:t>
            </a:r>
          </a:p>
          <a:p>
            <a:r>
              <a:rPr lang="en-US" sz="2200" dirty="0" smtClean="0"/>
              <a:t>they start taking apart old </a:t>
            </a:r>
            <a:r>
              <a:rPr lang="en-US" sz="2200" dirty="0" err="1" smtClean="0"/>
              <a:t>nanodrones</a:t>
            </a:r>
            <a:r>
              <a:rPr lang="en-US" sz="2200" dirty="0" smtClean="0"/>
              <a:t>!</a:t>
            </a:r>
            <a:endParaRPr lang="en-US" sz="2200" dirty="0"/>
          </a:p>
        </p:txBody>
      </p:sp>
      <p:sp>
        <p:nvSpPr>
          <p:cNvPr id="8" name="TextBox 7"/>
          <p:cNvSpPr txBox="1"/>
          <p:nvPr/>
        </p:nvSpPr>
        <p:spPr>
          <a:xfrm>
            <a:off x="8472522" y="6318157"/>
            <a:ext cx="554960" cy="369332"/>
          </a:xfrm>
          <a:prstGeom prst="rect">
            <a:avLst/>
          </a:prstGeom>
          <a:noFill/>
        </p:spPr>
        <p:txBody>
          <a:bodyPr wrap="none" rtlCol="0">
            <a:spAutoFit/>
          </a:bodyPr>
          <a:lstStyle/>
          <a:p>
            <a:r>
              <a:rPr lang="en-US" dirty="0" smtClean="0">
                <a:hlinkClick r:id="rId6"/>
              </a:rPr>
              <a:t>URL</a:t>
            </a:r>
            <a:endParaRPr lang="en-US" dirty="0"/>
          </a:p>
        </p:txBody>
      </p:sp>
      <p:sp>
        <p:nvSpPr>
          <p:cNvPr id="7" name="TextBox 6"/>
          <p:cNvSpPr txBox="1"/>
          <p:nvPr/>
        </p:nvSpPr>
        <p:spPr>
          <a:xfrm>
            <a:off x="1128915" y="3820071"/>
            <a:ext cx="1866049" cy="1785104"/>
          </a:xfrm>
          <a:prstGeom prst="rect">
            <a:avLst/>
          </a:prstGeom>
          <a:noFill/>
        </p:spPr>
        <p:txBody>
          <a:bodyPr wrap="square" rtlCol="0">
            <a:spAutoFit/>
          </a:bodyPr>
          <a:lstStyle/>
          <a:p>
            <a:r>
              <a:rPr lang="en-US" sz="2200" dirty="0"/>
              <a:t>I</a:t>
            </a:r>
            <a:r>
              <a:rPr lang="en-US" sz="2200" dirty="0" smtClean="0"/>
              <a:t>magine the wild things </a:t>
            </a:r>
            <a:r>
              <a:rPr lang="en-US" sz="2200" b="1" dirty="0" smtClean="0"/>
              <a:t>they</a:t>
            </a:r>
            <a:r>
              <a:rPr lang="en-US" sz="2200" dirty="0" smtClean="0"/>
              <a:t> might figure out how to do in time!</a:t>
            </a:r>
            <a:endParaRPr lang="en-US" sz="2200" dirty="0"/>
          </a:p>
        </p:txBody>
      </p:sp>
    </p:spTree>
    <p:extLst>
      <p:ext uri="{BB962C8B-B14F-4D97-AF65-F5344CB8AC3E}">
        <p14:creationId xmlns:p14="http://schemas.microsoft.com/office/powerpoint/2010/main" val="20922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708" y="1838775"/>
            <a:ext cx="3022146" cy="1788280"/>
          </a:xfrm>
          <a:prstGeom prst="rect">
            <a:avLst/>
          </a:prstGeom>
          <a:ln>
            <a:solidFill>
              <a:schemeClr val="accent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860" y="1832334"/>
            <a:ext cx="2994932" cy="1779495"/>
          </a:xfrm>
          <a:prstGeom prst="rect">
            <a:avLst/>
          </a:prstGeom>
          <a:ln>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360" y="3952422"/>
            <a:ext cx="3044209" cy="1796036"/>
          </a:xfrm>
          <a:prstGeom prst="rect">
            <a:avLst/>
          </a:prstGeom>
          <a:ln>
            <a:solidFill>
              <a:schemeClr val="accent1"/>
            </a:solidFill>
          </a:ln>
        </p:spPr>
      </p:pic>
      <p:sp>
        <p:nvSpPr>
          <p:cNvPr id="9" name="TextBox 8"/>
          <p:cNvSpPr txBox="1"/>
          <p:nvPr/>
        </p:nvSpPr>
        <p:spPr>
          <a:xfrm>
            <a:off x="1349360" y="733427"/>
            <a:ext cx="10384124" cy="769441"/>
          </a:xfrm>
          <a:prstGeom prst="rect">
            <a:avLst/>
          </a:prstGeom>
          <a:noFill/>
        </p:spPr>
        <p:txBody>
          <a:bodyPr wrap="square" rtlCol="0">
            <a:spAutoFit/>
          </a:bodyPr>
          <a:lstStyle/>
          <a:p>
            <a:r>
              <a:rPr lang="en-US" sz="2200" dirty="0" smtClean="0"/>
              <a:t>Some further “ideas-in-things” in the coming wave of innovation are hinted-at by </a:t>
            </a:r>
          </a:p>
          <a:p>
            <a:r>
              <a:rPr lang="en-US" sz="2200" dirty="0" smtClean="0"/>
              <a:t>the </a:t>
            </a:r>
            <a:r>
              <a:rPr lang="en-US" sz="2200" dirty="0" err="1" smtClean="0">
                <a:hlinkClick r:id="rId5"/>
              </a:rPr>
              <a:t>Myo</a:t>
            </a:r>
            <a:r>
              <a:rPr lang="en-US" sz="2200" dirty="0" smtClean="0">
                <a:hlinkClick r:id="rId5"/>
              </a:rPr>
              <a:t> gesture control armbands</a:t>
            </a:r>
            <a:r>
              <a:rPr lang="en-US" sz="2200" dirty="0" smtClean="0"/>
              <a:t> from the mechatronics engineers at </a:t>
            </a:r>
            <a:r>
              <a:rPr lang="en-US" sz="2200" dirty="0" err="1" smtClean="0">
                <a:hlinkClick r:id="rId6"/>
              </a:rPr>
              <a:t>Thalmic</a:t>
            </a:r>
            <a:r>
              <a:rPr lang="en-US" sz="2200" dirty="0" smtClean="0">
                <a:hlinkClick r:id="rId6"/>
              </a:rPr>
              <a:t> Labs</a:t>
            </a:r>
            <a:r>
              <a:rPr lang="en-US" sz="2200" dirty="0" smtClean="0"/>
              <a:t>:</a:t>
            </a:r>
            <a:endParaRPr lang="en-US" sz="2200"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7670" y="1838775"/>
            <a:ext cx="3127590" cy="1784181"/>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9708" y="3951646"/>
            <a:ext cx="3048631" cy="1796812"/>
          </a:xfrm>
          <a:prstGeom prst="rect">
            <a:avLst/>
          </a:prstGeom>
          <a:ln>
            <a:solidFill>
              <a:schemeClr val="accent1"/>
            </a:solidFill>
          </a:ln>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9860" y="3925333"/>
            <a:ext cx="3019551" cy="1823125"/>
          </a:xfrm>
          <a:prstGeom prst="rect">
            <a:avLst/>
          </a:prstGeom>
          <a:ln>
            <a:solidFill>
              <a:schemeClr val="accent1"/>
            </a:solidFill>
          </a:ln>
        </p:spPr>
      </p:pic>
      <p:sp>
        <p:nvSpPr>
          <p:cNvPr id="14" name="TextBox 13"/>
          <p:cNvSpPr txBox="1"/>
          <p:nvPr/>
        </p:nvSpPr>
        <p:spPr>
          <a:xfrm>
            <a:off x="1728931" y="3325248"/>
            <a:ext cx="2980777" cy="307777"/>
          </a:xfrm>
          <a:prstGeom prst="rect">
            <a:avLst/>
          </a:prstGeom>
          <a:noFill/>
        </p:spPr>
        <p:txBody>
          <a:bodyPr wrap="square" rtlCol="0">
            <a:spAutoFit/>
          </a:bodyPr>
          <a:lstStyle/>
          <a:p>
            <a:r>
              <a:rPr lang="en-US" sz="1400" u="sng" dirty="0" smtClean="0">
                <a:hlinkClick r:id="rId5"/>
              </a:rPr>
              <a:t>https</a:t>
            </a:r>
            <a:r>
              <a:rPr lang="en-US" sz="1400" u="sng" dirty="0">
                <a:hlinkClick r:id="rId5"/>
              </a:rPr>
              <a:t>://www.thalmic.com/en/myo/</a:t>
            </a:r>
            <a:r>
              <a:rPr lang="en-US" sz="1400" dirty="0"/>
              <a:t> </a:t>
            </a:r>
          </a:p>
        </p:txBody>
      </p:sp>
      <p:sp>
        <p:nvSpPr>
          <p:cNvPr id="2" name="TextBox 1"/>
          <p:cNvSpPr txBox="1"/>
          <p:nvPr/>
        </p:nvSpPr>
        <p:spPr>
          <a:xfrm>
            <a:off x="6780693" y="5752667"/>
            <a:ext cx="5533265" cy="646331"/>
          </a:xfrm>
          <a:prstGeom prst="rect">
            <a:avLst/>
          </a:prstGeom>
          <a:noFill/>
        </p:spPr>
        <p:txBody>
          <a:bodyPr wrap="square" rtlCol="0">
            <a:spAutoFit/>
          </a:bodyPr>
          <a:lstStyle/>
          <a:p>
            <a:r>
              <a:rPr lang="en-US" dirty="0" smtClean="0">
                <a:hlinkClick r:id="rId10"/>
              </a:rPr>
              <a:t>VIDEO</a:t>
            </a:r>
            <a:r>
              <a:rPr lang="en-US" dirty="0" smtClean="0"/>
              <a:t>    </a:t>
            </a:r>
            <a:r>
              <a:rPr lang="en-US" sz="2200" dirty="0" err="1" smtClean="0">
                <a:hlinkClick r:id="rId11"/>
              </a:rPr>
              <a:t>VIDEO</a:t>
            </a:r>
            <a:r>
              <a:rPr lang="en-US" dirty="0" smtClean="0"/>
              <a:t>    </a:t>
            </a:r>
            <a:r>
              <a:rPr lang="en-US" sz="3000" dirty="0" err="1" smtClean="0">
                <a:hlinkClick r:id="rId12"/>
              </a:rPr>
              <a:t>VIDEO</a:t>
            </a:r>
            <a:r>
              <a:rPr lang="en-US" dirty="0" smtClean="0"/>
              <a:t>    </a:t>
            </a:r>
            <a:r>
              <a:rPr lang="en-US" sz="3600" dirty="0" err="1" smtClean="0">
                <a:hlinkClick r:id="rId13"/>
              </a:rPr>
              <a:t>VIDEO</a:t>
            </a:r>
            <a:r>
              <a:rPr lang="en-US" sz="3600" dirty="0" smtClean="0"/>
              <a:t>!</a:t>
            </a:r>
            <a:endParaRPr lang="en-US" sz="3600" dirty="0"/>
          </a:p>
        </p:txBody>
      </p:sp>
    </p:spTree>
    <p:extLst>
      <p:ext uri="{BB962C8B-B14F-4D97-AF65-F5344CB8AC3E}">
        <p14:creationId xmlns:p14="http://schemas.microsoft.com/office/powerpoint/2010/main" val="39957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118" y="1005611"/>
            <a:ext cx="3739614" cy="923330"/>
          </a:xfrm>
          <a:prstGeom prst="rect">
            <a:avLst/>
          </a:prstGeom>
        </p:spPr>
        <p:txBody>
          <a:bodyPr wrap="square">
            <a:spAutoFit/>
          </a:bodyPr>
          <a:lstStyle/>
          <a:p>
            <a:r>
              <a:rPr lang="en-US" dirty="0" smtClean="0"/>
              <a:t>By the late 1400’s advances in shipbuilding</a:t>
            </a:r>
            <a:r>
              <a:rPr lang="en-US" dirty="0"/>
              <a:t>, </a:t>
            </a:r>
            <a:r>
              <a:rPr lang="en-US" dirty="0" smtClean="0"/>
              <a:t>navigation &amp; mapping reached a ‘</a:t>
            </a:r>
            <a:r>
              <a:rPr lang="en-US" dirty="0" smtClean="0">
                <a:hlinkClick r:id="rId2"/>
              </a:rPr>
              <a:t>tipping point</a:t>
            </a:r>
            <a:r>
              <a:rPr lang="en-US" dirty="0" smtClean="0"/>
              <a:t>’ . . . </a:t>
            </a:r>
            <a:endParaRPr lang="en-US" dirty="0"/>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117" y="1144494"/>
            <a:ext cx="1586115" cy="1092423"/>
          </a:xfrm>
          <a:prstGeom prst="rect">
            <a:avLst/>
          </a:prstGeom>
        </p:spPr>
      </p:pic>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613" y="1053093"/>
            <a:ext cx="3314546" cy="4483614"/>
          </a:xfrm>
          <a:prstGeom prst="rect">
            <a:avLst/>
          </a:prstGeom>
          <a:ln>
            <a:solidFill>
              <a:schemeClr val="accent1"/>
            </a:solidFill>
          </a:ln>
        </p:spPr>
      </p:pic>
      <p:sp>
        <p:nvSpPr>
          <p:cNvPr id="5" name="TextBox 4"/>
          <p:cNvSpPr txBox="1"/>
          <p:nvPr/>
        </p:nvSpPr>
        <p:spPr>
          <a:xfrm>
            <a:off x="7839931" y="1705071"/>
            <a:ext cx="1876280" cy="646331"/>
          </a:xfrm>
          <a:prstGeom prst="rect">
            <a:avLst/>
          </a:prstGeom>
          <a:noFill/>
        </p:spPr>
        <p:txBody>
          <a:bodyPr wrap="square" rtlCol="0">
            <a:spAutoFit/>
          </a:bodyPr>
          <a:lstStyle/>
          <a:p>
            <a:r>
              <a:rPr lang="en-US" dirty="0" smtClean="0">
                <a:hlinkClick r:id="rId5"/>
              </a:rPr>
              <a:t>Portuguese Carrack</a:t>
            </a:r>
            <a:endParaRPr lang="en-US" dirty="0"/>
          </a:p>
        </p:txBody>
      </p:sp>
      <p:sp>
        <p:nvSpPr>
          <p:cNvPr id="6" name="TextBox 5"/>
          <p:cNvSpPr txBox="1"/>
          <p:nvPr/>
        </p:nvSpPr>
        <p:spPr>
          <a:xfrm>
            <a:off x="6455680" y="1053093"/>
            <a:ext cx="1244476" cy="584775"/>
          </a:xfrm>
          <a:prstGeom prst="rect">
            <a:avLst/>
          </a:prstGeom>
          <a:noFill/>
        </p:spPr>
        <p:txBody>
          <a:bodyPr wrap="square" rtlCol="0">
            <a:spAutoFit/>
          </a:bodyPr>
          <a:lstStyle/>
          <a:p>
            <a:r>
              <a:rPr lang="en-US" sz="1600" dirty="0" smtClean="0">
                <a:hlinkClick r:id="rId3"/>
              </a:rPr>
              <a:t>Mariner’s Astrolabe</a:t>
            </a:r>
            <a:endParaRPr lang="en-US" sz="1600" dirty="0"/>
          </a:p>
        </p:txBody>
      </p:sp>
      <p:pic>
        <p:nvPicPr>
          <p:cNvPr id="10" name="Picture 9">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573" y="1802194"/>
            <a:ext cx="1059305" cy="924338"/>
          </a:xfrm>
          <a:prstGeom prst="rect">
            <a:avLst/>
          </a:prstGeom>
        </p:spPr>
      </p:pic>
      <p:sp>
        <p:nvSpPr>
          <p:cNvPr id="11" name="TextBox 10"/>
          <p:cNvSpPr txBox="1"/>
          <p:nvPr/>
        </p:nvSpPr>
        <p:spPr>
          <a:xfrm>
            <a:off x="5628379" y="2212605"/>
            <a:ext cx="982128" cy="584775"/>
          </a:xfrm>
          <a:prstGeom prst="rect">
            <a:avLst/>
          </a:prstGeom>
          <a:noFill/>
        </p:spPr>
        <p:txBody>
          <a:bodyPr wrap="square" rtlCol="0">
            <a:spAutoFit/>
          </a:bodyPr>
          <a:lstStyle/>
          <a:p>
            <a:r>
              <a:rPr lang="en-US" sz="1600" dirty="0" smtClean="0">
                <a:hlinkClick r:id="rId9"/>
              </a:rPr>
              <a:t>Gimbal Compass</a:t>
            </a:r>
            <a:endParaRPr lang="en-US" sz="1600" dirty="0"/>
          </a:p>
        </p:txBody>
      </p:sp>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0495" y="2961808"/>
            <a:ext cx="5483978" cy="2574899"/>
          </a:xfrm>
          <a:prstGeom prst="rect">
            <a:avLst/>
          </a:prstGeom>
          <a:ln>
            <a:solidFill>
              <a:schemeClr val="accent1"/>
            </a:solidFill>
          </a:ln>
        </p:spPr>
      </p:pic>
      <p:sp>
        <p:nvSpPr>
          <p:cNvPr id="8" name="TextBox 7">
            <a:hlinkClick r:id="rId10"/>
          </p:cNvPr>
          <p:cNvSpPr txBox="1"/>
          <p:nvPr/>
        </p:nvSpPr>
        <p:spPr>
          <a:xfrm>
            <a:off x="4199769" y="3294900"/>
            <a:ext cx="2728311" cy="369332"/>
          </a:xfrm>
          <a:prstGeom prst="rect">
            <a:avLst/>
          </a:prstGeom>
          <a:noFill/>
        </p:spPr>
        <p:txBody>
          <a:bodyPr wrap="none" rtlCol="0">
            <a:spAutoFit/>
          </a:bodyPr>
          <a:lstStyle/>
          <a:p>
            <a:r>
              <a:rPr lang="en-US" dirty="0" err="1" smtClean="0">
                <a:hlinkClick r:id="rId10"/>
              </a:rPr>
              <a:t>Cantino</a:t>
            </a:r>
            <a:r>
              <a:rPr lang="en-US" dirty="0" smtClean="0">
                <a:hlinkClick r:id="rId10"/>
              </a:rPr>
              <a:t> </a:t>
            </a:r>
            <a:r>
              <a:rPr lang="en-US" dirty="0" err="1">
                <a:hlinkClick r:id="rId10"/>
              </a:rPr>
              <a:t>planisphere</a:t>
            </a:r>
            <a:r>
              <a:rPr lang="en-US" dirty="0">
                <a:hlinkClick r:id="rId10"/>
              </a:rPr>
              <a:t> (1502</a:t>
            </a:r>
            <a:r>
              <a:rPr lang="en-US" dirty="0" smtClean="0">
                <a:hlinkClick r:id="rId10"/>
              </a:rPr>
              <a:t>)</a:t>
            </a:r>
            <a:endParaRPr lang="en-US" dirty="0"/>
          </a:p>
        </p:txBody>
      </p:sp>
      <p:sp>
        <p:nvSpPr>
          <p:cNvPr id="9" name="Rectangle 8"/>
          <p:cNvSpPr/>
          <p:nvPr/>
        </p:nvSpPr>
        <p:spPr>
          <a:xfrm>
            <a:off x="1350118" y="1928941"/>
            <a:ext cx="6096000" cy="923330"/>
          </a:xfrm>
          <a:prstGeom prst="rect">
            <a:avLst/>
          </a:prstGeom>
        </p:spPr>
        <p:txBody>
          <a:bodyPr>
            <a:spAutoFit/>
          </a:bodyPr>
          <a:lstStyle/>
          <a:p>
            <a:r>
              <a:rPr lang="en-US" dirty="0" smtClean="0"/>
              <a:t>Triggering </a:t>
            </a:r>
            <a:r>
              <a:rPr lang="en-US" dirty="0"/>
              <a:t>the </a:t>
            </a:r>
            <a:r>
              <a:rPr lang="en-US" b="1" dirty="0">
                <a:hlinkClick r:id="rId12"/>
              </a:rPr>
              <a:t>Age of Discovery</a:t>
            </a:r>
            <a:r>
              <a:rPr lang="en-US" b="1" dirty="0"/>
              <a:t> </a:t>
            </a:r>
          </a:p>
          <a:p>
            <a:r>
              <a:rPr lang="en-US" dirty="0"/>
              <a:t>by enabling explorations across </a:t>
            </a:r>
          </a:p>
          <a:p>
            <a:r>
              <a:rPr lang="en-US" dirty="0"/>
              <a:t>the open seas . . .</a:t>
            </a:r>
          </a:p>
        </p:txBody>
      </p:sp>
    </p:spTree>
    <p:extLst>
      <p:ext uri="{BB962C8B-B14F-4D97-AF65-F5344CB8AC3E}">
        <p14:creationId xmlns:p14="http://schemas.microsoft.com/office/powerpoint/2010/main" val="33641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 calcmode="lin" valueType="num">
                                      <p:cBhvr additive="base">
                                        <p:cTn id="5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4559" y="1142076"/>
            <a:ext cx="9132938" cy="4247317"/>
          </a:xfrm>
          <a:prstGeom prst="rect">
            <a:avLst/>
          </a:prstGeom>
          <a:noFill/>
        </p:spPr>
        <p:txBody>
          <a:bodyPr wrap="square" rtlCol="0">
            <a:spAutoFit/>
          </a:bodyPr>
          <a:lstStyle/>
          <a:p>
            <a:pPr>
              <a:spcAft>
                <a:spcPts val="1200"/>
              </a:spcAft>
            </a:pPr>
            <a:r>
              <a:rPr lang="en-US" sz="2200" b="1" dirty="0" smtClean="0"/>
              <a:t>So, what’s happening here?</a:t>
            </a:r>
          </a:p>
          <a:p>
            <a:pPr>
              <a:spcAft>
                <a:spcPts val="1200"/>
              </a:spcAft>
            </a:pPr>
            <a:r>
              <a:rPr lang="en-US" sz="2200" dirty="0" smtClean="0"/>
              <a:t>Instead of printing a billion transistors onto single “large” smartphone chips. </a:t>
            </a:r>
            <a:endParaRPr lang="en-US" sz="2200" dirty="0"/>
          </a:p>
          <a:p>
            <a:r>
              <a:rPr lang="en-US" sz="2200" dirty="0"/>
              <a:t>W</a:t>
            </a:r>
            <a:r>
              <a:rPr lang="en-US" sz="2200" dirty="0" smtClean="0"/>
              <a:t>e could also millions of transistors onto thousands of tiny but powerful chips. </a:t>
            </a:r>
          </a:p>
          <a:p>
            <a:pPr>
              <a:spcAft>
                <a:spcPts val="1200"/>
              </a:spcAft>
            </a:pPr>
            <a:r>
              <a:rPr lang="en-US" sz="2200" dirty="0" smtClean="0"/>
              <a:t>[And you can do a LOT with a million transistors!]</a:t>
            </a:r>
            <a:endParaRPr lang="en-US" sz="2200" dirty="0"/>
          </a:p>
          <a:p>
            <a:pPr>
              <a:spcAft>
                <a:spcPts val="1200"/>
              </a:spcAft>
            </a:pPr>
            <a:r>
              <a:rPr lang="en-US" sz="2200" dirty="0" smtClean="0"/>
              <a:t>Thus we could embed lots of tiny micro-control-processors . . . and MEMS micro-mechanisms . . . into almost everything. </a:t>
            </a:r>
            <a:endParaRPr lang="en-US" sz="2200" dirty="0"/>
          </a:p>
          <a:p>
            <a:pPr>
              <a:spcAft>
                <a:spcPts val="1200"/>
              </a:spcAft>
            </a:pPr>
            <a:r>
              <a:rPr lang="en-US" sz="2200" dirty="0"/>
              <a:t>P</a:t>
            </a:r>
            <a:r>
              <a:rPr lang="en-US" sz="2200" dirty="0" smtClean="0"/>
              <a:t>utting them where they measure and process local physical-data such as position, acceleration, temperature, pressure, etc. </a:t>
            </a:r>
            <a:endParaRPr lang="en-US" sz="2200" dirty="0"/>
          </a:p>
          <a:p>
            <a:pPr>
              <a:spcAft>
                <a:spcPts val="1200"/>
              </a:spcAft>
            </a:pPr>
            <a:r>
              <a:rPr lang="en-US" sz="2200" dirty="0" smtClean="0"/>
              <a:t>Enabling embedded-clusters of tiny-chips to animate and interactively-control lots of macro-things . . . In robots, drones, mobility and health systems.</a:t>
            </a:r>
            <a:endParaRPr lang="en-US" sz="2200" dirty="0"/>
          </a:p>
        </p:txBody>
      </p:sp>
    </p:spTree>
    <p:extLst>
      <p:ext uri="{BB962C8B-B14F-4D97-AF65-F5344CB8AC3E}">
        <p14:creationId xmlns:p14="http://schemas.microsoft.com/office/powerpoint/2010/main" val="41026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002" y="716177"/>
            <a:ext cx="10376548" cy="769441"/>
          </a:xfrm>
          <a:prstGeom prst="rect">
            <a:avLst/>
          </a:prstGeom>
          <a:noFill/>
        </p:spPr>
        <p:txBody>
          <a:bodyPr wrap="square" rtlCol="0">
            <a:spAutoFit/>
          </a:bodyPr>
          <a:lstStyle/>
          <a:p>
            <a:pPr algn="ctr"/>
            <a:r>
              <a:rPr lang="en-US" sz="2200" dirty="0" smtClean="0"/>
              <a:t>The embedded-microsystems revolution </a:t>
            </a:r>
            <a:r>
              <a:rPr lang="en-US" sz="2200" dirty="0"/>
              <a:t>is getting up a </a:t>
            </a:r>
            <a:r>
              <a:rPr lang="en-US" sz="2200" dirty="0" smtClean="0"/>
              <a:t>big head </a:t>
            </a:r>
            <a:r>
              <a:rPr lang="en-US" sz="2200" dirty="0"/>
              <a:t>of </a:t>
            </a:r>
            <a:r>
              <a:rPr lang="en-US" sz="2200" dirty="0" smtClean="0"/>
              <a:t>steam </a:t>
            </a:r>
          </a:p>
          <a:p>
            <a:pPr algn="ctr"/>
            <a:r>
              <a:rPr lang="en-US" sz="2200" dirty="0" smtClean="0"/>
              <a:t>in emerging techno-social innovation centers all around the world …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92" y="1561095"/>
            <a:ext cx="2806960" cy="17577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5701" y="1560683"/>
            <a:ext cx="2778683" cy="17581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021" y="3468958"/>
            <a:ext cx="4370785" cy="1679047"/>
          </a:xfrm>
          <a:prstGeom prst="rect">
            <a:avLst/>
          </a:prstGeom>
        </p:spPr>
      </p:pic>
      <p:sp>
        <p:nvSpPr>
          <p:cNvPr id="3" name="TextBox 2"/>
          <p:cNvSpPr txBox="1"/>
          <p:nvPr/>
        </p:nvSpPr>
        <p:spPr>
          <a:xfrm>
            <a:off x="1901331" y="5227103"/>
            <a:ext cx="7977890" cy="461665"/>
          </a:xfrm>
          <a:prstGeom prst="rect">
            <a:avLst/>
          </a:prstGeom>
          <a:noFill/>
        </p:spPr>
        <p:txBody>
          <a:bodyPr wrap="none" rtlCol="0">
            <a:spAutoFit/>
          </a:bodyPr>
          <a:lstStyle/>
          <a:p>
            <a:r>
              <a:rPr lang="en-US" sz="2400" dirty="0" smtClean="0"/>
              <a:t>But how on earth can we visualize and follow what’s going on?</a:t>
            </a:r>
            <a:endParaRPr lang="en-US" sz="24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345" y="1560684"/>
            <a:ext cx="2637863" cy="1758146"/>
          </a:xfrm>
          <a:prstGeom prst="rect">
            <a:avLst/>
          </a:prstGeom>
        </p:spPr>
      </p:pic>
    </p:spTree>
    <p:extLst>
      <p:ext uri="{BB962C8B-B14F-4D97-AF65-F5344CB8AC3E}">
        <p14:creationId xmlns:p14="http://schemas.microsoft.com/office/powerpoint/2010/main" val="432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362" y="1282054"/>
            <a:ext cx="8300218" cy="5394207"/>
          </a:xfrm>
          <a:prstGeom prst="rect">
            <a:avLst/>
          </a:prstGeom>
          <a:ln>
            <a:solidFill>
              <a:schemeClr val="accent1"/>
            </a:solidFill>
          </a:ln>
        </p:spPr>
      </p:pic>
      <p:sp>
        <p:nvSpPr>
          <p:cNvPr id="4" name="TextBox 3"/>
          <p:cNvSpPr txBox="1"/>
          <p:nvPr/>
        </p:nvSpPr>
        <p:spPr>
          <a:xfrm>
            <a:off x="9007639" y="1514610"/>
            <a:ext cx="774536" cy="338554"/>
          </a:xfrm>
          <a:prstGeom prst="rect">
            <a:avLst/>
          </a:prstGeom>
          <a:noFill/>
        </p:spPr>
        <p:txBody>
          <a:bodyPr wrap="square" rtlCol="0">
            <a:spAutoFit/>
          </a:bodyPr>
          <a:lstStyle/>
          <a:p>
            <a:r>
              <a:rPr lang="en-US" sz="1600" dirty="0" smtClean="0">
                <a:hlinkClick r:id="rId3"/>
              </a:rPr>
              <a:t>Source</a:t>
            </a:r>
            <a:endParaRPr lang="en-US" sz="1600" dirty="0"/>
          </a:p>
        </p:txBody>
      </p:sp>
      <p:sp>
        <p:nvSpPr>
          <p:cNvPr id="5" name="TextBox 4"/>
          <p:cNvSpPr txBox="1"/>
          <p:nvPr/>
        </p:nvSpPr>
        <p:spPr>
          <a:xfrm>
            <a:off x="1093551" y="396335"/>
            <a:ext cx="9685421" cy="769441"/>
          </a:xfrm>
          <a:prstGeom prst="rect">
            <a:avLst/>
          </a:prstGeom>
          <a:noFill/>
        </p:spPr>
        <p:txBody>
          <a:bodyPr wrap="square" rtlCol="0">
            <a:spAutoFit/>
          </a:bodyPr>
          <a:lstStyle/>
          <a:p>
            <a:pPr algn="ctr"/>
            <a:r>
              <a:rPr lang="en-US" sz="2200" dirty="0" smtClean="0"/>
              <a:t>We can zoom-in on evolving fine-details in specific micro-technology areas </a:t>
            </a:r>
          </a:p>
          <a:p>
            <a:pPr algn="ctr"/>
            <a:r>
              <a:rPr lang="en-US" sz="2200" dirty="0"/>
              <a:t>b</a:t>
            </a:r>
            <a:r>
              <a:rPr lang="en-US" sz="2200" dirty="0" smtClean="0"/>
              <a:t>y using tech-mappings like this for </a:t>
            </a:r>
            <a:r>
              <a:rPr lang="en-US" sz="2200" dirty="0" err="1" smtClean="0">
                <a:hlinkClick r:id="rId4"/>
              </a:rPr>
              <a:t>microcamera</a:t>
            </a:r>
            <a:r>
              <a:rPr lang="en-US" sz="2200" dirty="0" smtClean="0">
                <a:hlinkClick r:id="rId4"/>
              </a:rPr>
              <a:t> image sensors </a:t>
            </a:r>
            <a:r>
              <a:rPr lang="en-US" sz="2200" dirty="0" smtClean="0"/>
              <a:t>. . . </a:t>
            </a:r>
            <a:endParaRPr lang="en-US" sz="2200" dirty="0"/>
          </a:p>
        </p:txBody>
      </p:sp>
    </p:spTree>
    <p:extLst>
      <p:ext uri="{BB962C8B-B14F-4D97-AF65-F5344CB8AC3E}">
        <p14:creationId xmlns:p14="http://schemas.microsoft.com/office/powerpoint/2010/main" val="36319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430" y="535962"/>
            <a:ext cx="11262622" cy="769441"/>
          </a:xfrm>
          <a:prstGeom prst="rect">
            <a:avLst/>
          </a:prstGeom>
          <a:noFill/>
        </p:spPr>
        <p:txBody>
          <a:bodyPr wrap="square" rtlCol="0">
            <a:spAutoFit/>
          </a:bodyPr>
          <a:lstStyle/>
          <a:p>
            <a:pPr algn="ctr"/>
            <a:r>
              <a:rPr lang="en-US" sz="2200" dirty="0" smtClean="0"/>
              <a:t>For the bigger picture we can zoom-out and follow paths of emerging application-clusters </a:t>
            </a:r>
          </a:p>
          <a:p>
            <a:pPr algn="ctr"/>
            <a:r>
              <a:rPr lang="en-US" sz="2200" dirty="0" smtClean="0"/>
              <a:t>along </a:t>
            </a:r>
            <a:r>
              <a:rPr lang="en-US" sz="2200" dirty="0" smtClean="0">
                <a:hlinkClick r:id="rId2"/>
              </a:rPr>
              <a:t>Gartner “Hype Cycle” </a:t>
            </a:r>
            <a:r>
              <a:rPr lang="en-US" sz="2200" dirty="0" err="1" smtClean="0">
                <a:hlinkClick r:id="rId2"/>
              </a:rPr>
              <a:t>infographs</a:t>
            </a:r>
            <a:r>
              <a:rPr lang="en-US" sz="2200" dirty="0"/>
              <a:t> </a:t>
            </a:r>
            <a:r>
              <a:rPr lang="en-US" sz="2200" dirty="0" smtClean="0"/>
              <a:t>that frame the overall technology-wave . . .</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989" y="1404812"/>
            <a:ext cx="8154787" cy="4300041"/>
          </a:xfrm>
          <a:prstGeom prst="rect">
            <a:avLst/>
          </a:prstGeom>
          <a:ln>
            <a:solidFill>
              <a:schemeClr val="accent1"/>
            </a:solidFill>
          </a:ln>
        </p:spPr>
      </p:pic>
      <p:sp>
        <p:nvSpPr>
          <p:cNvPr id="5" name="TextBox 4"/>
          <p:cNvSpPr txBox="1"/>
          <p:nvPr/>
        </p:nvSpPr>
        <p:spPr>
          <a:xfrm>
            <a:off x="8872639" y="1511690"/>
            <a:ext cx="1245137" cy="800219"/>
          </a:xfrm>
          <a:prstGeom prst="rect">
            <a:avLst/>
          </a:prstGeom>
          <a:noFill/>
        </p:spPr>
        <p:txBody>
          <a:bodyPr wrap="square" rtlCol="0">
            <a:spAutoFit/>
          </a:bodyPr>
          <a:lstStyle/>
          <a:p>
            <a:r>
              <a:rPr lang="en-US" sz="2800" b="1" dirty="0" smtClean="0"/>
              <a:t>2014</a:t>
            </a:r>
            <a:endParaRPr lang="en-US" sz="2800" b="1" dirty="0" smtClean="0">
              <a:hlinkClick r:id="rId2"/>
            </a:endParaRPr>
          </a:p>
          <a:p>
            <a:r>
              <a:rPr lang="en-US" dirty="0" smtClean="0">
                <a:hlinkClick r:id="rId4"/>
              </a:rPr>
              <a:t>URL</a:t>
            </a:r>
            <a:endParaRPr lang="en-US" dirty="0"/>
          </a:p>
        </p:txBody>
      </p:sp>
      <p:sp>
        <p:nvSpPr>
          <p:cNvPr id="2" name="TextBox 1"/>
          <p:cNvSpPr txBox="1"/>
          <p:nvPr/>
        </p:nvSpPr>
        <p:spPr>
          <a:xfrm>
            <a:off x="1832576" y="5704853"/>
            <a:ext cx="8391400" cy="430887"/>
          </a:xfrm>
          <a:prstGeom prst="rect">
            <a:avLst/>
          </a:prstGeom>
          <a:noFill/>
        </p:spPr>
        <p:txBody>
          <a:bodyPr wrap="none" rtlCol="0">
            <a:spAutoFit/>
          </a:bodyPr>
          <a:lstStyle/>
          <a:p>
            <a:r>
              <a:rPr lang="en-US" sz="2200" dirty="0" smtClean="0"/>
              <a:t>Thereby gaining the </a:t>
            </a:r>
            <a:r>
              <a:rPr lang="en-US" sz="2200" dirty="0" smtClean="0">
                <a:hlinkClick r:id="rId5"/>
              </a:rPr>
              <a:t>venture </a:t>
            </a:r>
            <a:r>
              <a:rPr lang="en-US" sz="2200" dirty="0">
                <a:hlinkClick r:id="rId5"/>
              </a:rPr>
              <a:t>c</a:t>
            </a:r>
            <a:r>
              <a:rPr lang="en-US" sz="2200" dirty="0" smtClean="0">
                <a:hlinkClick r:id="rId5"/>
              </a:rPr>
              <a:t>apital community</a:t>
            </a:r>
            <a:r>
              <a:rPr lang="en-US" sz="2200" dirty="0" smtClean="0"/>
              <a:t>’s perspective on it all . . .</a:t>
            </a:r>
            <a:endParaRPr lang="en-US" sz="2200" dirty="0"/>
          </a:p>
        </p:txBody>
      </p:sp>
    </p:spTree>
    <p:extLst>
      <p:ext uri="{BB962C8B-B14F-4D97-AF65-F5344CB8AC3E}">
        <p14:creationId xmlns:p14="http://schemas.microsoft.com/office/powerpoint/2010/main" val="5323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97" y="695045"/>
            <a:ext cx="8821599" cy="430887"/>
          </a:xfrm>
          <a:prstGeom prst="rect">
            <a:avLst/>
          </a:prstGeom>
          <a:noFill/>
        </p:spPr>
        <p:txBody>
          <a:bodyPr wrap="square" rtlCol="0">
            <a:spAutoFit/>
          </a:bodyPr>
          <a:lstStyle/>
          <a:p>
            <a:pPr>
              <a:spcBef>
                <a:spcPts val="600"/>
              </a:spcBef>
            </a:pPr>
            <a:r>
              <a:rPr lang="en-US" sz="2200" dirty="0" smtClean="0"/>
              <a:t>Look at just one </a:t>
            </a:r>
            <a:r>
              <a:rPr lang="en-US" sz="2200" b="1" dirty="0" smtClean="0"/>
              <a:t>cluster </a:t>
            </a:r>
            <a:r>
              <a:rPr lang="en-US" sz="2200" dirty="0" smtClean="0"/>
              <a:t>on that incoming wave: “</a:t>
            </a:r>
            <a:r>
              <a:rPr lang="en-US" sz="2200" dirty="0" smtClean="0">
                <a:hlinkClick r:id="rId3"/>
              </a:rPr>
              <a:t>consumer 3D Printing</a:t>
            </a:r>
            <a:r>
              <a:rPr lang="en-US" sz="2200" dirty="0" smtClean="0"/>
              <a:t>”. . .   </a:t>
            </a:r>
          </a:p>
        </p:txBody>
      </p:sp>
      <p:sp>
        <p:nvSpPr>
          <p:cNvPr id="6" name="Rectangle 5"/>
          <p:cNvSpPr/>
          <p:nvPr/>
        </p:nvSpPr>
        <p:spPr>
          <a:xfrm>
            <a:off x="2056198" y="1027402"/>
            <a:ext cx="8267673" cy="769441"/>
          </a:xfrm>
          <a:prstGeom prst="rect">
            <a:avLst/>
          </a:prstGeom>
        </p:spPr>
        <p:txBody>
          <a:bodyPr wrap="square">
            <a:spAutoFit/>
          </a:bodyPr>
          <a:lstStyle/>
          <a:p>
            <a:r>
              <a:rPr lang="en-US" sz="2200" dirty="0"/>
              <a:t>E</a:t>
            </a:r>
            <a:r>
              <a:rPr lang="en-US" sz="2200" dirty="0" smtClean="0"/>
              <a:t>nabling all kinds of “</a:t>
            </a:r>
            <a:r>
              <a:rPr lang="en-US" sz="2200" dirty="0"/>
              <a:t>things” </a:t>
            </a:r>
            <a:r>
              <a:rPr lang="en-US" sz="2200" dirty="0" smtClean="0"/>
              <a:t>to be rapidly “printed” from digital design specifications created on </a:t>
            </a:r>
            <a:r>
              <a:rPr lang="en-US" sz="2200" dirty="0"/>
              <a:t>personal </a:t>
            </a:r>
            <a:r>
              <a:rPr lang="en-US" sz="2200" dirty="0" smtClean="0"/>
              <a:t>computers </a:t>
            </a:r>
            <a:r>
              <a:rPr lang="en-US" sz="2200" dirty="0"/>
              <a:t>. .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065" y="1985800"/>
            <a:ext cx="3349467" cy="2830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746" y="1985800"/>
            <a:ext cx="3481927" cy="2830300"/>
          </a:xfrm>
          <a:prstGeom prst="rect">
            <a:avLst/>
          </a:prstGeom>
        </p:spPr>
      </p:pic>
      <p:sp>
        <p:nvSpPr>
          <p:cNvPr id="9" name="TextBox 8"/>
          <p:cNvSpPr txBox="1"/>
          <p:nvPr/>
        </p:nvSpPr>
        <p:spPr>
          <a:xfrm>
            <a:off x="8355202" y="2877107"/>
            <a:ext cx="2214393" cy="923330"/>
          </a:xfrm>
          <a:prstGeom prst="rect">
            <a:avLst/>
          </a:prstGeom>
          <a:noFill/>
        </p:spPr>
        <p:txBody>
          <a:bodyPr wrap="square" rtlCol="0">
            <a:spAutoFit/>
          </a:bodyPr>
          <a:lstStyle/>
          <a:p>
            <a:pPr algn="r"/>
            <a:r>
              <a:rPr lang="en-US" dirty="0" smtClean="0"/>
              <a:t>3D printed</a:t>
            </a:r>
          </a:p>
          <a:p>
            <a:pPr algn="r"/>
            <a:r>
              <a:rPr lang="en-US" dirty="0" smtClean="0"/>
              <a:t>prosthetic </a:t>
            </a:r>
          </a:p>
          <a:p>
            <a:pPr algn="r"/>
            <a:r>
              <a:rPr lang="en-US" dirty="0" smtClean="0"/>
              <a:t>&lt;------------------ hand</a:t>
            </a:r>
            <a:endParaRPr lang="en-US" dirty="0"/>
          </a:p>
        </p:txBody>
      </p:sp>
      <p:sp>
        <p:nvSpPr>
          <p:cNvPr id="10" name="Rectangle 9"/>
          <p:cNvSpPr/>
          <p:nvPr/>
        </p:nvSpPr>
        <p:spPr>
          <a:xfrm>
            <a:off x="2056197" y="4939211"/>
            <a:ext cx="8043825" cy="769441"/>
          </a:xfrm>
          <a:prstGeom prst="rect">
            <a:avLst/>
          </a:prstGeom>
        </p:spPr>
        <p:txBody>
          <a:bodyPr wrap="square">
            <a:spAutoFit/>
          </a:bodyPr>
          <a:lstStyle/>
          <a:p>
            <a:r>
              <a:rPr lang="en-US" sz="2200" dirty="0"/>
              <a:t>Once perfected, </a:t>
            </a:r>
            <a:r>
              <a:rPr lang="en-US" sz="2200" dirty="0" smtClean="0"/>
              <a:t>such digital design files can </a:t>
            </a:r>
            <a:r>
              <a:rPr lang="en-US" sz="2200" dirty="0"/>
              <a:t>be </a:t>
            </a:r>
            <a:r>
              <a:rPr lang="en-US" sz="2200" dirty="0" smtClean="0"/>
              <a:t>shared electronically </a:t>
            </a:r>
          </a:p>
          <a:p>
            <a:r>
              <a:rPr lang="en-US" sz="2200" dirty="0" smtClean="0"/>
              <a:t>with and/or marketed to users </a:t>
            </a:r>
            <a:r>
              <a:rPr lang="en-US" sz="2200" dirty="0"/>
              <a:t>of 3D printers </a:t>
            </a:r>
            <a:r>
              <a:rPr lang="en-US" sz="2200" dirty="0" smtClean="0"/>
              <a:t>anywhere . . . </a:t>
            </a:r>
            <a:endParaRPr lang="en-US" sz="2200" dirty="0"/>
          </a:p>
        </p:txBody>
      </p:sp>
      <p:sp>
        <p:nvSpPr>
          <p:cNvPr id="11" name="TextBox 10"/>
          <p:cNvSpPr txBox="1"/>
          <p:nvPr/>
        </p:nvSpPr>
        <p:spPr>
          <a:xfrm>
            <a:off x="8710973" y="4446768"/>
            <a:ext cx="554960" cy="369332"/>
          </a:xfrm>
          <a:prstGeom prst="rect">
            <a:avLst/>
          </a:prstGeom>
          <a:noFill/>
        </p:spPr>
        <p:txBody>
          <a:bodyPr wrap="none" rtlCol="0">
            <a:spAutoFit/>
          </a:bodyPr>
          <a:lstStyle/>
          <a:p>
            <a:r>
              <a:rPr lang="en-US" dirty="0" smtClean="0">
                <a:hlinkClick r:id="rId6"/>
              </a:rPr>
              <a:t>URL</a:t>
            </a:r>
            <a:endParaRPr lang="en-US" dirty="0"/>
          </a:p>
        </p:txBody>
      </p:sp>
      <p:sp>
        <p:nvSpPr>
          <p:cNvPr id="12" name="TextBox 11"/>
          <p:cNvSpPr txBox="1"/>
          <p:nvPr/>
        </p:nvSpPr>
        <p:spPr>
          <a:xfrm>
            <a:off x="4999076" y="4519422"/>
            <a:ext cx="647603" cy="369332"/>
          </a:xfrm>
          <a:prstGeom prst="rect">
            <a:avLst/>
          </a:prstGeom>
          <a:noFill/>
        </p:spPr>
        <p:txBody>
          <a:bodyPr wrap="square" rtlCol="0">
            <a:spAutoFit/>
          </a:bodyPr>
          <a:lstStyle/>
          <a:p>
            <a:r>
              <a:rPr lang="en-US" dirty="0" smtClean="0">
                <a:hlinkClick r:id="rId7"/>
              </a:rPr>
              <a:t>URL</a:t>
            </a:r>
            <a:endParaRPr lang="en-US" dirty="0"/>
          </a:p>
        </p:txBody>
      </p:sp>
    </p:spTree>
    <p:extLst>
      <p:ext uri="{BB962C8B-B14F-4D97-AF65-F5344CB8AC3E}">
        <p14:creationId xmlns:p14="http://schemas.microsoft.com/office/powerpoint/2010/main" val="15836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4188" y="945647"/>
            <a:ext cx="8300550" cy="430887"/>
          </a:xfrm>
          <a:prstGeom prst="rect">
            <a:avLst/>
          </a:prstGeom>
          <a:noFill/>
        </p:spPr>
        <p:txBody>
          <a:bodyPr wrap="square" rtlCol="0">
            <a:spAutoFit/>
          </a:bodyPr>
          <a:lstStyle/>
          <a:p>
            <a:pPr>
              <a:spcAft>
                <a:spcPts val="1200"/>
              </a:spcAft>
            </a:pPr>
            <a:r>
              <a:rPr lang="en-US" sz="2200" dirty="0" smtClean="0"/>
              <a:t>Even better, think about making 3D printers that print 3D printers!</a:t>
            </a:r>
          </a:p>
        </p:txBody>
      </p:sp>
      <p:sp>
        <p:nvSpPr>
          <p:cNvPr id="5" name="Rectangle 4"/>
          <p:cNvSpPr/>
          <p:nvPr/>
        </p:nvSpPr>
        <p:spPr>
          <a:xfrm>
            <a:off x="2267402" y="2246896"/>
            <a:ext cx="3257499" cy="1261884"/>
          </a:xfrm>
          <a:prstGeom prst="rect">
            <a:avLst/>
          </a:prstGeom>
        </p:spPr>
        <p:txBody>
          <a:bodyPr wrap="square">
            <a:spAutoFit/>
          </a:bodyPr>
          <a:lstStyle/>
          <a:p>
            <a:r>
              <a:rPr lang="en-US" sz="1900" dirty="0" smtClean="0"/>
              <a:t>For more about RepRap </a:t>
            </a:r>
          </a:p>
          <a:p>
            <a:r>
              <a:rPr lang="en-US" sz="1900" dirty="0" smtClean="0"/>
              <a:t>and the philosophy behind it, </a:t>
            </a:r>
          </a:p>
          <a:p>
            <a:r>
              <a:rPr lang="en-US" sz="1900" dirty="0" smtClean="0"/>
              <a:t>watch this remarkable video:</a:t>
            </a:r>
            <a:endParaRPr lang="en-US" sz="1900" dirty="0"/>
          </a:p>
          <a:p>
            <a:r>
              <a:rPr lang="en-US" sz="1900" b="1" dirty="0" smtClean="0">
                <a:hlinkClick r:id="rId3"/>
              </a:rPr>
              <a:t>“</a:t>
            </a:r>
            <a:r>
              <a:rPr lang="en-US" sz="1900" b="1" dirty="0">
                <a:hlinkClick r:id="rId3"/>
              </a:rPr>
              <a:t>A machine that builds itself?” </a:t>
            </a:r>
            <a:endParaRPr lang="en-US" sz="1900" b="1"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5860" y="1869632"/>
            <a:ext cx="3655036" cy="2062666"/>
          </a:xfrm>
          <a:prstGeom prst="rect">
            <a:avLst/>
          </a:prstGeom>
        </p:spPr>
      </p:pic>
      <p:sp>
        <p:nvSpPr>
          <p:cNvPr id="9" name="Rectangle 8"/>
          <p:cNvSpPr/>
          <p:nvPr/>
        </p:nvSpPr>
        <p:spPr>
          <a:xfrm>
            <a:off x="1882451" y="1319511"/>
            <a:ext cx="7007688" cy="430887"/>
          </a:xfrm>
          <a:prstGeom prst="rect">
            <a:avLst/>
          </a:prstGeom>
        </p:spPr>
        <p:txBody>
          <a:bodyPr wrap="none">
            <a:spAutoFit/>
          </a:bodyPr>
          <a:lstStyle/>
          <a:p>
            <a:r>
              <a:rPr lang="en-US" sz="2200" dirty="0" smtClean="0"/>
              <a:t>That’s </a:t>
            </a:r>
            <a:r>
              <a:rPr lang="en-US" sz="2200" dirty="0" smtClean="0">
                <a:hlinkClick r:id="rId5"/>
              </a:rPr>
              <a:t>Adrian Bowyer’s</a:t>
            </a:r>
            <a:r>
              <a:rPr lang="en-US" sz="2200" dirty="0" smtClean="0"/>
              <a:t> vision for the </a:t>
            </a:r>
            <a:r>
              <a:rPr lang="en-US" sz="2200" dirty="0" smtClean="0">
                <a:hlinkClick r:id="rId6"/>
              </a:rPr>
              <a:t>global RepRap Project</a:t>
            </a:r>
            <a:r>
              <a:rPr lang="en-US" sz="2200" dirty="0" smtClean="0"/>
              <a:t>:</a:t>
            </a:r>
            <a:endParaRPr lang="en-US" sz="2200" dirty="0"/>
          </a:p>
        </p:txBody>
      </p:sp>
      <p:sp>
        <p:nvSpPr>
          <p:cNvPr id="12" name="Rectangle 11"/>
          <p:cNvSpPr/>
          <p:nvPr/>
        </p:nvSpPr>
        <p:spPr>
          <a:xfrm>
            <a:off x="1874188" y="4062326"/>
            <a:ext cx="8467773" cy="1600438"/>
          </a:xfrm>
          <a:prstGeom prst="rect">
            <a:avLst/>
          </a:prstGeom>
        </p:spPr>
        <p:txBody>
          <a:bodyPr wrap="square">
            <a:spAutoFit/>
          </a:bodyPr>
          <a:lstStyle/>
          <a:p>
            <a:pPr>
              <a:spcAft>
                <a:spcPts val="1200"/>
              </a:spcAft>
            </a:pPr>
            <a:r>
              <a:rPr lang="en-US" sz="2200" dirty="0"/>
              <a:t>J</a:t>
            </a:r>
            <a:r>
              <a:rPr lang="en-US" sz="2200" dirty="0" smtClean="0"/>
              <a:t>ust </a:t>
            </a:r>
            <a:r>
              <a:rPr lang="en-US" sz="2200" dirty="0"/>
              <a:t>as </a:t>
            </a:r>
            <a:r>
              <a:rPr lang="en-US" sz="2200" dirty="0" smtClean="0"/>
              <a:t>some iron </a:t>
            </a:r>
            <a:r>
              <a:rPr lang="en-US" sz="2200" dirty="0"/>
              <a:t>was </a:t>
            </a:r>
            <a:r>
              <a:rPr lang="en-US" sz="2200" dirty="0" smtClean="0"/>
              <a:t>fed-back to make more steam </a:t>
            </a:r>
            <a:r>
              <a:rPr lang="en-US" sz="2200" dirty="0"/>
              <a:t>engines </a:t>
            </a:r>
            <a:r>
              <a:rPr lang="en-US" sz="2200" dirty="0" smtClean="0"/>
              <a:t>to help make more iron to further empower the </a:t>
            </a:r>
            <a:r>
              <a:rPr lang="en-US" sz="2200" dirty="0"/>
              <a:t>industrial revolution . . .</a:t>
            </a:r>
          </a:p>
          <a:p>
            <a:r>
              <a:rPr lang="en-US" sz="2200" dirty="0" smtClean="0"/>
              <a:t>Providing such </a:t>
            </a:r>
            <a:r>
              <a:rPr lang="en-US" sz="2200" dirty="0"/>
              <a:t>systemic </a:t>
            </a:r>
            <a:r>
              <a:rPr lang="en-US" sz="2200" dirty="0" smtClean="0">
                <a:hlinkClick r:id="rId7"/>
              </a:rPr>
              <a:t>positive </a:t>
            </a:r>
            <a:r>
              <a:rPr lang="en-US" sz="2200" dirty="0">
                <a:hlinkClick r:id="rId7"/>
              </a:rPr>
              <a:t>feedback</a:t>
            </a:r>
            <a:r>
              <a:rPr lang="en-US" sz="2200" dirty="0"/>
              <a:t> </a:t>
            </a:r>
            <a:r>
              <a:rPr lang="en-US" sz="2200" dirty="0" smtClean="0"/>
              <a:t>can provide large “gain” </a:t>
            </a:r>
          </a:p>
          <a:p>
            <a:pPr>
              <a:spcAft>
                <a:spcPts val="1200"/>
              </a:spcAft>
            </a:pPr>
            <a:r>
              <a:rPr lang="en-US" sz="2200" dirty="0" smtClean="0"/>
              <a:t>in the emergent 3D-printing technology-generation ecosystem.</a:t>
            </a:r>
            <a:endParaRPr lang="en-US" sz="2200" dirty="0"/>
          </a:p>
        </p:txBody>
      </p:sp>
    </p:spTree>
    <p:extLst>
      <p:ext uri="{BB962C8B-B14F-4D97-AF65-F5344CB8AC3E}">
        <p14:creationId xmlns:p14="http://schemas.microsoft.com/office/powerpoint/2010/main" val="3952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 calcmode="lin" valueType="num">
                                      <p:cBhvr additive="base">
                                        <p:cTn id="2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 calcmode="lin" valueType="num">
                                      <p:cBhvr additive="base">
                                        <p:cTn id="3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49276" y="1002331"/>
            <a:ext cx="7146943" cy="769441"/>
          </a:xfrm>
          <a:prstGeom prst="rect">
            <a:avLst/>
          </a:prstGeom>
          <a:noFill/>
        </p:spPr>
        <p:txBody>
          <a:bodyPr wrap="square" rtlCol="0">
            <a:spAutoFit/>
          </a:bodyPr>
          <a:lstStyle/>
          <a:p>
            <a:pPr algn="ctr"/>
            <a:r>
              <a:rPr lang="en-US" sz="2200" dirty="0" smtClean="0"/>
              <a:t>But where will all the young innovators come from? </a:t>
            </a:r>
            <a:endParaRPr lang="en-US" sz="2200" dirty="0"/>
          </a:p>
          <a:p>
            <a:pPr algn="ctr"/>
            <a:r>
              <a:rPr lang="en-US" sz="2200" dirty="0"/>
              <a:t>A</a:t>
            </a:r>
            <a:r>
              <a:rPr lang="en-US" sz="2200" dirty="0" smtClean="0"/>
              <a:t>nd how can they learn to surf on this vast incoming wave?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91" y="2735633"/>
            <a:ext cx="6938315" cy="2831715"/>
          </a:xfrm>
          <a:prstGeom prst="rect">
            <a:avLst/>
          </a:prstGeom>
          <a:ln>
            <a:noFill/>
          </a:ln>
        </p:spPr>
      </p:pic>
      <p:sp>
        <p:nvSpPr>
          <p:cNvPr id="2" name="Rectangle 1"/>
          <p:cNvSpPr/>
          <p:nvPr/>
        </p:nvSpPr>
        <p:spPr>
          <a:xfrm>
            <a:off x="1418386" y="2038259"/>
            <a:ext cx="9954464" cy="430887"/>
          </a:xfrm>
          <a:prstGeom prst="rect">
            <a:avLst/>
          </a:prstGeom>
        </p:spPr>
        <p:txBody>
          <a:bodyPr wrap="square">
            <a:spAutoFit/>
          </a:bodyPr>
          <a:lstStyle/>
          <a:p>
            <a:pPr algn="ctr">
              <a:spcBef>
                <a:spcPts val="1200"/>
              </a:spcBef>
            </a:pPr>
            <a:r>
              <a:rPr lang="en-US" sz="2200" dirty="0"/>
              <a:t>Fortunately, </a:t>
            </a:r>
            <a:r>
              <a:rPr lang="en-US" sz="2200" dirty="0" smtClean="0"/>
              <a:t>a wave of change is also sweeping </a:t>
            </a:r>
            <a:r>
              <a:rPr lang="en-US" sz="2200" dirty="0"/>
              <a:t>through STEM education, </a:t>
            </a:r>
            <a:r>
              <a:rPr lang="en-US" sz="2200" dirty="0" smtClean="0"/>
              <a:t>just </a:t>
            </a:r>
            <a:r>
              <a:rPr lang="en-US" sz="2200" dirty="0"/>
              <a:t>in time!</a:t>
            </a:r>
          </a:p>
        </p:txBody>
      </p:sp>
    </p:spTree>
    <p:extLst>
      <p:ext uri="{BB962C8B-B14F-4D97-AF65-F5344CB8AC3E}">
        <p14:creationId xmlns:p14="http://schemas.microsoft.com/office/powerpoint/2010/main" val="24100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420" y="1332858"/>
            <a:ext cx="4378334" cy="20994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2856" y="1332617"/>
            <a:ext cx="4298750" cy="2099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420" y="3870961"/>
            <a:ext cx="4378334" cy="20570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856" y="3870961"/>
            <a:ext cx="4298750" cy="2057050"/>
          </a:xfrm>
          <a:prstGeom prst="rect">
            <a:avLst/>
          </a:prstGeom>
        </p:spPr>
      </p:pic>
      <p:sp>
        <p:nvSpPr>
          <p:cNvPr id="7" name="TextBox 6"/>
          <p:cNvSpPr txBox="1"/>
          <p:nvPr/>
        </p:nvSpPr>
        <p:spPr>
          <a:xfrm>
            <a:off x="1405894" y="554085"/>
            <a:ext cx="8501943" cy="415498"/>
          </a:xfrm>
          <a:prstGeom prst="rect">
            <a:avLst/>
          </a:prstGeom>
          <a:noFill/>
        </p:spPr>
        <p:txBody>
          <a:bodyPr wrap="none" rtlCol="0">
            <a:spAutoFit/>
          </a:bodyPr>
          <a:lstStyle/>
          <a:p>
            <a:r>
              <a:rPr lang="en-US" sz="2100" dirty="0" smtClean="0"/>
              <a:t>Many incoming students also have gained hands-on team-experiences at . . . </a:t>
            </a:r>
            <a:endParaRPr lang="en-US" sz="2100" dirty="0"/>
          </a:p>
        </p:txBody>
      </p:sp>
      <p:sp>
        <p:nvSpPr>
          <p:cNvPr id="8" name="TextBox 7"/>
          <p:cNvSpPr txBox="1"/>
          <p:nvPr/>
        </p:nvSpPr>
        <p:spPr>
          <a:xfrm>
            <a:off x="1405894" y="1005015"/>
            <a:ext cx="1371850" cy="369332"/>
          </a:xfrm>
          <a:prstGeom prst="rect">
            <a:avLst/>
          </a:prstGeom>
          <a:noFill/>
        </p:spPr>
        <p:txBody>
          <a:bodyPr wrap="none" rtlCol="0">
            <a:spAutoFit/>
          </a:bodyPr>
          <a:lstStyle/>
          <a:p>
            <a:r>
              <a:rPr lang="en-US" dirty="0" smtClean="0">
                <a:hlinkClick r:id="rId6"/>
              </a:rPr>
              <a:t>LEGO Camps</a:t>
            </a:r>
            <a:endParaRPr lang="en-US" dirty="0"/>
          </a:p>
        </p:txBody>
      </p:sp>
      <p:sp>
        <p:nvSpPr>
          <p:cNvPr id="10" name="TextBox 9"/>
          <p:cNvSpPr txBox="1"/>
          <p:nvPr/>
        </p:nvSpPr>
        <p:spPr>
          <a:xfrm>
            <a:off x="6237027" y="969583"/>
            <a:ext cx="1383071" cy="369332"/>
          </a:xfrm>
          <a:prstGeom prst="rect">
            <a:avLst/>
          </a:prstGeom>
          <a:noFill/>
        </p:spPr>
        <p:txBody>
          <a:bodyPr wrap="none" rtlCol="0">
            <a:spAutoFit/>
          </a:bodyPr>
          <a:lstStyle/>
          <a:p>
            <a:r>
              <a:rPr lang="en-US" dirty="0" smtClean="0">
                <a:hlinkClick r:id="rId7"/>
              </a:rPr>
              <a:t>Maker </a:t>
            </a:r>
            <a:r>
              <a:rPr lang="en-US" dirty="0" err="1" smtClean="0">
                <a:hlinkClick r:id="rId7"/>
              </a:rPr>
              <a:t>Faires</a:t>
            </a:r>
            <a:endParaRPr lang="en-US" dirty="0"/>
          </a:p>
        </p:txBody>
      </p:sp>
      <p:sp>
        <p:nvSpPr>
          <p:cNvPr id="11" name="TextBox 10"/>
          <p:cNvSpPr txBox="1"/>
          <p:nvPr/>
        </p:nvSpPr>
        <p:spPr>
          <a:xfrm>
            <a:off x="1473271" y="3584606"/>
            <a:ext cx="1007327" cy="369332"/>
          </a:xfrm>
          <a:prstGeom prst="rect">
            <a:avLst/>
          </a:prstGeom>
          <a:noFill/>
        </p:spPr>
        <p:txBody>
          <a:bodyPr wrap="none" rtlCol="0">
            <a:spAutoFit/>
          </a:bodyPr>
          <a:lstStyle/>
          <a:p>
            <a:r>
              <a:rPr lang="en-US" dirty="0" smtClean="0">
                <a:hlinkClick r:id="rId8"/>
              </a:rPr>
              <a:t>FAB Labs</a:t>
            </a:r>
            <a:endParaRPr lang="en-US" dirty="0"/>
          </a:p>
        </p:txBody>
      </p:sp>
      <p:sp>
        <p:nvSpPr>
          <p:cNvPr id="12" name="TextBox 11"/>
          <p:cNvSpPr txBox="1"/>
          <p:nvPr/>
        </p:nvSpPr>
        <p:spPr>
          <a:xfrm>
            <a:off x="6237027" y="3578472"/>
            <a:ext cx="2059025" cy="369332"/>
          </a:xfrm>
          <a:prstGeom prst="rect">
            <a:avLst/>
          </a:prstGeom>
          <a:noFill/>
        </p:spPr>
        <p:txBody>
          <a:bodyPr wrap="none" rtlCol="0">
            <a:spAutoFit/>
          </a:bodyPr>
          <a:lstStyle/>
          <a:p>
            <a:r>
              <a:rPr lang="en-US" dirty="0" smtClean="0">
                <a:hlinkClick r:id="rId9"/>
              </a:rPr>
              <a:t>Robot Competitions</a:t>
            </a:r>
            <a:endParaRPr lang="en-US" dirty="0"/>
          </a:p>
        </p:txBody>
      </p:sp>
    </p:spTree>
    <p:extLst>
      <p:ext uri="{BB962C8B-B14F-4D97-AF65-F5344CB8AC3E}">
        <p14:creationId xmlns:p14="http://schemas.microsoft.com/office/powerpoint/2010/main" val="8883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175225" y="759101"/>
            <a:ext cx="7710396" cy="769441"/>
          </a:xfrm>
          <a:prstGeom prst="rect">
            <a:avLst/>
          </a:prstGeom>
          <a:solidFill>
            <a:schemeClr val="bg1"/>
          </a:solidFill>
        </p:spPr>
        <p:txBody>
          <a:bodyPr wrap="square" rtlCol="0">
            <a:spAutoFit/>
          </a:bodyPr>
          <a:lstStyle/>
          <a:p>
            <a:pPr algn="ctr"/>
            <a:r>
              <a:rPr lang="en-US" sz="2200" dirty="0" smtClean="0"/>
              <a:t>They’ll also gain emerging knowledge, just-in-time as needed, </a:t>
            </a:r>
          </a:p>
          <a:p>
            <a:pPr algn="ctr"/>
            <a:r>
              <a:rPr lang="en-US" sz="2200" dirty="0" smtClean="0"/>
              <a:t>using rapidly evolving internet-based learning-resources . . . </a:t>
            </a:r>
            <a:endParaRPr lang="en-US" sz="2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91" y="1528542"/>
            <a:ext cx="6764864" cy="4023314"/>
          </a:xfrm>
          <a:prstGeom prst="rect">
            <a:avLst/>
          </a:prstGeom>
        </p:spPr>
      </p:pic>
      <p:sp>
        <p:nvSpPr>
          <p:cNvPr id="5" name="TextBox 4"/>
          <p:cNvSpPr txBox="1"/>
          <p:nvPr/>
        </p:nvSpPr>
        <p:spPr>
          <a:xfrm>
            <a:off x="8041550" y="2470615"/>
            <a:ext cx="968829" cy="276999"/>
          </a:xfrm>
          <a:prstGeom prst="rect">
            <a:avLst/>
          </a:prstGeom>
          <a:noFill/>
        </p:spPr>
        <p:txBody>
          <a:bodyPr wrap="square" rtlCol="0">
            <a:spAutoFit/>
          </a:bodyPr>
          <a:lstStyle/>
          <a:p>
            <a:r>
              <a:rPr lang="en-US" sz="1200" dirty="0" smtClean="0">
                <a:hlinkClick r:id="rId4"/>
              </a:rPr>
              <a:t>Coursera</a:t>
            </a:r>
            <a:endParaRPr lang="en-US" sz="1200" dirty="0" smtClean="0"/>
          </a:p>
        </p:txBody>
      </p:sp>
      <p:sp>
        <p:nvSpPr>
          <p:cNvPr id="4" name="TextBox 3"/>
          <p:cNvSpPr txBox="1"/>
          <p:nvPr/>
        </p:nvSpPr>
        <p:spPr>
          <a:xfrm>
            <a:off x="4839733" y="4965463"/>
            <a:ext cx="852896" cy="276999"/>
          </a:xfrm>
          <a:prstGeom prst="rect">
            <a:avLst/>
          </a:prstGeom>
          <a:noFill/>
        </p:spPr>
        <p:txBody>
          <a:bodyPr wrap="square" rtlCol="0">
            <a:spAutoFit/>
          </a:bodyPr>
          <a:lstStyle/>
          <a:p>
            <a:r>
              <a:rPr lang="en-US" sz="1200" dirty="0" smtClean="0">
                <a:hlinkClick r:id="rId5"/>
              </a:rPr>
              <a:t>MIT </a:t>
            </a:r>
            <a:r>
              <a:rPr lang="en-US" sz="1200" dirty="0" err="1" smtClean="0">
                <a:hlinkClick r:id="rId5"/>
              </a:rPr>
              <a:t>EdX</a:t>
            </a:r>
            <a:endParaRPr lang="en-US" sz="1200" dirty="0" smtClean="0"/>
          </a:p>
        </p:txBody>
      </p:sp>
      <p:sp>
        <p:nvSpPr>
          <p:cNvPr id="9" name="TextBox 8"/>
          <p:cNvSpPr txBox="1"/>
          <p:nvPr/>
        </p:nvSpPr>
        <p:spPr>
          <a:xfrm>
            <a:off x="4772247" y="3263200"/>
            <a:ext cx="1108637" cy="276999"/>
          </a:xfrm>
          <a:prstGeom prst="rect">
            <a:avLst/>
          </a:prstGeom>
          <a:noFill/>
        </p:spPr>
        <p:txBody>
          <a:bodyPr wrap="none" rtlCol="0">
            <a:spAutoFit/>
          </a:bodyPr>
          <a:lstStyle/>
          <a:p>
            <a:r>
              <a:rPr lang="en-US" sz="1200" dirty="0" smtClean="0">
                <a:hlinkClick r:id="rId6"/>
              </a:rPr>
              <a:t>Khan Academy</a:t>
            </a:r>
            <a:endParaRPr lang="en-US" sz="1200" dirty="0"/>
          </a:p>
        </p:txBody>
      </p:sp>
      <p:sp>
        <p:nvSpPr>
          <p:cNvPr id="10" name="TextBox 9"/>
          <p:cNvSpPr txBox="1"/>
          <p:nvPr/>
        </p:nvSpPr>
        <p:spPr>
          <a:xfrm>
            <a:off x="8440239" y="5551856"/>
            <a:ext cx="1019510" cy="276999"/>
          </a:xfrm>
          <a:prstGeom prst="rect">
            <a:avLst/>
          </a:prstGeom>
          <a:noFill/>
        </p:spPr>
        <p:txBody>
          <a:bodyPr wrap="none" rtlCol="0">
            <a:spAutoFit/>
          </a:bodyPr>
          <a:lstStyle/>
          <a:p>
            <a:r>
              <a:rPr lang="en-US" sz="1200" dirty="0" smtClean="0">
                <a:hlinkClick r:id="rId7"/>
              </a:rPr>
              <a:t>Image source</a:t>
            </a:r>
            <a:endParaRPr lang="en-US" sz="1200" dirty="0"/>
          </a:p>
        </p:txBody>
      </p:sp>
      <p:sp>
        <p:nvSpPr>
          <p:cNvPr id="11" name="TextBox 10">
            <a:hlinkClick r:id="rId8"/>
          </p:cNvPr>
          <p:cNvSpPr txBox="1"/>
          <p:nvPr/>
        </p:nvSpPr>
        <p:spPr>
          <a:xfrm>
            <a:off x="7781144" y="4919175"/>
            <a:ext cx="1166730" cy="276999"/>
          </a:xfrm>
          <a:prstGeom prst="rect">
            <a:avLst/>
          </a:prstGeom>
          <a:noFill/>
        </p:spPr>
        <p:txBody>
          <a:bodyPr wrap="none" rtlCol="0">
            <a:spAutoFit/>
          </a:bodyPr>
          <a:lstStyle/>
          <a:p>
            <a:r>
              <a:rPr lang="en-US" sz="1200" u="sng" dirty="0" err="1" smtClean="0">
                <a:solidFill>
                  <a:srgbClr val="0070C0"/>
                </a:solidFill>
              </a:rPr>
              <a:t>myopencourses</a:t>
            </a:r>
            <a:endParaRPr lang="en-US" sz="1200" u="sng" dirty="0">
              <a:solidFill>
                <a:srgbClr val="0070C0"/>
              </a:solidFill>
            </a:endParaRPr>
          </a:p>
        </p:txBody>
      </p:sp>
      <p:sp>
        <p:nvSpPr>
          <p:cNvPr id="12" name="TextBox 11"/>
          <p:cNvSpPr txBox="1"/>
          <p:nvPr/>
        </p:nvSpPr>
        <p:spPr>
          <a:xfrm>
            <a:off x="6407019" y="4047796"/>
            <a:ext cx="644728" cy="246221"/>
          </a:xfrm>
          <a:prstGeom prst="rect">
            <a:avLst/>
          </a:prstGeom>
          <a:noFill/>
        </p:spPr>
        <p:txBody>
          <a:bodyPr wrap="none" rtlCol="0">
            <a:spAutoFit/>
          </a:bodyPr>
          <a:lstStyle/>
          <a:p>
            <a:r>
              <a:rPr lang="en-US" sz="1000" dirty="0" smtClean="0">
                <a:hlinkClick r:id="rId9"/>
              </a:rPr>
              <a:t>UDACITY</a:t>
            </a:r>
            <a:endParaRPr lang="en-US" sz="1000" dirty="0"/>
          </a:p>
        </p:txBody>
      </p:sp>
      <p:sp>
        <p:nvSpPr>
          <p:cNvPr id="13" name="TextBox 12">
            <a:hlinkClick r:id="rId10"/>
          </p:cNvPr>
          <p:cNvSpPr txBox="1"/>
          <p:nvPr/>
        </p:nvSpPr>
        <p:spPr>
          <a:xfrm>
            <a:off x="8525964" y="4011235"/>
            <a:ext cx="421910" cy="276999"/>
          </a:xfrm>
          <a:prstGeom prst="rect">
            <a:avLst/>
          </a:prstGeom>
          <a:noFill/>
        </p:spPr>
        <p:txBody>
          <a:bodyPr wrap="none" rtlCol="0">
            <a:spAutoFit/>
          </a:bodyPr>
          <a:lstStyle/>
          <a:p>
            <a:r>
              <a:rPr lang="en-US" sz="1200" dirty="0" err="1" smtClean="0">
                <a:hlinkClick r:id="rId10"/>
              </a:rPr>
              <a:t>edX</a:t>
            </a:r>
            <a:endParaRPr lang="en-US" sz="1200" dirty="0"/>
          </a:p>
        </p:txBody>
      </p:sp>
      <p:sp>
        <p:nvSpPr>
          <p:cNvPr id="14" name="TextBox 13">
            <a:hlinkClick r:id="rId11"/>
          </p:cNvPr>
          <p:cNvSpPr txBox="1"/>
          <p:nvPr/>
        </p:nvSpPr>
        <p:spPr>
          <a:xfrm>
            <a:off x="3612061" y="2118871"/>
            <a:ext cx="611386" cy="276999"/>
          </a:xfrm>
          <a:prstGeom prst="rect">
            <a:avLst/>
          </a:prstGeom>
          <a:noFill/>
        </p:spPr>
        <p:txBody>
          <a:bodyPr wrap="none" rtlCol="0">
            <a:spAutoFit/>
          </a:bodyPr>
          <a:lstStyle/>
          <a:p>
            <a:r>
              <a:rPr lang="en-US" sz="1200" u="sng" dirty="0" err="1" smtClean="0">
                <a:solidFill>
                  <a:srgbClr val="0070C0"/>
                </a:solidFill>
              </a:rPr>
              <a:t>udemy</a:t>
            </a:r>
            <a:endParaRPr lang="en-US" sz="1200" u="sng" dirty="0">
              <a:solidFill>
                <a:srgbClr val="0070C0"/>
              </a:solidFill>
            </a:endParaRPr>
          </a:p>
        </p:txBody>
      </p:sp>
      <p:sp>
        <p:nvSpPr>
          <p:cNvPr id="15" name="TextBox 14"/>
          <p:cNvSpPr txBox="1"/>
          <p:nvPr/>
        </p:nvSpPr>
        <p:spPr>
          <a:xfrm>
            <a:off x="3543049" y="4479228"/>
            <a:ext cx="513282" cy="246221"/>
          </a:xfrm>
          <a:prstGeom prst="rect">
            <a:avLst/>
          </a:prstGeom>
          <a:noFill/>
        </p:spPr>
        <p:txBody>
          <a:bodyPr wrap="none" rtlCol="0">
            <a:spAutoFit/>
          </a:bodyPr>
          <a:lstStyle/>
          <a:p>
            <a:r>
              <a:rPr lang="en-US" sz="1000" dirty="0" smtClean="0">
                <a:hlinkClick r:id="rId12"/>
              </a:rPr>
              <a:t>NPTEL</a:t>
            </a:r>
            <a:endParaRPr lang="en-US" sz="1000" dirty="0"/>
          </a:p>
        </p:txBody>
      </p:sp>
    </p:spTree>
    <p:extLst>
      <p:ext uri="{BB962C8B-B14F-4D97-AF65-F5344CB8AC3E}">
        <p14:creationId xmlns:p14="http://schemas.microsoft.com/office/powerpoint/2010/main" val="26812803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676" y="1679568"/>
            <a:ext cx="3806208" cy="1234538"/>
          </a:xfrm>
          <a:prstGeom prst="rect">
            <a:avLst/>
          </a:prstGeom>
        </p:spPr>
      </p:pic>
      <p:sp>
        <p:nvSpPr>
          <p:cNvPr id="3" name="TextBox 2"/>
          <p:cNvSpPr txBox="1"/>
          <p:nvPr/>
        </p:nvSpPr>
        <p:spPr>
          <a:xfrm>
            <a:off x="1374676" y="638270"/>
            <a:ext cx="8474455" cy="707886"/>
          </a:xfrm>
          <a:prstGeom prst="rect">
            <a:avLst/>
          </a:prstGeom>
          <a:noFill/>
        </p:spPr>
        <p:txBody>
          <a:bodyPr wrap="square" rtlCol="0">
            <a:spAutoFit/>
          </a:bodyPr>
          <a:lstStyle/>
          <a:p>
            <a:r>
              <a:rPr lang="en-US" sz="2000" dirty="0" smtClean="0"/>
              <a:t>Some engineers will exploit new </a:t>
            </a:r>
            <a:r>
              <a:rPr lang="en-US" sz="2000" b="1" dirty="0">
                <a:hlinkClick r:id="rId3"/>
              </a:rPr>
              <a:t>“multi-physics” design tools</a:t>
            </a:r>
            <a:r>
              <a:rPr lang="en-US" sz="2000" dirty="0" smtClean="0"/>
              <a:t> and </a:t>
            </a:r>
          </a:p>
          <a:p>
            <a:r>
              <a:rPr lang="en-US" sz="2000" b="1" dirty="0" smtClean="0">
                <a:hlinkClick r:id="rId4"/>
              </a:rPr>
              <a:t>electronic design automation (EDA)</a:t>
            </a:r>
            <a:r>
              <a:rPr lang="en-US" sz="2000" dirty="0" smtClean="0"/>
              <a:t> to innovate new micro-systems:</a:t>
            </a:r>
            <a:endParaRPr lang="en-US" sz="2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8" y="2173351"/>
            <a:ext cx="3233837" cy="2472934"/>
          </a:xfrm>
          <a:prstGeom prst="rect">
            <a:avLst/>
          </a:prstGeom>
          <a:ln>
            <a:solidFill>
              <a:schemeClr val="accent1"/>
            </a:solidFill>
          </a:ln>
        </p:spPr>
      </p:pic>
      <p:sp>
        <p:nvSpPr>
          <p:cNvPr id="9" name="Rectangle 8"/>
          <p:cNvSpPr/>
          <p:nvPr/>
        </p:nvSpPr>
        <p:spPr>
          <a:xfrm>
            <a:off x="1374676" y="3245455"/>
            <a:ext cx="3290330" cy="923330"/>
          </a:xfrm>
          <a:prstGeom prst="rect">
            <a:avLst/>
          </a:prstGeom>
        </p:spPr>
        <p:txBody>
          <a:bodyPr wrap="square">
            <a:spAutoFit/>
          </a:bodyPr>
          <a:lstStyle/>
          <a:p>
            <a:r>
              <a:rPr lang="en-US" dirty="0" smtClean="0"/>
              <a:t>Example: </a:t>
            </a:r>
            <a:endParaRPr lang="en-US" dirty="0" smtClean="0">
              <a:hlinkClick r:id="rId6"/>
            </a:endParaRPr>
          </a:p>
          <a:p>
            <a:r>
              <a:rPr lang="en-US" dirty="0" smtClean="0"/>
              <a:t>A </a:t>
            </a:r>
            <a:r>
              <a:rPr lang="en-US" dirty="0" smtClean="0">
                <a:hlinkClick r:id="rId7"/>
              </a:rPr>
              <a:t>MEMS </a:t>
            </a:r>
            <a:r>
              <a:rPr lang="en-US" dirty="0">
                <a:hlinkClick r:id="rId7"/>
              </a:rPr>
              <a:t>3-axis </a:t>
            </a:r>
            <a:r>
              <a:rPr lang="en-US" dirty="0" smtClean="0">
                <a:hlinkClick r:id="rId7"/>
              </a:rPr>
              <a:t>gyroscope</a:t>
            </a:r>
            <a:r>
              <a:rPr lang="en-US" dirty="0" smtClean="0"/>
              <a:t> for</a:t>
            </a:r>
          </a:p>
          <a:p>
            <a:r>
              <a:rPr lang="en-US" dirty="0">
                <a:hlinkClick r:id="rId6"/>
              </a:rPr>
              <a:t>m</a:t>
            </a:r>
            <a:r>
              <a:rPr lang="en-US" dirty="0" smtClean="0">
                <a:hlinkClick r:id="rId6"/>
              </a:rPr>
              <a:t>otion-sensing in an iPhone 4 </a:t>
            </a:r>
            <a:endParaRPr lang="en-US" dirty="0" smtClean="0"/>
          </a:p>
        </p:txBody>
      </p:sp>
      <p:sp>
        <p:nvSpPr>
          <p:cNvPr id="11" name="Rectangle 10"/>
          <p:cNvSpPr/>
          <p:nvPr/>
        </p:nvSpPr>
        <p:spPr>
          <a:xfrm>
            <a:off x="1374676" y="4280340"/>
            <a:ext cx="3505332" cy="1077218"/>
          </a:xfrm>
          <a:prstGeom prst="rect">
            <a:avLst/>
          </a:prstGeom>
        </p:spPr>
        <p:txBody>
          <a:bodyPr wrap="square">
            <a:spAutoFit/>
          </a:bodyPr>
          <a:lstStyle/>
          <a:p>
            <a:r>
              <a:rPr lang="en-US" sz="1600" dirty="0" smtClean="0"/>
              <a:t>Combined </a:t>
            </a:r>
            <a:r>
              <a:rPr lang="en-US" sz="1600" dirty="0"/>
              <a:t>with </a:t>
            </a:r>
            <a:r>
              <a:rPr lang="en-US" sz="1600" dirty="0" smtClean="0"/>
              <a:t>a micro </a:t>
            </a:r>
            <a:r>
              <a:rPr lang="en-US" sz="1600" dirty="0"/>
              <a:t>electronic </a:t>
            </a:r>
            <a:endParaRPr lang="en-US" sz="1600" dirty="0" smtClean="0"/>
          </a:p>
          <a:p>
            <a:r>
              <a:rPr lang="en-US" sz="1600" dirty="0" smtClean="0"/>
              <a:t>compass and a micro 3-axis </a:t>
            </a:r>
          </a:p>
          <a:p>
            <a:r>
              <a:rPr lang="en-US" sz="1600" dirty="0"/>
              <a:t>a</a:t>
            </a:r>
            <a:r>
              <a:rPr lang="en-US" sz="1600" dirty="0" smtClean="0"/>
              <a:t>ccelerometer, this provides full </a:t>
            </a:r>
          </a:p>
          <a:p>
            <a:r>
              <a:rPr lang="en-US" sz="1600" dirty="0" smtClean="0"/>
              <a:t>9-degree-of-freedom motion sensing</a:t>
            </a:r>
            <a:r>
              <a:rPr lang="en-US" sz="1600" dirty="0"/>
              <a:t>.</a:t>
            </a:r>
          </a:p>
        </p:txBody>
      </p:sp>
      <p:sp>
        <p:nvSpPr>
          <p:cNvPr id="12" name="Rectangle 11"/>
          <p:cNvSpPr/>
          <p:nvPr/>
        </p:nvSpPr>
        <p:spPr>
          <a:xfrm>
            <a:off x="6538422" y="1821451"/>
            <a:ext cx="1102481" cy="369332"/>
          </a:xfrm>
          <a:prstGeom prst="rect">
            <a:avLst/>
          </a:prstGeom>
        </p:spPr>
        <p:txBody>
          <a:bodyPr wrap="none">
            <a:spAutoFit/>
          </a:bodyPr>
          <a:lstStyle/>
          <a:p>
            <a:r>
              <a:rPr lang="en-US" dirty="0" smtClean="0"/>
              <a:t>Gyro Chip</a:t>
            </a:r>
            <a:endParaRPr lang="en-US" dirty="0"/>
          </a:p>
        </p:txBody>
      </p:sp>
      <p:sp>
        <p:nvSpPr>
          <p:cNvPr id="13" name="Rectangle 12"/>
          <p:cNvSpPr/>
          <p:nvPr/>
        </p:nvSpPr>
        <p:spPr>
          <a:xfrm>
            <a:off x="8450952" y="2006117"/>
            <a:ext cx="3027364" cy="646331"/>
          </a:xfrm>
          <a:prstGeom prst="rect">
            <a:avLst/>
          </a:prstGeom>
        </p:spPr>
        <p:txBody>
          <a:bodyPr wrap="square">
            <a:spAutoFit/>
          </a:bodyPr>
          <a:lstStyle/>
          <a:p>
            <a:r>
              <a:rPr lang="en-US" dirty="0" smtClean="0"/>
              <a:t>Close-up of the MEMS </a:t>
            </a:r>
          </a:p>
          <a:p>
            <a:r>
              <a:rPr lang="en-US" dirty="0" smtClean="0"/>
              <a:t>Gyro chip tuning-forks</a:t>
            </a:r>
            <a:endParaRPr lang="en-US"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643" y="2686495"/>
            <a:ext cx="3733146" cy="3019182"/>
          </a:xfrm>
          <a:prstGeom prst="rect">
            <a:avLst/>
          </a:prstGeom>
        </p:spPr>
      </p:pic>
      <p:sp>
        <p:nvSpPr>
          <p:cNvPr id="2" name="TextBox 1"/>
          <p:cNvSpPr txBox="1"/>
          <p:nvPr/>
        </p:nvSpPr>
        <p:spPr>
          <a:xfrm>
            <a:off x="9964634" y="4477008"/>
            <a:ext cx="514885" cy="338554"/>
          </a:xfrm>
          <a:prstGeom prst="rect">
            <a:avLst/>
          </a:prstGeom>
          <a:noFill/>
        </p:spPr>
        <p:txBody>
          <a:bodyPr wrap="none" rtlCol="0">
            <a:spAutoFit/>
          </a:bodyPr>
          <a:lstStyle/>
          <a:p>
            <a:r>
              <a:rPr lang="en-US" sz="1600" dirty="0" smtClean="0">
                <a:hlinkClick r:id="rId9"/>
              </a:rPr>
              <a:t>URL</a:t>
            </a:r>
            <a:endParaRPr lang="en-US" sz="1600" dirty="0"/>
          </a:p>
        </p:txBody>
      </p:sp>
    </p:spTree>
    <p:extLst>
      <p:ext uri="{BB962C8B-B14F-4D97-AF65-F5344CB8AC3E}">
        <p14:creationId xmlns:p14="http://schemas.microsoft.com/office/powerpoint/2010/main" val="641328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827" y="1308186"/>
            <a:ext cx="9241725" cy="4305804"/>
          </a:xfrm>
          <a:prstGeom prst="rect">
            <a:avLst/>
          </a:prstGeom>
        </p:spPr>
      </p:pic>
      <p:sp>
        <p:nvSpPr>
          <p:cNvPr id="3" name="Rectangle 2"/>
          <p:cNvSpPr/>
          <p:nvPr/>
        </p:nvSpPr>
        <p:spPr>
          <a:xfrm>
            <a:off x="2769284" y="800354"/>
            <a:ext cx="7693966" cy="400110"/>
          </a:xfrm>
          <a:prstGeom prst="rect">
            <a:avLst/>
          </a:prstGeom>
        </p:spPr>
        <p:txBody>
          <a:bodyPr wrap="none">
            <a:spAutoFit/>
          </a:bodyPr>
          <a:lstStyle/>
          <a:p>
            <a:r>
              <a:rPr lang="en-US" sz="2000" dirty="0" smtClean="0"/>
              <a:t>Charting the Early Voyages during the Age </a:t>
            </a:r>
            <a:r>
              <a:rPr lang="en-US" sz="2000" dirty="0"/>
              <a:t>of Discovery, c.1492-1522 . . . </a:t>
            </a:r>
          </a:p>
        </p:txBody>
      </p:sp>
      <p:sp>
        <p:nvSpPr>
          <p:cNvPr id="5" name="TextBox 4"/>
          <p:cNvSpPr txBox="1"/>
          <p:nvPr/>
        </p:nvSpPr>
        <p:spPr>
          <a:xfrm>
            <a:off x="9207795" y="5613990"/>
            <a:ext cx="1392866" cy="307777"/>
          </a:xfrm>
          <a:prstGeom prst="rect">
            <a:avLst/>
          </a:prstGeom>
          <a:noFill/>
        </p:spPr>
        <p:txBody>
          <a:bodyPr wrap="square" rtlCol="0">
            <a:spAutoFit/>
          </a:bodyPr>
          <a:lstStyle/>
          <a:p>
            <a:r>
              <a:rPr lang="en-US" sz="1400" dirty="0" smtClean="0">
                <a:hlinkClick r:id="rId3"/>
              </a:rPr>
              <a:t>Wiki Commons</a:t>
            </a:r>
            <a:endParaRPr lang="en-US" sz="1400" dirty="0"/>
          </a:p>
        </p:txBody>
      </p:sp>
      <p:sp>
        <p:nvSpPr>
          <p:cNvPr id="4" name="TextBox 3"/>
          <p:cNvSpPr txBox="1"/>
          <p:nvPr/>
        </p:nvSpPr>
        <p:spPr>
          <a:xfrm>
            <a:off x="1149827" y="800354"/>
            <a:ext cx="1688283" cy="400110"/>
          </a:xfrm>
          <a:prstGeom prst="rect">
            <a:avLst/>
          </a:prstGeom>
          <a:noFill/>
        </p:spPr>
        <p:txBody>
          <a:bodyPr wrap="none" rtlCol="0">
            <a:spAutoFit/>
          </a:bodyPr>
          <a:lstStyle/>
          <a:p>
            <a:r>
              <a:rPr lang="en-US" sz="2000" dirty="0"/>
              <a:t>Thus it begins:</a:t>
            </a:r>
          </a:p>
        </p:txBody>
      </p:sp>
    </p:spTree>
    <p:extLst>
      <p:ext uri="{BB962C8B-B14F-4D97-AF65-F5344CB8AC3E}">
        <p14:creationId xmlns:p14="http://schemas.microsoft.com/office/powerpoint/2010/main" val="30607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3337" y="827249"/>
            <a:ext cx="3997600" cy="1107996"/>
          </a:xfrm>
          <a:prstGeom prst="rect">
            <a:avLst/>
          </a:prstGeom>
          <a:noFill/>
        </p:spPr>
        <p:txBody>
          <a:bodyPr wrap="square" rtlCol="0">
            <a:spAutoFit/>
          </a:bodyPr>
          <a:lstStyle/>
          <a:p>
            <a:r>
              <a:rPr lang="en-US" sz="2200" dirty="0" smtClean="0"/>
              <a:t>While mechatronics designers will use team-based augmented reality systems, such as </a:t>
            </a:r>
          </a:p>
        </p:txBody>
      </p:sp>
      <p:sp>
        <p:nvSpPr>
          <p:cNvPr id="4" name="Rectangle 3"/>
          <p:cNvSpPr/>
          <p:nvPr/>
        </p:nvSpPr>
        <p:spPr>
          <a:xfrm>
            <a:off x="6982052" y="4184955"/>
            <a:ext cx="3833432" cy="1446550"/>
          </a:xfrm>
          <a:prstGeom prst="rect">
            <a:avLst/>
          </a:prstGeom>
        </p:spPr>
        <p:txBody>
          <a:bodyPr wrap="square">
            <a:spAutoFit/>
          </a:bodyPr>
          <a:lstStyle/>
          <a:p>
            <a:r>
              <a:rPr lang="en-US" sz="2200" dirty="0"/>
              <a:t>T</a:t>
            </a:r>
            <a:r>
              <a:rPr lang="en-US" sz="2200" dirty="0" smtClean="0"/>
              <a:t>o imaginatively </a:t>
            </a:r>
            <a:r>
              <a:rPr lang="en-US" sz="2200" dirty="0"/>
              <a:t>embed </a:t>
            </a:r>
            <a:r>
              <a:rPr lang="en-US" sz="2200" dirty="0" smtClean="0"/>
              <a:t>smart modular micro-hardware into, and thus animate, a new </a:t>
            </a:r>
            <a:r>
              <a:rPr lang="en-US" sz="2200" dirty="0"/>
              <a:t>wave </a:t>
            </a:r>
            <a:r>
              <a:rPr lang="en-US" sz="2200" dirty="0" smtClean="0"/>
              <a:t>of </a:t>
            </a:r>
            <a:r>
              <a:rPr lang="en-US" sz="2200" dirty="0"/>
              <a:t>human-scale systems . . .</a:t>
            </a:r>
          </a:p>
        </p:txBody>
      </p:sp>
      <p:sp>
        <p:nvSpPr>
          <p:cNvPr id="8" name="TextBox 7"/>
          <p:cNvSpPr txBox="1"/>
          <p:nvPr/>
        </p:nvSpPr>
        <p:spPr>
          <a:xfrm>
            <a:off x="7610952" y="3754299"/>
            <a:ext cx="3800870" cy="253916"/>
          </a:xfrm>
          <a:prstGeom prst="rect">
            <a:avLst/>
          </a:prstGeom>
          <a:noFill/>
        </p:spPr>
        <p:txBody>
          <a:bodyPr wrap="square" rtlCol="0">
            <a:spAutoFit/>
          </a:bodyPr>
          <a:lstStyle/>
          <a:p>
            <a:r>
              <a:rPr lang="en-US" sz="1050" dirty="0">
                <a:hlinkClick r:id="rId2"/>
              </a:rPr>
              <a:t>https://www.youtube.com/watch?v=hJ6vMfzMz5k</a:t>
            </a:r>
            <a:endParaRPr lang="en-US" sz="105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959" y="2770835"/>
            <a:ext cx="2913330" cy="16279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371" y="3561557"/>
            <a:ext cx="3464219" cy="1942990"/>
          </a:xfrm>
          <a:prstGeom prst="rect">
            <a:avLst/>
          </a:prstGeom>
        </p:spPr>
      </p:pic>
      <p:sp>
        <p:nvSpPr>
          <p:cNvPr id="9" name="Rectangle 8"/>
          <p:cNvSpPr/>
          <p:nvPr/>
        </p:nvSpPr>
        <p:spPr>
          <a:xfrm>
            <a:off x="3065559" y="5504547"/>
            <a:ext cx="2991525" cy="253916"/>
          </a:xfrm>
          <a:prstGeom prst="rect">
            <a:avLst/>
          </a:prstGeom>
        </p:spPr>
        <p:txBody>
          <a:bodyPr wrap="none">
            <a:spAutoFit/>
          </a:bodyPr>
          <a:lstStyle/>
          <a:p>
            <a:r>
              <a:rPr lang="en-US" sz="1050" dirty="0">
                <a:hlinkClick r:id="rId5"/>
              </a:rPr>
              <a:t>https://www.youtube.com/watch?v=Ymsea8aEImE</a:t>
            </a:r>
            <a:endParaRPr lang="en-US" sz="105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133" y="969643"/>
            <a:ext cx="2893629" cy="161694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3365" y="1725172"/>
            <a:ext cx="3619115" cy="2029127"/>
          </a:xfrm>
          <a:prstGeom prst="rect">
            <a:avLst/>
          </a:prstGeom>
        </p:spPr>
      </p:pic>
      <p:sp>
        <p:nvSpPr>
          <p:cNvPr id="12" name="Rectangle 11"/>
          <p:cNvSpPr/>
          <p:nvPr/>
        </p:nvSpPr>
        <p:spPr>
          <a:xfrm>
            <a:off x="1835803" y="1831974"/>
            <a:ext cx="3985134" cy="400110"/>
          </a:xfrm>
          <a:prstGeom prst="rect">
            <a:avLst/>
          </a:prstGeom>
        </p:spPr>
        <p:txBody>
          <a:bodyPr wrap="square">
            <a:spAutoFit/>
          </a:bodyPr>
          <a:lstStyle/>
          <a:p>
            <a:r>
              <a:rPr lang="en-US" sz="2000" dirty="0" err="1" smtClean="0"/>
              <a:t>Dassault’s</a:t>
            </a:r>
            <a:r>
              <a:rPr lang="en-US" sz="2000" dirty="0" smtClean="0"/>
              <a:t>  </a:t>
            </a:r>
            <a:r>
              <a:rPr lang="en-US" sz="2000" dirty="0">
                <a:hlinkClick r:id="rId8"/>
              </a:rPr>
              <a:t>3D Experience </a:t>
            </a:r>
            <a:r>
              <a:rPr lang="en-US" sz="2000" dirty="0" smtClean="0">
                <a:hlinkClick r:id="rId8"/>
              </a:rPr>
              <a:t>Platform</a:t>
            </a:r>
            <a:endParaRPr lang="en-US" sz="2000" dirty="0"/>
          </a:p>
        </p:txBody>
      </p:sp>
      <p:sp>
        <p:nvSpPr>
          <p:cNvPr id="13" name="Rectangle 12"/>
          <p:cNvSpPr/>
          <p:nvPr/>
        </p:nvSpPr>
        <p:spPr>
          <a:xfrm>
            <a:off x="1823337" y="2152985"/>
            <a:ext cx="3410806" cy="400110"/>
          </a:xfrm>
          <a:prstGeom prst="rect">
            <a:avLst/>
          </a:prstGeom>
        </p:spPr>
        <p:txBody>
          <a:bodyPr wrap="none">
            <a:spAutoFit/>
          </a:bodyPr>
          <a:lstStyle/>
          <a:p>
            <a:r>
              <a:rPr lang="en-US" sz="2000" dirty="0"/>
              <a:t>and Canon’s </a:t>
            </a:r>
            <a:r>
              <a:rPr lang="en-US" sz="2000" dirty="0">
                <a:hlinkClick r:id="rId5"/>
              </a:rPr>
              <a:t>MREAL System</a:t>
            </a:r>
            <a:r>
              <a:rPr lang="en-US" sz="2000" dirty="0"/>
              <a:t> . . .</a:t>
            </a:r>
          </a:p>
        </p:txBody>
      </p:sp>
    </p:spTree>
    <p:extLst>
      <p:ext uri="{BB962C8B-B14F-4D97-AF65-F5344CB8AC3E}">
        <p14:creationId xmlns:p14="http://schemas.microsoft.com/office/powerpoint/2010/main" val="38710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8308" y="3493222"/>
            <a:ext cx="4697408" cy="2283098"/>
          </a:xfrm>
          <a:prstGeom prst="rect">
            <a:avLst/>
          </a:prstGeom>
          <a:ln>
            <a:solidFill>
              <a:schemeClr val="accent1"/>
            </a:solidFill>
          </a:ln>
        </p:spPr>
      </p:pic>
      <p:sp>
        <p:nvSpPr>
          <p:cNvPr id="2" name="TextBox 1"/>
          <p:cNvSpPr txBox="1"/>
          <p:nvPr/>
        </p:nvSpPr>
        <p:spPr>
          <a:xfrm>
            <a:off x="1417931" y="1812942"/>
            <a:ext cx="3900235" cy="369332"/>
          </a:xfrm>
          <a:prstGeom prst="rect">
            <a:avLst/>
          </a:prstGeom>
          <a:noFill/>
        </p:spPr>
        <p:txBody>
          <a:bodyPr wrap="none" rtlCol="0">
            <a:spAutoFit/>
          </a:bodyPr>
          <a:lstStyle/>
          <a:p>
            <a:r>
              <a:rPr lang="en-US" dirty="0" smtClean="0"/>
              <a:t>Starting in cars, then in Self-Driving cars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9" y="3101671"/>
            <a:ext cx="4287595" cy="1959704"/>
          </a:xfrm>
          <a:prstGeom prst="rect">
            <a:avLst/>
          </a:prstGeom>
          <a:ln>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634" y="2167761"/>
            <a:ext cx="3818532" cy="1886883"/>
          </a:xfrm>
          <a:prstGeom prst="rect">
            <a:avLst/>
          </a:prstGeom>
          <a:ln>
            <a:solidFill>
              <a:schemeClr val="accent1"/>
            </a:solidFill>
          </a:ln>
        </p:spPr>
      </p:pic>
      <p:sp>
        <p:nvSpPr>
          <p:cNvPr id="5" name="TextBox 4"/>
          <p:cNvSpPr txBox="1"/>
          <p:nvPr/>
        </p:nvSpPr>
        <p:spPr>
          <a:xfrm>
            <a:off x="1367681" y="914721"/>
            <a:ext cx="9175077" cy="769441"/>
          </a:xfrm>
          <a:prstGeom prst="rect">
            <a:avLst/>
          </a:prstGeom>
          <a:noFill/>
        </p:spPr>
        <p:txBody>
          <a:bodyPr wrap="none" rtlCol="0">
            <a:spAutoFit/>
          </a:bodyPr>
          <a:lstStyle/>
          <a:p>
            <a:pPr algn="r"/>
            <a:r>
              <a:rPr lang="en-US" sz="2200" dirty="0" smtClean="0"/>
              <a:t>World-wide, automotive technology will be a huge driver of rapid </a:t>
            </a:r>
            <a:r>
              <a:rPr lang="en-US" sz="2200" dirty="0" err="1" smtClean="0"/>
              <a:t>embeddings</a:t>
            </a:r>
            <a:r>
              <a:rPr lang="en-US" sz="2200" dirty="0" smtClean="0"/>
              <a:t> </a:t>
            </a:r>
          </a:p>
          <a:p>
            <a:pPr algn="r"/>
            <a:r>
              <a:rPr lang="en-US" sz="2200" dirty="0" smtClean="0"/>
              <a:t>of micro-hardware Apps into human-scale systems:</a:t>
            </a:r>
            <a:endParaRPr lang="en-US" sz="2200" dirty="0"/>
          </a:p>
        </p:txBody>
      </p:sp>
      <p:sp>
        <p:nvSpPr>
          <p:cNvPr id="6" name="TextBox 5"/>
          <p:cNvSpPr txBox="1"/>
          <p:nvPr/>
        </p:nvSpPr>
        <p:spPr>
          <a:xfrm>
            <a:off x="5359569" y="2715328"/>
            <a:ext cx="2825582" cy="369332"/>
          </a:xfrm>
          <a:prstGeom prst="rect">
            <a:avLst/>
          </a:prstGeom>
          <a:noFill/>
        </p:spPr>
        <p:txBody>
          <a:bodyPr wrap="none" rtlCol="0">
            <a:spAutoFit/>
          </a:bodyPr>
          <a:lstStyle/>
          <a:p>
            <a:r>
              <a:rPr lang="en-US" dirty="0"/>
              <a:t>O</a:t>
            </a:r>
            <a:r>
              <a:rPr lang="en-US" dirty="0" smtClean="0"/>
              <a:t>n into Mobility Technology</a:t>
            </a:r>
            <a:endParaRPr lang="en-US" dirty="0"/>
          </a:p>
        </p:txBody>
      </p:sp>
      <p:sp>
        <p:nvSpPr>
          <p:cNvPr id="8" name="TextBox 7"/>
          <p:cNvSpPr txBox="1"/>
          <p:nvPr/>
        </p:nvSpPr>
        <p:spPr>
          <a:xfrm>
            <a:off x="8257012" y="3123890"/>
            <a:ext cx="2555508" cy="369332"/>
          </a:xfrm>
          <a:prstGeom prst="rect">
            <a:avLst/>
          </a:prstGeom>
          <a:noFill/>
        </p:spPr>
        <p:txBody>
          <a:bodyPr wrap="none" rtlCol="0">
            <a:spAutoFit/>
          </a:bodyPr>
          <a:lstStyle/>
          <a:p>
            <a:r>
              <a:rPr lang="en-US" dirty="0"/>
              <a:t>O</a:t>
            </a:r>
            <a:r>
              <a:rPr lang="en-US" dirty="0" smtClean="0"/>
              <a:t>n into Smart</a:t>
            </a:r>
            <a:r>
              <a:rPr lang="en-US" u="sng" dirty="0" smtClean="0"/>
              <a:t> </a:t>
            </a:r>
            <a:r>
              <a:rPr lang="en-US" dirty="0" err="1"/>
              <a:t>T</a:t>
            </a:r>
            <a:r>
              <a:rPr lang="en-US" dirty="0" err="1" smtClean="0"/>
              <a:t>ravelways</a:t>
            </a:r>
            <a:endParaRPr lang="en-US" dirty="0"/>
          </a:p>
        </p:txBody>
      </p:sp>
    </p:spTree>
    <p:extLst>
      <p:ext uri="{BB962C8B-B14F-4D97-AF65-F5344CB8AC3E}">
        <p14:creationId xmlns:p14="http://schemas.microsoft.com/office/powerpoint/2010/main" val="30891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624" y="897300"/>
            <a:ext cx="1485788" cy="2369832"/>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009" y="894883"/>
            <a:ext cx="1769151" cy="2372250"/>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8335336" y="894883"/>
            <a:ext cx="1771530" cy="2372249"/>
          </a:xfrm>
          <a:prstGeom prst="rect">
            <a:avLst/>
          </a:prstGeom>
          <a:ln>
            <a:solidFill>
              <a:schemeClr val="accent1"/>
            </a:solidFill>
          </a:ln>
        </p:spPr>
      </p:pic>
      <p:sp>
        <p:nvSpPr>
          <p:cNvPr id="4" name="Rectangle 3"/>
          <p:cNvSpPr/>
          <p:nvPr/>
        </p:nvSpPr>
        <p:spPr>
          <a:xfrm>
            <a:off x="5911123" y="5913511"/>
            <a:ext cx="4600100" cy="261610"/>
          </a:xfrm>
          <a:prstGeom prst="rect">
            <a:avLst/>
          </a:prstGeom>
        </p:spPr>
        <p:txBody>
          <a:bodyPr wrap="square">
            <a:spAutoFit/>
          </a:bodyPr>
          <a:lstStyle/>
          <a:p>
            <a:pPr algn="ctr"/>
            <a:r>
              <a:rPr lang="en-US" sz="1100" dirty="0">
                <a:hlinkClick r:id="rId6"/>
              </a:rPr>
              <a:t>http://blogs.jabil.com/2014/08/13/internet-of-things-infographic/</a:t>
            </a:r>
            <a:endParaRPr lang="en-US" sz="1100" dirty="0"/>
          </a:p>
        </p:txBody>
      </p:sp>
      <p:sp>
        <p:nvSpPr>
          <p:cNvPr id="6" name="TextBox 5"/>
          <p:cNvSpPr txBox="1"/>
          <p:nvPr/>
        </p:nvSpPr>
        <p:spPr>
          <a:xfrm>
            <a:off x="1940782" y="1030700"/>
            <a:ext cx="2312333" cy="2123658"/>
          </a:xfrm>
          <a:prstGeom prst="rect">
            <a:avLst/>
          </a:prstGeom>
          <a:noFill/>
        </p:spPr>
        <p:txBody>
          <a:bodyPr wrap="square" rtlCol="0">
            <a:spAutoFit/>
          </a:bodyPr>
          <a:lstStyle/>
          <a:p>
            <a:r>
              <a:rPr lang="en-US" sz="2200" dirty="0" smtClean="0"/>
              <a:t>The innovative embedding </a:t>
            </a:r>
          </a:p>
          <a:p>
            <a:r>
              <a:rPr lang="en-US" sz="2200" dirty="0" smtClean="0"/>
              <a:t>of ever-</a:t>
            </a:r>
            <a:r>
              <a:rPr lang="en-US" sz="2200" dirty="0" err="1" smtClean="0"/>
              <a:t>tiner</a:t>
            </a:r>
            <a:r>
              <a:rPr lang="en-US" sz="2200" dirty="0" smtClean="0"/>
              <a:t> micro-hardware </a:t>
            </a:r>
          </a:p>
          <a:p>
            <a:r>
              <a:rPr lang="en-US" sz="2200" dirty="0" smtClean="0"/>
              <a:t>apps will quickly spread . . .</a:t>
            </a:r>
            <a:endParaRPr lang="en-US" sz="2200" dirty="0"/>
          </a:p>
        </p:txBody>
      </p:sp>
      <p:sp>
        <p:nvSpPr>
          <p:cNvPr id="7" name="TextBox 6"/>
          <p:cNvSpPr txBox="1"/>
          <p:nvPr/>
        </p:nvSpPr>
        <p:spPr>
          <a:xfrm>
            <a:off x="1940782" y="3740455"/>
            <a:ext cx="2726219" cy="1446550"/>
          </a:xfrm>
          <a:prstGeom prst="rect">
            <a:avLst/>
          </a:prstGeom>
          <a:noFill/>
        </p:spPr>
        <p:txBody>
          <a:bodyPr wrap="square" rtlCol="0">
            <a:spAutoFit/>
          </a:bodyPr>
          <a:lstStyle/>
          <a:p>
            <a:r>
              <a:rPr lang="en-US" sz="2200" dirty="0" smtClean="0"/>
              <a:t>And begin</a:t>
            </a:r>
          </a:p>
          <a:p>
            <a:r>
              <a:rPr lang="en-US" sz="2200" dirty="0" smtClean="0"/>
              <a:t>enhancing the functionality of just about everything:</a:t>
            </a:r>
            <a:endParaRPr lang="en-US" sz="2200" dirty="0"/>
          </a:p>
        </p:txBody>
      </p:sp>
      <p:pic>
        <p:nvPicPr>
          <p:cNvPr id="8" name="Picture 7"/>
          <p:cNvPicPr>
            <a:picLocks noChangeAspect="1"/>
          </p:cNvPicPr>
          <p:nvPr/>
        </p:nvPicPr>
        <p:blipFill>
          <a:blip r:embed="rId7"/>
          <a:stretch>
            <a:fillRect/>
          </a:stretch>
        </p:blipFill>
        <p:spPr>
          <a:xfrm>
            <a:off x="4599624" y="3423027"/>
            <a:ext cx="1485788" cy="2351495"/>
          </a:xfrm>
          <a:prstGeom prst="rect">
            <a:avLst/>
          </a:prstGeom>
          <a:ln>
            <a:solidFill>
              <a:schemeClr val="accent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5009" y="3423026"/>
            <a:ext cx="1769151" cy="2351496"/>
          </a:xfrm>
          <a:prstGeom prst="rect">
            <a:avLst/>
          </a:prstGeom>
          <a:ln>
            <a:solidFill>
              <a:schemeClr val="accent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6915" y="3423027"/>
            <a:ext cx="1768372" cy="2351495"/>
          </a:xfrm>
          <a:prstGeom prst="rect">
            <a:avLst/>
          </a:prstGeom>
          <a:ln>
            <a:solidFill>
              <a:schemeClr val="accent1"/>
            </a:solidFill>
          </a:ln>
        </p:spPr>
      </p:pic>
    </p:spTree>
    <p:extLst>
      <p:ext uri="{BB962C8B-B14F-4D97-AF65-F5344CB8AC3E}">
        <p14:creationId xmlns:p14="http://schemas.microsoft.com/office/powerpoint/2010/main" val="21325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432" y="5608200"/>
            <a:ext cx="9582150" cy="584775"/>
          </a:xfrm>
          <a:prstGeom prst="rect">
            <a:avLst/>
          </a:prstGeom>
        </p:spPr>
        <p:txBody>
          <a:bodyPr wrap="square">
            <a:spAutoFit/>
          </a:bodyPr>
          <a:lstStyle/>
          <a:p>
            <a:pPr algn="ctr"/>
            <a:r>
              <a:rPr lang="en-US" sz="1600" dirty="0" smtClean="0">
                <a:effectLst/>
                <a:hlinkClick r:id="rId2"/>
              </a:rPr>
              <a:t>From: The Age of Opportunity: Harnessing Complexity To Solve Big World Problems </a:t>
            </a:r>
          </a:p>
          <a:p>
            <a:pPr algn="ctr"/>
            <a:r>
              <a:rPr lang="en-US" sz="1600" dirty="0" smtClean="0">
                <a:effectLst/>
                <a:hlinkClick r:id="rId2"/>
              </a:rPr>
              <a:t>by Frank Spencer, kedgefutures.com </a:t>
            </a:r>
            <a:endParaRPr lang="en-US" sz="1600" dirty="0" smtClean="0">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182710"/>
            <a:ext cx="8281175" cy="4425490"/>
          </a:xfrm>
          <a:prstGeom prst="rect">
            <a:avLst/>
          </a:prstGeom>
        </p:spPr>
      </p:pic>
      <p:sp>
        <p:nvSpPr>
          <p:cNvPr id="4" name="TextBox 3"/>
          <p:cNvSpPr txBox="1"/>
          <p:nvPr/>
        </p:nvSpPr>
        <p:spPr>
          <a:xfrm>
            <a:off x="2891518" y="504823"/>
            <a:ext cx="5930983" cy="830997"/>
          </a:xfrm>
          <a:prstGeom prst="rect">
            <a:avLst/>
          </a:prstGeom>
          <a:noFill/>
        </p:spPr>
        <p:txBody>
          <a:bodyPr wrap="none" rtlCol="0">
            <a:spAutoFit/>
          </a:bodyPr>
          <a:lstStyle/>
          <a:p>
            <a:pPr algn="ctr"/>
            <a:r>
              <a:rPr lang="en-US" sz="2400" dirty="0" smtClean="0"/>
              <a:t>But how will we cope with the ‘complexity’ of </a:t>
            </a:r>
          </a:p>
          <a:p>
            <a:pPr algn="ctr"/>
            <a:r>
              <a:rPr lang="en-US" sz="2400" dirty="0" smtClean="0"/>
              <a:t>the emerging techno-social ecosystem?</a:t>
            </a:r>
          </a:p>
        </p:txBody>
      </p:sp>
    </p:spTree>
    <p:extLst>
      <p:ext uri="{BB962C8B-B14F-4D97-AF65-F5344CB8AC3E}">
        <p14:creationId xmlns:p14="http://schemas.microsoft.com/office/powerpoint/2010/main" val="13497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2343" y="1300750"/>
            <a:ext cx="5266779" cy="3950085"/>
          </a:xfrm>
          <a:prstGeom prst="rect">
            <a:avLst/>
          </a:prstGeom>
        </p:spPr>
      </p:pic>
      <p:sp>
        <p:nvSpPr>
          <p:cNvPr id="3" name="TextBox 2"/>
          <p:cNvSpPr txBox="1"/>
          <p:nvPr/>
        </p:nvSpPr>
        <p:spPr>
          <a:xfrm>
            <a:off x="1792369" y="1397825"/>
            <a:ext cx="5109876" cy="1785104"/>
          </a:xfrm>
          <a:prstGeom prst="rect">
            <a:avLst/>
          </a:prstGeom>
          <a:noFill/>
        </p:spPr>
        <p:txBody>
          <a:bodyPr wrap="square" rtlCol="0">
            <a:spAutoFit/>
          </a:bodyPr>
          <a:lstStyle/>
          <a:p>
            <a:r>
              <a:rPr lang="en-US" sz="2200" dirty="0" smtClean="0"/>
              <a:t>We’ll exploit rapidly-evolving new techno-social-coordination methods, such as </a:t>
            </a:r>
            <a:r>
              <a:rPr lang="en-US" sz="2200" dirty="0" smtClean="0">
                <a:hlinkClick r:id="rId3"/>
              </a:rPr>
              <a:t>collaborative learning</a:t>
            </a:r>
            <a:r>
              <a:rPr lang="en-US" sz="2200" dirty="0" smtClean="0"/>
              <a:t>, </a:t>
            </a:r>
            <a:r>
              <a:rPr lang="en-US" sz="2200" dirty="0" smtClean="0">
                <a:hlinkClick r:id="rId4"/>
              </a:rPr>
              <a:t>crowdsourcing</a:t>
            </a:r>
            <a:r>
              <a:rPr lang="en-US" sz="2200" dirty="0"/>
              <a:t>, </a:t>
            </a:r>
            <a:r>
              <a:rPr lang="en-US" sz="2200" dirty="0">
                <a:hlinkClick r:id="rId5"/>
              </a:rPr>
              <a:t>crowdfunding</a:t>
            </a:r>
            <a:r>
              <a:rPr lang="en-US" sz="2200" dirty="0"/>
              <a:t>, </a:t>
            </a:r>
            <a:r>
              <a:rPr lang="en-US" sz="2200" dirty="0">
                <a:hlinkClick r:id="rId6"/>
              </a:rPr>
              <a:t>IP brokering</a:t>
            </a:r>
            <a:r>
              <a:rPr lang="en-US" sz="2200" dirty="0"/>
              <a:t>, </a:t>
            </a:r>
            <a:r>
              <a:rPr lang="en-US" sz="2200" dirty="0" smtClean="0">
                <a:hlinkClick r:id="rId7"/>
              </a:rPr>
              <a:t>agile design </a:t>
            </a:r>
            <a:r>
              <a:rPr lang="en-US" sz="2200" dirty="0" smtClean="0">
                <a:hlinkClick r:id="rId8"/>
              </a:rPr>
              <a:t>rapid-digital-prototyping</a:t>
            </a:r>
            <a:r>
              <a:rPr lang="en-US" sz="2200" dirty="0" smtClean="0"/>
              <a:t> and more</a:t>
            </a:r>
            <a:r>
              <a:rPr lang="en-US" sz="2200" dirty="0"/>
              <a:t> </a:t>
            </a:r>
            <a:r>
              <a:rPr lang="en-US" sz="2200" dirty="0" smtClean="0"/>
              <a:t>. . . </a:t>
            </a:r>
          </a:p>
        </p:txBody>
      </p:sp>
      <p:sp>
        <p:nvSpPr>
          <p:cNvPr id="4" name="Rectangle 3"/>
          <p:cNvSpPr/>
          <p:nvPr/>
        </p:nvSpPr>
        <p:spPr>
          <a:xfrm>
            <a:off x="1792369" y="3275793"/>
            <a:ext cx="3733359" cy="1446550"/>
          </a:xfrm>
          <a:prstGeom prst="rect">
            <a:avLst/>
          </a:prstGeom>
        </p:spPr>
        <p:txBody>
          <a:bodyPr wrap="square">
            <a:spAutoFit/>
          </a:bodyPr>
          <a:lstStyle/>
          <a:p>
            <a:r>
              <a:rPr lang="en-US" sz="2200" dirty="0" smtClean="0"/>
              <a:t>Enabling everyone </a:t>
            </a:r>
            <a:r>
              <a:rPr lang="en-US" sz="2200" dirty="0"/>
              <a:t>from </a:t>
            </a:r>
            <a:r>
              <a:rPr lang="en-US" sz="2200" dirty="0" smtClean="0">
                <a:hlinkClick r:id="rId9"/>
              </a:rPr>
              <a:t>engaged-users</a:t>
            </a:r>
            <a:r>
              <a:rPr lang="en-US" sz="2200" dirty="0" smtClean="0"/>
              <a:t> to </a:t>
            </a:r>
            <a:r>
              <a:rPr lang="en-US" sz="2200" dirty="0" smtClean="0">
                <a:hlinkClick r:id="rId10"/>
              </a:rPr>
              <a:t>innovators</a:t>
            </a:r>
            <a:r>
              <a:rPr lang="en-US" sz="2200" dirty="0" smtClean="0"/>
              <a:t> to </a:t>
            </a:r>
            <a:r>
              <a:rPr lang="en-US" sz="2200" dirty="0" smtClean="0">
                <a:hlinkClick r:id="rId11"/>
              </a:rPr>
              <a:t>makers</a:t>
            </a:r>
            <a:r>
              <a:rPr lang="en-US" sz="2200" dirty="0" smtClean="0"/>
              <a:t> to scale </a:t>
            </a:r>
            <a:r>
              <a:rPr lang="en-US" sz="2200" dirty="0"/>
              <a:t>up </a:t>
            </a:r>
            <a:r>
              <a:rPr lang="en-US" sz="2200" dirty="0" smtClean="0"/>
              <a:t>their levels of participation and </a:t>
            </a:r>
            <a:r>
              <a:rPr lang="en-US" sz="2200" dirty="0"/>
              <a:t>impact.   </a:t>
            </a:r>
          </a:p>
        </p:txBody>
      </p:sp>
      <p:sp>
        <p:nvSpPr>
          <p:cNvPr id="5" name="TextBox 4"/>
          <p:cNvSpPr txBox="1"/>
          <p:nvPr/>
        </p:nvSpPr>
        <p:spPr>
          <a:xfrm>
            <a:off x="9172876" y="2290377"/>
            <a:ext cx="478016" cy="307777"/>
          </a:xfrm>
          <a:prstGeom prst="rect">
            <a:avLst/>
          </a:prstGeom>
          <a:noFill/>
        </p:spPr>
        <p:txBody>
          <a:bodyPr wrap="none" rtlCol="0">
            <a:spAutoFit/>
          </a:bodyPr>
          <a:lstStyle/>
          <a:p>
            <a:r>
              <a:rPr lang="en-US" sz="1400" dirty="0" smtClean="0">
                <a:hlinkClick r:id="rId12"/>
              </a:rPr>
              <a:t>Link</a:t>
            </a:r>
            <a:endParaRPr lang="en-US" sz="1400" dirty="0"/>
          </a:p>
        </p:txBody>
      </p:sp>
    </p:spTree>
    <p:extLst>
      <p:ext uri="{BB962C8B-B14F-4D97-AF65-F5344CB8AC3E}">
        <p14:creationId xmlns:p14="http://schemas.microsoft.com/office/powerpoint/2010/main" val="35328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806" y="2237534"/>
            <a:ext cx="5072894" cy="3096608"/>
          </a:xfrm>
          <a:prstGeom prst="rect">
            <a:avLst/>
          </a:prstGeom>
        </p:spPr>
      </p:pic>
      <p:sp>
        <p:nvSpPr>
          <p:cNvPr id="4" name="Rectangle 3"/>
          <p:cNvSpPr/>
          <p:nvPr/>
        </p:nvSpPr>
        <p:spPr>
          <a:xfrm>
            <a:off x="9658356" y="5394680"/>
            <a:ext cx="597344" cy="307777"/>
          </a:xfrm>
          <a:prstGeom prst="rect">
            <a:avLst/>
          </a:prstGeom>
        </p:spPr>
        <p:txBody>
          <a:bodyPr wrap="square">
            <a:spAutoFit/>
          </a:bodyPr>
          <a:lstStyle/>
          <a:p>
            <a:r>
              <a:rPr lang="en-US" sz="1400" dirty="0" smtClean="0">
                <a:hlinkClick r:id="rId2"/>
              </a:rPr>
              <a:t>NASA</a:t>
            </a:r>
            <a:endParaRPr lang="en-US" sz="1400" dirty="0"/>
          </a:p>
        </p:txBody>
      </p:sp>
      <p:sp>
        <p:nvSpPr>
          <p:cNvPr id="5" name="TextBox 4"/>
          <p:cNvSpPr txBox="1"/>
          <p:nvPr/>
        </p:nvSpPr>
        <p:spPr>
          <a:xfrm>
            <a:off x="2062108" y="987298"/>
            <a:ext cx="8575412" cy="1107996"/>
          </a:xfrm>
          <a:prstGeom prst="rect">
            <a:avLst/>
          </a:prstGeom>
          <a:noFill/>
        </p:spPr>
        <p:txBody>
          <a:bodyPr wrap="square" rtlCol="0">
            <a:spAutoFit/>
          </a:bodyPr>
          <a:lstStyle/>
          <a:p>
            <a:r>
              <a:rPr lang="en-US" sz="2200" dirty="0" smtClean="0"/>
              <a:t>Only now, instead of just exploring how to make ever-bigger things that go ever-further, ever-faster . . . such as erecting skyscrapers that poke </a:t>
            </a:r>
          </a:p>
          <a:p>
            <a:r>
              <a:rPr lang="en-US" sz="2200" dirty="0" smtClean="0"/>
              <a:t>into the clouds, and shooting ever bigger stuff out into “outer space”. . . </a:t>
            </a:r>
            <a:endParaRPr lang="en-US" sz="2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868" y="2237534"/>
            <a:ext cx="2672452" cy="3096608"/>
          </a:xfrm>
          <a:prstGeom prst="rect">
            <a:avLst/>
          </a:prstGeom>
        </p:spPr>
      </p:pic>
    </p:spTree>
    <p:extLst>
      <p:ext uri="{BB962C8B-B14F-4D97-AF65-F5344CB8AC3E}">
        <p14:creationId xmlns:p14="http://schemas.microsoft.com/office/powerpoint/2010/main" val="5222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974" y="671287"/>
            <a:ext cx="9693274" cy="430887"/>
          </a:xfrm>
          <a:prstGeom prst="rect">
            <a:avLst/>
          </a:prstGeom>
          <a:noFill/>
        </p:spPr>
        <p:txBody>
          <a:bodyPr wrap="square" rtlCol="0">
            <a:spAutoFit/>
          </a:bodyPr>
          <a:lstStyle/>
          <a:p>
            <a:r>
              <a:rPr lang="en-US" sz="2200" dirty="0" smtClean="0"/>
              <a:t>We’ll increasingly </a:t>
            </a:r>
            <a:r>
              <a:rPr lang="en-US" sz="2200" dirty="0" smtClean="0">
                <a:hlinkClick r:id="rId2"/>
              </a:rPr>
              <a:t>invert our spherical-perspective </a:t>
            </a:r>
            <a:r>
              <a:rPr lang="en-US" sz="2200" dirty="0" smtClean="0"/>
              <a:t>by 180⁰</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123" y="1682970"/>
            <a:ext cx="5356636" cy="2921802"/>
          </a:xfrm>
          <a:prstGeom prst="rect">
            <a:avLst/>
          </a:prstGeom>
          <a:ln>
            <a:solidFill>
              <a:schemeClr val="accent1"/>
            </a:solidFill>
          </a:ln>
        </p:spPr>
      </p:pic>
      <p:sp>
        <p:nvSpPr>
          <p:cNvPr id="5" name="Rectangle 4"/>
          <p:cNvSpPr/>
          <p:nvPr/>
        </p:nvSpPr>
        <p:spPr>
          <a:xfrm>
            <a:off x="2107974" y="4937964"/>
            <a:ext cx="8643911" cy="769441"/>
          </a:xfrm>
          <a:prstGeom prst="rect">
            <a:avLst/>
          </a:prstGeom>
        </p:spPr>
        <p:txBody>
          <a:bodyPr wrap="square">
            <a:spAutoFit/>
          </a:bodyPr>
          <a:lstStyle/>
          <a:p>
            <a:pPr>
              <a:spcAft>
                <a:spcPts val="1200"/>
              </a:spcAft>
            </a:pPr>
            <a:r>
              <a:rPr lang="en-US" sz="2200" dirty="0" smtClean="0"/>
              <a:t>As we explore how </a:t>
            </a:r>
            <a:r>
              <a:rPr lang="en-US" sz="2200" dirty="0"/>
              <a:t>to make, share and exploit </a:t>
            </a:r>
            <a:r>
              <a:rPr lang="en-US" sz="2200" dirty="0" smtClean="0"/>
              <a:t>vast-exponentiations of </a:t>
            </a:r>
            <a:r>
              <a:rPr lang="en-US" sz="2200" dirty="0"/>
              <a:t>ever-tinier, </a:t>
            </a:r>
            <a:r>
              <a:rPr lang="en-US" sz="2200" dirty="0" smtClean="0"/>
              <a:t>ever-more humanly-empowering </a:t>
            </a:r>
            <a:r>
              <a:rPr lang="en-US" sz="2200" dirty="0"/>
              <a:t>“micro/bio/</a:t>
            </a:r>
            <a:r>
              <a:rPr lang="en-US" sz="2200" dirty="0" err="1"/>
              <a:t>nano</a:t>
            </a:r>
            <a:r>
              <a:rPr lang="en-US" sz="2200" dirty="0"/>
              <a:t> things” . . </a:t>
            </a:r>
            <a:r>
              <a:rPr lang="en-US" sz="2200" dirty="0" smtClean="0"/>
              <a:t>.</a:t>
            </a:r>
            <a:endParaRPr lang="en-US" sz="2200" dirty="0"/>
          </a:p>
        </p:txBody>
      </p:sp>
      <p:sp>
        <p:nvSpPr>
          <p:cNvPr id="6" name="TextBox 5"/>
          <p:cNvSpPr txBox="1"/>
          <p:nvPr/>
        </p:nvSpPr>
        <p:spPr>
          <a:xfrm>
            <a:off x="9860661" y="4579729"/>
            <a:ext cx="762645" cy="276999"/>
          </a:xfrm>
          <a:prstGeom prst="rect">
            <a:avLst/>
          </a:prstGeom>
          <a:noFill/>
        </p:spPr>
        <p:txBody>
          <a:bodyPr wrap="none" rtlCol="0">
            <a:spAutoFit/>
          </a:bodyPr>
          <a:lstStyle/>
          <a:p>
            <a:r>
              <a:rPr lang="en-US" sz="1200" dirty="0" smtClean="0">
                <a:hlinkClick r:id="rId4"/>
              </a:rPr>
              <a:t>nupex.eu</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566" y="1682970"/>
            <a:ext cx="3816496" cy="2921802"/>
          </a:xfrm>
          <a:prstGeom prst="rect">
            <a:avLst/>
          </a:prstGeom>
          <a:ln>
            <a:solidFill>
              <a:schemeClr val="accent1"/>
            </a:solidFill>
          </a:ln>
        </p:spPr>
      </p:pic>
      <p:sp>
        <p:nvSpPr>
          <p:cNvPr id="4" name="Rectangle 3"/>
          <p:cNvSpPr/>
          <p:nvPr/>
        </p:nvSpPr>
        <p:spPr>
          <a:xfrm>
            <a:off x="3992948" y="4579728"/>
            <a:ext cx="1319977" cy="276999"/>
          </a:xfrm>
          <a:prstGeom prst="rect">
            <a:avLst/>
          </a:prstGeom>
        </p:spPr>
        <p:txBody>
          <a:bodyPr wrap="none">
            <a:spAutoFit/>
          </a:bodyPr>
          <a:lstStyle/>
          <a:p>
            <a:r>
              <a:rPr lang="en-US" sz="1200" dirty="0" smtClean="0">
                <a:hlinkClick r:id="rId6"/>
              </a:rPr>
              <a:t>Randy Scott </a:t>
            </a:r>
            <a:r>
              <a:rPr lang="en-US" sz="1200" dirty="0" err="1">
                <a:hlinkClick r:id="rId6"/>
              </a:rPr>
              <a:t>S</a:t>
            </a:r>
            <a:r>
              <a:rPr lang="en-US" sz="1200" dirty="0" err="1" smtClean="0">
                <a:hlinkClick r:id="rId6"/>
              </a:rPr>
              <a:t>lavin</a:t>
            </a:r>
            <a:endParaRPr lang="en-US" sz="1200" dirty="0"/>
          </a:p>
        </p:txBody>
      </p:sp>
      <p:sp>
        <p:nvSpPr>
          <p:cNvPr id="9" name="Rectangle 8"/>
          <p:cNvSpPr/>
          <p:nvPr/>
        </p:nvSpPr>
        <p:spPr>
          <a:xfrm>
            <a:off x="2019839" y="671287"/>
            <a:ext cx="7956699" cy="769441"/>
          </a:xfrm>
          <a:prstGeom prst="rect">
            <a:avLst/>
          </a:prstGeom>
        </p:spPr>
        <p:txBody>
          <a:bodyPr wrap="square">
            <a:spAutoFit/>
          </a:bodyPr>
          <a:lstStyle/>
          <a:p>
            <a:pPr algn="r"/>
            <a:r>
              <a:rPr lang="en-US" sz="2200" dirty="0" smtClean="0"/>
              <a:t>and </a:t>
            </a:r>
            <a:r>
              <a:rPr lang="en-US" sz="2200" dirty="0"/>
              <a:t>peer </a:t>
            </a:r>
          </a:p>
          <a:p>
            <a:pPr algn="r"/>
            <a:r>
              <a:rPr lang="en-US" sz="2200" dirty="0"/>
              <a:t>down into the “inner spaces” of the micro/bio/</a:t>
            </a:r>
            <a:r>
              <a:rPr lang="en-US" sz="2200" dirty="0" err="1"/>
              <a:t>nano</a:t>
            </a:r>
            <a:r>
              <a:rPr lang="en-US" sz="2200" dirty="0"/>
              <a:t>/</a:t>
            </a:r>
            <a:r>
              <a:rPr lang="en-US" sz="2200" dirty="0" err="1"/>
              <a:t>pico</a:t>
            </a:r>
            <a:r>
              <a:rPr lang="en-US" sz="2200" dirty="0"/>
              <a:t> worlds . . . </a:t>
            </a:r>
          </a:p>
        </p:txBody>
      </p:sp>
    </p:spTree>
    <p:extLst>
      <p:ext uri="{BB962C8B-B14F-4D97-AF65-F5344CB8AC3E}">
        <p14:creationId xmlns:p14="http://schemas.microsoft.com/office/powerpoint/2010/main" val="10181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69002" y="3224659"/>
            <a:ext cx="3549313" cy="369332"/>
          </a:xfrm>
          <a:prstGeom prst="rect">
            <a:avLst/>
          </a:prstGeom>
          <a:noFill/>
        </p:spPr>
        <p:txBody>
          <a:bodyPr wrap="square" rtlCol="0">
            <a:spAutoFit/>
          </a:bodyPr>
          <a:lstStyle/>
          <a:p>
            <a:r>
              <a:rPr lang="en-US" dirty="0" smtClean="0">
                <a:hlinkClick r:id="rId2"/>
              </a:rPr>
              <a:t>Atomic Force Microscopy (AFM)</a:t>
            </a:r>
            <a:endParaRPr lang="en-US" dirty="0"/>
          </a:p>
        </p:txBody>
      </p:sp>
      <p:sp>
        <p:nvSpPr>
          <p:cNvPr id="9" name="TextBox 8"/>
          <p:cNvSpPr txBox="1"/>
          <p:nvPr/>
        </p:nvSpPr>
        <p:spPr>
          <a:xfrm>
            <a:off x="6969002" y="865285"/>
            <a:ext cx="3731534" cy="369332"/>
          </a:xfrm>
          <a:prstGeom prst="rect">
            <a:avLst/>
          </a:prstGeom>
          <a:noFill/>
        </p:spPr>
        <p:txBody>
          <a:bodyPr wrap="none" rtlCol="0">
            <a:spAutoFit/>
          </a:bodyPr>
          <a:lstStyle/>
          <a:p>
            <a:r>
              <a:rPr lang="en-US" dirty="0" smtClean="0">
                <a:hlinkClick r:id="rId3"/>
              </a:rPr>
              <a:t>Scanning Tunneling Microscopy (STM)</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299" y="3593991"/>
            <a:ext cx="3489403" cy="1867351"/>
          </a:xfrm>
          <a:prstGeom prst="rect">
            <a:avLst/>
          </a:prstGeom>
          <a:ln>
            <a:solidFill>
              <a:schemeClr val="accent1"/>
            </a:solidFill>
          </a:ln>
        </p:spPr>
      </p:pic>
      <p:sp>
        <p:nvSpPr>
          <p:cNvPr id="12" name="TextBox 11"/>
          <p:cNvSpPr txBox="1"/>
          <p:nvPr/>
        </p:nvSpPr>
        <p:spPr>
          <a:xfrm>
            <a:off x="1402499" y="865285"/>
            <a:ext cx="5434669" cy="646331"/>
          </a:xfrm>
          <a:prstGeom prst="rect">
            <a:avLst/>
          </a:prstGeom>
          <a:noFill/>
        </p:spPr>
        <p:txBody>
          <a:bodyPr wrap="square" rtlCol="0">
            <a:spAutoFit/>
          </a:bodyPr>
          <a:lstStyle/>
          <a:p>
            <a:r>
              <a:rPr lang="en-US" dirty="0" smtClean="0"/>
              <a:t>For example, as researchers zoom ever-further into the </a:t>
            </a:r>
          </a:p>
          <a:p>
            <a:r>
              <a:rPr lang="en-US" dirty="0" smtClean="0"/>
              <a:t>micro-biological, molecular and atomic levels . . .</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9300" y="1234616"/>
            <a:ext cx="3489403" cy="1852967"/>
          </a:xfrm>
          <a:prstGeom prst="rect">
            <a:avLst/>
          </a:prstGeom>
          <a:ln>
            <a:solidFill>
              <a:schemeClr val="accent1"/>
            </a:solidFill>
          </a:ln>
        </p:spPr>
      </p:pic>
      <p:sp>
        <p:nvSpPr>
          <p:cNvPr id="3" name="Rectangle 2"/>
          <p:cNvSpPr/>
          <p:nvPr/>
        </p:nvSpPr>
        <p:spPr>
          <a:xfrm>
            <a:off x="1402500" y="4895080"/>
            <a:ext cx="5466844" cy="646331"/>
          </a:xfrm>
          <a:prstGeom prst="rect">
            <a:avLst/>
          </a:prstGeom>
        </p:spPr>
        <p:txBody>
          <a:bodyPr wrap="square">
            <a:spAutoFit/>
          </a:bodyPr>
          <a:lstStyle/>
          <a:p>
            <a:r>
              <a:rPr lang="en-US" dirty="0" smtClean="0"/>
              <a:t>Their findings will help other adventurers better gear-up for explorations in places &amp; frontier-fields such </a:t>
            </a:r>
            <a:r>
              <a:rPr lang="en-US" dirty="0"/>
              <a:t>as </a:t>
            </a:r>
            <a:r>
              <a:rPr lang="en-US" dirty="0" smtClean="0"/>
              <a:t>. </a:t>
            </a:r>
            <a:r>
              <a:rPr lang="en-US" dirty="0"/>
              <a:t>. .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918" y="2098424"/>
            <a:ext cx="4964334" cy="1827737"/>
          </a:xfrm>
          <a:prstGeom prst="rect">
            <a:avLst/>
          </a:prstGeom>
          <a:ln>
            <a:solidFill>
              <a:schemeClr val="accent1"/>
            </a:solidFill>
          </a:ln>
        </p:spPr>
      </p:pic>
      <p:sp>
        <p:nvSpPr>
          <p:cNvPr id="5" name="Rectangle 4"/>
          <p:cNvSpPr/>
          <p:nvPr/>
        </p:nvSpPr>
        <p:spPr>
          <a:xfrm>
            <a:off x="1402499" y="3947301"/>
            <a:ext cx="5408212" cy="738664"/>
          </a:xfrm>
          <a:prstGeom prst="rect">
            <a:avLst/>
          </a:prstGeom>
        </p:spPr>
        <p:txBody>
          <a:bodyPr wrap="none">
            <a:spAutoFit/>
          </a:bodyPr>
          <a:lstStyle/>
          <a:p>
            <a:r>
              <a:rPr lang="en-US" sz="1400" dirty="0" smtClean="0"/>
              <a:t>Democratizing </a:t>
            </a:r>
            <a:r>
              <a:rPr lang="en-US" sz="1400" dirty="0"/>
              <a:t>high-throughput </a:t>
            </a:r>
            <a:r>
              <a:rPr lang="en-US" sz="1400" dirty="0" smtClean="0"/>
              <a:t>single molecular-pairs’ force analyses </a:t>
            </a:r>
          </a:p>
          <a:p>
            <a:r>
              <a:rPr lang="en-US" sz="1400" dirty="0" smtClean="0"/>
              <a:t>using </a:t>
            </a:r>
            <a:r>
              <a:rPr lang="en-US" sz="1400" dirty="0"/>
              <a:t>integrated DNA </a:t>
            </a:r>
            <a:r>
              <a:rPr lang="en-US" sz="1400" dirty="0" err="1" smtClean="0"/>
              <a:t>nanoswitches</a:t>
            </a:r>
            <a:r>
              <a:rPr lang="en-US" sz="1400" dirty="0" smtClean="0"/>
              <a:t> multiplexed into miniature </a:t>
            </a:r>
          </a:p>
          <a:p>
            <a:r>
              <a:rPr lang="en-US" sz="1400" dirty="0" smtClean="0"/>
              <a:t>benchtop CFMs. </a:t>
            </a:r>
            <a:r>
              <a:rPr lang="en-US" sz="1400" dirty="0" smtClean="0">
                <a:hlinkClick r:id="rId7"/>
              </a:rPr>
              <a:t>Just announced </a:t>
            </a:r>
            <a:r>
              <a:rPr lang="en-US" sz="1400" dirty="0">
                <a:hlinkClick r:id="rId7"/>
              </a:rPr>
              <a:t>on </a:t>
            </a:r>
            <a:r>
              <a:rPr lang="en-US" sz="1400" dirty="0" smtClean="0">
                <a:hlinkClick r:id="rId7"/>
              </a:rPr>
              <a:t>3/17/16 by Harvard </a:t>
            </a:r>
            <a:r>
              <a:rPr lang="en-US" sz="1400" dirty="0">
                <a:hlinkClick r:id="rId7"/>
              </a:rPr>
              <a:t>Wyss Institute</a:t>
            </a:r>
            <a:r>
              <a:rPr lang="en-US" sz="1400" dirty="0"/>
              <a:t>. </a:t>
            </a:r>
            <a:endParaRPr lang="en-US" sz="1400" dirty="0" smtClean="0"/>
          </a:p>
        </p:txBody>
      </p:sp>
      <p:sp>
        <p:nvSpPr>
          <p:cNvPr id="8" name="Rectangle 7"/>
          <p:cNvSpPr/>
          <p:nvPr/>
        </p:nvSpPr>
        <p:spPr>
          <a:xfrm>
            <a:off x="1402500" y="1671833"/>
            <a:ext cx="6096000" cy="369332"/>
          </a:xfrm>
          <a:prstGeom prst="rect">
            <a:avLst/>
          </a:prstGeom>
        </p:spPr>
        <p:txBody>
          <a:bodyPr>
            <a:spAutoFit/>
          </a:bodyPr>
          <a:lstStyle/>
          <a:p>
            <a:r>
              <a:rPr lang="en-US" dirty="0" smtClean="0">
                <a:hlinkClick r:id="rId8"/>
              </a:rPr>
              <a:t>Multiplexed Centrifuge </a:t>
            </a:r>
            <a:r>
              <a:rPr lang="en-US" dirty="0">
                <a:hlinkClick r:id="rId8"/>
              </a:rPr>
              <a:t>Force </a:t>
            </a:r>
            <a:r>
              <a:rPr lang="en-US" dirty="0" smtClean="0">
                <a:hlinkClick r:id="rId8"/>
              </a:rPr>
              <a:t>Microscopy (CFM)</a:t>
            </a:r>
            <a:endParaRPr lang="en-US" dirty="0"/>
          </a:p>
        </p:txBody>
      </p:sp>
    </p:spTree>
    <p:extLst>
      <p:ext uri="{BB962C8B-B14F-4D97-AF65-F5344CB8AC3E}">
        <p14:creationId xmlns:p14="http://schemas.microsoft.com/office/powerpoint/2010/main" val="8219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P spid="5"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13" y="1898124"/>
            <a:ext cx="4848590" cy="3141957"/>
          </a:xfrm>
          <a:prstGeom prst="rect">
            <a:avLst/>
          </a:prstGeom>
        </p:spPr>
      </p:pic>
      <p:sp>
        <p:nvSpPr>
          <p:cNvPr id="2" name="TextBox 1"/>
          <p:cNvSpPr txBox="1"/>
          <p:nvPr/>
        </p:nvSpPr>
        <p:spPr>
          <a:xfrm>
            <a:off x="4056125" y="1896298"/>
            <a:ext cx="1869656" cy="523220"/>
          </a:xfrm>
          <a:prstGeom prst="rect">
            <a:avLst/>
          </a:prstGeom>
          <a:noFill/>
        </p:spPr>
        <p:txBody>
          <a:bodyPr wrap="square" rtlCol="0">
            <a:spAutoFit/>
          </a:bodyPr>
          <a:lstStyle/>
          <a:p>
            <a:r>
              <a:rPr lang="en-US" sz="2800" dirty="0" smtClean="0">
                <a:solidFill>
                  <a:srgbClr val="FF0000"/>
                </a:solidFill>
              </a:rPr>
              <a:t>MIT Nano</a:t>
            </a:r>
            <a:endParaRPr lang="en-US" sz="2800" dirty="0">
              <a:solidFill>
                <a:srgbClr val="FF0000"/>
              </a:solidFill>
            </a:endParaRPr>
          </a:p>
        </p:txBody>
      </p:sp>
      <p:sp>
        <p:nvSpPr>
          <p:cNvPr id="3" name="TextBox 2"/>
          <p:cNvSpPr txBox="1"/>
          <p:nvPr/>
        </p:nvSpPr>
        <p:spPr>
          <a:xfrm>
            <a:off x="3395925" y="962766"/>
            <a:ext cx="2384094" cy="523220"/>
          </a:xfrm>
          <a:prstGeom prst="rect">
            <a:avLst/>
          </a:prstGeom>
          <a:noFill/>
        </p:spPr>
        <p:txBody>
          <a:bodyPr wrap="square" rtlCol="0">
            <a:spAutoFit/>
          </a:bodyPr>
          <a:lstStyle/>
          <a:p>
            <a:r>
              <a:rPr lang="en-US" sz="2800" dirty="0" smtClean="0">
                <a:solidFill>
                  <a:srgbClr val="FF0000"/>
                </a:solidFill>
              </a:rPr>
              <a:t>Wyss Institute</a:t>
            </a:r>
            <a:endParaRPr lang="en-US" sz="2800" dirty="0">
              <a:solidFill>
                <a:srgbClr val="FF0000"/>
              </a:solidFill>
            </a:endParaRPr>
          </a:p>
        </p:txBody>
      </p:sp>
      <p:sp>
        <p:nvSpPr>
          <p:cNvPr id="4" name="TextBox 3"/>
          <p:cNvSpPr txBox="1"/>
          <p:nvPr/>
        </p:nvSpPr>
        <p:spPr>
          <a:xfrm>
            <a:off x="221352" y="2768975"/>
            <a:ext cx="3784624" cy="523220"/>
          </a:xfrm>
          <a:prstGeom prst="rect">
            <a:avLst/>
          </a:prstGeom>
          <a:noFill/>
        </p:spPr>
        <p:txBody>
          <a:bodyPr wrap="square" rtlCol="0">
            <a:spAutoFit/>
          </a:bodyPr>
          <a:lstStyle/>
          <a:p>
            <a:r>
              <a:rPr lang="en-US" sz="2800" dirty="0" smtClean="0">
                <a:solidFill>
                  <a:srgbClr val="FF0000"/>
                </a:solidFill>
              </a:rPr>
              <a:t>DARPA Microsystems</a:t>
            </a:r>
            <a:endParaRPr lang="en-US" sz="2800" dirty="0">
              <a:solidFill>
                <a:srgbClr val="FF0000"/>
              </a:solidFill>
            </a:endParaRPr>
          </a:p>
        </p:txBody>
      </p:sp>
      <p:sp>
        <p:nvSpPr>
          <p:cNvPr id="5" name="TextBox 4"/>
          <p:cNvSpPr txBox="1"/>
          <p:nvPr/>
        </p:nvSpPr>
        <p:spPr>
          <a:xfrm>
            <a:off x="8704597" y="3769628"/>
            <a:ext cx="4392374" cy="523220"/>
          </a:xfrm>
          <a:prstGeom prst="rect">
            <a:avLst/>
          </a:prstGeom>
          <a:noFill/>
        </p:spPr>
        <p:txBody>
          <a:bodyPr wrap="square" rtlCol="0">
            <a:spAutoFit/>
          </a:bodyPr>
          <a:lstStyle/>
          <a:p>
            <a:r>
              <a:rPr lang="en-US" sz="2800" dirty="0" smtClean="0">
                <a:solidFill>
                  <a:srgbClr val="00B0F0"/>
                </a:solidFill>
              </a:rPr>
              <a:t>Synthetic Biology</a:t>
            </a:r>
            <a:endParaRPr lang="en-US" sz="2800" dirty="0">
              <a:solidFill>
                <a:srgbClr val="00B0F0"/>
              </a:solidFill>
            </a:endParaRPr>
          </a:p>
        </p:txBody>
      </p:sp>
      <p:sp>
        <p:nvSpPr>
          <p:cNvPr id="6" name="TextBox 5"/>
          <p:cNvSpPr txBox="1"/>
          <p:nvPr/>
        </p:nvSpPr>
        <p:spPr>
          <a:xfrm>
            <a:off x="6566784" y="1415810"/>
            <a:ext cx="6801621" cy="523220"/>
          </a:xfrm>
          <a:prstGeom prst="rect">
            <a:avLst/>
          </a:prstGeom>
          <a:noFill/>
        </p:spPr>
        <p:txBody>
          <a:bodyPr wrap="square" rtlCol="0">
            <a:spAutoFit/>
          </a:bodyPr>
          <a:lstStyle/>
          <a:p>
            <a:r>
              <a:rPr lang="en-US" sz="2800" dirty="0" smtClean="0">
                <a:solidFill>
                  <a:srgbClr val="00B0F0"/>
                </a:solidFill>
              </a:rPr>
              <a:t>Biologically Inspired Engineering</a:t>
            </a:r>
            <a:endParaRPr lang="en-US" sz="2800" dirty="0">
              <a:solidFill>
                <a:srgbClr val="00B0F0"/>
              </a:solidFill>
            </a:endParaRPr>
          </a:p>
        </p:txBody>
      </p:sp>
      <p:sp>
        <p:nvSpPr>
          <p:cNvPr id="7" name="TextBox 6"/>
          <p:cNvSpPr txBox="1"/>
          <p:nvPr/>
        </p:nvSpPr>
        <p:spPr>
          <a:xfrm>
            <a:off x="2817928" y="1387101"/>
            <a:ext cx="3318806" cy="523220"/>
          </a:xfrm>
          <a:prstGeom prst="rect">
            <a:avLst/>
          </a:prstGeom>
          <a:noFill/>
        </p:spPr>
        <p:txBody>
          <a:bodyPr wrap="square" rtlCol="0">
            <a:spAutoFit/>
          </a:bodyPr>
          <a:lstStyle/>
          <a:p>
            <a:r>
              <a:rPr lang="en-US" sz="2800" dirty="0" smtClean="0">
                <a:solidFill>
                  <a:srgbClr val="7030A0"/>
                </a:solidFill>
              </a:rPr>
              <a:t>Model-Based Design</a:t>
            </a:r>
            <a:endParaRPr lang="en-US" sz="2800" dirty="0">
              <a:solidFill>
                <a:srgbClr val="7030A0"/>
              </a:solidFill>
            </a:endParaRPr>
          </a:p>
        </p:txBody>
      </p:sp>
      <p:sp>
        <p:nvSpPr>
          <p:cNvPr id="9" name="TextBox 8"/>
          <p:cNvSpPr txBox="1"/>
          <p:nvPr/>
        </p:nvSpPr>
        <p:spPr>
          <a:xfrm>
            <a:off x="6138178" y="5782266"/>
            <a:ext cx="5595352" cy="523220"/>
          </a:xfrm>
          <a:prstGeom prst="rect">
            <a:avLst/>
          </a:prstGeom>
          <a:noFill/>
        </p:spPr>
        <p:txBody>
          <a:bodyPr wrap="square" rtlCol="0">
            <a:spAutoFit/>
          </a:bodyPr>
          <a:lstStyle/>
          <a:p>
            <a:r>
              <a:rPr lang="en-US" sz="2800" dirty="0" smtClean="0">
                <a:solidFill>
                  <a:srgbClr val="CC00FF"/>
                </a:solidFill>
              </a:rPr>
              <a:t>STEM + ARTS = STEAM</a:t>
            </a:r>
            <a:endParaRPr lang="en-US" sz="2800" dirty="0">
              <a:solidFill>
                <a:srgbClr val="CC00FF"/>
              </a:solidFill>
            </a:endParaRPr>
          </a:p>
        </p:txBody>
      </p:sp>
      <p:sp>
        <p:nvSpPr>
          <p:cNvPr id="11" name="TextBox 10"/>
          <p:cNvSpPr txBox="1"/>
          <p:nvPr/>
        </p:nvSpPr>
        <p:spPr>
          <a:xfrm>
            <a:off x="1558771" y="1869835"/>
            <a:ext cx="2220535" cy="523220"/>
          </a:xfrm>
          <a:prstGeom prst="rect">
            <a:avLst/>
          </a:prstGeom>
          <a:noFill/>
        </p:spPr>
        <p:txBody>
          <a:bodyPr wrap="square" rtlCol="0">
            <a:spAutoFit/>
          </a:bodyPr>
          <a:lstStyle/>
          <a:p>
            <a:r>
              <a:rPr lang="en-US" sz="2800" dirty="0" smtClean="0">
                <a:solidFill>
                  <a:srgbClr val="FF0000"/>
                </a:solidFill>
              </a:rPr>
              <a:t>Draper Lab</a:t>
            </a:r>
            <a:endParaRPr lang="en-US" sz="2800" dirty="0">
              <a:solidFill>
                <a:srgbClr val="FF0000"/>
              </a:solidFill>
            </a:endParaRPr>
          </a:p>
        </p:txBody>
      </p:sp>
      <p:sp>
        <p:nvSpPr>
          <p:cNvPr id="12" name="TextBox 11"/>
          <p:cNvSpPr txBox="1"/>
          <p:nvPr/>
        </p:nvSpPr>
        <p:spPr>
          <a:xfrm>
            <a:off x="6050193" y="1911392"/>
            <a:ext cx="5487652" cy="523220"/>
          </a:xfrm>
          <a:prstGeom prst="rect">
            <a:avLst/>
          </a:prstGeom>
          <a:noFill/>
        </p:spPr>
        <p:txBody>
          <a:bodyPr wrap="square" rtlCol="0">
            <a:spAutoFit/>
          </a:bodyPr>
          <a:lstStyle/>
          <a:p>
            <a:r>
              <a:rPr lang="en-US" sz="2800" dirty="0" smtClean="0">
                <a:solidFill>
                  <a:srgbClr val="00B050"/>
                </a:solidFill>
              </a:rPr>
              <a:t>Brain Science         Nano Technology</a:t>
            </a:r>
            <a:endParaRPr lang="en-US" sz="2800" dirty="0">
              <a:solidFill>
                <a:srgbClr val="00B050"/>
              </a:solidFill>
            </a:endParaRPr>
          </a:p>
        </p:txBody>
      </p:sp>
      <p:sp>
        <p:nvSpPr>
          <p:cNvPr id="13" name="TextBox 12"/>
          <p:cNvSpPr txBox="1"/>
          <p:nvPr/>
        </p:nvSpPr>
        <p:spPr>
          <a:xfrm>
            <a:off x="3329956" y="517129"/>
            <a:ext cx="4778022" cy="523220"/>
          </a:xfrm>
          <a:prstGeom prst="rect">
            <a:avLst/>
          </a:prstGeom>
          <a:noFill/>
        </p:spPr>
        <p:txBody>
          <a:bodyPr wrap="square" rtlCol="0">
            <a:spAutoFit/>
          </a:bodyPr>
          <a:lstStyle/>
          <a:p>
            <a:r>
              <a:rPr lang="en-US" sz="2800" dirty="0" smtClean="0">
                <a:solidFill>
                  <a:srgbClr val="00B0F0"/>
                </a:solidFill>
              </a:rPr>
              <a:t>Augmented Reality</a:t>
            </a:r>
            <a:endParaRPr lang="en-US" sz="2800" dirty="0">
              <a:solidFill>
                <a:srgbClr val="00B0F0"/>
              </a:solidFill>
            </a:endParaRPr>
          </a:p>
        </p:txBody>
      </p:sp>
      <p:sp>
        <p:nvSpPr>
          <p:cNvPr id="15" name="TextBox 14"/>
          <p:cNvSpPr txBox="1"/>
          <p:nvPr/>
        </p:nvSpPr>
        <p:spPr>
          <a:xfrm>
            <a:off x="1542122" y="940220"/>
            <a:ext cx="3081865" cy="523220"/>
          </a:xfrm>
          <a:prstGeom prst="rect">
            <a:avLst/>
          </a:prstGeom>
          <a:noFill/>
        </p:spPr>
        <p:txBody>
          <a:bodyPr wrap="square" rtlCol="0">
            <a:spAutoFit/>
          </a:bodyPr>
          <a:lstStyle/>
          <a:p>
            <a:r>
              <a:rPr lang="en-US" sz="2800" dirty="0" smtClean="0">
                <a:solidFill>
                  <a:srgbClr val="00B050"/>
                </a:solidFill>
              </a:rPr>
              <a:t>Photonics</a:t>
            </a:r>
            <a:endParaRPr lang="en-US" sz="2800" dirty="0">
              <a:solidFill>
                <a:srgbClr val="00B050"/>
              </a:solidFill>
            </a:endParaRPr>
          </a:p>
        </p:txBody>
      </p:sp>
      <p:sp>
        <p:nvSpPr>
          <p:cNvPr id="18" name="TextBox 17"/>
          <p:cNvSpPr txBox="1"/>
          <p:nvPr/>
        </p:nvSpPr>
        <p:spPr>
          <a:xfrm>
            <a:off x="8935854" y="4570411"/>
            <a:ext cx="2979149" cy="523220"/>
          </a:xfrm>
          <a:prstGeom prst="rect">
            <a:avLst/>
          </a:prstGeom>
          <a:noFill/>
        </p:spPr>
        <p:txBody>
          <a:bodyPr wrap="none" rtlCol="0">
            <a:spAutoFit/>
          </a:bodyPr>
          <a:lstStyle/>
          <a:p>
            <a:r>
              <a:rPr lang="en-US" sz="2800" dirty="0" smtClean="0">
                <a:solidFill>
                  <a:srgbClr val="00B0F0"/>
                </a:solidFill>
              </a:rPr>
              <a:t>Genetic Algorithms</a:t>
            </a:r>
            <a:endParaRPr lang="en-US" sz="2800" dirty="0">
              <a:solidFill>
                <a:srgbClr val="00B0F0"/>
              </a:solidFill>
            </a:endParaRPr>
          </a:p>
        </p:txBody>
      </p:sp>
      <p:sp>
        <p:nvSpPr>
          <p:cNvPr id="19" name="TextBox 18"/>
          <p:cNvSpPr txBox="1"/>
          <p:nvPr/>
        </p:nvSpPr>
        <p:spPr>
          <a:xfrm>
            <a:off x="4255242" y="4980495"/>
            <a:ext cx="3726148" cy="523220"/>
          </a:xfrm>
          <a:prstGeom prst="rect">
            <a:avLst/>
          </a:prstGeom>
          <a:noFill/>
        </p:spPr>
        <p:txBody>
          <a:bodyPr wrap="none" rtlCol="0">
            <a:spAutoFit/>
          </a:bodyPr>
          <a:lstStyle/>
          <a:p>
            <a:r>
              <a:rPr lang="en-US" sz="2800" dirty="0" smtClean="0">
                <a:solidFill>
                  <a:srgbClr val="00B0F0"/>
                </a:solidFill>
              </a:rPr>
              <a:t>Self Assembling Systems</a:t>
            </a:r>
            <a:endParaRPr lang="en-US" sz="2800" dirty="0">
              <a:solidFill>
                <a:srgbClr val="00B0F0"/>
              </a:solidFill>
            </a:endParaRPr>
          </a:p>
        </p:txBody>
      </p:sp>
      <p:sp>
        <p:nvSpPr>
          <p:cNvPr id="20" name="TextBox 19"/>
          <p:cNvSpPr txBox="1"/>
          <p:nvPr/>
        </p:nvSpPr>
        <p:spPr>
          <a:xfrm>
            <a:off x="591443" y="3673602"/>
            <a:ext cx="3297858" cy="2246769"/>
          </a:xfrm>
          <a:prstGeom prst="rect">
            <a:avLst/>
          </a:prstGeom>
          <a:noFill/>
        </p:spPr>
        <p:txBody>
          <a:bodyPr wrap="square" rtlCol="0">
            <a:spAutoFit/>
          </a:bodyPr>
          <a:lstStyle/>
          <a:p>
            <a:r>
              <a:rPr lang="en-US" sz="2800" dirty="0" smtClean="0">
                <a:solidFill>
                  <a:srgbClr val="FF0000"/>
                </a:solidFill>
              </a:rPr>
              <a:t>         Google ATAP</a:t>
            </a:r>
          </a:p>
          <a:p>
            <a:endParaRPr lang="en-US" sz="2800" dirty="0">
              <a:solidFill>
                <a:srgbClr val="FF0000"/>
              </a:solidFill>
            </a:endParaRPr>
          </a:p>
          <a:p>
            <a:r>
              <a:rPr lang="en-US" sz="2800" dirty="0" smtClean="0">
                <a:solidFill>
                  <a:srgbClr val="FF0000"/>
                </a:solidFill>
              </a:rPr>
              <a:t>   Microsoft Research                            </a:t>
            </a:r>
          </a:p>
          <a:p>
            <a:endParaRPr lang="en-US" sz="2800" dirty="0" smtClean="0">
              <a:solidFill>
                <a:srgbClr val="FF0000"/>
              </a:solidFill>
            </a:endParaRPr>
          </a:p>
          <a:p>
            <a:r>
              <a:rPr lang="en-US" sz="2800" dirty="0">
                <a:solidFill>
                  <a:srgbClr val="FF0000"/>
                </a:solidFill>
              </a:rPr>
              <a:t> </a:t>
            </a:r>
            <a:r>
              <a:rPr lang="en-US" sz="2800" dirty="0" smtClean="0">
                <a:solidFill>
                  <a:srgbClr val="FF0000"/>
                </a:solidFill>
              </a:rPr>
              <a:t>              Facebook</a:t>
            </a:r>
            <a:endParaRPr lang="en-US" sz="2800" dirty="0">
              <a:solidFill>
                <a:srgbClr val="FF0000"/>
              </a:solidFill>
            </a:endParaRPr>
          </a:p>
        </p:txBody>
      </p:sp>
      <p:sp>
        <p:nvSpPr>
          <p:cNvPr id="21" name="TextBox 20"/>
          <p:cNvSpPr txBox="1"/>
          <p:nvPr/>
        </p:nvSpPr>
        <p:spPr>
          <a:xfrm>
            <a:off x="8693841" y="2902291"/>
            <a:ext cx="3649820" cy="523220"/>
          </a:xfrm>
          <a:prstGeom prst="rect">
            <a:avLst/>
          </a:prstGeom>
          <a:noFill/>
        </p:spPr>
        <p:txBody>
          <a:bodyPr wrap="square" rtlCol="0">
            <a:spAutoFit/>
          </a:bodyPr>
          <a:lstStyle/>
          <a:p>
            <a:r>
              <a:rPr lang="en-US" sz="2800" dirty="0" smtClean="0">
                <a:solidFill>
                  <a:srgbClr val="FF0000"/>
                </a:solidFill>
              </a:rPr>
              <a:t>Research Universities</a:t>
            </a:r>
            <a:endParaRPr lang="en-US" sz="2800" dirty="0">
              <a:solidFill>
                <a:srgbClr val="FF0000"/>
              </a:solidFill>
            </a:endParaRPr>
          </a:p>
        </p:txBody>
      </p:sp>
      <p:sp>
        <p:nvSpPr>
          <p:cNvPr id="23" name="TextBox 22"/>
          <p:cNvSpPr txBox="1"/>
          <p:nvPr/>
        </p:nvSpPr>
        <p:spPr>
          <a:xfrm>
            <a:off x="4488635" y="2337989"/>
            <a:ext cx="3781806" cy="1384995"/>
          </a:xfrm>
          <a:prstGeom prst="rect">
            <a:avLst/>
          </a:prstGeom>
          <a:noFill/>
        </p:spPr>
        <p:txBody>
          <a:bodyPr wrap="square" rtlCol="0">
            <a:spAutoFit/>
          </a:bodyPr>
          <a:lstStyle/>
          <a:p>
            <a:r>
              <a:rPr lang="en-US" sz="2800" dirty="0" smtClean="0">
                <a:solidFill>
                  <a:srgbClr val="7030A0"/>
                </a:solidFill>
              </a:rPr>
              <a:t>    Machine Vision</a:t>
            </a:r>
            <a:endParaRPr lang="en-US" sz="2800" dirty="0">
              <a:solidFill>
                <a:srgbClr val="7030A0"/>
              </a:solidFill>
            </a:endParaRPr>
          </a:p>
          <a:p>
            <a:r>
              <a:rPr lang="en-US" sz="2800" dirty="0" smtClean="0">
                <a:solidFill>
                  <a:srgbClr val="7030A0"/>
                </a:solidFill>
              </a:rPr>
              <a:t>       Machine Hearing</a:t>
            </a:r>
            <a:endParaRPr lang="en-US" sz="2800" dirty="0">
              <a:solidFill>
                <a:srgbClr val="7030A0"/>
              </a:solidFill>
            </a:endParaRPr>
          </a:p>
          <a:p>
            <a:r>
              <a:rPr lang="en-US" sz="2800" dirty="0" smtClean="0">
                <a:solidFill>
                  <a:srgbClr val="7030A0"/>
                </a:solidFill>
              </a:rPr>
              <a:t> </a:t>
            </a:r>
            <a:r>
              <a:rPr lang="en-US" sz="2800" dirty="0">
                <a:solidFill>
                  <a:srgbClr val="7030A0"/>
                </a:solidFill>
              </a:rPr>
              <a:t>Augmented </a:t>
            </a:r>
            <a:r>
              <a:rPr lang="en-US" sz="2800" dirty="0" err="1" smtClean="0">
                <a:solidFill>
                  <a:srgbClr val="7030A0"/>
                </a:solidFill>
              </a:rPr>
              <a:t>Kinesthetics</a:t>
            </a:r>
            <a:endParaRPr lang="en-US" sz="2800" dirty="0">
              <a:solidFill>
                <a:srgbClr val="7030A0"/>
              </a:solidFill>
            </a:endParaRPr>
          </a:p>
        </p:txBody>
      </p:sp>
      <p:sp>
        <p:nvSpPr>
          <p:cNvPr id="24" name="TextBox 23"/>
          <p:cNvSpPr txBox="1"/>
          <p:nvPr/>
        </p:nvSpPr>
        <p:spPr>
          <a:xfrm>
            <a:off x="8107978" y="2464569"/>
            <a:ext cx="4630570" cy="3108543"/>
          </a:xfrm>
          <a:prstGeom prst="rect">
            <a:avLst/>
          </a:prstGeom>
          <a:noFill/>
        </p:spPr>
        <p:txBody>
          <a:bodyPr wrap="square" rtlCol="0">
            <a:spAutoFit/>
          </a:bodyPr>
          <a:lstStyle/>
          <a:p>
            <a:r>
              <a:rPr lang="en-US" sz="2800" dirty="0" smtClean="0">
                <a:solidFill>
                  <a:srgbClr val="00B050"/>
                </a:solidFill>
              </a:rPr>
              <a:t>       Social Physics</a:t>
            </a:r>
            <a:endParaRPr lang="en-US" sz="2800" b="1" dirty="0" smtClean="0">
              <a:solidFill>
                <a:srgbClr val="00B050"/>
              </a:solidFill>
            </a:endParaRPr>
          </a:p>
          <a:p>
            <a:endParaRPr lang="en-US" sz="2800" dirty="0">
              <a:solidFill>
                <a:srgbClr val="00B050"/>
              </a:solidFill>
            </a:endParaRPr>
          </a:p>
          <a:p>
            <a:r>
              <a:rPr lang="en-US" sz="2800" dirty="0" smtClean="0">
                <a:solidFill>
                  <a:srgbClr val="00B050"/>
                </a:solidFill>
              </a:rPr>
              <a:t>      Techno-Social Dynamics</a:t>
            </a:r>
          </a:p>
          <a:p>
            <a:endParaRPr lang="en-US" sz="2800" dirty="0" smtClean="0">
              <a:solidFill>
                <a:srgbClr val="00B050"/>
              </a:solidFill>
            </a:endParaRPr>
          </a:p>
          <a:p>
            <a:r>
              <a:rPr lang="en-US" sz="2800" dirty="0" smtClean="0">
                <a:solidFill>
                  <a:srgbClr val="00B050"/>
                </a:solidFill>
              </a:rPr>
              <a:t>                   Social Machines</a:t>
            </a:r>
          </a:p>
          <a:p>
            <a:endParaRPr lang="en-US" sz="2800" dirty="0">
              <a:solidFill>
                <a:srgbClr val="00B050"/>
              </a:solidFill>
            </a:endParaRPr>
          </a:p>
          <a:p>
            <a:r>
              <a:rPr lang="en-US" sz="2800" dirty="0" smtClean="0">
                <a:solidFill>
                  <a:srgbClr val="00B050"/>
                </a:solidFill>
              </a:rPr>
              <a:t>Biosocial Learning</a:t>
            </a:r>
            <a:endParaRPr lang="en-US" sz="2800" dirty="0">
              <a:solidFill>
                <a:srgbClr val="00B050"/>
              </a:solidFill>
            </a:endParaRPr>
          </a:p>
        </p:txBody>
      </p:sp>
      <p:sp>
        <p:nvSpPr>
          <p:cNvPr id="25" name="TextBox 24"/>
          <p:cNvSpPr txBox="1"/>
          <p:nvPr/>
        </p:nvSpPr>
        <p:spPr>
          <a:xfrm>
            <a:off x="579562" y="2320697"/>
            <a:ext cx="3231847" cy="2246769"/>
          </a:xfrm>
          <a:prstGeom prst="rect">
            <a:avLst/>
          </a:prstGeom>
          <a:noFill/>
        </p:spPr>
        <p:txBody>
          <a:bodyPr wrap="none" rtlCol="0">
            <a:spAutoFit/>
          </a:bodyPr>
          <a:lstStyle/>
          <a:p>
            <a:r>
              <a:rPr lang="en-US" sz="2800" dirty="0" smtClean="0">
                <a:solidFill>
                  <a:srgbClr val="00B0F0"/>
                </a:solidFill>
              </a:rPr>
              <a:t>    </a:t>
            </a:r>
            <a:r>
              <a:rPr lang="en-US" sz="2800" dirty="0" err="1" smtClean="0">
                <a:solidFill>
                  <a:srgbClr val="00B0F0"/>
                </a:solidFill>
              </a:rPr>
              <a:t>Multiengineering</a:t>
            </a:r>
            <a:endParaRPr lang="en-US" sz="2800" dirty="0" smtClean="0">
              <a:solidFill>
                <a:srgbClr val="00B0F0"/>
              </a:solidFill>
            </a:endParaRPr>
          </a:p>
          <a:p>
            <a:endParaRPr lang="en-US" sz="2800" dirty="0">
              <a:solidFill>
                <a:srgbClr val="00B0F0"/>
              </a:solidFill>
            </a:endParaRPr>
          </a:p>
          <a:p>
            <a:r>
              <a:rPr lang="en-US" sz="2800" dirty="0" smtClean="0">
                <a:solidFill>
                  <a:srgbClr val="00B0F0"/>
                </a:solidFill>
              </a:rPr>
              <a:t>Meta^2Mathematics</a:t>
            </a:r>
          </a:p>
          <a:p>
            <a:endParaRPr lang="en-US" sz="2800" dirty="0">
              <a:solidFill>
                <a:srgbClr val="00B0F0"/>
              </a:solidFill>
            </a:endParaRPr>
          </a:p>
          <a:p>
            <a:r>
              <a:rPr lang="en-US" sz="2800" dirty="0" smtClean="0">
                <a:solidFill>
                  <a:srgbClr val="00B0F0"/>
                </a:solidFill>
              </a:rPr>
              <a:t>    Meta Architecture</a:t>
            </a:r>
          </a:p>
        </p:txBody>
      </p:sp>
      <p:sp>
        <p:nvSpPr>
          <p:cNvPr id="27" name="TextBox 26"/>
          <p:cNvSpPr txBox="1"/>
          <p:nvPr/>
        </p:nvSpPr>
        <p:spPr>
          <a:xfrm>
            <a:off x="8505172" y="4204828"/>
            <a:ext cx="3007294" cy="1815882"/>
          </a:xfrm>
          <a:prstGeom prst="rect">
            <a:avLst/>
          </a:prstGeom>
          <a:noFill/>
        </p:spPr>
        <p:txBody>
          <a:bodyPr wrap="square" rtlCol="0">
            <a:spAutoFit/>
          </a:bodyPr>
          <a:lstStyle/>
          <a:p>
            <a:r>
              <a:rPr lang="en-US" sz="2800" dirty="0" smtClean="0">
                <a:solidFill>
                  <a:srgbClr val="FFCC00"/>
                </a:solidFill>
              </a:rPr>
              <a:t>   UPS</a:t>
            </a:r>
          </a:p>
          <a:p>
            <a:endParaRPr lang="en-US" sz="2800" dirty="0" smtClean="0">
              <a:solidFill>
                <a:srgbClr val="FFCC00"/>
              </a:solidFill>
            </a:endParaRPr>
          </a:p>
          <a:p>
            <a:r>
              <a:rPr lang="en-US" sz="2800" dirty="0" smtClean="0">
                <a:solidFill>
                  <a:srgbClr val="FFCC00"/>
                </a:solidFill>
              </a:rPr>
              <a:t>  </a:t>
            </a:r>
            <a:endParaRPr lang="en-US" sz="1200" dirty="0">
              <a:solidFill>
                <a:srgbClr val="FFCC00"/>
              </a:solidFill>
            </a:endParaRPr>
          </a:p>
          <a:p>
            <a:r>
              <a:rPr lang="en-US" sz="2800" dirty="0" smtClean="0">
                <a:solidFill>
                  <a:srgbClr val="FFCC00"/>
                </a:solidFill>
              </a:rPr>
              <a:t>              Amazon</a:t>
            </a:r>
            <a:endParaRPr lang="en-US" sz="2800" dirty="0">
              <a:solidFill>
                <a:srgbClr val="FFCC00"/>
              </a:solidFill>
            </a:endParaRPr>
          </a:p>
        </p:txBody>
      </p:sp>
      <p:sp>
        <p:nvSpPr>
          <p:cNvPr id="28" name="TextBox 27"/>
          <p:cNvSpPr txBox="1"/>
          <p:nvPr/>
        </p:nvSpPr>
        <p:spPr>
          <a:xfrm>
            <a:off x="3601470" y="5382614"/>
            <a:ext cx="6377372" cy="523220"/>
          </a:xfrm>
          <a:prstGeom prst="rect">
            <a:avLst/>
          </a:prstGeom>
          <a:noFill/>
        </p:spPr>
        <p:txBody>
          <a:bodyPr wrap="square" rtlCol="0">
            <a:spAutoFit/>
          </a:bodyPr>
          <a:lstStyle/>
          <a:p>
            <a:r>
              <a:rPr lang="en-US" sz="2800" dirty="0" smtClean="0">
                <a:solidFill>
                  <a:srgbClr val="00B050"/>
                </a:solidFill>
              </a:rPr>
              <a:t>Techno-Social Exploration-Infrastructure</a:t>
            </a:r>
            <a:endParaRPr lang="en-US" sz="2800" dirty="0">
              <a:solidFill>
                <a:srgbClr val="00B050"/>
              </a:solidFill>
            </a:endParaRPr>
          </a:p>
        </p:txBody>
      </p:sp>
      <p:sp>
        <p:nvSpPr>
          <p:cNvPr id="8" name="TextBox 7"/>
          <p:cNvSpPr txBox="1"/>
          <p:nvPr/>
        </p:nvSpPr>
        <p:spPr>
          <a:xfrm>
            <a:off x="4582719" y="4553145"/>
            <a:ext cx="2558652" cy="523220"/>
          </a:xfrm>
          <a:prstGeom prst="rect">
            <a:avLst/>
          </a:prstGeom>
          <a:noFill/>
        </p:spPr>
        <p:txBody>
          <a:bodyPr wrap="square" rtlCol="0">
            <a:spAutoFit/>
          </a:bodyPr>
          <a:lstStyle/>
          <a:p>
            <a:r>
              <a:rPr lang="en-US" sz="2800" dirty="0" smtClean="0">
                <a:solidFill>
                  <a:srgbClr val="CC00FF"/>
                </a:solidFill>
              </a:rPr>
              <a:t>Data Science</a:t>
            </a:r>
            <a:endParaRPr lang="en-US" sz="2800" dirty="0">
              <a:solidFill>
                <a:srgbClr val="CC00FF"/>
              </a:solidFill>
            </a:endParaRPr>
          </a:p>
        </p:txBody>
      </p:sp>
      <p:sp>
        <p:nvSpPr>
          <p:cNvPr id="10" name="TextBox 9"/>
          <p:cNvSpPr txBox="1"/>
          <p:nvPr/>
        </p:nvSpPr>
        <p:spPr>
          <a:xfrm>
            <a:off x="5727707" y="976846"/>
            <a:ext cx="6057380" cy="523220"/>
          </a:xfrm>
          <a:prstGeom prst="rect">
            <a:avLst/>
          </a:prstGeom>
          <a:noFill/>
        </p:spPr>
        <p:txBody>
          <a:bodyPr wrap="square" rtlCol="0">
            <a:spAutoFit/>
          </a:bodyPr>
          <a:lstStyle/>
          <a:p>
            <a:r>
              <a:rPr lang="en-US" sz="2800" dirty="0" smtClean="0">
                <a:solidFill>
                  <a:srgbClr val="CC00FF"/>
                </a:solidFill>
              </a:rPr>
              <a:t>Bio-Electronics   Exploratory robotics</a:t>
            </a:r>
            <a:endParaRPr lang="en-US" sz="2800" dirty="0">
              <a:solidFill>
                <a:srgbClr val="CC00FF"/>
              </a:solidFill>
            </a:endParaRPr>
          </a:p>
        </p:txBody>
      </p:sp>
      <p:sp>
        <p:nvSpPr>
          <p:cNvPr id="14" name="TextBox 13"/>
          <p:cNvSpPr txBox="1"/>
          <p:nvPr/>
        </p:nvSpPr>
        <p:spPr>
          <a:xfrm>
            <a:off x="2246192" y="5762144"/>
            <a:ext cx="3762095" cy="523220"/>
          </a:xfrm>
          <a:prstGeom prst="rect">
            <a:avLst/>
          </a:prstGeom>
          <a:noFill/>
        </p:spPr>
        <p:txBody>
          <a:bodyPr wrap="square" rtlCol="0">
            <a:spAutoFit/>
          </a:bodyPr>
          <a:lstStyle/>
          <a:p>
            <a:r>
              <a:rPr lang="en-US" sz="2800" dirty="0" smtClean="0">
                <a:solidFill>
                  <a:srgbClr val="CC00FF"/>
                </a:solidFill>
              </a:rPr>
              <a:t>AI &amp; Machine Learning</a:t>
            </a:r>
            <a:endParaRPr lang="en-US" sz="2800" dirty="0">
              <a:solidFill>
                <a:srgbClr val="CC00FF"/>
              </a:solidFill>
            </a:endParaRPr>
          </a:p>
        </p:txBody>
      </p:sp>
      <p:sp>
        <p:nvSpPr>
          <p:cNvPr id="16" name="TextBox 15"/>
          <p:cNvSpPr txBox="1"/>
          <p:nvPr/>
        </p:nvSpPr>
        <p:spPr>
          <a:xfrm>
            <a:off x="6366346" y="517129"/>
            <a:ext cx="4018120" cy="523220"/>
          </a:xfrm>
          <a:prstGeom prst="rect">
            <a:avLst/>
          </a:prstGeom>
          <a:noFill/>
        </p:spPr>
        <p:txBody>
          <a:bodyPr wrap="square" rtlCol="0">
            <a:spAutoFit/>
          </a:bodyPr>
          <a:lstStyle/>
          <a:p>
            <a:r>
              <a:rPr lang="en-US" sz="2800" dirty="0" err="1" smtClean="0">
                <a:solidFill>
                  <a:srgbClr val="CC00FF"/>
                </a:solidFill>
              </a:rPr>
              <a:t>Teleautonomous</a:t>
            </a:r>
            <a:r>
              <a:rPr lang="en-US" sz="2800" dirty="0" smtClean="0">
                <a:solidFill>
                  <a:srgbClr val="CC00FF"/>
                </a:solidFill>
              </a:rPr>
              <a:t> Systems</a:t>
            </a:r>
            <a:endParaRPr lang="en-US" sz="2800" dirty="0">
              <a:solidFill>
                <a:srgbClr val="CC00FF"/>
              </a:solidFill>
            </a:endParaRPr>
          </a:p>
        </p:txBody>
      </p:sp>
      <p:sp>
        <p:nvSpPr>
          <p:cNvPr id="22" name="TextBox 21"/>
          <p:cNvSpPr txBox="1"/>
          <p:nvPr/>
        </p:nvSpPr>
        <p:spPr>
          <a:xfrm>
            <a:off x="1532128" y="4974265"/>
            <a:ext cx="2306401" cy="523220"/>
          </a:xfrm>
          <a:prstGeom prst="rect">
            <a:avLst/>
          </a:prstGeom>
          <a:noFill/>
        </p:spPr>
        <p:txBody>
          <a:bodyPr wrap="none" rtlCol="0">
            <a:spAutoFit/>
          </a:bodyPr>
          <a:lstStyle/>
          <a:p>
            <a:r>
              <a:rPr lang="en-US" sz="2800" dirty="0" smtClean="0">
                <a:solidFill>
                  <a:srgbClr val="CC00FF"/>
                </a:solidFill>
              </a:rPr>
              <a:t>Metamaterials</a:t>
            </a:r>
            <a:endParaRPr lang="en-US" sz="2800" dirty="0">
              <a:solidFill>
                <a:srgbClr val="CC00FF"/>
              </a:solidFill>
            </a:endParaRPr>
          </a:p>
        </p:txBody>
      </p:sp>
      <p:sp>
        <p:nvSpPr>
          <p:cNvPr id="26" name="TextBox 25"/>
          <p:cNvSpPr txBox="1"/>
          <p:nvPr/>
        </p:nvSpPr>
        <p:spPr>
          <a:xfrm flipH="1">
            <a:off x="752685" y="1381301"/>
            <a:ext cx="2312806" cy="523220"/>
          </a:xfrm>
          <a:prstGeom prst="rect">
            <a:avLst/>
          </a:prstGeom>
          <a:noFill/>
        </p:spPr>
        <p:txBody>
          <a:bodyPr wrap="square" rtlCol="0">
            <a:spAutoFit/>
          </a:bodyPr>
          <a:lstStyle/>
          <a:p>
            <a:r>
              <a:rPr lang="en-US" sz="2800" dirty="0" err="1" smtClean="0">
                <a:solidFill>
                  <a:srgbClr val="FFCC00"/>
                </a:solidFill>
              </a:rPr>
              <a:t>Hyperscaling</a:t>
            </a:r>
            <a:endParaRPr lang="en-US" sz="2800" dirty="0">
              <a:solidFill>
                <a:srgbClr val="FFCC00"/>
              </a:solidFill>
            </a:endParaRPr>
          </a:p>
        </p:txBody>
      </p:sp>
      <p:sp>
        <p:nvSpPr>
          <p:cNvPr id="29" name="TextBox 28"/>
          <p:cNvSpPr txBox="1"/>
          <p:nvPr/>
        </p:nvSpPr>
        <p:spPr>
          <a:xfrm>
            <a:off x="3965057" y="3603394"/>
            <a:ext cx="3287631" cy="523220"/>
          </a:xfrm>
          <a:prstGeom prst="rect">
            <a:avLst/>
          </a:prstGeom>
          <a:noFill/>
        </p:spPr>
        <p:txBody>
          <a:bodyPr wrap="none" rtlCol="0">
            <a:spAutoFit/>
          </a:bodyPr>
          <a:lstStyle/>
          <a:p>
            <a:r>
              <a:rPr lang="en-US" sz="2800" dirty="0" smtClean="0">
                <a:solidFill>
                  <a:srgbClr val="FFCC00"/>
                </a:solidFill>
              </a:rPr>
              <a:t>Ecological Algorithms</a:t>
            </a:r>
            <a:endParaRPr lang="en-US" sz="2800" dirty="0">
              <a:solidFill>
                <a:srgbClr val="FFCC00"/>
              </a:solidFill>
            </a:endParaRPr>
          </a:p>
        </p:txBody>
      </p:sp>
      <p:sp>
        <p:nvSpPr>
          <p:cNvPr id="30" name="TextBox 29"/>
          <p:cNvSpPr txBox="1"/>
          <p:nvPr/>
        </p:nvSpPr>
        <p:spPr>
          <a:xfrm>
            <a:off x="4980877" y="4092509"/>
            <a:ext cx="2959465" cy="523220"/>
          </a:xfrm>
          <a:prstGeom prst="rect">
            <a:avLst/>
          </a:prstGeom>
          <a:noFill/>
        </p:spPr>
        <p:txBody>
          <a:bodyPr wrap="none" rtlCol="0">
            <a:spAutoFit/>
          </a:bodyPr>
          <a:lstStyle/>
          <a:p>
            <a:r>
              <a:rPr lang="en-US" sz="2800" dirty="0" smtClean="0">
                <a:solidFill>
                  <a:srgbClr val="FFCC00"/>
                </a:solidFill>
              </a:rPr>
              <a:t>RI School of Design</a:t>
            </a:r>
            <a:endParaRPr lang="en-US" sz="2800" dirty="0">
              <a:solidFill>
                <a:srgbClr val="FFCC00"/>
              </a:solidFill>
            </a:endParaRPr>
          </a:p>
        </p:txBody>
      </p:sp>
      <p:sp>
        <p:nvSpPr>
          <p:cNvPr id="31" name="TextBox 30"/>
          <p:cNvSpPr txBox="1"/>
          <p:nvPr/>
        </p:nvSpPr>
        <p:spPr>
          <a:xfrm>
            <a:off x="591443" y="513280"/>
            <a:ext cx="3200401" cy="523220"/>
          </a:xfrm>
          <a:prstGeom prst="rect">
            <a:avLst/>
          </a:prstGeom>
          <a:noFill/>
        </p:spPr>
        <p:txBody>
          <a:bodyPr wrap="square" rtlCol="0">
            <a:spAutoFit/>
          </a:bodyPr>
          <a:lstStyle/>
          <a:p>
            <a:r>
              <a:rPr lang="en-US" sz="2800" dirty="0" smtClean="0">
                <a:solidFill>
                  <a:srgbClr val="FFCC00"/>
                </a:solidFill>
              </a:rPr>
              <a:t>Multi-physics EDA</a:t>
            </a:r>
            <a:endParaRPr lang="en-US" sz="2800" dirty="0">
              <a:solidFill>
                <a:srgbClr val="FFCC00"/>
              </a:solidFill>
            </a:endParaRPr>
          </a:p>
        </p:txBody>
      </p:sp>
    </p:spTree>
    <p:extLst>
      <p:ext uri="{BB962C8B-B14F-4D97-AF65-F5344CB8AC3E}">
        <p14:creationId xmlns:p14="http://schemas.microsoft.com/office/powerpoint/2010/main" val="23908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additive="base">
                                        <p:cTn id="93" dur="500" fill="hold"/>
                                        <p:tgtEl>
                                          <p:spTgt spid="9"/>
                                        </p:tgtEl>
                                        <p:attrNameLst>
                                          <p:attrName>ppt_x</p:attrName>
                                        </p:attrNameLst>
                                      </p:cBhvr>
                                      <p:tavLst>
                                        <p:tav tm="0">
                                          <p:val>
                                            <p:strVal val="#ppt_x"/>
                                          </p:val>
                                        </p:tav>
                                        <p:tav tm="100000">
                                          <p:val>
                                            <p:strVal val="#ppt_x"/>
                                          </p:val>
                                        </p:tav>
                                      </p:tavLst>
                                    </p:anim>
                                    <p:anim calcmode="lin" valueType="num">
                                      <p:cBhvr additive="base">
                                        <p:cTn id="94" dur="500" fill="hold"/>
                                        <p:tgtEl>
                                          <p:spTgt spid="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ppt_x"/>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additive="base">
                                        <p:cTn id="111" dur="500" fill="hold"/>
                                        <p:tgtEl>
                                          <p:spTgt spid="29"/>
                                        </p:tgtEl>
                                        <p:attrNameLst>
                                          <p:attrName>ppt_x</p:attrName>
                                        </p:attrNameLst>
                                      </p:cBhvr>
                                      <p:tavLst>
                                        <p:tav tm="0">
                                          <p:val>
                                            <p:strVal val="#ppt_x"/>
                                          </p:val>
                                        </p:tav>
                                        <p:tav tm="100000">
                                          <p:val>
                                            <p:strVal val="#ppt_x"/>
                                          </p:val>
                                        </p:tav>
                                      </p:tavLst>
                                    </p:anim>
                                    <p:anim calcmode="lin" valueType="num">
                                      <p:cBhvr additive="base">
                                        <p:cTn id="112" dur="500" fill="hold"/>
                                        <p:tgtEl>
                                          <p:spTgt spid="2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ppt_x"/>
                                          </p:val>
                                        </p:tav>
                                        <p:tav tm="100000">
                                          <p:val>
                                            <p:strVal val="#ppt_x"/>
                                          </p:val>
                                        </p:tav>
                                      </p:tavLst>
                                    </p:anim>
                                    <p:anim calcmode="lin" valueType="num">
                                      <p:cBhvr additive="base">
                                        <p:cTn id="120" dur="500" fill="hold"/>
                                        <p:tgtEl>
                                          <p:spTgt spid="26"/>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1" grpId="0"/>
      <p:bldP spid="12" grpId="0"/>
      <p:bldP spid="13" grpId="0"/>
      <p:bldP spid="15" grpId="0"/>
      <p:bldP spid="18" grpId="0"/>
      <p:bldP spid="19" grpId="0"/>
      <p:bldP spid="20" grpId="0"/>
      <p:bldP spid="21" grpId="0"/>
      <p:bldP spid="23" grpId="0"/>
      <p:bldP spid="24" grpId="0"/>
      <p:bldP spid="25" grpId="0"/>
      <p:bldP spid="27" grpId="0"/>
      <p:bldP spid="28" grpId="0"/>
      <p:bldP spid="8" grpId="0"/>
      <p:bldP spid="10" grpId="0"/>
      <p:bldP spid="14" grpId="0"/>
      <p:bldP spid="16" grpId="0"/>
      <p:bldP spid="22" grpId="0"/>
      <p:bldP spid="26" grpId="0"/>
      <p:bldP spid="29" grpId="0"/>
      <p:bldP spid="30" grpId="0"/>
      <p:bldP spid="3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9719" y="2792483"/>
            <a:ext cx="3454625" cy="1658839"/>
          </a:xfrm>
          <a:prstGeom prst="rect">
            <a:avLst/>
          </a:prstGeom>
          <a:ln>
            <a:solidFill>
              <a:schemeClr val="accent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8577" y="1912432"/>
            <a:ext cx="3853841" cy="3688885"/>
          </a:xfrm>
          <a:prstGeom prst="rect">
            <a:avLst/>
          </a:prstGeom>
          <a:ln>
            <a:solidFill>
              <a:schemeClr val="accent1"/>
            </a:solidFill>
          </a:ln>
        </p:spPr>
      </p:pic>
      <p:sp>
        <p:nvSpPr>
          <p:cNvPr id="10" name="TextBox 9"/>
          <p:cNvSpPr txBox="1"/>
          <p:nvPr/>
        </p:nvSpPr>
        <p:spPr>
          <a:xfrm>
            <a:off x="1923353" y="712103"/>
            <a:ext cx="4284407" cy="1200329"/>
          </a:xfrm>
          <a:prstGeom prst="rect">
            <a:avLst/>
          </a:prstGeom>
          <a:noFill/>
        </p:spPr>
        <p:txBody>
          <a:bodyPr wrap="square" rtlCol="0">
            <a:spAutoFit/>
          </a:bodyPr>
          <a:lstStyle/>
          <a:p>
            <a:r>
              <a:rPr lang="en-US" dirty="0" smtClean="0"/>
              <a:t>Study, for example, the </a:t>
            </a:r>
            <a:r>
              <a:rPr lang="en-US" dirty="0" smtClean="0">
                <a:hlinkClick r:id="rId4"/>
              </a:rPr>
              <a:t>first fully-hybrid biological-solid-state system </a:t>
            </a:r>
            <a:r>
              <a:rPr lang="en-US" dirty="0" smtClean="0"/>
              <a:t>just created in </a:t>
            </a:r>
            <a:r>
              <a:rPr lang="en-US" dirty="0" smtClean="0">
                <a:hlinkClick r:id="rId5"/>
              </a:rPr>
              <a:t>Ken Shepard</a:t>
            </a:r>
            <a:r>
              <a:rPr lang="en-US" dirty="0" smtClean="0"/>
              <a:t>’s </a:t>
            </a:r>
            <a:r>
              <a:rPr lang="en-US" dirty="0" smtClean="0">
                <a:hlinkClick r:id="rId6"/>
              </a:rPr>
              <a:t>Bioelectronics Systems Lab </a:t>
            </a:r>
            <a:r>
              <a:rPr lang="en-US" dirty="0" smtClean="0"/>
              <a:t>here at Columbia’s SEAS </a:t>
            </a:r>
            <a:r>
              <a:rPr lang="en-US" dirty="0" smtClean="0">
                <a:solidFill>
                  <a:schemeClr val="bg1">
                    <a:lumMod val="65000"/>
                  </a:schemeClr>
                </a:solidFill>
              </a:rPr>
              <a:t>(</a:t>
            </a:r>
            <a:r>
              <a:rPr lang="en-US" sz="1600" dirty="0" smtClean="0">
                <a:solidFill>
                  <a:schemeClr val="bg1">
                    <a:lumMod val="65000"/>
                  </a:schemeClr>
                </a:solidFill>
                <a:hlinkClick r:id="rId6"/>
              </a:rPr>
              <a:t>video</a:t>
            </a:r>
            <a:r>
              <a:rPr lang="en-US" dirty="0" smtClean="0">
                <a:solidFill>
                  <a:schemeClr val="bg1">
                    <a:lumMod val="65000"/>
                  </a:schemeClr>
                </a:solidFill>
              </a:rPr>
              <a:t>)</a:t>
            </a:r>
            <a:r>
              <a:rPr lang="en-US" dirty="0" smtClean="0"/>
              <a:t>:</a:t>
            </a:r>
            <a:endParaRPr lang="en-US" dirty="0"/>
          </a:p>
        </p:txBody>
      </p:sp>
      <p:sp>
        <p:nvSpPr>
          <p:cNvPr id="11" name="TextBox 10"/>
          <p:cNvSpPr txBox="1"/>
          <p:nvPr/>
        </p:nvSpPr>
        <p:spPr>
          <a:xfrm>
            <a:off x="6350372" y="4451322"/>
            <a:ext cx="4135865" cy="1200329"/>
          </a:xfrm>
          <a:prstGeom prst="rect">
            <a:avLst/>
          </a:prstGeom>
          <a:noFill/>
        </p:spPr>
        <p:txBody>
          <a:bodyPr wrap="square" rtlCol="0">
            <a:spAutoFit/>
          </a:bodyPr>
          <a:lstStyle/>
          <a:p>
            <a:r>
              <a:rPr lang="en-US" dirty="0" smtClean="0"/>
              <a:t>By powering </a:t>
            </a:r>
            <a:r>
              <a:rPr lang="en-US" dirty="0" smtClean="0">
                <a:hlinkClick r:id="rId7"/>
              </a:rPr>
              <a:t>CMOS</a:t>
            </a:r>
            <a:r>
              <a:rPr lang="en-US" dirty="0" smtClean="0"/>
              <a:t> </a:t>
            </a:r>
            <a:r>
              <a:rPr lang="en-US" dirty="0" err="1" smtClean="0"/>
              <a:t>microcircuitry</a:t>
            </a:r>
            <a:r>
              <a:rPr lang="en-US" dirty="0" smtClean="0"/>
              <a:t> using</a:t>
            </a:r>
          </a:p>
          <a:p>
            <a:r>
              <a:rPr lang="en-US" dirty="0" smtClean="0">
                <a:hlinkClick r:id="rId8"/>
              </a:rPr>
              <a:t>ATP</a:t>
            </a:r>
            <a:r>
              <a:rPr lang="en-US" dirty="0" smtClean="0"/>
              <a:t> in an in-vitro </a:t>
            </a:r>
            <a:r>
              <a:rPr lang="en-US" dirty="0" err="1" smtClean="0"/>
              <a:t>electrogenic</a:t>
            </a:r>
            <a:r>
              <a:rPr lang="en-US" dirty="0" smtClean="0"/>
              <a:t> ion pump, </a:t>
            </a:r>
          </a:p>
          <a:p>
            <a:r>
              <a:rPr lang="en-US" dirty="0"/>
              <a:t>t</a:t>
            </a:r>
            <a:r>
              <a:rPr lang="en-US" dirty="0" smtClean="0"/>
              <a:t>his work opens a path to powering tiny</a:t>
            </a:r>
          </a:p>
          <a:p>
            <a:r>
              <a:rPr lang="en-US" dirty="0" err="1" smtClean="0"/>
              <a:t>nano</a:t>
            </a:r>
            <a:r>
              <a:rPr lang="en-US" dirty="0" smtClean="0"/>
              <a:t>-chips embedded inside living cells!</a:t>
            </a:r>
          </a:p>
        </p:txBody>
      </p:sp>
      <p:pic>
        <p:nvPicPr>
          <p:cNvPr id="13" name="Picture 12">
            <a:hlinkClick r:id="rId6"/>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9568" y="862343"/>
            <a:ext cx="3464776" cy="1814190"/>
          </a:xfrm>
          <a:prstGeom prst="rect">
            <a:avLst/>
          </a:prstGeom>
          <a:ln>
            <a:solidFill>
              <a:schemeClr val="accent1"/>
            </a:solidFill>
          </a:ln>
        </p:spPr>
      </p:pic>
    </p:spTree>
    <p:extLst>
      <p:ext uri="{BB962C8B-B14F-4D97-AF65-F5344CB8AC3E}">
        <p14:creationId xmlns:p14="http://schemas.microsoft.com/office/powerpoint/2010/main" val="6693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277" y="1230276"/>
            <a:ext cx="4073148" cy="2800767"/>
          </a:xfrm>
          <a:prstGeom prst="rect">
            <a:avLst/>
          </a:prstGeom>
          <a:noFill/>
        </p:spPr>
        <p:txBody>
          <a:bodyPr wrap="square" rtlCol="0">
            <a:spAutoFit/>
          </a:bodyPr>
          <a:lstStyle/>
          <a:p>
            <a:r>
              <a:rPr lang="en-US" sz="2200" dirty="0"/>
              <a:t>A</a:t>
            </a:r>
            <a:r>
              <a:rPr lang="en-US" sz="2200" dirty="0" smtClean="0"/>
              <a:t>s mass-communication by </a:t>
            </a:r>
            <a:r>
              <a:rPr lang="en-US" sz="2200" dirty="0" smtClean="0">
                <a:hlinkClick r:id="rId2"/>
              </a:rPr>
              <a:t>printing</a:t>
            </a:r>
            <a:r>
              <a:rPr lang="en-US" sz="2200" dirty="0" smtClean="0"/>
              <a:t> spread in the late 1400s, </a:t>
            </a:r>
          </a:p>
          <a:p>
            <a:r>
              <a:rPr lang="en-US" sz="2200" dirty="0"/>
              <a:t>i</a:t>
            </a:r>
            <a:r>
              <a:rPr lang="en-US" sz="2200" dirty="0" smtClean="0"/>
              <a:t>t enabled adventurers to ever-more quickly propagate news of what they’d found and where they’d found it . . . </a:t>
            </a:r>
            <a:r>
              <a:rPr lang="en-US" sz="2200" dirty="0"/>
              <a:t>d</a:t>
            </a:r>
            <a:r>
              <a:rPr lang="en-US" sz="2200" dirty="0" smtClean="0"/>
              <a:t>ramatically escalating the exploration rate . . . </a:t>
            </a:r>
            <a:endParaRPr lang="en-US" sz="2200" dirty="0"/>
          </a:p>
          <a:p>
            <a:endParaRPr lang="en-US" sz="2200" dirty="0" smtClean="0"/>
          </a:p>
        </p:txBody>
      </p:sp>
      <p:sp>
        <p:nvSpPr>
          <p:cNvPr id="4" name="TextBox 3"/>
          <p:cNvSpPr txBox="1"/>
          <p:nvPr/>
        </p:nvSpPr>
        <p:spPr>
          <a:xfrm>
            <a:off x="7397403" y="5283914"/>
            <a:ext cx="5723740" cy="276999"/>
          </a:xfrm>
          <a:prstGeom prst="rect">
            <a:avLst/>
          </a:prstGeom>
          <a:noFill/>
        </p:spPr>
        <p:txBody>
          <a:bodyPr wrap="square" rtlCol="0">
            <a:spAutoFit/>
          </a:bodyPr>
          <a:lstStyle/>
          <a:p>
            <a:r>
              <a:rPr lang="en-US" sz="1200" dirty="0" smtClean="0">
                <a:hlinkClick r:id="rId3"/>
              </a:rPr>
              <a:t>Link</a:t>
            </a:r>
            <a:r>
              <a:rPr lang="en-US" sz="1200" dirty="0" smtClean="0"/>
              <a:t>; Attribution</a:t>
            </a:r>
            <a:r>
              <a:rPr lang="en-US" sz="1200" dirty="0"/>
              <a:t>: </a:t>
            </a:r>
            <a:r>
              <a:rPr lang="en-US" sz="1200" dirty="0" err="1">
                <a:hlinkClick r:id="rId4" tooltip="wikipedia:User:Aodhdubh"/>
              </a:rPr>
              <a:t>Aodhdubh</a:t>
            </a:r>
            <a:r>
              <a:rPr lang="en-US" sz="1200" dirty="0"/>
              <a:t> at </a:t>
            </a:r>
            <a:r>
              <a:rPr lang="en-US" sz="1200" dirty="0">
                <a:hlinkClick r:id="rId5" tooltip="wikipedia:"/>
              </a:rPr>
              <a:t>English Wikipedia</a:t>
            </a:r>
            <a:endParaRPr lang="en-US" sz="1200" dirty="0"/>
          </a:p>
        </p:txBody>
      </p:sp>
      <p:pic>
        <p:nvPicPr>
          <p:cNvPr id="5" name="Picture 4">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873" y="1230276"/>
            <a:ext cx="4975328" cy="3638209"/>
          </a:xfrm>
          <a:prstGeom prst="rect">
            <a:avLst/>
          </a:prstGeom>
          <a:ln>
            <a:solidFill>
              <a:schemeClr val="accent1"/>
            </a:solidFill>
          </a:ln>
        </p:spPr>
      </p:pic>
      <p:sp>
        <p:nvSpPr>
          <p:cNvPr id="7" name="TextBox 6"/>
          <p:cNvSpPr txBox="1"/>
          <p:nvPr/>
        </p:nvSpPr>
        <p:spPr>
          <a:xfrm>
            <a:off x="1232277" y="3885122"/>
            <a:ext cx="3799020" cy="646331"/>
          </a:xfrm>
          <a:prstGeom prst="rect">
            <a:avLst/>
          </a:prstGeom>
          <a:noFill/>
        </p:spPr>
        <p:txBody>
          <a:bodyPr wrap="square" rtlCol="0">
            <a:spAutoFit/>
          </a:bodyPr>
          <a:lstStyle/>
          <a:p>
            <a:r>
              <a:rPr lang="en-US" dirty="0" smtClean="0"/>
              <a:t>Replica Gutenberg Press at the </a:t>
            </a:r>
            <a:r>
              <a:rPr lang="en-US" dirty="0" smtClean="0">
                <a:hlinkClick r:id="rId7" tooltip="Featherbed Alley Printshop"/>
              </a:rPr>
              <a:t>Featherbed Alley </a:t>
            </a:r>
            <a:r>
              <a:rPr lang="en-US" dirty="0" err="1" smtClean="0">
                <a:hlinkClick r:id="rId7" tooltip="Featherbed Alley Printshop"/>
              </a:rPr>
              <a:t>Printshop</a:t>
            </a:r>
            <a:r>
              <a:rPr lang="en-US" dirty="0" smtClean="0"/>
              <a:t> Museum:</a:t>
            </a:r>
            <a:endParaRPr lang="en-US" dirty="0"/>
          </a:p>
        </p:txBody>
      </p:sp>
    </p:spTree>
    <p:extLst>
      <p:ext uri="{BB962C8B-B14F-4D97-AF65-F5344CB8AC3E}">
        <p14:creationId xmlns:p14="http://schemas.microsoft.com/office/powerpoint/2010/main" val="22422795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34" y="1409795"/>
            <a:ext cx="9260876" cy="3885156"/>
          </a:xfrm>
          <a:prstGeom prst="rect">
            <a:avLst/>
          </a:prstGeom>
          <a:ln>
            <a:solidFill>
              <a:schemeClr val="accent1"/>
            </a:solidFill>
          </a:ln>
        </p:spPr>
      </p:pic>
      <p:sp>
        <p:nvSpPr>
          <p:cNvPr id="3" name="TextBox 2"/>
          <p:cNvSpPr txBox="1"/>
          <p:nvPr/>
        </p:nvSpPr>
        <p:spPr>
          <a:xfrm>
            <a:off x="1418298" y="948130"/>
            <a:ext cx="9409348" cy="461665"/>
          </a:xfrm>
          <a:prstGeom prst="rect">
            <a:avLst/>
          </a:prstGeom>
          <a:noFill/>
        </p:spPr>
        <p:txBody>
          <a:bodyPr wrap="square" rtlCol="0">
            <a:spAutoFit/>
          </a:bodyPr>
          <a:lstStyle/>
          <a:p>
            <a:r>
              <a:rPr lang="en-US" sz="2400" dirty="0" smtClean="0"/>
              <a:t>Thus it begins, as such knowledge rapidly spreads, all around </a:t>
            </a:r>
            <a:r>
              <a:rPr lang="en-US" sz="2400" dirty="0"/>
              <a:t>the </a:t>
            </a:r>
            <a:r>
              <a:rPr lang="en-US" sz="2400" dirty="0" smtClean="0"/>
              <a:t>world . . .</a:t>
            </a:r>
            <a:endParaRPr lang="en-US" sz="2400" dirty="0"/>
          </a:p>
        </p:txBody>
      </p:sp>
    </p:spTree>
    <p:extLst>
      <p:ext uri="{BB962C8B-B14F-4D97-AF65-F5344CB8AC3E}">
        <p14:creationId xmlns:p14="http://schemas.microsoft.com/office/powerpoint/2010/main" val="32446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88" y="1329588"/>
            <a:ext cx="9971520" cy="4982822"/>
          </a:xfrm>
          <a:prstGeom prst="rect">
            <a:avLst/>
          </a:prstGeom>
          <a:ln>
            <a:solidFill>
              <a:schemeClr val="accent1"/>
            </a:solidFill>
          </a:ln>
        </p:spPr>
      </p:pic>
      <p:sp>
        <p:nvSpPr>
          <p:cNvPr id="3" name="TextBox 2"/>
          <p:cNvSpPr txBox="1"/>
          <p:nvPr/>
        </p:nvSpPr>
        <p:spPr>
          <a:xfrm>
            <a:off x="1047488" y="806138"/>
            <a:ext cx="10085903" cy="430887"/>
          </a:xfrm>
          <a:prstGeom prst="rect">
            <a:avLst/>
          </a:prstGeom>
          <a:noFill/>
        </p:spPr>
        <p:txBody>
          <a:bodyPr wrap="none" rtlCol="0">
            <a:spAutoFit/>
          </a:bodyPr>
          <a:lstStyle/>
          <a:p>
            <a:r>
              <a:rPr lang="en-US" sz="2200" dirty="0"/>
              <a:t>B</a:t>
            </a:r>
            <a:r>
              <a:rPr lang="en-US" sz="2200" dirty="0" smtClean="0"/>
              <a:t>efore long, adventurers </a:t>
            </a:r>
            <a:r>
              <a:rPr lang="en-US" sz="2200" u="sng" dirty="0" smtClean="0"/>
              <a:t>everywhere</a:t>
            </a:r>
            <a:r>
              <a:rPr lang="en-US" sz="2200" dirty="0" smtClean="0"/>
              <a:t> will be “surfing” </a:t>
            </a:r>
            <a:r>
              <a:rPr lang="en-US" sz="2200" u="sng" dirty="0" smtClean="0"/>
              <a:t>somewhere</a:t>
            </a:r>
            <a:r>
              <a:rPr lang="en-US" sz="2200" dirty="0" smtClean="0"/>
              <a:t> on these waves . . .!</a:t>
            </a:r>
            <a:endParaRPr lang="en-US" sz="2200" dirty="0"/>
          </a:p>
        </p:txBody>
      </p:sp>
    </p:spTree>
    <p:extLst>
      <p:ext uri="{BB962C8B-B14F-4D97-AF65-F5344CB8AC3E}">
        <p14:creationId xmlns:p14="http://schemas.microsoft.com/office/powerpoint/2010/main" val="27670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366" y="777087"/>
            <a:ext cx="7573630" cy="707886"/>
          </a:xfrm>
          <a:prstGeom prst="rect">
            <a:avLst/>
          </a:prstGeom>
          <a:noFill/>
        </p:spPr>
        <p:txBody>
          <a:bodyPr wrap="square" rtlCol="0">
            <a:spAutoFit/>
          </a:bodyPr>
          <a:lstStyle/>
          <a:p>
            <a:pPr algn="ctr"/>
            <a:r>
              <a:rPr lang="en-US" sz="2000" dirty="0" smtClean="0"/>
              <a:t>But how on earth will humanity ever grasp and knowingly guide</a:t>
            </a:r>
          </a:p>
          <a:p>
            <a:pPr algn="ctr"/>
            <a:r>
              <a:rPr lang="en-US" sz="2000" dirty="0" smtClean="0"/>
              <a:t>what’s happening in such massive techno-social waves?</a:t>
            </a:r>
            <a:endParaRPr lang="en-US" sz="2000" dirty="0"/>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403" y="1537491"/>
            <a:ext cx="5929557" cy="3333749"/>
          </a:xfrm>
          <a:prstGeom prst="rect">
            <a:avLst/>
          </a:prstGeom>
        </p:spPr>
      </p:pic>
      <p:sp>
        <p:nvSpPr>
          <p:cNvPr id="5" name="TextBox 4"/>
          <p:cNvSpPr txBox="1"/>
          <p:nvPr/>
        </p:nvSpPr>
        <p:spPr>
          <a:xfrm>
            <a:off x="2047043" y="4923758"/>
            <a:ext cx="7878276" cy="1015663"/>
          </a:xfrm>
          <a:prstGeom prst="rect">
            <a:avLst/>
          </a:prstGeom>
          <a:noFill/>
        </p:spPr>
        <p:txBody>
          <a:bodyPr wrap="square" rtlCol="0">
            <a:spAutoFit/>
          </a:bodyPr>
          <a:lstStyle/>
          <a:p>
            <a:pPr algn="ctr"/>
            <a:r>
              <a:rPr lang="en-US" sz="2000" dirty="0" smtClean="0"/>
              <a:t>We’ll evolve techno-social methods that help us meaningfully </a:t>
            </a:r>
          </a:p>
          <a:p>
            <a:pPr algn="ctr"/>
            <a:r>
              <a:rPr lang="en-US" sz="2000" dirty="0" smtClean="0"/>
              <a:t>reflect-back-on and knowingly peer-ahead-into such evolving labyrinths,</a:t>
            </a:r>
          </a:p>
          <a:p>
            <a:pPr algn="ctr"/>
            <a:r>
              <a:rPr lang="en-US" sz="2000" dirty="0" smtClean="0"/>
              <a:t>methods and projections akin to today’s weather models . . . </a:t>
            </a:r>
          </a:p>
        </p:txBody>
      </p:sp>
    </p:spTree>
    <p:extLst>
      <p:ext uri="{BB962C8B-B14F-4D97-AF65-F5344CB8AC3E}">
        <p14:creationId xmlns:p14="http://schemas.microsoft.com/office/powerpoint/2010/main" val="26001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030" y="2279006"/>
            <a:ext cx="4476040" cy="3694281"/>
          </a:xfrm>
          <a:prstGeom prst="rect">
            <a:avLst/>
          </a:prstGeom>
        </p:spPr>
      </p:pic>
      <p:sp>
        <p:nvSpPr>
          <p:cNvPr id="3" name="Rectangle 2"/>
          <p:cNvSpPr/>
          <p:nvPr/>
        </p:nvSpPr>
        <p:spPr>
          <a:xfrm>
            <a:off x="1970164" y="5398955"/>
            <a:ext cx="3064813" cy="276999"/>
          </a:xfrm>
          <a:prstGeom prst="rect">
            <a:avLst/>
          </a:prstGeom>
        </p:spPr>
        <p:txBody>
          <a:bodyPr wrap="none">
            <a:spAutoFit/>
          </a:bodyPr>
          <a:lstStyle/>
          <a:p>
            <a:r>
              <a:rPr lang="en-US" sz="1200" dirty="0">
                <a:hlinkClick r:id="rId3"/>
              </a:rPr>
              <a:t>The MPC Adventures</a:t>
            </a:r>
            <a:r>
              <a:rPr lang="en-US" sz="1200" dirty="0"/>
              <a:t> (p. 16) Xerox PARC 1981.</a:t>
            </a: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100" y="2279006"/>
            <a:ext cx="2713613" cy="3480661"/>
          </a:xfrm>
          <a:prstGeom prst="rect">
            <a:avLst/>
          </a:prstGeom>
          <a:ln>
            <a:solidFill>
              <a:schemeClr val="accent1"/>
            </a:solidFill>
          </a:ln>
        </p:spPr>
      </p:pic>
      <p:sp>
        <p:nvSpPr>
          <p:cNvPr id="10" name="TextBox 9"/>
          <p:cNvSpPr txBox="1"/>
          <p:nvPr/>
        </p:nvSpPr>
        <p:spPr>
          <a:xfrm>
            <a:off x="9224507" y="5398955"/>
            <a:ext cx="473206" cy="307777"/>
          </a:xfrm>
          <a:prstGeom prst="rect">
            <a:avLst/>
          </a:prstGeom>
          <a:noFill/>
        </p:spPr>
        <p:txBody>
          <a:bodyPr wrap="none" rtlCol="0">
            <a:spAutoFit/>
          </a:bodyPr>
          <a:lstStyle/>
          <a:p>
            <a:r>
              <a:rPr lang="en-US" sz="1400" dirty="0" smtClean="0">
                <a:hlinkClick r:id="rId4"/>
              </a:rPr>
              <a:t>URL</a:t>
            </a:r>
            <a:endParaRPr lang="en-US" sz="1400" dirty="0"/>
          </a:p>
        </p:txBody>
      </p:sp>
      <p:sp>
        <p:nvSpPr>
          <p:cNvPr id="7" name="TextBox 6"/>
          <p:cNvSpPr txBox="1"/>
          <p:nvPr/>
        </p:nvSpPr>
        <p:spPr>
          <a:xfrm>
            <a:off x="1452476" y="606036"/>
            <a:ext cx="10160403" cy="769441"/>
          </a:xfrm>
          <a:prstGeom prst="rect">
            <a:avLst/>
          </a:prstGeom>
          <a:noFill/>
        </p:spPr>
        <p:txBody>
          <a:bodyPr wrap="square" rtlCol="0">
            <a:spAutoFit/>
          </a:bodyPr>
          <a:lstStyle/>
          <a:p>
            <a:pPr algn="ctr"/>
            <a:r>
              <a:rPr lang="en-US" sz="2200" dirty="0" smtClean="0"/>
              <a:t>Ex: To envision the masses </a:t>
            </a:r>
            <a:r>
              <a:rPr lang="en-US" sz="2200" dirty="0"/>
              <a:t>of ideas </a:t>
            </a:r>
            <a:r>
              <a:rPr lang="en-US" sz="2200" dirty="0" smtClean="0"/>
              <a:t>now cycling in techno-social motion, recall how we</a:t>
            </a:r>
          </a:p>
          <a:p>
            <a:pPr algn="ctr"/>
            <a:r>
              <a:rPr lang="en-US" sz="2200" dirty="0"/>
              <a:t>d</a:t>
            </a:r>
            <a:r>
              <a:rPr lang="en-US" sz="2200" dirty="0" smtClean="0"/>
              <a:t>iagrammed the </a:t>
            </a:r>
            <a:r>
              <a:rPr lang="en-US" sz="2200" dirty="0" smtClean="0">
                <a:hlinkClick r:id="rId6"/>
              </a:rPr>
              <a:t>nested-social-evolutionary-processes</a:t>
            </a:r>
            <a:r>
              <a:rPr lang="en-US" sz="2200" dirty="0" smtClean="0"/>
              <a:t> of the VLSI revolution.</a:t>
            </a:r>
          </a:p>
        </p:txBody>
      </p:sp>
      <p:sp>
        <p:nvSpPr>
          <p:cNvPr id="12" name="TextBox 11"/>
          <p:cNvSpPr txBox="1"/>
          <p:nvPr/>
        </p:nvSpPr>
        <p:spPr>
          <a:xfrm>
            <a:off x="1970164" y="1276544"/>
            <a:ext cx="9338390" cy="430887"/>
          </a:xfrm>
          <a:prstGeom prst="rect">
            <a:avLst/>
          </a:prstGeom>
          <a:noFill/>
        </p:spPr>
        <p:txBody>
          <a:bodyPr wrap="none" rtlCol="0">
            <a:spAutoFit/>
          </a:bodyPr>
          <a:lstStyle/>
          <a:p>
            <a:r>
              <a:rPr lang="en-US" sz="2200" dirty="0" smtClean="0"/>
              <a:t>Only now, vastly more such processes are running in parallel and cross-fertilizing.</a:t>
            </a:r>
            <a:endParaRPr lang="en-US" sz="2200" dirty="0"/>
          </a:p>
        </p:txBody>
      </p:sp>
      <p:sp>
        <p:nvSpPr>
          <p:cNvPr id="4" name="Rectangle 3"/>
          <p:cNvSpPr/>
          <p:nvPr/>
        </p:nvSpPr>
        <p:spPr>
          <a:xfrm>
            <a:off x="2193458" y="1596372"/>
            <a:ext cx="9581283" cy="430887"/>
          </a:xfrm>
          <a:prstGeom prst="rect">
            <a:avLst/>
          </a:prstGeom>
        </p:spPr>
        <p:txBody>
          <a:bodyPr wrap="square">
            <a:spAutoFit/>
          </a:bodyPr>
          <a:lstStyle/>
          <a:p>
            <a:r>
              <a:rPr lang="en-US" sz="2200" dirty="0" smtClean="0"/>
              <a:t>And </a:t>
            </a:r>
            <a:r>
              <a:rPr lang="en-US" sz="2200" dirty="0"/>
              <a:t>a </a:t>
            </a:r>
            <a:r>
              <a:rPr lang="en-US" sz="2200" dirty="0">
                <a:hlinkClick r:id="rId7"/>
              </a:rPr>
              <a:t>new </a:t>
            </a:r>
            <a:r>
              <a:rPr lang="en-US" sz="2200" dirty="0" smtClean="0">
                <a:hlinkClick r:id="rId7"/>
              </a:rPr>
              <a:t>science</a:t>
            </a:r>
            <a:r>
              <a:rPr lang="en-US" sz="2200" dirty="0" smtClean="0"/>
              <a:t> is beginning to explore and map-out what’s </a:t>
            </a:r>
            <a:r>
              <a:rPr lang="en-US" sz="2200" dirty="0"/>
              <a:t>happening . . . </a:t>
            </a:r>
          </a:p>
        </p:txBody>
      </p:sp>
    </p:spTree>
    <p:extLst>
      <p:ext uri="{BB962C8B-B14F-4D97-AF65-F5344CB8AC3E}">
        <p14:creationId xmlns:p14="http://schemas.microsoft.com/office/powerpoint/2010/main" val="34450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8516" y="4851224"/>
            <a:ext cx="6258296" cy="707886"/>
          </a:xfrm>
          <a:prstGeom prst="rect">
            <a:avLst/>
          </a:prstGeom>
          <a:noFill/>
        </p:spPr>
        <p:txBody>
          <a:bodyPr wrap="square" rtlCol="0">
            <a:spAutoFit/>
          </a:bodyPr>
          <a:lstStyle/>
          <a:p>
            <a:r>
              <a:rPr lang="en-US" sz="2000" dirty="0" smtClean="0">
                <a:hlinkClick r:id="rId3"/>
              </a:rPr>
              <a:t>From: “Epidemic </a:t>
            </a:r>
            <a:r>
              <a:rPr lang="en-US" sz="2000" dirty="0">
                <a:hlinkClick r:id="rId3"/>
              </a:rPr>
              <a:t>processes in complex </a:t>
            </a:r>
            <a:r>
              <a:rPr lang="en-US" sz="2000" dirty="0" smtClean="0">
                <a:hlinkClick r:id="rId3"/>
              </a:rPr>
              <a:t>networks” by</a:t>
            </a:r>
            <a:endParaRPr lang="en-US" sz="2000" dirty="0"/>
          </a:p>
          <a:p>
            <a:r>
              <a:rPr lang="en-US" sz="2000" dirty="0" smtClean="0">
                <a:hlinkClick r:id="rId3"/>
              </a:rPr>
              <a:t>Pastor-</a:t>
            </a:r>
            <a:r>
              <a:rPr lang="en-US" sz="2000" dirty="0" err="1" smtClean="0">
                <a:hlinkClick r:id="rId3"/>
              </a:rPr>
              <a:t>Satorras</a:t>
            </a:r>
            <a:r>
              <a:rPr lang="en-US" sz="2000" dirty="0" smtClean="0">
                <a:hlinkClick r:id="rId3"/>
              </a:rPr>
              <a:t>, et al, </a:t>
            </a:r>
            <a:r>
              <a:rPr lang="en-US" sz="2000" i="1" dirty="0" smtClean="0">
                <a:hlinkClick r:id="rId3"/>
              </a:rPr>
              <a:t>Rev</a:t>
            </a:r>
            <a:r>
              <a:rPr lang="en-US" sz="2000" i="1" dirty="0">
                <a:hlinkClick r:id="rId3"/>
              </a:rPr>
              <a:t>. Mod. Phys. </a:t>
            </a:r>
            <a:r>
              <a:rPr lang="en-US" sz="2000" dirty="0">
                <a:hlinkClick r:id="rId3"/>
              </a:rPr>
              <a:t>87, 925 </a:t>
            </a:r>
            <a:r>
              <a:rPr lang="en-US" sz="2000" dirty="0" smtClean="0">
                <a:hlinkClick r:id="rId3"/>
              </a:rPr>
              <a:t>– 8/31/15</a:t>
            </a:r>
            <a:endParaRPr lang="en-US" sz="2000" dirty="0"/>
          </a:p>
        </p:txBody>
      </p:sp>
      <p:sp>
        <p:nvSpPr>
          <p:cNvPr id="5" name="TextBox 4"/>
          <p:cNvSpPr txBox="1"/>
          <p:nvPr/>
        </p:nvSpPr>
        <p:spPr>
          <a:xfrm>
            <a:off x="1481549" y="557074"/>
            <a:ext cx="5081812" cy="1015663"/>
          </a:xfrm>
          <a:prstGeom prst="rect">
            <a:avLst/>
          </a:prstGeom>
          <a:noFill/>
        </p:spPr>
        <p:txBody>
          <a:bodyPr wrap="square" rtlCol="0">
            <a:spAutoFit/>
          </a:bodyPr>
          <a:lstStyle/>
          <a:p>
            <a:r>
              <a:rPr lang="en-US" sz="2000" dirty="0" smtClean="0">
                <a:hlinkClick r:id="rId4"/>
              </a:rPr>
              <a:t>Epidemic Processes</a:t>
            </a:r>
            <a:r>
              <a:rPr lang="en-US" sz="2000" dirty="0"/>
              <a:t> </a:t>
            </a:r>
            <a:r>
              <a:rPr lang="en-US" sz="2000" dirty="0" smtClean="0"/>
              <a:t>are already providing </a:t>
            </a:r>
          </a:p>
          <a:p>
            <a:r>
              <a:rPr lang="en-US" sz="2000" dirty="0" smtClean="0"/>
              <a:t>mathematical frameworks for partly-modeling </a:t>
            </a:r>
          </a:p>
          <a:p>
            <a:r>
              <a:rPr lang="en-US" sz="2000" dirty="0" smtClean="0"/>
              <a:t>techno-social dynamical-systems:</a:t>
            </a:r>
            <a:endParaRPr lang="en-US" sz="2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3963" y="3969492"/>
            <a:ext cx="2692194" cy="1763464"/>
          </a:xfrm>
          <a:prstGeom prst="rect">
            <a:avLst/>
          </a:prstGeom>
          <a:ln>
            <a:solidFill>
              <a:schemeClr val="accent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63" y="1572737"/>
            <a:ext cx="2692194" cy="2272980"/>
          </a:xfrm>
          <a:prstGeom prst="rect">
            <a:avLst/>
          </a:prstGeom>
          <a:ln>
            <a:solidFill>
              <a:schemeClr val="accent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0289" y="1561788"/>
            <a:ext cx="2456606" cy="3237702"/>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2337" y="751823"/>
            <a:ext cx="3128603" cy="1957404"/>
          </a:xfrm>
          <a:prstGeom prst="rect">
            <a:avLst/>
          </a:prstGeom>
          <a:ln>
            <a:solidFill>
              <a:schemeClr val="accent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2336" y="2798968"/>
            <a:ext cx="3128604" cy="2000522"/>
          </a:xfrm>
          <a:prstGeom prst="rect">
            <a:avLst/>
          </a:prstGeom>
          <a:ln>
            <a:solidFill>
              <a:schemeClr val="accent1"/>
            </a:solidFill>
          </a:ln>
        </p:spPr>
      </p:pic>
      <p:sp>
        <p:nvSpPr>
          <p:cNvPr id="13" name="TextBox 12"/>
          <p:cNvSpPr txBox="1"/>
          <p:nvPr/>
        </p:nvSpPr>
        <p:spPr>
          <a:xfrm>
            <a:off x="4468516" y="5437132"/>
            <a:ext cx="4378122" cy="400110"/>
          </a:xfrm>
          <a:prstGeom prst="rect">
            <a:avLst/>
          </a:prstGeom>
          <a:noFill/>
        </p:spPr>
        <p:txBody>
          <a:bodyPr wrap="none" rtlCol="0">
            <a:spAutoFit/>
          </a:bodyPr>
          <a:lstStyle/>
          <a:p>
            <a:r>
              <a:rPr lang="en-US" sz="2000" dirty="0" smtClean="0"/>
              <a:t>See also recent work in </a:t>
            </a:r>
            <a:r>
              <a:rPr lang="en-US" sz="2000" dirty="0" smtClean="0">
                <a:hlinkClick r:id="rId10"/>
              </a:rPr>
              <a:t>CNNs</a:t>
            </a:r>
            <a:r>
              <a:rPr lang="en-US" sz="2000" dirty="0" smtClean="0"/>
              <a:t>, </a:t>
            </a:r>
            <a:r>
              <a:rPr lang="en-US" sz="2000" dirty="0" err="1" smtClean="0">
                <a:hlinkClick r:id="rId11"/>
              </a:rPr>
              <a:t>LVars</a:t>
            </a:r>
            <a:r>
              <a:rPr lang="en-US" sz="2000" dirty="0" smtClean="0"/>
              <a:t>, etc.</a:t>
            </a:r>
            <a:endParaRPr lang="en-US" sz="2000" dirty="0"/>
          </a:p>
        </p:txBody>
      </p:sp>
    </p:spTree>
    <p:extLst>
      <p:ext uri="{BB962C8B-B14F-4D97-AF65-F5344CB8AC3E}">
        <p14:creationId xmlns:p14="http://schemas.microsoft.com/office/powerpoint/2010/main" val="21276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612" y="1911689"/>
            <a:ext cx="4434939" cy="2721529"/>
          </a:xfrm>
          <a:prstGeom prst="rect">
            <a:avLst/>
          </a:prstGeom>
        </p:spPr>
      </p:pic>
      <p:sp>
        <p:nvSpPr>
          <p:cNvPr id="2" name="Rectangle 1"/>
          <p:cNvSpPr/>
          <p:nvPr/>
        </p:nvSpPr>
        <p:spPr>
          <a:xfrm>
            <a:off x="1706023" y="953839"/>
            <a:ext cx="8079584" cy="769441"/>
          </a:xfrm>
          <a:prstGeom prst="rect">
            <a:avLst/>
          </a:prstGeom>
        </p:spPr>
        <p:txBody>
          <a:bodyPr wrap="none">
            <a:spAutoFit/>
          </a:bodyPr>
          <a:lstStyle/>
          <a:p>
            <a:r>
              <a:rPr lang="en-US" sz="2200" dirty="0" smtClean="0"/>
              <a:t>Now note that the big incoming wave is way more than a few nested </a:t>
            </a:r>
          </a:p>
          <a:p>
            <a:r>
              <a:rPr lang="en-US" sz="2200" dirty="0" smtClean="0"/>
              <a:t>logistic ‘epidemic’ processes where each looks something like this:</a:t>
            </a:r>
          </a:p>
        </p:txBody>
      </p:sp>
      <p:sp>
        <p:nvSpPr>
          <p:cNvPr id="8" name="TextBox 7"/>
          <p:cNvSpPr txBox="1"/>
          <p:nvPr/>
        </p:nvSpPr>
        <p:spPr>
          <a:xfrm>
            <a:off x="4861329" y="3645473"/>
            <a:ext cx="1469380" cy="584775"/>
          </a:xfrm>
          <a:prstGeom prst="rect">
            <a:avLst/>
          </a:prstGeom>
          <a:noFill/>
        </p:spPr>
        <p:txBody>
          <a:bodyPr wrap="square" rtlCol="0">
            <a:spAutoFit/>
          </a:bodyPr>
          <a:lstStyle/>
          <a:p>
            <a:pPr algn="r"/>
            <a:r>
              <a:rPr lang="en-US" sz="1600" dirty="0">
                <a:solidFill>
                  <a:schemeClr val="bg1">
                    <a:lumMod val="50000"/>
                  </a:schemeClr>
                </a:solidFill>
              </a:rPr>
              <a:t>u</a:t>
            </a:r>
            <a:r>
              <a:rPr lang="en-US" sz="1600" dirty="0" smtClean="0">
                <a:solidFill>
                  <a:schemeClr val="bg1">
                    <a:lumMod val="50000"/>
                  </a:schemeClr>
                </a:solidFill>
              </a:rPr>
              <a:t>nfolding </a:t>
            </a:r>
          </a:p>
          <a:p>
            <a:pPr algn="r"/>
            <a:r>
              <a:rPr lang="en-US" sz="1600" dirty="0" smtClean="0">
                <a:solidFill>
                  <a:schemeClr val="bg1">
                    <a:lumMod val="50000"/>
                  </a:schemeClr>
                </a:solidFill>
              </a:rPr>
              <a:t>exponentiation</a:t>
            </a:r>
            <a:endParaRPr lang="en-US" sz="1600" dirty="0">
              <a:solidFill>
                <a:schemeClr val="bg1">
                  <a:lumMod val="50000"/>
                </a:schemeClr>
              </a:solidFill>
            </a:endParaRPr>
          </a:p>
        </p:txBody>
      </p:sp>
      <p:sp>
        <p:nvSpPr>
          <p:cNvPr id="9" name="TextBox 8"/>
          <p:cNvSpPr txBox="1"/>
          <p:nvPr/>
        </p:nvSpPr>
        <p:spPr>
          <a:xfrm>
            <a:off x="6105584" y="2350063"/>
            <a:ext cx="1178380" cy="584775"/>
          </a:xfrm>
          <a:prstGeom prst="rect">
            <a:avLst/>
          </a:prstGeom>
          <a:noFill/>
        </p:spPr>
        <p:txBody>
          <a:bodyPr wrap="square" rtlCol="0">
            <a:spAutoFit/>
          </a:bodyPr>
          <a:lstStyle/>
          <a:p>
            <a:pPr algn="r"/>
            <a:r>
              <a:rPr lang="en-US" sz="1600" dirty="0" smtClean="0">
                <a:solidFill>
                  <a:schemeClr val="bg1">
                    <a:lumMod val="50000"/>
                  </a:schemeClr>
                </a:solidFill>
              </a:rPr>
              <a:t>  nearing </a:t>
            </a:r>
          </a:p>
          <a:p>
            <a:pPr algn="r"/>
            <a:r>
              <a:rPr lang="en-US" sz="1600" dirty="0" smtClean="0">
                <a:solidFill>
                  <a:schemeClr val="bg1">
                    <a:lumMod val="50000"/>
                  </a:schemeClr>
                </a:solidFill>
              </a:rPr>
              <a:t>Saturation</a:t>
            </a:r>
            <a:endParaRPr lang="en-US" sz="1600" dirty="0">
              <a:solidFill>
                <a:schemeClr val="bg1">
                  <a:lumMod val="50000"/>
                </a:schemeClr>
              </a:solidFill>
            </a:endParaRPr>
          </a:p>
        </p:txBody>
      </p:sp>
      <p:sp>
        <p:nvSpPr>
          <p:cNvPr id="3" name="TextBox 2"/>
          <p:cNvSpPr txBox="1"/>
          <p:nvPr/>
        </p:nvSpPr>
        <p:spPr>
          <a:xfrm>
            <a:off x="1706023" y="4662571"/>
            <a:ext cx="9520160" cy="1025922"/>
          </a:xfrm>
          <a:prstGeom prst="rect">
            <a:avLst/>
          </a:prstGeom>
          <a:noFill/>
        </p:spPr>
        <p:txBody>
          <a:bodyPr wrap="square" rtlCol="0">
            <a:spAutoFit/>
          </a:bodyPr>
          <a:lstStyle/>
          <a:p>
            <a:pPr>
              <a:spcAft>
                <a:spcPts val="200"/>
              </a:spcAft>
            </a:pPr>
            <a:r>
              <a:rPr lang="en-US" sz="2000" dirty="0" smtClean="0"/>
              <a:t>And even in this simple case, each 2D slice hides tons of what “composes the wave”*  </a:t>
            </a:r>
          </a:p>
          <a:p>
            <a:pPr>
              <a:spcAft>
                <a:spcPts val="600"/>
              </a:spcAft>
            </a:pPr>
            <a:r>
              <a:rPr lang="en-US" sz="1400" dirty="0"/>
              <a:t>*For more insight into this all this, see Van Quine’s discussion of “the river” in </a:t>
            </a:r>
            <a:r>
              <a:rPr lang="en-US" sz="1400" i="1" dirty="0">
                <a:hlinkClick r:id="rId3"/>
              </a:rPr>
              <a:t>From A Logical Point of View</a:t>
            </a:r>
            <a:r>
              <a:rPr lang="en-US" sz="1400" i="1" dirty="0"/>
              <a:t>, </a:t>
            </a:r>
            <a:r>
              <a:rPr lang="en-US" sz="1400" i="1" dirty="0" err="1"/>
              <a:t>Ch.IV</a:t>
            </a:r>
            <a:r>
              <a:rPr lang="en-US" sz="1400" i="1" dirty="0" smtClean="0"/>
              <a:t>.</a:t>
            </a:r>
            <a:endParaRPr lang="en-US" sz="2000" dirty="0"/>
          </a:p>
          <a:p>
            <a:r>
              <a:rPr lang="en-US" sz="2000" dirty="0" smtClean="0"/>
              <a:t>Let’s re-slice and zoom into our incoming wave in 4D</a:t>
            </a:r>
            <a:r>
              <a:rPr lang="en-US" sz="2400" baseline="30000" dirty="0" smtClean="0"/>
              <a:t>+</a:t>
            </a:r>
            <a:r>
              <a:rPr lang="en-US" sz="2000" dirty="0" smtClean="0"/>
              <a:t> to gain a better perspective</a:t>
            </a:r>
          </a:p>
        </p:txBody>
      </p:sp>
      <p:sp>
        <p:nvSpPr>
          <p:cNvPr id="7" name="TextBox 6"/>
          <p:cNvSpPr txBox="1"/>
          <p:nvPr/>
        </p:nvSpPr>
        <p:spPr>
          <a:xfrm>
            <a:off x="4245312" y="3057949"/>
            <a:ext cx="3346222" cy="338554"/>
          </a:xfrm>
          <a:prstGeom prst="rect">
            <a:avLst/>
          </a:prstGeom>
          <a:noFill/>
        </p:spPr>
        <p:txBody>
          <a:bodyPr wrap="square" rtlCol="0">
            <a:spAutoFit/>
          </a:bodyPr>
          <a:lstStyle/>
          <a:p>
            <a:r>
              <a:rPr lang="en-US" sz="1600" dirty="0" smtClean="0"/>
              <a:t>y(t) =  </a:t>
            </a:r>
            <a:r>
              <a:rPr lang="en-US" sz="1600" dirty="0" err="1" smtClean="0"/>
              <a:t>ymax</a:t>
            </a:r>
            <a:r>
              <a:rPr lang="en-US" sz="1600" dirty="0" smtClean="0"/>
              <a:t>/(1+((</a:t>
            </a:r>
            <a:r>
              <a:rPr lang="en-US" sz="1600" dirty="0" err="1" smtClean="0"/>
              <a:t>ymax</a:t>
            </a:r>
            <a:r>
              <a:rPr lang="en-US" sz="1600" dirty="0" smtClean="0"/>
              <a:t>/y(0))–1))e^-</a:t>
            </a:r>
            <a:r>
              <a:rPr lang="en-US" sz="1600" dirty="0" err="1" smtClean="0"/>
              <a:t>rt</a:t>
            </a:r>
            <a:r>
              <a:rPr lang="en-US" sz="1600" dirty="0" smtClean="0"/>
              <a:t>)              </a:t>
            </a:r>
            <a:endParaRPr lang="en-US" sz="1600" dirty="0"/>
          </a:p>
        </p:txBody>
      </p:sp>
    </p:spTree>
    <p:extLst>
      <p:ext uri="{BB962C8B-B14F-4D97-AF65-F5344CB8AC3E}">
        <p14:creationId xmlns:p14="http://schemas.microsoft.com/office/powerpoint/2010/main" val="4155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7" y="950335"/>
            <a:ext cx="3691907" cy="17717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20" y="516485"/>
            <a:ext cx="1628109" cy="6774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722" y="2355560"/>
            <a:ext cx="8587144" cy="45008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010" y="247295"/>
            <a:ext cx="771235" cy="335443"/>
          </a:xfrm>
          <a:prstGeom prst="rect">
            <a:avLst/>
          </a:prstGeom>
        </p:spPr>
      </p:pic>
      <p:sp>
        <p:nvSpPr>
          <p:cNvPr id="9" name="TextBox 8"/>
          <p:cNvSpPr txBox="1"/>
          <p:nvPr/>
        </p:nvSpPr>
        <p:spPr>
          <a:xfrm>
            <a:off x="733624" y="3155959"/>
            <a:ext cx="3491583" cy="707886"/>
          </a:xfrm>
          <a:prstGeom prst="rect">
            <a:avLst/>
          </a:prstGeom>
          <a:noFill/>
        </p:spPr>
        <p:txBody>
          <a:bodyPr wrap="square" rtlCol="0">
            <a:spAutoFit/>
          </a:bodyPr>
          <a:lstStyle/>
          <a:p>
            <a:r>
              <a:rPr lang="en-US" sz="2000" dirty="0" smtClean="0"/>
              <a:t>Is this a </a:t>
            </a:r>
            <a:r>
              <a:rPr lang="en-US" sz="2000" dirty="0" smtClean="0">
                <a:hlinkClick r:id="rId7"/>
              </a:rPr>
              <a:t>Traveling Wave</a:t>
            </a:r>
            <a:r>
              <a:rPr lang="en-US" sz="2000" dirty="0" smtClean="0"/>
              <a:t>?</a:t>
            </a:r>
          </a:p>
          <a:p>
            <a:r>
              <a:rPr lang="en-US" sz="2000" dirty="0"/>
              <a:t>A</a:t>
            </a:r>
            <a:r>
              <a:rPr lang="en-US" sz="2000" dirty="0" smtClean="0"/>
              <a:t> </a:t>
            </a:r>
            <a:r>
              <a:rPr lang="en-US" sz="2000" dirty="0" smtClean="0">
                <a:hlinkClick r:id="rId8"/>
              </a:rPr>
              <a:t>Standing Wave</a:t>
            </a:r>
            <a:r>
              <a:rPr lang="en-US" sz="2000" dirty="0" smtClean="0"/>
              <a:t>? </a:t>
            </a:r>
            <a:r>
              <a:rPr lang="en-US" sz="2000" dirty="0" smtClean="0">
                <a:hlinkClick r:id="rId9"/>
              </a:rPr>
              <a:t>Or What</a:t>
            </a:r>
            <a:r>
              <a:rPr lang="en-US" sz="2000" dirty="0" smtClean="0"/>
              <a:t>?</a:t>
            </a:r>
            <a:endParaRPr lang="en-US" sz="2000" dirty="0"/>
          </a:p>
        </p:txBody>
      </p:sp>
      <p:sp>
        <p:nvSpPr>
          <p:cNvPr id="10" name="TextBox 9"/>
          <p:cNvSpPr txBox="1"/>
          <p:nvPr/>
        </p:nvSpPr>
        <p:spPr>
          <a:xfrm>
            <a:off x="757284" y="3983631"/>
            <a:ext cx="3232066" cy="1323439"/>
          </a:xfrm>
          <a:prstGeom prst="rect">
            <a:avLst/>
          </a:prstGeom>
          <a:noFill/>
        </p:spPr>
        <p:txBody>
          <a:bodyPr wrap="square" rtlCol="0">
            <a:spAutoFit/>
          </a:bodyPr>
          <a:lstStyle/>
          <a:p>
            <a:r>
              <a:rPr lang="en-US" sz="2000" dirty="0" smtClean="0">
                <a:hlinkClick r:id="rId10"/>
              </a:rPr>
              <a:t>This stunning video</a:t>
            </a:r>
            <a:r>
              <a:rPr lang="en-US" sz="2000" dirty="0" smtClean="0"/>
              <a:t>*</a:t>
            </a:r>
          </a:p>
          <a:p>
            <a:r>
              <a:rPr lang="en-US" sz="2000" dirty="0"/>
              <a:t>h</a:t>
            </a:r>
            <a:r>
              <a:rPr lang="en-US" sz="2000" dirty="0" smtClean="0"/>
              <a:t>ints at ways to </a:t>
            </a:r>
          </a:p>
          <a:p>
            <a:r>
              <a:rPr lang="en-US" sz="2000" dirty="0" smtClean="0"/>
              <a:t>think about what </a:t>
            </a:r>
          </a:p>
          <a:p>
            <a:r>
              <a:rPr lang="en-US" sz="2000" dirty="0" smtClean="0"/>
              <a:t>it all means . . . </a:t>
            </a:r>
            <a:endParaRPr lang="en-US" sz="2000" dirty="0"/>
          </a:p>
        </p:txBody>
      </p:sp>
      <p:sp>
        <p:nvSpPr>
          <p:cNvPr id="12" name="TextBox 11"/>
          <p:cNvSpPr txBox="1"/>
          <p:nvPr/>
        </p:nvSpPr>
        <p:spPr>
          <a:xfrm>
            <a:off x="5539754" y="502130"/>
            <a:ext cx="5795355" cy="1415772"/>
          </a:xfrm>
          <a:prstGeom prst="rect">
            <a:avLst/>
          </a:prstGeom>
          <a:noFill/>
        </p:spPr>
        <p:txBody>
          <a:bodyPr wrap="square" rtlCol="0">
            <a:spAutoFit/>
          </a:bodyPr>
          <a:lstStyle/>
          <a:p>
            <a:r>
              <a:rPr lang="en-US" sz="2200" dirty="0">
                <a:hlinkClick r:id="rId11"/>
              </a:rPr>
              <a:t>M</a:t>
            </a:r>
            <a:r>
              <a:rPr lang="en-US" sz="2200" dirty="0" smtClean="0">
                <a:hlinkClick r:id="rId11"/>
              </a:rPr>
              <a:t>eta</a:t>
            </a:r>
            <a:r>
              <a:rPr lang="en-US" sz="2200" dirty="0" smtClean="0"/>
              <a:t>-</a:t>
            </a:r>
            <a:r>
              <a:rPr lang="en-US" sz="2200" dirty="0" smtClean="0">
                <a:hlinkClick r:id="rId12"/>
              </a:rPr>
              <a:t>ethnomethodology</a:t>
            </a:r>
            <a:r>
              <a:rPr lang="en-US" sz="2200" dirty="0" smtClean="0"/>
              <a:t>:</a:t>
            </a:r>
          </a:p>
          <a:p>
            <a:pPr algn="r"/>
            <a:r>
              <a:rPr lang="en-US" sz="2200" dirty="0" smtClean="0"/>
              <a:t>Envisioning the incoming wave of innovation as </a:t>
            </a:r>
          </a:p>
          <a:p>
            <a:pPr algn="r"/>
            <a:r>
              <a:rPr lang="en-US" sz="2200" dirty="0" smtClean="0"/>
              <a:t>a time-series of “GHC profiles”</a:t>
            </a:r>
            <a:r>
              <a:rPr lang="en-US" sz="2000" dirty="0" smtClean="0"/>
              <a:t>(i.e., 2D</a:t>
            </a:r>
            <a:r>
              <a:rPr lang="en-US" sz="2400" baseline="30000" dirty="0" smtClean="0"/>
              <a:t>+</a:t>
            </a:r>
            <a:r>
              <a:rPr lang="en-US" sz="2000" dirty="0" smtClean="0"/>
              <a:t> slices </a:t>
            </a:r>
          </a:p>
          <a:p>
            <a:pPr algn="r"/>
            <a:r>
              <a:rPr lang="en-US" sz="2000" dirty="0" smtClean="0"/>
              <a:t>thru the 3D</a:t>
            </a:r>
            <a:r>
              <a:rPr lang="en-US" sz="2200" baseline="30000" dirty="0" smtClean="0"/>
              <a:t>+</a:t>
            </a:r>
            <a:r>
              <a:rPr lang="en-US" sz="2000" dirty="0" smtClean="0"/>
              <a:t> wave at increments in time) . . . </a:t>
            </a:r>
            <a:endParaRPr lang="en-US" sz="2000" dirty="0"/>
          </a:p>
        </p:txBody>
      </p:sp>
      <p:sp>
        <p:nvSpPr>
          <p:cNvPr id="13" name="TextBox 12"/>
          <p:cNvSpPr txBox="1"/>
          <p:nvPr/>
        </p:nvSpPr>
        <p:spPr>
          <a:xfrm>
            <a:off x="757284" y="5326057"/>
            <a:ext cx="2201098" cy="430887"/>
          </a:xfrm>
          <a:prstGeom prst="rect">
            <a:avLst/>
          </a:prstGeom>
          <a:noFill/>
        </p:spPr>
        <p:txBody>
          <a:bodyPr wrap="square" rtlCol="0">
            <a:spAutoFit/>
          </a:bodyPr>
          <a:lstStyle/>
          <a:p>
            <a:r>
              <a:rPr lang="en-US" sz="1100" dirty="0" smtClean="0"/>
              <a:t>*"</a:t>
            </a:r>
            <a:r>
              <a:rPr lang="en-US" sz="1100" dirty="0"/>
              <a:t>Water," by Morgan </a:t>
            </a:r>
            <a:r>
              <a:rPr lang="en-US" sz="1100" dirty="0" err="1"/>
              <a:t>Maasen</a:t>
            </a:r>
            <a:r>
              <a:rPr lang="en-US" sz="1100" dirty="0"/>
              <a:t/>
            </a:r>
            <a:br>
              <a:rPr lang="en-US" sz="1100" dirty="0"/>
            </a:br>
            <a:r>
              <a:rPr lang="en-US" sz="1100" dirty="0">
                <a:hlinkClick r:id="rId13"/>
              </a:rPr>
              <a:t>http://vimeo.com/90429499</a:t>
            </a:r>
            <a:endParaRPr lang="en-US" sz="1100" dirty="0"/>
          </a:p>
        </p:txBody>
      </p:sp>
      <p:sp>
        <p:nvSpPr>
          <p:cNvPr id="15" name="TextBox 14"/>
          <p:cNvSpPr txBox="1"/>
          <p:nvPr/>
        </p:nvSpPr>
        <p:spPr>
          <a:xfrm>
            <a:off x="8611026" y="2336573"/>
            <a:ext cx="4088974" cy="523220"/>
          </a:xfrm>
          <a:prstGeom prst="rect">
            <a:avLst/>
          </a:prstGeom>
          <a:noFill/>
        </p:spPr>
        <p:txBody>
          <a:bodyPr wrap="square" rtlCol="0">
            <a:spAutoFit/>
          </a:bodyPr>
          <a:lstStyle/>
          <a:p>
            <a:r>
              <a:rPr lang="en-US" b="1" dirty="0"/>
              <a:t>Gartner Hype Cycle </a:t>
            </a:r>
            <a:r>
              <a:rPr lang="en-US" b="1" dirty="0" smtClean="0"/>
              <a:t>2014</a:t>
            </a:r>
          </a:p>
          <a:p>
            <a:r>
              <a:rPr lang="en-US" sz="1000" dirty="0" smtClean="0">
                <a:hlinkClick r:id="rId14"/>
              </a:rPr>
              <a:t>http</a:t>
            </a:r>
            <a:r>
              <a:rPr lang="en-US" sz="1000" dirty="0">
                <a:hlinkClick r:id="rId14"/>
              </a:rPr>
              <a:t>://</a:t>
            </a:r>
            <a:r>
              <a:rPr lang="en-US" sz="1000" dirty="0" smtClean="0">
                <a:hlinkClick r:id="rId14"/>
              </a:rPr>
              <a:t>www.gartner.com/newsroom/id/2819918</a:t>
            </a:r>
            <a:r>
              <a:rPr lang="en-US" sz="1000" dirty="0" smtClean="0"/>
              <a:t> </a:t>
            </a:r>
            <a:endParaRPr lang="en-US" sz="1000" dirty="0"/>
          </a:p>
        </p:txBody>
      </p:sp>
    </p:spTree>
    <p:extLst>
      <p:ext uri="{BB962C8B-B14F-4D97-AF65-F5344CB8AC3E}">
        <p14:creationId xmlns:p14="http://schemas.microsoft.com/office/powerpoint/2010/main" val="6961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646" y="894793"/>
            <a:ext cx="4969718" cy="1477328"/>
          </a:xfrm>
          <a:prstGeom prst="rect">
            <a:avLst/>
          </a:prstGeom>
          <a:noFill/>
        </p:spPr>
        <p:txBody>
          <a:bodyPr wrap="square" rtlCol="0">
            <a:spAutoFit/>
          </a:bodyPr>
          <a:lstStyle/>
          <a:p>
            <a:r>
              <a:rPr lang="en-US" dirty="0" smtClean="0"/>
              <a:t>Zooming-in, these processes seem remarkably </a:t>
            </a:r>
          </a:p>
          <a:p>
            <a:r>
              <a:rPr lang="en-US" dirty="0" smtClean="0"/>
              <a:t>similar to the workings of the </a:t>
            </a:r>
            <a:r>
              <a:rPr lang="en-US" dirty="0" smtClean="0">
                <a:hlinkClick r:id="rId3"/>
              </a:rPr>
              <a:t>alchemists</a:t>
            </a:r>
            <a:r>
              <a:rPr lang="en-US" dirty="0" smtClean="0"/>
              <a:t>, </a:t>
            </a:r>
          </a:p>
          <a:p>
            <a:r>
              <a:rPr lang="en-US" dirty="0" smtClean="0"/>
              <a:t>i.e., the labyrinths of techno-social processes </a:t>
            </a:r>
          </a:p>
          <a:p>
            <a:r>
              <a:rPr lang="en-US" dirty="0" smtClean="0"/>
              <a:t>that evolved and eventually “self-abstracted” </a:t>
            </a:r>
          </a:p>
          <a:p>
            <a:r>
              <a:rPr lang="en-US" dirty="0" smtClean="0"/>
              <a:t>into the sciences of </a:t>
            </a:r>
            <a:r>
              <a:rPr lang="en-US" dirty="0" smtClean="0">
                <a:hlinkClick r:id="rId4"/>
              </a:rPr>
              <a:t>chemistry</a:t>
            </a:r>
            <a:r>
              <a:rPr lang="en-US" dirty="0" smtClean="0"/>
              <a:t> and </a:t>
            </a:r>
            <a:r>
              <a:rPr lang="en-US" dirty="0" smtClean="0">
                <a:hlinkClick r:id="rId5"/>
              </a:rPr>
              <a:t>materials</a:t>
            </a:r>
            <a:r>
              <a:rPr lang="en-US" dirty="0" smtClean="0"/>
              <a:t>.</a:t>
            </a:r>
            <a:endParaRPr lang="en-US" dirty="0"/>
          </a:p>
        </p:txBody>
      </p:sp>
      <p:sp>
        <p:nvSpPr>
          <p:cNvPr id="3" name="TextBox 2"/>
          <p:cNvSpPr txBox="1"/>
          <p:nvPr/>
        </p:nvSpPr>
        <p:spPr>
          <a:xfrm>
            <a:off x="6937018" y="894793"/>
            <a:ext cx="4360902" cy="1200329"/>
          </a:xfrm>
          <a:prstGeom prst="rect">
            <a:avLst/>
          </a:prstGeom>
          <a:noFill/>
        </p:spPr>
        <p:txBody>
          <a:bodyPr wrap="square" rtlCol="0">
            <a:spAutoFit/>
          </a:bodyPr>
          <a:lstStyle/>
          <a:p>
            <a:r>
              <a:rPr lang="en-US" dirty="0" smtClean="0"/>
              <a:t>Zooming out, suc</a:t>
            </a:r>
            <a:r>
              <a:rPr lang="en-US" dirty="0"/>
              <a:t>h</a:t>
            </a:r>
            <a:r>
              <a:rPr lang="en-US" dirty="0" smtClean="0"/>
              <a:t> processes can be visualized as actions partially-bounded within regions of enhanced </a:t>
            </a:r>
            <a:r>
              <a:rPr lang="en-US" dirty="0" err="1" smtClean="0">
                <a:hlinkClick r:id="rId6"/>
              </a:rPr>
              <a:t>Minkowski</a:t>
            </a:r>
            <a:r>
              <a:rPr lang="en-US" dirty="0" smtClean="0"/>
              <a:t>-like 4D</a:t>
            </a:r>
            <a:r>
              <a:rPr lang="en-US" baseline="40000" dirty="0" smtClean="0"/>
              <a:t>+</a:t>
            </a:r>
            <a:r>
              <a:rPr lang="en-US" dirty="0" smtClean="0"/>
              <a:t> techno-social </a:t>
            </a:r>
            <a:r>
              <a:rPr lang="en-US" dirty="0" smtClean="0">
                <a:hlinkClick r:id="rId7"/>
              </a:rPr>
              <a:t>space-time</a:t>
            </a:r>
            <a:r>
              <a:rPr lang="en-US" dirty="0" smtClean="0"/>
              <a:t> </a:t>
            </a:r>
            <a:r>
              <a:rPr lang="en-US" dirty="0" smtClean="0">
                <a:hlinkClick r:id="rId8"/>
              </a:rPr>
              <a:t>diagrams</a:t>
            </a:r>
            <a:r>
              <a:rPr lang="en-US" dirty="0" smtClean="0"/>
              <a:t>:</a:t>
            </a:r>
            <a:endParaRPr lang="en-US" dirty="0"/>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5392" y="2132721"/>
            <a:ext cx="2792637" cy="2829061"/>
          </a:xfrm>
          <a:prstGeom prst="rect">
            <a:avLst/>
          </a:prstGeom>
        </p:spPr>
      </p:pic>
      <p:sp>
        <p:nvSpPr>
          <p:cNvPr id="4" name="TextBox 3"/>
          <p:cNvSpPr txBox="1"/>
          <p:nvPr/>
        </p:nvSpPr>
        <p:spPr>
          <a:xfrm>
            <a:off x="1472645" y="2325449"/>
            <a:ext cx="5560586" cy="1200329"/>
          </a:xfrm>
          <a:prstGeom prst="rect">
            <a:avLst/>
          </a:prstGeom>
          <a:noFill/>
        </p:spPr>
        <p:txBody>
          <a:bodyPr wrap="square" rtlCol="0">
            <a:spAutoFit/>
          </a:bodyPr>
          <a:lstStyle/>
          <a:p>
            <a:r>
              <a:rPr lang="en-US" dirty="0" smtClean="0"/>
              <a:t>Especially see work at Columbia and Princeton on </a:t>
            </a:r>
            <a:r>
              <a:rPr lang="en-US" dirty="0" smtClean="0">
                <a:hlinkClick r:id="rId10"/>
              </a:rPr>
              <a:t>reenacting</a:t>
            </a:r>
            <a:r>
              <a:rPr lang="en-US" dirty="0" smtClean="0"/>
              <a:t> the unfolding of medieval European </a:t>
            </a:r>
          </a:p>
          <a:p>
            <a:r>
              <a:rPr lang="en-US" dirty="0" smtClean="0"/>
              <a:t>alchemy, in a deep form of </a:t>
            </a:r>
            <a:r>
              <a:rPr lang="en-US" dirty="0" smtClean="0">
                <a:hlinkClick r:id="rId11"/>
              </a:rPr>
              <a:t>hands-on, techno-social reverse-engineering</a:t>
            </a:r>
            <a:r>
              <a:rPr lang="en-US" dirty="0" smtClean="0"/>
              <a:t> of what happened back then:</a:t>
            </a:r>
            <a:endParaRPr lang="en-US" dirty="0"/>
          </a:p>
        </p:txBody>
      </p:sp>
      <p:sp>
        <p:nvSpPr>
          <p:cNvPr id="5" name="Rectangle 4"/>
          <p:cNvSpPr/>
          <p:nvPr/>
        </p:nvSpPr>
        <p:spPr>
          <a:xfrm>
            <a:off x="1472645" y="4297641"/>
            <a:ext cx="4271449" cy="646331"/>
          </a:xfrm>
          <a:prstGeom prst="rect">
            <a:avLst/>
          </a:prstGeom>
        </p:spPr>
        <p:txBody>
          <a:bodyPr wrap="square">
            <a:spAutoFit/>
          </a:bodyPr>
          <a:lstStyle/>
          <a:p>
            <a:r>
              <a:rPr lang="en-US" dirty="0" smtClean="0">
                <a:hlinkClick r:id="rId12"/>
              </a:rPr>
              <a:t>Decoding Alchemy freshman seminar</a:t>
            </a:r>
            <a:endParaRPr lang="en-US" dirty="0" smtClean="0"/>
          </a:p>
          <a:p>
            <a:r>
              <a:rPr lang="en-US" dirty="0" smtClean="0"/>
              <a:t>by </a:t>
            </a:r>
            <a:r>
              <a:rPr lang="en-US" dirty="0" smtClean="0">
                <a:hlinkClick r:id="rId13"/>
              </a:rPr>
              <a:t>Jennifer </a:t>
            </a:r>
            <a:r>
              <a:rPr lang="en-US" dirty="0" err="1" smtClean="0">
                <a:hlinkClick r:id="rId13"/>
              </a:rPr>
              <a:t>Rampling</a:t>
            </a:r>
            <a:r>
              <a:rPr lang="en-US" dirty="0" smtClean="0"/>
              <a:t>, Princeton.</a:t>
            </a:r>
            <a:endParaRPr lang="en-US" dirty="0"/>
          </a:p>
        </p:txBody>
      </p:sp>
      <p:sp>
        <p:nvSpPr>
          <p:cNvPr id="9" name="TextBox 8"/>
          <p:cNvSpPr txBox="1"/>
          <p:nvPr/>
        </p:nvSpPr>
        <p:spPr>
          <a:xfrm>
            <a:off x="6937018" y="5012688"/>
            <a:ext cx="4580914" cy="523220"/>
          </a:xfrm>
          <a:prstGeom prst="rect">
            <a:avLst/>
          </a:prstGeom>
          <a:noFill/>
        </p:spPr>
        <p:txBody>
          <a:bodyPr wrap="square" rtlCol="0">
            <a:spAutoFit/>
          </a:bodyPr>
          <a:lstStyle/>
          <a:p>
            <a:r>
              <a:rPr lang="en-US" sz="1400" dirty="0" smtClean="0"/>
              <a:t>To practice visualizing 4D space-time see </a:t>
            </a:r>
            <a:r>
              <a:rPr lang="en-US" sz="1400" dirty="0" smtClean="0">
                <a:hlinkClick r:id="rId14"/>
              </a:rPr>
              <a:t>Online </a:t>
            </a:r>
          </a:p>
          <a:p>
            <a:r>
              <a:rPr lang="en-US" sz="1400" dirty="0" smtClean="0">
                <a:hlinkClick r:id="rId14"/>
              </a:rPr>
              <a:t>Resources on 4D</a:t>
            </a:r>
            <a:r>
              <a:rPr lang="en-US" sz="1400" dirty="0" smtClean="0"/>
              <a:t> like </a:t>
            </a:r>
            <a:r>
              <a:rPr lang="en-US" sz="1400" dirty="0" smtClean="0">
                <a:hlinkClick r:id="rId15"/>
              </a:rPr>
              <a:t>Curved Spaces</a:t>
            </a:r>
            <a:r>
              <a:rPr lang="en-US" sz="1400" dirty="0"/>
              <a:t> </a:t>
            </a:r>
            <a:r>
              <a:rPr lang="en-US" sz="1400" dirty="0" smtClean="0"/>
              <a:t>and </a:t>
            </a:r>
            <a:r>
              <a:rPr lang="en-US" sz="1400" dirty="0" smtClean="0">
                <a:hlinkClick r:id="rId16"/>
              </a:rPr>
              <a:t>4D Draw</a:t>
            </a:r>
            <a:endParaRPr lang="en-US" sz="1400" dirty="0"/>
          </a:p>
        </p:txBody>
      </p:sp>
      <p:sp>
        <p:nvSpPr>
          <p:cNvPr id="10" name="TextBox 9"/>
          <p:cNvSpPr txBox="1"/>
          <p:nvPr/>
        </p:nvSpPr>
        <p:spPr>
          <a:xfrm>
            <a:off x="1472645" y="5009256"/>
            <a:ext cx="3302554" cy="523220"/>
          </a:xfrm>
          <a:prstGeom prst="rect">
            <a:avLst/>
          </a:prstGeom>
          <a:noFill/>
        </p:spPr>
        <p:txBody>
          <a:bodyPr wrap="square" rtlCol="0">
            <a:spAutoFit/>
          </a:bodyPr>
          <a:lstStyle/>
          <a:p>
            <a:r>
              <a:rPr lang="en-US" sz="1400" dirty="0" smtClean="0"/>
              <a:t>See also </a:t>
            </a:r>
            <a:r>
              <a:rPr lang="en-US" sz="1400" dirty="0" smtClean="0">
                <a:hlinkClick r:id="rId17"/>
              </a:rPr>
              <a:t>Scientiae</a:t>
            </a:r>
            <a:r>
              <a:rPr lang="en-US" sz="1400" dirty="0" smtClean="0"/>
              <a:t> </a:t>
            </a:r>
            <a:r>
              <a:rPr lang="en-US" sz="1400" dirty="0"/>
              <a:t>and </a:t>
            </a:r>
            <a:r>
              <a:rPr lang="en-US" sz="1400" dirty="0" smtClean="0"/>
              <a:t>the </a:t>
            </a:r>
            <a:r>
              <a:rPr lang="en-US" sz="1400" dirty="0" smtClean="0">
                <a:hlinkClick r:id="rId18"/>
              </a:rPr>
              <a:t>Society </a:t>
            </a:r>
            <a:r>
              <a:rPr lang="en-US" sz="1400" dirty="0">
                <a:hlinkClick r:id="rId18"/>
              </a:rPr>
              <a:t>for the History of Alchemy and Chemistry (SHAC)</a:t>
            </a:r>
            <a:endParaRPr lang="en-US" sz="1400" dirty="0"/>
          </a:p>
        </p:txBody>
      </p:sp>
      <p:sp>
        <p:nvSpPr>
          <p:cNvPr id="11" name="TextBox 10"/>
          <p:cNvSpPr txBox="1"/>
          <p:nvPr/>
        </p:nvSpPr>
        <p:spPr>
          <a:xfrm>
            <a:off x="1472645" y="3632025"/>
            <a:ext cx="3870128" cy="646331"/>
          </a:xfrm>
          <a:prstGeom prst="rect">
            <a:avLst/>
          </a:prstGeom>
          <a:noFill/>
        </p:spPr>
        <p:txBody>
          <a:bodyPr wrap="square" rtlCol="0">
            <a:spAutoFit/>
          </a:bodyPr>
          <a:lstStyle/>
          <a:p>
            <a:r>
              <a:rPr lang="en-US" dirty="0" smtClean="0">
                <a:hlinkClick r:id="rId19"/>
              </a:rPr>
              <a:t>The Making and Knowing Project</a:t>
            </a:r>
            <a:r>
              <a:rPr lang="en-US" dirty="0" smtClean="0"/>
              <a:t> </a:t>
            </a:r>
          </a:p>
          <a:p>
            <a:r>
              <a:rPr lang="en-US" dirty="0" smtClean="0"/>
              <a:t>by </a:t>
            </a:r>
            <a:r>
              <a:rPr lang="en-US" dirty="0" smtClean="0">
                <a:hlinkClick r:id="rId20"/>
              </a:rPr>
              <a:t>Pamela Smith</a:t>
            </a:r>
            <a:r>
              <a:rPr lang="en-US" dirty="0" smtClean="0"/>
              <a:t>, Columbia (</a:t>
            </a:r>
            <a:r>
              <a:rPr lang="en-US" dirty="0" smtClean="0">
                <a:hlinkClick r:id="rId21"/>
              </a:rPr>
              <a:t>video</a:t>
            </a:r>
            <a:r>
              <a:rPr lang="en-US" dirty="0" smtClean="0"/>
              <a:t>).</a:t>
            </a:r>
            <a:endParaRPr lang="en-US" dirty="0"/>
          </a:p>
        </p:txBody>
      </p:sp>
      <p:pic>
        <p:nvPicPr>
          <p:cNvPr id="12" name="Picture 11">
            <a:hlinkClick r:id="rId21"/>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4420" y="3776775"/>
            <a:ext cx="1782598" cy="1003162"/>
          </a:xfrm>
          <a:prstGeom prst="rect">
            <a:avLst/>
          </a:prstGeom>
          <a:ln>
            <a:solidFill>
              <a:schemeClr val="accent1"/>
            </a:solidFill>
          </a:ln>
        </p:spPr>
      </p:pic>
    </p:spTree>
    <p:extLst>
      <p:ext uri="{BB962C8B-B14F-4D97-AF65-F5344CB8AC3E}">
        <p14:creationId xmlns:p14="http://schemas.microsoft.com/office/powerpoint/2010/main" val="15577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9958" y="851340"/>
            <a:ext cx="5792486" cy="1323439"/>
          </a:xfrm>
          <a:prstGeom prst="rect">
            <a:avLst/>
          </a:prstGeom>
          <a:noFill/>
        </p:spPr>
        <p:txBody>
          <a:bodyPr wrap="square" rtlCol="0">
            <a:spAutoFit/>
          </a:bodyPr>
          <a:lstStyle/>
          <a:p>
            <a:r>
              <a:rPr lang="en-US" sz="2000" dirty="0" smtClean="0"/>
              <a:t>As bandwidths, connectivity &amp; latencies improve, escalating rates of techno-social change will challenge existing cultural patterns, </a:t>
            </a:r>
            <a:r>
              <a:rPr lang="en-US" sz="2000" dirty="0" smtClean="0">
                <a:hlinkClick r:id="rId3"/>
              </a:rPr>
              <a:t>because of the massive accumulation of social habits</a:t>
            </a:r>
            <a:r>
              <a:rPr lang="en-US" sz="2000" dirty="0" smtClean="0"/>
              <a:t>:</a:t>
            </a:r>
          </a:p>
        </p:txBody>
      </p:sp>
      <p:sp>
        <p:nvSpPr>
          <p:cNvPr id="4" name="TextBox 3"/>
          <p:cNvSpPr txBox="1"/>
          <p:nvPr/>
        </p:nvSpPr>
        <p:spPr>
          <a:xfrm>
            <a:off x="6439321" y="859400"/>
            <a:ext cx="4203053" cy="1323439"/>
          </a:xfrm>
          <a:prstGeom prst="rect">
            <a:avLst/>
          </a:prstGeom>
          <a:noFill/>
        </p:spPr>
        <p:txBody>
          <a:bodyPr wrap="square" rtlCol="0">
            <a:spAutoFit/>
          </a:bodyPr>
          <a:lstStyle/>
          <a:p>
            <a:pPr algn="r"/>
            <a:r>
              <a:rPr lang="en-US" sz="2000" dirty="0" smtClean="0"/>
              <a:t>What’s the new game? </a:t>
            </a:r>
            <a:endParaRPr lang="en-US" sz="2000" dirty="0"/>
          </a:p>
          <a:p>
            <a:pPr algn="r"/>
            <a:r>
              <a:rPr lang="en-US" sz="2000" dirty="0"/>
              <a:t>Who gets to play? </a:t>
            </a:r>
          </a:p>
          <a:p>
            <a:pPr algn="r"/>
            <a:r>
              <a:rPr lang="en-US" sz="2000" dirty="0" smtClean="0"/>
              <a:t>What </a:t>
            </a:r>
            <a:r>
              <a:rPr lang="en-US" sz="2000" dirty="0"/>
              <a:t>rules do we play by? </a:t>
            </a:r>
            <a:endParaRPr lang="en-US" sz="2000" dirty="0" smtClean="0"/>
          </a:p>
          <a:p>
            <a:pPr algn="r"/>
            <a:r>
              <a:rPr lang="en-US" sz="2000" dirty="0" smtClean="0"/>
              <a:t>Where can we turn for guidance?</a:t>
            </a: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117" y="2324552"/>
            <a:ext cx="2192594" cy="3115888"/>
          </a:xfrm>
          <a:prstGeom prst="rect">
            <a:avLst/>
          </a:prstGeom>
          <a:ln>
            <a:solidFill>
              <a:schemeClr val="accent1"/>
            </a:solidFill>
          </a:ln>
        </p:spPr>
      </p:pic>
      <p:sp>
        <p:nvSpPr>
          <p:cNvPr id="2" name="TextBox 1"/>
          <p:cNvSpPr txBox="1"/>
          <p:nvPr/>
        </p:nvSpPr>
        <p:spPr>
          <a:xfrm>
            <a:off x="3374059" y="4785647"/>
            <a:ext cx="696497" cy="369332"/>
          </a:xfrm>
          <a:prstGeom prst="rect">
            <a:avLst/>
          </a:prstGeom>
          <a:noFill/>
        </p:spPr>
        <p:txBody>
          <a:bodyPr wrap="square" rtlCol="0">
            <a:spAutoFit/>
          </a:bodyPr>
          <a:lstStyle/>
          <a:p>
            <a:r>
              <a:rPr lang="en-US" dirty="0" smtClean="0">
                <a:hlinkClick r:id="rId4"/>
              </a:rPr>
              <a:t>URL</a:t>
            </a:r>
            <a:endParaRPr lang="en-US" dirty="0"/>
          </a:p>
        </p:txBody>
      </p:sp>
      <p:sp>
        <p:nvSpPr>
          <p:cNvPr id="6" name="Rectangle 5"/>
          <p:cNvSpPr/>
          <p:nvPr/>
        </p:nvSpPr>
        <p:spPr>
          <a:xfrm>
            <a:off x="6364772" y="2124497"/>
            <a:ext cx="4352153" cy="400110"/>
          </a:xfrm>
          <a:prstGeom prst="rect">
            <a:avLst/>
          </a:prstGeom>
        </p:spPr>
        <p:txBody>
          <a:bodyPr wrap="none">
            <a:spAutoFit/>
          </a:bodyPr>
          <a:lstStyle/>
          <a:p>
            <a:pPr>
              <a:spcAft>
                <a:spcPts val="600"/>
              </a:spcAft>
            </a:pPr>
            <a:r>
              <a:rPr lang="en-US" sz="2000" b="1" dirty="0"/>
              <a:t>Especially, how do we drop old habits? </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6201" y="2742185"/>
            <a:ext cx="6011626" cy="2698255"/>
          </a:xfrm>
          <a:prstGeom prst="rect">
            <a:avLst/>
          </a:prstGeom>
          <a:ln>
            <a:solidFill>
              <a:schemeClr val="accent1"/>
            </a:solidFill>
          </a:ln>
        </p:spPr>
      </p:pic>
    </p:spTree>
    <p:extLst>
      <p:ext uri="{BB962C8B-B14F-4D97-AF65-F5344CB8AC3E}">
        <p14:creationId xmlns:p14="http://schemas.microsoft.com/office/powerpoint/2010/main" val="41208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8479" y="1137188"/>
            <a:ext cx="7824146" cy="4170372"/>
          </a:xfrm>
          <a:prstGeom prst="rect">
            <a:avLst/>
          </a:prstGeom>
          <a:noFill/>
        </p:spPr>
        <p:txBody>
          <a:bodyPr wrap="square" rtlCol="0">
            <a:spAutoFit/>
          </a:bodyPr>
          <a:lstStyle/>
          <a:p>
            <a:r>
              <a:rPr lang="en-US" sz="2200" b="1" dirty="0" smtClean="0"/>
              <a:t>Then too, “How can we ever adjust and keep up?”</a:t>
            </a:r>
            <a:r>
              <a:rPr lang="en-US" sz="2200" dirty="0" smtClean="0"/>
              <a:t> </a:t>
            </a:r>
          </a:p>
          <a:p>
            <a:pPr>
              <a:spcAft>
                <a:spcPts val="1800"/>
              </a:spcAft>
            </a:pPr>
            <a:r>
              <a:rPr lang="en-US" sz="2200" dirty="0"/>
              <a:t>H</a:t>
            </a:r>
            <a:r>
              <a:rPr lang="en-US" sz="2200" dirty="0" smtClean="0"/>
              <a:t>asn’t the train already left the station for </a:t>
            </a:r>
            <a:r>
              <a:rPr lang="en-US" sz="2200" dirty="0"/>
              <a:t>many </a:t>
            </a:r>
            <a:r>
              <a:rPr lang="en-US" sz="2200" dirty="0" smtClean="0"/>
              <a:t>folks?</a:t>
            </a:r>
            <a:endParaRPr lang="en-US" sz="2200" dirty="0"/>
          </a:p>
          <a:p>
            <a:pPr>
              <a:spcAft>
                <a:spcPts val="1200"/>
              </a:spcAft>
            </a:pPr>
            <a:r>
              <a:rPr lang="en-US" sz="2200" dirty="0" smtClean="0"/>
              <a:t>Words to ponder:</a:t>
            </a:r>
          </a:p>
          <a:p>
            <a:r>
              <a:rPr lang="en-US" sz="2200" b="1" i="1" dirty="0" smtClean="0">
                <a:solidFill>
                  <a:srgbClr val="FF0000"/>
                </a:solidFill>
              </a:rPr>
              <a:t>"</a:t>
            </a:r>
            <a:r>
              <a:rPr lang="en-US" sz="2200" b="1" i="1" dirty="0">
                <a:solidFill>
                  <a:srgbClr val="FF0000"/>
                </a:solidFill>
              </a:rPr>
              <a:t>In a world of change, the learners shall inherit the earth, </a:t>
            </a:r>
            <a:endParaRPr lang="en-US" sz="2200" b="1" i="1" dirty="0" smtClean="0">
              <a:solidFill>
                <a:srgbClr val="FF0000"/>
              </a:solidFill>
            </a:endParaRPr>
          </a:p>
          <a:p>
            <a:r>
              <a:rPr lang="en-US" sz="2200" b="1" i="1" dirty="0" smtClean="0">
                <a:solidFill>
                  <a:srgbClr val="FF0000"/>
                </a:solidFill>
              </a:rPr>
              <a:t>while </a:t>
            </a:r>
            <a:r>
              <a:rPr lang="en-US" sz="2200" b="1" i="1" dirty="0">
                <a:solidFill>
                  <a:srgbClr val="FF0000"/>
                </a:solidFill>
              </a:rPr>
              <a:t>the learned shall </a:t>
            </a:r>
            <a:r>
              <a:rPr lang="en-US" sz="2200" b="1" i="1" dirty="0" smtClean="0">
                <a:solidFill>
                  <a:srgbClr val="FF0000"/>
                </a:solidFill>
              </a:rPr>
              <a:t>find themselves </a:t>
            </a:r>
            <a:r>
              <a:rPr lang="en-US" sz="2200" b="1" i="1" dirty="0">
                <a:solidFill>
                  <a:srgbClr val="FF0000"/>
                </a:solidFill>
              </a:rPr>
              <a:t>perfectly suited </a:t>
            </a:r>
            <a:r>
              <a:rPr lang="en-US" sz="2200" b="1" i="1" dirty="0" smtClean="0">
                <a:solidFill>
                  <a:srgbClr val="FF0000"/>
                </a:solidFill>
              </a:rPr>
              <a:t>for </a:t>
            </a:r>
          </a:p>
          <a:p>
            <a:pPr>
              <a:spcAft>
                <a:spcPts val="1200"/>
              </a:spcAft>
            </a:pPr>
            <a:r>
              <a:rPr lang="en-US" sz="2200" b="1" i="1" dirty="0" smtClean="0">
                <a:solidFill>
                  <a:srgbClr val="FF0000"/>
                </a:solidFill>
              </a:rPr>
              <a:t>a </a:t>
            </a:r>
            <a:r>
              <a:rPr lang="en-US" sz="2200" b="1" i="1" dirty="0">
                <a:solidFill>
                  <a:srgbClr val="FF0000"/>
                </a:solidFill>
              </a:rPr>
              <a:t>world that no longer exists"</a:t>
            </a:r>
            <a:r>
              <a:rPr lang="en-US" sz="2200" dirty="0">
                <a:solidFill>
                  <a:srgbClr val="FF0000"/>
                </a:solidFill>
              </a:rPr>
              <a:t> </a:t>
            </a:r>
            <a:r>
              <a:rPr lang="en-US" sz="2200" dirty="0">
                <a:solidFill>
                  <a:schemeClr val="accent1">
                    <a:lumMod val="75000"/>
                  </a:schemeClr>
                </a:solidFill>
              </a:rPr>
              <a:t>– </a:t>
            </a:r>
            <a:r>
              <a:rPr lang="en-US" sz="2200" u="sng" dirty="0">
                <a:solidFill>
                  <a:schemeClr val="accent1">
                    <a:lumMod val="75000"/>
                  </a:schemeClr>
                </a:solidFill>
                <a:hlinkClick r:id="rId2"/>
              </a:rPr>
              <a:t>Eric </a:t>
            </a:r>
            <a:r>
              <a:rPr lang="en-US" sz="2200" u="sng" dirty="0" smtClean="0">
                <a:solidFill>
                  <a:schemeClr val="accent1">
                    <a:lumMod val="75000"/>
                  </a:schemeClr>
                </a:solidFill>
                <a:hlinkClick r:id="rId2"/>
              </a:rPr>
              <a:t>Hoffer</a:t>
            </a:r>
            <a:endParaRPr lang="en-US" sz="2200" u="sng" dirty="0" smtClean="0">
              <a:solidFill>
                <a:schemeClr val="accent1">
                  <a:lumMod val="75000"/>
                </a:schemeClr>
              </a:solidFill>
            </a:endParaRPr>
          </a:p>
          <a:p>
            <a:pPr>
              <a:spcAft>
                <a:spcPts val="1200"/>
              </a:spcAft>
            </a:pPr>
            <a:r>
              <a:rPr lang="en-US" sz="2200" dirty="0" smtClean="0"/>
              <a:t>Meantime, something awesome has begun:</a:t>
            </a:r>
          </a:p>
          <a:p>
            <a:r>
              <a:rPr lang="en-US" sz="2200" b="1" dirty="0" smtClean="0">
                <a:solidFill>
                  <a:srgbClr val="FF0000"/>
                </a:solidFill>
              </a:rPr>
              <a:t>“</a:t>
            </a:r>
            <a:r>
              <a:rPr lang="en-US" sz="2200" b="1" i="1" dirty="0" smtClean="0">
                <a:solidFill>
                  <a:srgbClr val="FF0000"/>
                </a:solidFill>
              </a:rPr>
              <a:t>As the rate of techno-social change increases, </a:t>
            </a:r>
            <a:endParaRPr lang="en-US" sz="2200" b="1" i="1" dirty="0">
              <a:solidFill>
                <a:srgbClr val="FF0000"/>
              </a:solidFill>
            </a:endParaRPr>
          </a:p>
          <a:p>
            <a:r>
              <a:rPr lang="en-US" sz="2200" b="1" i="1" dirty="0" smtClean="0">
                <a:solidFill>
                  <a:srgbClr val="FF0000"/>
                </a:solidFill>
              </a:rPr>
              <a:t>we’ll all live far further into the unfolding techno-social future </a:t>
            </a:r>
          </a:p>
          <a:p>
            <a:r>
              <a:rPr lang="en-US" sz="2200" b="1" i="1" dirty="0" smtClean="0">
                <a:solidFill>
                  <a:srgbClr val="FF0000"/>
                </a:solidFill>
              </a:rPr>
              <a:t>than we ever dared dream“ </a:t>
            </a:r>
            <a:r>
              <a:rPr lang="en-US" sz="2200" dirty="0" smtClean="0"/>
              <a:t>– </a:t>
            </a:r>
            <a:r>
              <a:rPr lang="en-US" sz="2200" dirty="0" smtClean="0">
                <a:hlinkClick r:id="rId3"/>
              </a:rPr>
              <a:t>Lynn Conway</a:t>
            </a:r>
            <a:endParaRPr lang="en-US" sz="2200" dirty="0"/>
          </a:p>
        </p:txBody>
      </p:sp>
    </p:spTree>
    <p:extLst>
      <p:ext uri="{BB962C8B-B14F-4D97-AF65-F5344CB8AC3E}">
        <p14:creationId xmlns:p14="http://schemas.microsoft.com/office/powerpoint/2010/main" val="2024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530" y="1179846"/>
            <a:ext cx="8550102" cy="4785395"/>
          </a:xfrm>
          <a:prstGeom prst="rect">
            <a:avLst/>
          </a:prstGeom>
          <a:ln>
            <a:solidFill>
              <a:schemeClr val="accent1"/>
            </a:solidFill>
          </a:ln>
        </p:spPr>
      </p:pic>
      <p:sp>
        <p:nvSpPr>
          <p:cNvPr id="3" name="TextBox 2"/>
          <p:cNvSpPr txBox="1"/>
          <p:nvPr/>
        </p:nvSpPr>
        <p:spPr>
          <a:xfrm>
            <a:off x="9720174" y="5965241"/>
            <a:ext cx="726838" cy="317784"/>
          </a:xfrm>
          <a:prstGeom prst="rect">
            <a:avLst/>
          </a:prstGeom>
          <a:noFill/>
        </p:spPr>
        <p:txBody>
          <a:bodyPr wrap="square" rtlCol="0">
            <a:spAutoFit/>
          </a:bodyPr>
          <a:lstStyle/>
          <a:p>
            <a:r>
              <a:rPr lang="en-US" sz="1400" dirty="0" smtClean="0">
                <a:hlinkClick r:id="rId2"/>
              </a:rPr>
              <a:t>Source</a:t>
            </a:r>
            <a:endParaRPr lang="en-US" sz="1400" dirty="0"/>
          </a:p>
        </p:txBody>
      </p:sp>
      <p:sp>
        <p:nvSpPr>
          <p:cNvPr id="4" name="TextBox 3"/>
          <p:cNvSpPr txBox="1"/>
          <p:nvPr/>
        </p:nvSpPr>
        <p:spPr>
          <a:xfrm>
            <a:off x="1674656" y="704048"/>
            <a:ext cx="9497840" cy="400110"/>
          </a:xfrm>
          <a:prstGeom prst="rect">
            <a:avLst/>
          </a:prstGeom>
          <a:noFill/>
        </p:spPr>
        <p:txBody>
          <a:bodyPr wrap="square" rtlCol="0">
            <a:spAutoFit/>
          </a:bodyPr>
          <a:lstStyle/>
          <a:p>
            <a:r>
              <a:rPr lang="en-US" sz="2000" dirty="0" smtClean="0"/>
              <a:t>By the early 1700’s, </a:t>
            </a:r>
            <a:r>
              <a:rPr lang="en-US" sz="2000" dirty="0" smtClean="0">
                <a:hlinkClick r:id="rId4"/>
              </a:rPr>
              <a:t>exponentiation</a:t>
            </a:r>
            <a:r>
              <a:rPr lang="en-US" sz="2000" dirty="0" smtClean="0"/>
              <a:t> had generated a massive global trading system . . .</a:t>
            </a:r>
            <a:endParaRPr lang="en-US" sz="2000" dirty="0"/>
          </a:p>
        </p:txBody>
      </p:sp>
    </p:spTree>
    <p:extLst>
      <p:ext uri="{BB962C8B-B14F-4D97-AF65-F5344CB8AC3E}">
        <p14:creationId xmlns:p14="http://schemas.microsoft.com/office/powerpoint/2010/main" val="9897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030" y="1131534"/>
            <a:ext cx="2681089" cy="4104178"/>
          </a:xfrm>
          <a:prstGeom prst="rect">
            <a:avLst/>
          </a:prstGeom>
          <a:ln>
            <a:solidFill>
              <a:schemeClr val="accent1"/>
            </a:solidFill>
          </a:ln>
        </p:spPr>
      </p:pic>
      <p:sp>
        <p:nvSpPr>
          <p:cNvPr id="3" name="Rectangle 2"/>
          <p:cNvSpPr/>
          <p:nvPr/>
        </p:nvSpPr>
        <p:spPr>
          <a:xfrm>
            <a:off x="4312770" y="1061090"/>
            <a:ext cx="3619459" cy="1015663"/>
          </a:xfrm>
          <a:prstGeom prst="rect">
            <a:avLst/>
          </a:prstGeom>
        </p:spPr>
        <p:txBody>
          <a:bodyPr wrap="square">
            <a:spAutoFit/>
          </a:bodyPr>
          <a:lstStyle/>
          <a:p>
            <a:r>
              <a:rPr lang="en-US" sz="2000" dirty="0" smtClean="0"/>
              <a:t>And, a word of caution</a:t>
            </a:r>
            <a:r>
              <a:rPr lang="en-US" sz="2000" dirty="0"/>
              <a:t>!</a:t>
            </a:r>
            <a:endParaRPr lang="en-US" sz="2000" dirty="0" smtClean="0"/>
          </a:p>
          <a:p>
            <a:r>
              <a:rPr lang="en-US" sz="2000" dirty="0"/>
              <a:t>D</a:t>
            </a:r>
            <a:r>
              <a:rPr lang="en-US" sz="2000" dirty="0" smtClean="0"/>
              <a:t>o avoid becoming distracted by all the rapidly-emerging “things.”</a:t>
            </a:r>
            <a:endParaRPr lang="en-US" sz="2000" dirty="0"/>
          </a:p>
        </p:txBody>
      </p:sp>
      <p:sp>
        <p:nvSpPr>
          <p:cNvPr id="4" name="TextBox 3"/>
          <p:cNvSpPr txBox="1"/>
          <p:nvPr/>
        </p:nvSpPr>
        <p:spPr>
          <a:xfrm>
            <a:off x="3421960" y="2785679"/>
            <a:ext cx="554960" cy="369332"/>
          </a:xfrm>
          <a:prstGeom prst="rect">
            <a:avLst/>
          </a:prstGeom>
          <a:noFill/>
        </p:spPr>
        <p:txBody>
          <a:bodyPr wrap="none" rtlCol="0">
            <a:spAutoFit/>
          </a:bodyPr>
          <a:lstStyle/>
          <a:p>
            <a:r>
              <a:rPr lang="en-US" dirty="0" smtClean="0">
                <a:hlinkClick r:id="rId3"/>
              </a:rPr>
              <a:t>URL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000" y="1131534"/>
            <a:ext cx="2727821" cy="4111831"/>
          </a:xfrm>
          <a:prstGeom prst="rect">
            <a:avLst/>
          </a:prstGeom>
          <a:ln>
            <a:solidFill>
              <a:schemeClr val="accent1"/>
            </a:solidFill>
          </a:ln>
        </p:spPr>
      </p:pic>
      <p:sp>
        <p:nvSpPr>
          <p:cNvPr id="6" name="TextBox 5"/>
          <p:cNvSpPr txBox="1"/>
          <p:nvPr/>
        </p:nvSpPr>
        <p:spPr>
          <a:xfrm>
            <a:off x="9771961" y="3046164"/>
            <a:ext cx="554960" cy="369332"/>
          </a:xfrm>
          <a:prstGeom prst="rect">
            <a:avLst/>
          </a:prstGeom>
          <a:noFill/>
        </p:spPr>
        <p:txBody>
          <a:bodyPr wrap="none" rtlCol="0">
            <a:spAutoFit/>
          </a:bodyPr>
          <a:lstStyle/>
          <a:p>
            <a:r>
              <a:rPr lang="en-US" dirty="0" smtClean="0">
                <a:hlinkClick r:id="rId5"/>
              </a:rPr>
              <a:t>URL</a:t>
            </a:r>
            <a:endParaRPr lang="en-US" dirty="0"/>
          </a:p>
        </p:txBody>
      </p:sp>
      <p:sp>
        <p:nvSpPr>
          <p:cNvPr id="7" name="TextBox 6"/>
          <p:cNvSpPr txBox="1"/>
          <p:nvPr/>
        </p:nvSpPr>
        <p:spPr>
          <a:xfrm>
            <a:off x="9033266" y="5235712"/>
            <a:ext cx="1702325" cy="338554"/>
          </a:xfrm>
          <a:prstGeom prst="rect">
            <a:avLst/>
          </a:prstGeom>
          <a:noFill/>
        </p:spPr>
        <p:txBody>
          <a:bodyPr wrap="none" rtlCol="0">
            <a:spAutoFit/>
          </a:bodyPr>
          <a:lstStyle/>
          <a:p>
            <a:r>
              <a:rPr lang="en-US" sz="1600" dirty="0" smtClean="0">
                <a:hlinkClick r:id="rId6"/>
              </a:rPr>
              <a:t>Julian </a:t>
            </a:r>
            <a:r>
              <a:rPr lang="en-US" sz="1600" dirty="0" err="1" smtClean="0">
                <a:hlinkClick r:id="rId6"/>
              </a:rPr>
              <a:t>Stodd</a:t>
            </a:r>
            <a:r>
              <a:rPr lang="en-US" sz="1600" dirty="0" smtClean="0">
                <a:hlinkClick r:id="rId6"/>
              </a:rPr>
              <a:t>, 2014</a:t>
            </a:r>
            <a:endParaRPr lang="en-US" sz="1600" dirty="0"/>
          </a:p>
        </p:txBody>
      </p:sp>
      <p:sp>
        <p:nvSpPr>
          <p:cNvPr id="8" name="TextBox 7"/>
          <p:cNvSpPr txBox="1"/>
          <p:nvPr/>
        </p:nvSpPr>
        <p:spPr>
          <a:xfrm>
            <a:off x="1463418" y="5243365"/>
            <a:ext cx="2037545" cy="338554"/>
          </a:xfrm>
          <a:prstGeom prst="rect">
            <a:avLst/>
          </a:prstGeom>
          <a:noFill/>
        </p:spPr>
        <p:txBody>
          <a:bodyPr wrap="none" rtlCol="0">
            <a:spAutoFit/>
          </a:bodyPr>
          <a:lstStyle/>
          <a:p>
            <a:r>
              <a:rPr lang="en-US" sz="1600" dirty="0" err="1" smtClean="0">
                <a:hlinkClick r:id="rId7"/>
              </a:rPr>
              <a:t>Kentaro</a:t>
            </a:r>
            <a:r>
              <a:rPr lang="en-US" sz="1600" dirty="0" smtClean="0">
                <a:hlinkClick r:id="rId7"/>
              </a:rPr>
              <a:t> Toyama, 2015</a:t>
            </a:r>
            <a:endParaRPr lang="en-US" sz="1600" dirty="0"/>
          </a:p>
        </p:txBody>
      </p:sp>
      <p:sp>
        <p:nvSpPr>
          <p:cNvPr id="9" name="Rectangle 8"/>
          <p:cNvSpPr/>
          <p:nvPr/>
        </p:nvSpPr>
        <p:spPr>
          <a:xfrm>
            <a:off x="4327261" y="2117217"/>
            <a:ext cx="3551576" cy="1631216"/>
          </a:xfrm>
          <a:prstGeom prst="rect">
            <a:avLst/>
          </a:prstGeom>
        </p:spPr>
        <p:txBody>
          <a:bodyPr wrap="square">
            <a:spAutoFit/>
          </a:bodyPr>
          <a:lstStyle/>
          <a:p>
            <a:r>
              <a:rPr lang="en-US" sz="2000" dirty="0" smtClean="0"/>
              <a:t>As </a:t>
            </a:r>
            <a:r>
              <a:rPr lang="en-US" sz="2000" dirty="0" err="1" smtClean="0">
                <a:hlinkClick r:id="rId8"/>
              </a:rPr>
              <a:t>Kentaro</a:t>
            </a:r>
            <a:r>
              <a:rPr lang="en-US" sz="2000" dirty="0" smtClean="0">
                <a:hlinkClick r:id="rId8"/>
              </a:rPr>
              <a:t> </a:t>
            </a:r>
            <a:r>
              <a:rPr lang="en-US" sz="2000" dirty="0">
                <a:hlinkClick r:id="rId8"/>
              </a:rPr>
              <a:t>Toyama</a:t>
            </a:r>
            <a:r>
              <a:rPr lang="en-US" sz="2000" dirty="0"/>
              <a:t> says in </a:t>
            </a:r>
            <a:r>
              <a:rPr lang="en-US" sz="2000" i="1" dirty="0">
                <a:hlinkClick r:id="rId9"/>
              </a:rPr>
              <a:t>Geek Heresy</a:t>
            </a:r>
            <a:r>
              <a:rPr lang="en-US" sz="2000" i="1" dirty="0"/>
              <a:t>,</a:t>
            </a:r>
            <a:r>
              <a:rPr lang="en-US" sz="2000" dirty="0"/>
              <a:t> “technology alone won’t change the </a:t>
            </a:r>
            <a:r>
              <a:rPr lang="en-US" sz="2000" dirty="0" smtClean="0"/>
              <a:t>world”. . .  We must instead rescue </a:t>
            </a:r>
            <a:r>
              <a:rPr lang="en-US" sz="2000" dirty="0"/>
              <a:t>“Social Change from the Cult of Technology”!</a:t>
            </a:r>
          </a:p>
        </p:txBody>
      </p:sp>
      <p:sp>
        <p:nvSpPr>
          <p:cNvPr id="10" name="Rectangle 9"/>
          <p:cNvSpPr/>
          <p:nvPr/>
        </p:nvSpPr>
        <p:spPr>
          <a:xfrm>
            <a:off x="4311446" y="3785953"/>
            <a:ext cx="3620783" cy="1631216"/>
          </a:xfrm>
          <a:prstGeom prst="rect">
            <a:avLst/>
          </a:prstGeom>
        </p:spPr>
        <p:txBody>
          <a:bodyPr wrap="square">
            <a:spAutoFit/>
          </a:bodyPr>
          <a:lstStyle/>
          <a:p>
            <a:r>
              <a:rPr lang="en-US" sz="2000" dirty="0" smtClean="0"/>
              <a:t>One key will be the evolution</a:t>
            </a:r>
          </a:p>
          <a:p>
            <a:r>
              <a:rPr lang="en-US" sz="2000" dirty="0" smtClean="0"/>
              <a:t>of empowering “social-teaming” </a:t>
            </a:r>
          </a:p>
          <a:p>
            <a:r>
              <a:rPr lang="en-US" sz="2000" dirty="0" smtClean="0"/>
              <a:t>and “social </a:t>
            </a:r>
            <a:r>
              <a:rPr lang="en-US" sz="2000" dirty="0"/>
              <a:t>leadership” </a:t>
            </a:r>
            <a:r>
              <a:rPr lang="en-US" sz="2000" dirty="0" smtClean="0"/>
              <a:t>for </a:t>
            </a:r>
          </a:p>
          <a:p>
            <a:r>
              <a:rPr lang="en-US" sz="2000" dirty="0" smtClean="0"/>
              <a:t>the </a:t>
            </a:r>
            <a:r>
              <a:rPr lang="en-US" sz="2000" dirty="0"/>
              <a:t>incoming </a:t>
            </a:r>
            <a:r>
              <a:rPr lang="en-US" sz="2000" dirty="0" smtClean="0"/>
              <a:t>“</a:t>
            </a:r>
            <a:r>
              <a:rPr lang="en-US" sz="2000" dirty="0" smtClean="0">
                <a:hlinkClick r:id="rId10"/>
              </a:rPr>
              <a:t>Social Age</a:t>
            </a:r>
            <a:r>
              <a:rPr lang="en-US" sz="2000" dirty="0"/>
              <a:t>”, </a:t>
            </a:r>
            <a:r>
              <a:rPr lang="en-US" sz="2000" dirty="0" smtClean="0"/>
              <a:t>as </a:t>
            </a:r>
            <a:r>
              <a:rPr lang="en-US" sz="2000" dirty="0"/>
              <a:t>discussed by </a:t>
            </a:r>
            <a:r>
              <a:rPr lang="en-US" sz="2000" dirty="0">
                <a:hlinkClick r:id="rId11"/>
              </a:rPr>
              <a:t>Julian </a:t>
            </a:r>
            <a:r>
              <a:rPr lang="en-US" sz="2000" dirty="0" err="1">
                <a:hlinkClick r:id="rId11"/>
              </a:rPr>
              <a:t>Stodd</a:t>
            </a:r>
            <a:r>
              <a:rPr lang="en-US" sz="2000" dirty="0">
                <a:hlinkClick r:id="rId11"/>
              </a:rPr>
              <a:t> </a:t>
            </a:r>
            <a:r>
              <a:rPr lang="en-US" sz="2000" dirty="0"/>
              <a:t>. . . </a:t>
            </a:r>
          </a:p>
        </p:txBody>
      </p:sp>
    </p:spTree>
    <p:extLst>
      <p:ext uri="{BB962C8B-B14F-4D97-AF65-F5344CB8AC3E}">
        <p14:creationId xmlns:p14="http://schemas.microsoft.com/office/powerpoint/2010/main" val="83088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75982" y="5459538"/>
            <a:ext cx="2341410" cy="338554"/>
          </a:xfrm>
          <a:prstGeom prst="rect">
            <a:avLst/>
          </a:prstGeom>
          <a:noFill/>
        </p:spPr>
        <p:txBody>
          <a:bodyPr wrap="none" rtlCol="0">
            <a:spAutoFit/>
          </a:bodyPr>
          <a:lstStyle/>
          <a:p>
            <a:r>
              <a:rPr lang="en-US" sz="1600" dirty="0" smtClean="0">
                <a:hlinkClick r:id="rId2"/>
              </a:rPr>
              <a:t>Abby </a:t>
            </a:r>
            <a:r>
              <a:rPr lang="en-US" sz="1600" dirty="0">
                <a:hlinkClick r:id="rId2"/>
              </a:rPr>
              <a:t>Smith Rumsey, 2016</a:t>
            </a:r>
            <a:endParaRPr lang="en-US" sz="1600" dirty="0"/>
          </a:p>
        </p:txBody>
      </p:sp>
      <p:sp>
        <p:nvSpPr>
          <p:cNvPr id="5" name="Rectangle 4"/>
          <p:cNvSpPr/>
          <p:nvPr/>
        </p:nvSpPr>
        <p:spPr>
          <a:xfrm>
            <a:off x="4268127" y="3391844"/>
            <a:ext cx="3534160" cy="2231380"/>
          </a:xfrm>
          <a:prstGeom prst="rect">
            <a:avLst/>
          </a:prstGeom>
        </p:spPr>
        <p:txBody>
          <a:bodyPr wrap="square">
            <a:spAutoFit/>
          </a:bodyPr>
          <a:lstStyle/>
          <a:p>
            <a:pPr>
              <a:spcAft>
                <a:spcPts val="600"/>
              </a:spcAft>
            </a:pPr>
            <a:r>
              <a:rPr lang="en-US" dirty="0" smtClean="0"/>
              <a:t>And then explore historian </a:t>
            </a:r>
            <a:r>
              <a:rPr lang="en-US" dirty="0" smtClean="0">
                <a:hlinkClick r:id="rId3"/>
              </a:rPr>
              <a:t>Abby Rumsey</a:t>
            </a:r>
            <a:r>
              <a:rPr lang="en-US" dirty="0" smtClean="0"/>
              <a:t>’s breathtaking new book:</a:t>
            </a:r>
            <a:endParaRPr lang="en-US" dirty="0"/>
          </a:p>
          <a:p>
            <a:r>
              <a:rPr lang="en-US" sz="1600" i="1" dirty="0" smtClean="0"/>
              <a:t>“A call </a:t>
            </a:r>
            <a:r>
              <a:rPr lang="en-US" sz="1600" i="1" dirty="0"/>
              <a:t>to consciousness, </a:t>
            </a:r>
            <a:r>
              <a:rPr lang="en-US" sz="1600" i="1" dirty="0" smtClean="0">
                <a:hlinkClick r:id="rId4"/>
              </a:rPr>
              <a:t>When </a:t>
            </a:r>
            <a:r>
              <a:rPr lang="en-US" sz="1600" i="1" dirty="0">
                <a:hlinkClick r:id="rId4"/>
              </a:rPr>
              <a:t>We Are No More</a:t>
            </a:r>
            <a:r>
              <a:rPr lang="en-US" sz="1600" i="1" dirty="0"/>
              <a:t> explains </a:t>
            </a:r>
            <a:r>
              <a:rPr lang="en-US" sz="1600" i="1" dirty="0" smtClean="0"/>
              <a:t>why </a:t>
            </a:r>
            <a:r>
              <a:rPr lang="en-US" sz="1600" i="1" dirty="0"/>
              <a:t>data storage is not memory; </a:t>
            </a:r>
            <a:r>
              <a:rPr lang="en-US" sz="1600" i="1" dirty="0" smtClean="0"/>
              <a:t>why </a:t>
            </a:r>
            <a:r>
              <a:rPr lang="en-US" sz="1600" i="1" dirty="0"/>
              <a:t>forgetting is the first step towards remembering; and above all, why memory is about the future, not the past. </a:t>
            </a:r>
            <a:r>
              <a:rPr lang="en-US" sz="1600" i="1" dirty="0" smtClean="0"/>
              <a:t>“</a:t>
            </a:r>
            <a:endParaRPr lang="en-US" sz="1600" i="1" dirty="0"/>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908" y="1058145"/>
            <a:ext cx="2857863" cy="4389865"/>
          </a:xfrm>
          <a:prstGeom prst="rect">
            <a:avLst/>
          </a:prstGeom>
          <a:ln>
            <a:solidFill>
              <a:schemeClr val="accent1"/>
            </a:solidFill>
          </a:ln>
        </p:spPr>
      </p:pic>
      <p:sp>
        <p:nvSpPr>
          <p:cNvPr id="7" name="TextBox 6"/>
          <p:cNvSpPr txBox="1"/>
          <p:nvPr/>
        </p:nvSpPr>
        <p:spPr>
          <a:xfrm>
            <a:off x="4268126" y="1597915"/>
            <a:ext cx="3565233" cy="923330"/>
          </a:xfrm>
          <a:prstGeom prst="rect">
            <a:avLst/>
          </a:prstGeom>
          <a:noFill/>
        </p:spPr>
        <p:txBody>
          <a:bodyPr wrap="square" rtlCol="0">
            <a:spAutoFit/>
          </a:bodyPr>
          <a:lstStyle/>
          <a:p>
            <a:r>
              <a:rPr lang="en-US" dirty="0"/>
              <a:t>a</a:t>
            </a:r>
            <a:r>
              <a:rPr lang="en-US" dirty="0" smtClean="0"/>
              <a:t>s </a:t>
            </a:r>
            <a:r>
              <a:rPr lang="en-US" dirty="0" smtClean="0">
                <a:hlinkClick r:id="rId6"/>
              </a:rPr>
              <a:t>in Juan Benet</a:t>
            </a:r>
            <a:r>
              <a:rPr lang="en-US" dirty="0" smtClean="0"/>
              <a:t>’s discussion </a:t>
            </a:r>
            <a:r>
              <a:rPr lang="en-US" dirty="0"/>
              <a:t>of </a:t>
            </a:r>
            <a:r>
              <a:rPr lang="en-US" dirty="0" smtClean="0">
                <a:hlinkClick r:id="rId7"/>
              </a:rPr>
              <a:t>IPFS </a:t>
            </a:r>
            <a:r>
              <a:rPr lang="en-US" dirty="0">
                <a:hlinkClick r:id="rId7"/>
              </a:rPr>
              <a:t>and the </a:t>
            </a:r>
            <a:r>
              <a:rPr lang="en-US" dirty="0" smtClean="0">
                <a:hlinkClick r:id="rId7"/>
              </a:rPr>
              <a:t>Permanent Web</a:t>
            </a:r>
            <a:r>
              <a:rPr lang="en-US" dirty="0" smtClean="0"/>
              <a:t> as a means to ensure the Web’s survival.</a:t>
            </a:r>
            <a:endParaRPr lang="en-US" dirty="0"/>
          </a:p>
        </p:txBody>
      </p:sp>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3816" y="2521245"/>
            <a:ext cx="2641017" cy="1494442"/>
          </a:xfrm>
          <a:prstGeom prst="rect">
            <a:avLst/>
          </a:prstGeom>
          <a:ln>
            <a:solidFill>
              <a:schemeClr val="accent1"/>
            </a:solidFill>
          </a:ln>
        </p:spPr>
      </p:pic>
      <p:pic>
        <p:nvPicPr>
          <p:cNvPr id="12" name="Picture 11">
            <a:hlinkClick r:id="rId7"/>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3816" y="1058145"/>
            <a:ext cx="2629187" cy="1318767"/>
          </a:xfrm>
          <a:prstGeom prst="rect">
            <a:avLst/>
          </a:prstGeom>
          <a:ln>
            <a:solidFill>
              <a:schemeClr val="accent1"/>
            </a:solidFill>
          </a:ln>
        </p:spPr>
      </p:pic>
      <p:sp>
        <p:nvSpPr>
          <p:cNvPr id="13" name="Rectangle 12"/>
          <p:cNvSpPr/>
          <p:nvPr/>
        </p:nvSpPr>
        <p:spPr>
          <a:xfrm>
            <a:off x="1443229" y="5459538"/>
            <a:ext cx="1616661" cy="338554"/>
          </a:xfrm>
          <a:prstGeom prst="rect">
            <a:avLst/>
          </a:prstGeom>
        </p:spPr>
        <p:txBody>
          <a:bodyPr wrap="none">
            <a:spAutoFit/>
          </a:bodyPr>
          <a:lstStyle/>
          <a:p>
            <a:r>
              <a:rPr lang="en-US" sz="1600" dirty="0">
                <a:hlinkClick r:id="rId8"/>
              </a:rPr>
              <a:t>Juan </a:t>
            </a:r>
            <a:r>
              <a:rPr lang="en-US" sz="1600" dirty="0" smtClean="0">
                <a:hlinkClick r:id="rId8"/>
              </a:rPr>
              <a:t>Benet, 2015</a:t>
            </a:r>
            <a:endParaRPr lang="en-US" sz="1600" dirty="0"/>
          </a:p>
        </p:txBody>
      </p:sp>
      <p:sp>
        <p:nvSpPr>
          <p:cNvPr id="14" name="Rectangle 13"/>
          <p:cNvSpPr/>
          <p:nvPr/>
        </p:nvSpPr>
        <p:spPr>
          <a:xfrm>
            <a:off x="4268127" y="969860"/>
            <a:ext cx="3612781" cy="677108"/>
          </a:xfrm>
          <a:prstGeom prst="rect">
            <a:avLst/>
          </a:prstGeom>
        </p:spPr>
        <p:txBody>
          <a:bodyPr wrap="square">
            <a:spAutoFit/>
          </a:bodyPr>
          <a:lstStyle/>
          <a:p>
            <a:r>
              <a:rPr lang="en-US" sz="1900" dirty="0" smtClean="0"/>
              <a:t>There are also extremely deep concerns about Data and Memory,</a:t>
            </a:r>
            <a:endParaRPr lang="en-US" sz="1900" dirty="0"/>
          </a:p>
        </p:txBody>
      </p:sp>
      <p:pic>
        <p:nvPicPr>
          <p:cNvPr id="16" name="Picture 15">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3816" y="4170083"/>
            <a:ext cx="2641017" cy="1277927"/>
          </a:xfrm>
          <a:prstGeom prst="rect">
            <a:avLst/>
          </a:prstGeom>
        </p:spPr>
      </p:pic>
      <p:sp>
        <p:nvSpPr>
          <p:cNvPr id="2" name="Rectangle 1"/>
          <p:cNvSpPr/>
          <p:nvPr/>
        </p:nvSpPr>
        <p:spPr>
          <a:xfrm>
            <a:off x="4268126" y="2607999"/>
            <a:ext cx="3612782" cy="646331"/>
          </a:xfrm>
          <a:prstGeom prst="rect">
            <a:avLst/>
          </a:prstGeom>
        </p:spPr>
        <p:txBody>
          <a:bodyPr wrap="square">
            <a:spAutoFit/>
          </a:bodyPr>
          <a:lstStyle/>
          <a:p>
            <a:r>
              <a:rPr lang="en-US" dirty="0" smtClean="0">
                <a:hlinkClick r:id="rId13"/>
              </a:rPr>
              <a:t>But then see “DNA Data </a:t>
            </a:r>
            <a:r>
              <a:rPr lang="en-US" dirty="0">
                <a:hlinkClick r:id="rId13"/>
              </a:rPr>
              <a:t>Storage </a:t>
            </a:r>
            <a:endParaRPr lang="en-US" dirty="0" smtClean="0">
              <a:hlinkClick r:id="rId13"/>
            </a:endParaRPr>
          </a:p>
          <a:p>
            <a:r>
              <a:rPr lang="en-US" dirty="0" smtClean="0">
                <a:hlinkClick r:id="rId13"/>
              </a:rPr>
              <a:t>Safe </a:t>
            </a:r>
            <a:r>
              <a:rPr lang="en-US" dirty="0">
                <a:hlinkClick r:id="rId13"/>
              </a:rPr>
              <a:t>for </a:t>
            </a:r>
            <a:r>
              <a:rPr lang="en-US" dirty="0" smtClean="0">
                <a:hlinkClick r:id="rId13"/>
              </a:rPr>
              <a:t>Centuries”, NYT 12-3-15</a:t>
            </a:r>
            <a:endParaRPr lang="en-US" dirty="0"/>
          </a:p>
        </p:txBody>
      </p:sp>
    </p:spTree>
    <p:extLst>
      <p:ext uri="{BB962C8B-B14F-4D97-AF65-F5344CB8AC3E}">
        <p14:creationId xmlns:p14="http://schemas.microsoft.com/office/powerpoint/2010/main" val="36008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3" grpId="0"/>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602217" y="1044321"/>
            <a:ext cx="3224397" cy="1708160"/>
          </a:xfrm>
          <a:prstGeom prst="rect">
            <a:avLst/>
          </a:prstGeom>
          <a:noFill/>
        </p:spPr>
        <p:txBody>
          <a:bodyPr wrap="square" rtlCol="0">
            <a:spAutoFit/>
          </a:bodyPr>
          <a:lstStyle/>
          <a:p>
            <a:pPr>
              <a:spcAft>
                <a:spcPts val="600"/>
              </a:spcAft>
            </a:pPr>
            <a:r>
              <a:rPr lang="en-US" sz="2000" dirty="0" smtClean="0"/>
              <a:t>Again, this </a:t>
            </a:r>
            <a:r>
              <a:rPr lang="en-US" sz="2000" u="sng" dirty="0" smtClean="0"/>
              <a:t>isn’t</a:t>
            </a:r>
            <a:r>
              <a:rPr lang="en-US" sz="2000" dirty="0" smtClean="0"/>
              <a:t> about things.</a:t>
            </a:r>
          </a:p>
          <a:p>
            <a:r>
              <a:rPr lang="en-US" sz="2000" dirty="0" smtClean="0"/>
              <a:t>It’s about the escalating rate</a:t>
            </a:r>
          </a:p>
          <a:p>
            <a:r>
              <a:rPr lang="en-US" sz="2000" dirty="0"/>
              <a:t>o</a:t>
            </a:r>
            <a:r>
              <a:rPr lang="en-US" sz="2000" dirty="0" smtClean="0"/>
              <a:t>f generation + diffusion of </a:t>
            </a:r>
          </a:p>
          <a:p>
            <a:r>
              <a:rPr lang="en-US" sz="2000" dirty="0" smtClean="0"/>
              <a:t>ever-better ideas on how </a:t>
            </a:r>
          </a:p>
          <a:p>
            <a:pPr>
              <a:spcAft>
                <a:spcPts val="1200"/>
              </a:spcAft>
            </a:pPr>
            <a:r>
              <a:rPr lang="en-US" sz="2000" dirty="0" smtClean="0"/>
              <a:t>to make and use things!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613" y="1178805"/>
            <a:ext cx="2608056" cy="3964244"/>
          </a:xfrm>
          <a:prstGeom prst="rect">
            <a:avLst/>
          </a:prstGeom>
          <a:ln>
            <a:solidFill>
              <a:schemeClr val="accent1"/>
            </a:solidFill>
          </a:ln>
        </p:spPr>
      </p:pic>
      <p:sp>
        <p:nvSpPr>
          <p:cNvPr id="5" name="Rectangle 4"/>
          <p:cNvSpPr/>
          <p:nvPr/>
        </p:nvSpPr>
        <p:spPr>
          <a:xfrm>
            <a:off x="9549617" y="3597391"/>
            <a:ext cx="554960" cy="369332"/>
          </a:xfrm>
          <a:prstGeom prst="rect">
            <a:avLst/>
          </a:prstGeom>
        </p:spPr>
        <p:txBody>
          <a:bodyPr wrap="none">
            <a:spAutoFit/>
          </a:bodyPr>
          <a:lstStyle/>
          <a:p>
            <a:r>
              <a:rPr lang="en-US" dirty="0">
                <a:hlinkClick r:id="rId4"/>
              </a:rPr>
              <a:t>URL</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732" y="1178805"/>
            <a:ext cx="2555668" cy="3974754"/>
          </a:xfrm>
          <a:prstGeom prst="rect">
            <a:avLst/>
          </a:prstGeom>
          <a:ln>
            <a:solidFill>
              <a:schemeClr val="accent1"/>
            </a:solidFill>
          </a:ln>
        </p:spPr>
      </p:pic>
      <p:sp>
        <p:nvSpPr>
          <p:cNvPr id="7" name="TextBox 6"/>
          <p:cNvSpPr txBox="1"/>
          <p:nvPr/>
        </p:nvSpPr>
        <p:spPr>
          <a:xfrm>
            <a:off x="3700030" y="1178805"/>
            <a:ext cx="554960" cy="369332"/>
          </a:xfrm>
          <a:prstGeom prst="rect">
            <a:avLst/>
          </a:prstGeom>
          <a:noFill/>
        </p:spPr>
        <p:txBody>
          <a:bodyPr wrap="none" rtlCol="0">
            <a:spAutoFit/>
          </a:bodyPr>
          <a:lstStyle/>
          <a:p>
            <a:r>
              <a:rPr lang="en-US" dirty="0" smtClean="0">
                <a:hlinkClick r:id="rId6"/>
              </a:rPr>
              <a:t>URL</a:t>
            </a:r>
            <a:endParaRPr lang="en-US" dirty="0"/>
          </a:p>
        </p:txBody>
      </p:sp>
      <p:sp>
        <p:nvSpPr>
          <p:cNvPr id="8" name="Rectangle 7"/>
          <p:cNvSpPr/>
          <p:nvPr/>
        </p:nvSpPr>
        <p:spPr>
          <a:xfrm>
            <a:off x="4602216" y="2773968"/>
            <a:ext cx="2977739" cy="1323439"/>
          </a:xfrm>
          <a:prstGeom prst="rect">
            <a:avLst/>
          </a:prstGeom>
        </p:spPr>
        <p:txBody>
          <a:bodyPr wrap="square">
            <a:spAutoFit/>
          </a:bodyPr>
          <a:lstStyle/>
          <a:p>
            <a:r>
              <a:rPr lang="en-US" sz="2000" dirty="0" smtClean="0"/>
              <a:t>This is triggering huge </a:t>
            </a:r>
          </a:p>
          <a:p>
            <a:r>
              <a:rPr lang="en-US" sz="2000" dirty="0" smtClean="0"/>
              <a:t>re-alignments </a:t>
            </a:r>
            <a:r>
              <a:rPr lang="en-US" sz="2000" dirty="0"/>
              <a:t>in </a:t>
            </a:r>
            <a:r>
              <a:rPr lang="en-US" sz="2000" dirty="0" smtClean="0">
                <a:hlinkClick r:id="rId7"/>
              </a:rPr>
              <a:t>political economy</a:t>
            </a:r>
            <a:r>
              <a:rPr lang="en-US" sz="2000" dirty="0" smtClean="0"/>
              <a:t>, including the </a:t>
            </a:r>
            <a:r>
              <a:rPr lang="en-US" sz="2000" dirty="0"/>
              <a:t>role of </a:t>
            </a:r>
            <a:r>
              <a:rPr lang="en-US" sz="2000" i="1" dirty="0" smtClean="0">
                <a:hlinkClick r:id="rId8"/>
              </a:rPr>
              <a:t>The </a:t>
            </a:r>
            <a:r>
              <a:rPr lang="en-US" sz="2000" i="1" dirty="0">
                <a:hlinkClick r:id="rId8"/>
              </a:rPr>
              <a:t>City in </a:t>
            </a:r>
            <a:r>
              <a:rPr lang="en-US" sz="2000" i="1" dirty="0" smtClean="0">
                <a:hlinkClick r:id="rId8"/>
              </a:rPr>
              <a:t>History</a:t>
            </a:r>
            <a:r>
              <a:rPr lang="en-US" sz="2000" i="1" dirty="0" smtClean="0"/>
              <a:t>. </a:t>
            </a:r>
            <a:endParaRPr lang="en-US" sz="2000" dirty="0"/>
          </a:p>
        </p:txBody>
      </p:sp>
      <p:sp>
        <p:nvSpPr>
          <p:cNvPr id="9" name="Rectangle 8"/>
          <p:cNvSpPr/>
          <p:nvPr/>
        </p:nvSpPr>
        <p:spPr>
          <a:xfrm>
            <a:off x="4602215" y="4118894"/>
            <a:ext cx="3415293" cy="1323439"/>
          </a:xfrm>
          <a:prstGeom prst="rect">
            <a:avLst/>
          </a:prstGeom>
        </p:spPr>
        <p:txBody>
          <a:bodyPr wrap="square">
            <a:spAutoFit/>
          </a:bodyPr>
          <a:lstStyle/>
          <a:p>
            <a:r>
              <a:rPr lang="en-US" sz="2000" dirty="0" smtClean="0"/>
              <a:t>And to </a:t>
            </a:r>
            <a:r>
              <a:rPr lang="en-US" sz="2000" dirty="0" smtClean="0">
                <a:hlinkClick r:id="rId9"/>
              </a:rPr>
              <a:t>the emergence</a:t>
            </a:r>
            <a:r>
              <a:rPr lang="en-US" sz="2000" dirty="0" smtClean="0"/>
              <a:t> </a:t>
            </a:r>
            <a:r>
              <a:rPr lang="en-US" sz="2000" dirty="0"/>
              <a:t>of </a:t>
            </a:r>
            <a:r>
              <a:rPr lang="en-US" sz="2000" dirty="0" smtClean="0"/>
              <a:t>the new “cooperative capitalism”, as </a:t>
            </a:r>
            <a:r>
              <a:rPr lang="en-US" sz="2000" dirty="0"/>
              <a:t>discussed by </a:t>
            </a:r>
            <a:r>
              <a:rPr lang="en-US" sz="2000" dirty="0">
                <a:hlinkClick r:id="rId10"/>
              </a:rPr>
              <a:t>Robin </a:t>
            </a:r>
            <a:r>
              <a:rPr lang="en-US" sz="2000" dirty="0" smtClean="0">
                <a:hlinkClick r:id="rId10"/>
              </a:rPr>
              <a:t>Chase </a:t>
            </a:r>
            <a:r>
              <a:rPr lang="en-US" sz="2000" dirty="0" smtClean="0"/>
              <a:t>of </a:t>
            </a:r>
            <a:r>
              <a:rPr lang="en-US" sz="2000" dirty="0" err="1" smtClean="0">
                <a:hlinkClick r:id="rId11"/>
              </a:rPr>
              <a:t>ZipCar</a:t>
            </a:r>
            <a:r>
              <a:rPr lang="en-US" sz="2000" dirty="0" smtClean="0"/>
              <a:t> fame in </a:t>
            </a:r>
            <a:r>
              <a:rPr lang="en-US" sz="2000" i="1" dirty="0" smtClean="0">
                <a:hlinkClick r:id="rId12"/>
              </a:rPr>
              <a:t>Peers </a:t>
            </a:r>
            <a:r>
              <a:rPr lang="en-US" sz="2000" i="1" dirty="0" err="1">
                <a:hlinkClick r:id="rId12"/>
              </a:rPr>
              <a:t>Inc</a:t>
            </a:r>
            <a:endParaRPr lang="en-US" sz="2000" i="1" dirty="0"/>
          </a:p>
        </p:txBody>
      </p:sp>
      <p:sp>
        <p:nvSpPr>
          <p:cNvPr id="10" name="TextBox 9"/>
          <p:cNvSpPr txBox="1"/>
          <p:nvPr/>
        </p:nvSpPr>
        <p:spPr>
          <a:xfrm>
            <a:off x="1459743" y="5125406"/>
            <a:ext cx="1996316" cy="338554"/>
          </a:xfrm>
          <a:prstGeom prst="rect">
            <a:avLst/>
          </a:prstGeom>
          <a:noFill/>
        </p:spPr>
        <p:txBody>
          <a:bodyPr wrap="square" rtlCol="0">
            <a:spAutoFit/>
          </a:bodyPr>
          <a:lstStyle/>
          <a:p>
            <a:r>
              <a:rPr lang="en-US" sz="1600" dirty="0" smtClean="0">
                <a:hlinkClick r:id="rId13"/>
              </a:rPr>
              <a:t>Lewis Mumford, 1961</a:t>
            </a:r>
            <a:endParaRPr lang="en-US" sz="1600" dirty="0"/>
          </a:p>
        </p:txBody>
      </p:sp>
      <p:sp>
        <p:nvSpPr>
          <p:cNvPr id="11" name="TextBox 10"/>
          <p:cNvSpPr txBox="1"/>
          <p:nvPr/>
        </p:nvSpPr>
        <p:spPr>
          <a:xfrm>
            <a:off x="9114853" y="5125406"/>
            <a:ext cx="1720920" cy="338554"/>
          </a:xfrm>
          <a:prstGeom prst="rect">
            <a:avLst/>
          </a:prstGeom>
          <a:noFill/>
        </p:spPr>
        <p:txBody>
          <a:bodyPr wrap="none" rtlCol="0">
            <a:spAutoFit/>
          </a:bodyPr>
          <a:lstStyle/>
          <a:p>
            <a:r>
              <a:rPr lang="en-US" sz="1600" dirty="0" smtClean="0">
                <a:hlinkClick r:id="rId14"/>
              </a:rPr>
              <a:t>Robin Chase, 2015</a:t>
            </a:r>
            <a:endParaRPr lang="en-US" sz="1600" dirty="0"/>
          </a:p>
        </p:txBody>
      </p:sp>
    </p:spTree>
    <p:extLst>
      <p:ext uri="{BB962C8B-B14F-4D97-AF65-F5344CB8AC3E}">
        <p14:creationId xmlns:p14="http://schemas.microsoft.com/office/powerpoint/2010/main" val="33153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319" y="1263682"/>
            <a:ext cx="9545214" cy="4093428"/>
          </a:xfrm>
          <a:prstGeom prst="rect">
            <a:avLst/>
          </a:prstGeom>
          <a:noFill/>
        </p:spPr>
        <p:txBody>
          <a:bodyPr wrap="square" rtlCol="0">
            <a:spAutoFit/>
          </a:bodyPr>
          <a:lstStyle/>
          <a:p>
            <a:pPr>
              <a:spcAft>
                <a:spcPts val="600"/>
              </a:spcAft>
            </a:pPr>
            <a:r>
              <a:rPr lang="en-US" sz="2200" b="1" dirty="0" smtClean="0"/>
              <a:t>In Conclusion, a </a:t>
            </a:r>
            <a:r>
              <a:rPr lang="en-US" sz="2200" b="1" dirty="0" smtClean="0"/>
              <a:t>Conjecture </a:t>
            </a:r>
            <a:r>
              <a:rPr lang="en-US" sz="2200" b="1" dirty="0" smtClean="0"/>
              <a:t>about possible futures: </a:t>
            </a:r>
          </a:p>
          <a:p>
            <a:pPr>
              <a:spcAft>
                <a:spcPts val="1200"/>
              </a:spcAft>
            </a:pPr>
            <a:r>
              <a:rPr lang="en-US" sz="2200" dirty="0" smtClean="0"/>
              <a:t>By cooperatively generating and sharing ideas for doing </a:t>
            </a:r>
            <a:r>
              <a:rPr lang="en-US" sz="2200" b="1" dirty="0" smtClean="0"/>
              <a:t>ever-more </a:t>
            </a:r>
            <a:r>
              <a:rPr lang="en-US" sz="2200" dirty="0" smtClean="0"/>
              <a:t>with</a:t>
            </a:r>
            <a:r>
              <a:rPr lang="en-US" sz="2200" b="1" dirty="0" smtClean="0"/>
              <a:t> ever-less</a:t>
            </a:r>
            <a:r>
              <a:rPr lang="en-US" sz="2200" dirty="0" smtClean="0"/>
              <a:t>, the incoming wave of techno-social innovation has the stunning potential of:</a:t>
            </a:r>
          </a:p>
          <a:p>
            <a:pPr marL="457200" indent="-457200">
              <a:spcAft>
                <a:spcPts val="600"/>
              </a:spcAft>
              <a:buAutoNum type="arabicParenBoth"/>
            </a:pPr>
            <a:r>
              <a:rPr lang="en-US" sz="2200" dirty="0" smtClean="0"/>
              <a:t>Sustainably providing </a:t>
            </a:r>
            <a:r>
              <a:rPr lang="en-US" sz="2200" b="1" dirty="0" smtClean="0">
                <a:solidFill>
                  <a:srgbClr val="00B0F0"/>
                </a:solidFill>
              </a:rPr>
              <a:t>ever-increasing</a:t>
            </a:r>
            <a:r>
              <a:rPr lang="en-US" sz="2200" dirty="0" smtClean="0"/>
              <a:t> infrastructural functionality and life experiential-amplification per person, </a:t>
            </a:r>
          </a:p>
          <a:p>
            <a:pPr marL="457200" indent="-457200">
              <a:spcAft>
                <a:spcPts val="600"/>
              </a:spcAft>
              <a:buAutoNum type="arabicParenBoth"/>
            </a:pPr>
            <a:r>
              <a:rPr lang="en-US" sz="2200" dirty="0" smtClean="0"/>
              <a:t>While </a:t>
            </a:r>
            <a:r>
              <a:rPr lang="en-US" sz="2200" dirty="0"/>
              <a:t>consuming </a:t>
            </a:r>
            <a:r>
              <a:rPr lang="en-US" sz="2200" b="1" dirty="0" smtClean="0">
                <a:solidFill>
                  <a:srgbClr val="00B050"/>
                </a:solidFill>
              </a:rPr>
              <a:t>ever-decreasing</a:t>
            </a:r>
            <a:r>
              <a:rPr lang="en-US" sz="2200" dirty="0" smtClean="0"/>
              <a:t> energy and material resources per person</a:t>
            </a:r>
            <a:endParaRPr lang="en-US" sz="2200" dirty="0"/>
          </a:p>
          <a:p>
            <a:pPr marL="457200" indent="-457200">
              <a:spcAft>
                <a:spcPts val="600"/>
              </a:spcAft>
              <a:buAutoNum type="arabicParenBoth"/>
            </a:pPr>
            <a:r>
              <a:rPr lang="en-US" sz="2200" dirty="0" smtClean="0"/>
              <a:t>Thus beginning the </a:t>
            </a:r>
            <a:r>
              <a:rPr lang="en-US" sz="2200" b="1" dirty="0" smtClean="0">
                <a:solidFill>
                  <a:srgbClr val="FF0000"/>
                </a:solidFill>
              </a:rPr>
              <a:t>reigning-in</a:t>
            </a:r>
            <a:r>
              <a:rPr lang="en-US" sz="2200" dirty="0" smtClean="0"/>
              <a:t> of our unsustainable over-use of planet earth</a:t>
            </a:r>
          </a:p>
          <a:p>
            <a:pPr marL="457200" indent="-457200">
              <a:spcAft>
                <a:spcPts val="1200"/>
              </a:spcAft>
              <a:buAutoNum type="arabicParenBoth"/>
            </a:pPr>
            <a:r>
              <a:rPr lang="en-US" sz="2200" dirty="0" smtClean="0"/>
              <a:t>While simultaneously</a:t>
            </a:r>
            <a:r>
              <a:rPr lang="en-US" sz="2200" b="1" dirty="0" smtClean="0"/>
              <a:t> </a:t>
            </a:r>
            <a:r>
              <a:rPr lang="en-US" sz="2200" b="1" dirty="0" smtClean="0">
                <a:solidFill>
                  <a:srgbClr val="7030A0"/>
                </a:solidFill>
              </a:rPr>
              <a:t>opening-up</a:t>
            </a:r>
            <a:r>
              <a:rPr lang="en-US" sz="2200" b="1" dirty="0" smtClean="0"/>
              <a:t> </a:t>
            </a:r>
            <a:r>
              <a:rPr lang="en-US" sz="2200" dirty="0" smtClean="0"/>
              <a:t>unprecedented explorations of the greatest frontier . . .  the frontier of </a:t>
            </a:r>
            <a:r>
              <a:rPr lang="en-US" sz="2200" b="1" dirty="0" smtClean="0">
                <a:solidFill>
                  <a:schemeClr val="accent3">
                    <a:lumMod val="75000"/>
                  </a:schemeClr>
                </a:solidFill>
              </a:rPr>
              <a:t>what it’s possible to do</a:t>
            </a:r>
            <a:r>
              <a:rPr lang="en-US" sz="2200" dirty="0" smtClean="0"/>
              <a:t>!</a:t>
            </a:r>
          </a:p>
          <a:p>
            <a:pPr>
              <a:spcAft>
                <a:spcPts val="600"/>
              </a:spcAft>
            </a:pPr>
            <a:r>
              <a:rPr lang="en-US" sz="2200" b="1" dirty="0" smtClean="0"/>
              <a:t>Thus we </a:t>
            </a:r>
            <a:r>
              <a:rPr lang="en-US" sz="2200" b="1" dirty="0" smtClean="0"/>
              <a:t>Begin another </a:t>
            </a:r>
            <a:r>
              <a:rPr lang="en-US" sz="2200" b="1" dirty="0" smtClean="0"/>
              <a:t>Renaissance, as we </a:t>
            </a:r>
            <a:r>
              <a:rPr lang="en-US" sz="2200" b="1" dirty="0" smtClean="0"/>
              <a:t>Enter </a:t>
            </a:r>
            <a:r>
              <a:rPr lang="en-US" sz="2200" b="1" dirty="0" smtClean="0"/>
              <a:t>the Techno-Social Age.</a:t>
            </a:r>
            <a:endParaRPr lang="en-US" sz="2200" b="1" dirty="0"/>
          </a:p>
        </p:txBody>
      </p:sp>
    </p:spTree>
    <p:extLst>
      <p:ext uri="{BB962C8B-B14F-4D97-AF65-F5344CB8AC3E}">
        <p14:creationId xmlns:p14="http://schemas.microsoft.com/office/powerpoint/2010/main" val="286091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881" y="829372"/>
            <a:ext cx="8299385" cy="430887"/>
          </a:xfrm>
          <a:prstGeom prst="rect">
            <a:avLst/>
          </a:prstGeom>
        </p:spPr>
        <p:txBody>
          <a:bodyPr wrap="square">
            <a:spAutoFit/>
          </a:bodyPr>
          <a:lstStyle/>
          <a:p>
            <a:pPr algn="ctr"/>
            <a:r>
              <a:rPr lang="en-US" sz="2200" dirty="0"/>
              <a:t>F</a:t>
            </a:r>
            <a:r>
              <a:rPr lang="en-US" sz="2200" dirty="0" smtClean="0"/>
              <a:t>inally, a personal perspective on “Our Travels </a:t>
            </a:r>
            <a:r>
              <a:rPr lang="en-US" sz="2200" dirty="0"/>
              <a:t>T</a:t>
            </a:r>
            <a:r>
              <a:rPr lang="en-US" sz="2200" dirty="0" smtClean="0"/>
              <a:t>hrough </a:t>
            </a:r>
            <a:r>
              <a:rPr lang="en-US" sz="2200" dirty="0"/>
              <a:t>T</a:t>
            </a:r>
            <a:r>
              <a:rPr lang="en-US" sz="2200" dirty="0" smtClean="0"/>
              <a:t>ime”. . . </a:t>
            </a:r>
            <a:endParaRPr lang="en-US" sz="22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790" y="1390146"/>
            <a:ext cx="7299565" cy="3849652"/>
          </a:xfrm>
          <a:prstGeom prst="rect">
            <a:avLst/>
          </a:prstGeom>
        </p:spPr>
      </p:pic>
      <p:sp>
        <p:nvSpPr>
          <p:cNvPr id="6" name="Rectangle 5"/>
          <p:cNvSpPr/>
          <p:nvPr/>
        </p:nvSpPr>
        <p:spPr>
          <a:xfrm>
            <a:off x="1861881" y="5369685"/>
            <a:ext cx="7936665" cy="677108"/>
          </a:xfrm>
          <a:prstGeom prst="rect">
            <a:avLst/>
          </a:prstGeom>
        </p:spPr>
        <p:txBody>
          <a:bodyPr wrap="square">
            <a:spAutoFit/>
          </a:bodyPr>
          <a:lstStyle/>
          <a:p>
            <a:pPr algn="r"/>
            <a:r>
              <a:rPr lang="en-US" sz="2000" dirty="0"/>
              <a:t>“</a:t>
            </a:r>
            <a:r>
              <a:rPr lang="en-US" sz="2000" dirty="0">
                <a:hlinkClick r:id="rId4"/>
              </a:rPr>
              <a:t>If you want to </a:t>
            </a:r>
            <a:r>
              <a:rPr lang="en-US" sz="2000" dirty="0" smtClean="0">
                <a:hlinkClick r:id="rId4"/>
              </a:rPr>
              <a:t>change the future, start living as if you’re already there!</a:t>
            </a:r>
            <a:r>
              <a:rPr lang="en-US" sz="2000" dirty="0" smtClean="0"/>
              <a:t>”</a:t>
            </a:r>
          </a:p>
          <a:p>
            <a:pPr algn="r"/>
            <a:r>
              <a:rPr lang="en-US" dirty="0" smtClean="0">
                <a:solidFill>
                  <a:schemeClr val="bg1">
                    <a:lumMod val="50000"/>
                  </a:schemeClr>
                </a:solidFill>
              </a:rPr>
              <a:t>– Lynn Conway</a:t>
            </a:r>
            <a:endParaRPr lang="en-US" dirty="0">
              <a:solidFill>
                <a:schemeClr val="bg1">
                  <a:lumMod val="50000"/>
                </a:schemeClr>
              </a:solidFill>
            </a:endParaRPr>
          </a:p>
        </p:txBody>
      </p:sp>
      <p:sp>
        <p:nvSpPr>
          <p:cNvPr id="3" name="TextBox 2"/>
          <p:cNvSpPr txBox="1"/>
          <p:nvPr/>
        </p:nvSpPr>
        <p:spPr>
          <a:xfrm>
            <a:off x="8053726" y="3597042"/>
            <a:ext cx="752475" cy="261610"/>
          </a:xfrm>
          <a:prstGeom prst="rect">
            <a:avLst/>
          </a:prstGeom>
          <a:noFill/>
        </p:spPr>
        <p:txBody>
          <a:bodyPr wrap="square" rtlCol="0">
            <a:spAutoFit/>
          </a:bodyPr>
          <a:lstStyle/>
          <a:p>
            <a:r>
              <a:rPr lang="en-US" sz="1100" dirty="0" smtClean="0">
                <a:hlinkClick r:id="rId2"/>
              </a:rPr>
              <a:t>Source</a:t>
            </a:r>
            <a:endParaRPr lang="en-US" sz="1100" dirty="0"/>
          </a:p>
        </p:txBody>
      </p:sp>
    </p:spTree>
    <p:extLst>
      <p:ext uri="{BB962C8B-B14F-4D97-AF65-F5344CB8AC3E}">
        <p14:creationId xmlns:p14="http://schemas.microsoft.com/office/powerpoint/2010/main" val="13102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38804" y="2684712"/>
            <a:ext cx="1079709" cy="707886"/>
          </a:xfrm>
          <a:prstGeom prst="rect">
            <a:avLst/>
          </a:prstGeom>
          <a:noFill/>
        </p:spPr>
        <p:txBody>
          <a:bodyPr wrap="square" rtlCol="0">
            <a:spAutoFit/>
          </a:bodyPr>
          <a:lstStyle/>
          <a:p>
            <a:r>
              <a:rPr lang="en-US" sz="4000" dirty="0" smtClean="0"/>
              <a:t>END</a:t>
            </a:r>
            <a:endParaRPr lang="en-US" sz="4000" dirty="0"/>
          </a:p>
        </p:txBody>
      </p:sp>
      <p:sp>
        <p:nvSpPr>
          <p:cNvPr id="2" name="TextBox 1"/>
          <p:cNvSpPr txBox="1"/>
          <p:nvPr/>
        </p:nvSpPr>
        <p:spPr>
          <a:xfrm>
            <a:off x="3869542" y="5003834"/>
            <a:ext cx="4741058" cy="369332"/>
          </a:xfrm>
          <a:prstGeom prst="rect">
            <a:avLst/>
          </a:prstGeom>
          <a:noFill/>
        </p:spPr>
        <p:txBody>
          <a:bodyPr wrap="square" rtlCol="0">
            <a:spAutoFit/>
          </a:bodyPr>
          <a:lstStyle/>
          <a:p>
            <a:r>
              <a:rPr lang="en-US" i="1" dirty="0" smtClean="0"/>
              <a:t>Links to </a:t>
            </a:r>
            <a:r>
              <a:rPr lang="en-US" i="1" dirty="0" err="1" smtClean="0"/>
              <a:t>Powerpoint</a:t>
            </a:r>
            <a:r>
              <a:rPr lang="en-US" i="1" dirty="0" smtClean="0"/>
              <a:t> Slides, Notes </a:t>
            </a:r>
            <a:r>
              <a:rPr lang="en-US" sz="1600" i="1" dirty="0" smtClean="0"/>
              <a:t>&amp;</a:t>
            </a:r>
            <a:r>
              <a:rPr lang="en-US" i="1" dirty="0" smtClean="0"/>
              <a:t> References</a:t>
            </a:r>
            <a:endParaRPr lang="en-US" i="1" dirty="0"/>
          </a:p>
        </p:txBody>
      </p:sp>
      <p:sp>
        <p:nvSpPr>
          <p:cNvPr id="5" name="Rectangle 4"/>
          <p:cNvSpPr/>
          <p:nvPr/>
        </p:nvSpPr>
        <p:spPr>
          <a:xfrm>
            <a:off x="2695321" y="5373166"/>
            <a:ext cx="7382744" cy="697627"/>
          </a:xfrm>
          <a:prstGeom prst="rect">
            <a:avLst/>
          </a:prstGeom>
        </p:spPr>
        <p:txBody>
          <a:bodyPr wrap="square">
            <a:spAutoFit/>
          </a:bodyPr>
          <a:lstStyle/>
          <a:p>
            <a:pPr algn="ctr">
              <a:spcAft>
                <a:spcPts val="200"/>
              </a:spcAft>
            </a:pPr>
            <a:r>
              <a:rPr lang="en-US" sz="1200" u="sng" dirty="0" smtClean="0">
                <a:hlinkClick r:id="rId2"/>
              </a:rPr>
              <a:t>http</a:t>
            </a:r>
            <a:r>
              <a:rPr lang="en-US" sz="1200" u="sng" dirty="0">
                <a:hlinkClick r:id="rId2"/>
              </a:rPr>
              <a:t>://</a:t>
            </a:r>
            <a:r>
              <a:rPr lang="en-US" sz="1200" u="sng" dirty="0" smtClean="0">
                <a:hlinkClick r:id="rId2"/>
              </a:rPr>
              <a:t>ai.eecs.umich.edu/people/conway/Memoirs/Talks/Columbia/2016_Magill_Lecture.pptx</a:t>
            </a:r>
            <a:endParaRPr lang="en-US" sz="1200" u="sng" dirty="0" smtClean="0"/>
          </a:p>
          <a:p>
            <a:pPr algn="ctr">
              <a:spcAft>
                <a:spcPts val="200"/>
              </a:spcAft>
            </a:pPr>
            <a:r>
              <a:rPr lang="en-US" sz="1200" dirty="0">
                <a:hlinkClick r:id="rId3"/>
              </a:rPr>
              <a:t>http://</a:t>
            </a:r>
            <a:r>
              <a:rPr lang="en-US" sz="1200" dirty="0" smtClean="0">
                <a:hlinkClick r:id="rId3"/>
              </a:rPr>
              <a:t>ai.eecs.umich.edu/people/conway/Memoirs/Talks/Columbia/2016_Magill_Lecture_SlidesNotesRefs.html</a:t>
            </a:r>
            <a:endParaRPr lang="en-US" sz="1200" dirty="0"/>
          </a:p>
          <a:p>
            <a:pPr algn="ctr">
              <a:spcAft>
                <a:spcPts val="200"/>
              </a:spcAft>
            </a:pPr>
            <a:endParaRPr lang="en-US" sz="1200" dirty="0" smtClean="0"/>
          </a:p>
        </p:txBody>
      </p:sp>
    </p:spTree>
    <p:extLst>
      <p:ext uri="{BB962C8B-B14F-4D97-AF65-F5344CB8AC3E}">
        <p14:creationId xmlns:p14="http://schemas.microsoft.com/office/powerpoint/2010/main" val="5128845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46761</TotalTime>
  <Words>5356</Words>
  <Application>Microsoft Office PowerPoint</Application>
  <PresentationFormat>Widescreen</PresentationFormat>
  <Paragraphs>654</Paragraphs>
  <Slides>95</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Steinmetz Memorial Lecture</dc:title>
  <dc:creator>Lynn Conway</dc:creator>
  <cp:keywords>Charles Proteus Steinmetz, AC electricity revolution, Hysteresis, Mathematics, Union College, IEEE, Lynn Conway, VLSI microelectronics revolution, Xerox PARC, DARPA, ARPANET, MIT, MPC79, Silicon Foundry, Fabless Design, Carver Mead, Gordon Moore, Moore’s law, exponential function, logistics function, diffusion of innovations, Gartner Hype Cycle, MEMS, microsystems, EDA, multi-physics, MOOCs, Blended Learning, drones, MYO, Parrot Bebop, Oculus Rift, Thalmic Systems, Zano drone, 3D printing, additive manufacturing, Apple Watch, ARA, Michigan Micro Mote, Social Physics, Khan Academy, TSMC, Global Foundries, Wearables, Virtual Reality, Augmented Reality, Internet, Diffusion of Innovations.</cp:keywords>
  <dc:description>Union College and IEEE Schenectady Section present The Steinmetz Memorial Lecture for 2015:_x000d_
“Our Travels Through Time: Envisioning Historical Waves of Technological Innovation”_x000d_
Lynn Conway_x000d_
Professor of EECS, Emerita_x000d_
University of Michigan, Ann Arbor</dc:description>
  <cp:lastModifiedBy>Lynn</cp:lastModifiedBy>
  <cp:revision>1049</cp:revision>
  <cp:lastPrinted>2016-03-21T17:10:27Z</cp:lastPrinted>
  <dcterms:created xsi:type="dcterms:W3CDTF">2015-04-09T14:43:49Z</dcterms:created>
  <dcterms:modified xsi:type="dcterms:W3CDTF">2016-03-21T18:28:43Z</dcterms:modified>
</cp:coreProperties>
</file>