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8"/>
  </p:notesMasterIdLst>
  <p:sldIdLst>
    <p:sldId id="345" r:id="rId2"/>
    <p:sldId id="346" r:id="rId3"/>
    <p:sldId id="347" r:id="rId4"/>
    <p:sldId id="350" r:id="rId5"/>
    <p:sldId id="348" r:id="rId6"/>
    <p:sldId id="349" r:id="rId7"/>
    <p:sldId id="351" r:id="rId8"/>
    <p:sldId id="352" r:id="rId9"/>
    <p:sldId id="354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406" r:id="rId59"/>
    <p:sldId id="407" r:id="rId60"/>
    <p:sldId id="408" r:id="rId61"/>
    <p:sldId id="409" r:id="rId62"/>
    <p:sldId id="410" r:id="rId63"/>
    <p:sldId id="411" r:id="rId64"/>
    <p:sldId id="412" r:id="rId65"/>
    <p:sldId id="413" r:id="rId66"/>
    <p:sldId id="414" r:id="rId67"/>
    <p:sldId id="415" r:id="rId68"/>
    <p:sldId id="416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301" r:id="rId83"/>
    <p:sldId id="261" r:id="rId84"/>
    <p:sldId id="262" r:id="rId85"/>
    <p:sldId id="263" r:id="rId86"/>
    <p:sldId id="264" r:id="rId87"/>
    <p:sldId id="265" r:id="rId88"/>
    <p:sldId id="266" r:id="rId89"/>
    <p:sldId id="298" r:id="rId90"/>
    <p:sldId id="320" r:id="rId91"/>
    <p:sldId id="340" r:id="rId92"/>
    <p:sldId id="321" r:id="rId93"/>
    <p:sldId id="324" r:id="rId94"/>
    <p:sldId id="307" r:id="rId95"/>
    <p:sldId id="267" r:id="rId96"/>
    <p:sldId id="293" r:id="rId97"/>
    <p:sldId id="294" r:id="rId98"/>
    <p:sldId id="295" r:id="rId99"/>
    <p:sldId id="310" r:id="rId100"/>
    <p:sldId id="268" r:id="rId101"/>
    <p:sldId id="339" r:id="rId102"/>
    <p:sldId id="269" r:id="rId103"/>
    <p:sldId id="326" r:id="rId104"/>
    <p:sldId id="270" r:id="rId105"/>
    <p:sldId id="325" r:id="rId106"/>
    <p:sldId id="271" r:id="rId107"/>
    <p:sldId id="272" r:id="rId108"/>
    <p:sldId id="273" r:id="rId109"/>
    <p:sldId id="274" r:id="rId110"/>
    <p:sldId id="306" r:id="rId111"/>
    <p:sldId id="304" r:id="rId112"/>
    <p:sldId id="305" r:id="rId113"/>
    <p:sldId id="276" r:id="rId114"/>
    <p:sldId id="277" r:id="rId115"/>
    <p:sldId id="278" r:id="rId116"/>
    <p:sldId id="279" r:id="rId117"/>
    <p:sldId id="328" r:id="rId118"/>
    <p:sldId id="329" r:id="rId119"/>
    <p:sldId id="313" r:id="rId120"/>
    <p:sldId id="314" r:id="rId121"/>
    <p:sldId id="331" r:id="rId122"/>
    <p:sldId id="327" r:id="rId123"/>
    <p:sldId id="433" r:id="rId124"/>
    <p:sldId id="302" r:id="rId125"/>
    <p:sldId id="315" r:id="rId126"/>
    <p:sldId id="283" r:id="rId127"/>
    <p:sldId id="297" r:id="rId128"/>
    <p:sldId id="338" r:id="rId129"/>
    <p:sldId id="341" r:id="rId130"/>
    <p:sldId id="291" r:id="rId131"/>
    <p:sldId id="432" r:id="rId132"/>
    <p:sldId id="430" r:id="rId133"/>
    <p:sldId id="431" r:id="rId134"/>
    <p:sldId id="308" r:id="rId135"/>
    <p:sldId id="303" r:id="rId136"/>
    <p:sldId id="311" r:id="rId1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 autoAdjust="0"/>
    <p:restoredTop sz="93716" autoAdjust="0"/>
  </p:normalViewPr>
  <p:slideViewPr>
    <p:cSldViewPr snapToGrid="0">
      <p:cViewPr varScale="1">
        <p:scale>
          <a:sx n="61" d="100"/>
          <a:sy n="61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60984-2B4E-4909-83B3-A309576FED78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AE0DD-056C-4D04-94F6-5D24E7FB5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5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69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89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5AA3-B717-4A9F-9700-F19183AFFEC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06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5AA3-B717-4A9F-9700-F19183AFFEC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43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8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65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6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95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5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203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5AA3-B717-4A9F-9700-F19183AFFEC8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8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8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52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79F69-39E3-468C-AEE0-DAF955CD002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76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9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A5AA3-B717-4A9F-9700-F19183AFFEC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96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19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2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50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7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89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39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69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0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0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9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7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6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5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0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21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00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FDC4D-8148-43CC-93B8-E7BA9241A395}" type="datetimeFigureOut">
              <a:rPr lang="en-US" smtClean="0"/>
              <a:t>4/21/2015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6611-FCB3-4A45-B1E9-E27BFB2FF1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Aodhdubh" TargetMode="External"/><Relationship Id="rId2" Type="http://schemas.openxmlformats.org/officeDocument/2006/relationships/hyperlink" Target="http://en.wikipedia.org/wiki/Johannes_Gutenberg#/media/File:Featherbed_Alley_Printshop_Bermuda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eatherbed_Alley_Printshop" TargetMode="External"/><Relationship Id="rId5" Type="http://schemas.openxmlformats.org/officeDocument/2006/relationships/image" Target="../media/image15.jpg"/><Relationship Id="rId4" Type="http://schemas.openxmlformats.org/officeDocument/2006/relationships/hyperlink" Target="http://en.wikipedia.org/wiki/" TargetMode="Externa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8Wv3LCJcUE" TargetMode="External"/><Relationship Id="rId2" Type="http://schemas.openxmlformats.org/officeDocument/2006/relationships/hyperlink" Target="http://3dprintingindustry.com/2013/10/18/printers-pearce-interview-3d-printers-peaces-dr-joshua-pearce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outube.com/watch?v=yiJDx9dCfEQ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lickr.com/photos/gforsythe/7549370822/" TargetMode="External"/><Relationship Id="rId4" Type="http://schemas.openxmlformats.org/officeDocument/2006/relationships/hyperlink" Target="https://www.flickr.com/photos/gforsythe/7704609288/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marylandflippedclassroomstudy.com/2014/12/04/project-timeline/flipped-classroom-word-chart/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bfoundation.org/fab-labs/" TargetMode="External"/><Relationship Id="rId3" Type="http://schemas.openxmlformats.org/officeDocument/2006/relationships/image" Target="../media/image169.jpeg"/><Relationship Id="rId7" Type="http://schemas.openxmlformats.org/officeDocument/2006/relationships/hyperlink" Target="http://makerfaire.com/" TargetMode="External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cation.lego.com/en-us/lesi/afterschool/education-camps" TargetMode="Externa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Relationship Id="rId9" Type="http://schemas.openxmlformats.org/officeDocument/2006/relationships/hyperlink" Target="http://www.usfirst.org/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hyperlink" Target="http://www.youtube.com/watch?v=IPu28vUcZzI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IPu28vUcZzI" TargetMode="External"/><Relationship Id="rId4" Type="http://schemas.openxmlformats.org/officeDocument/2006/relationships/hyperlink" Target="http://www.3ds.com/about-3ds/3dexperience-platform/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commons.wikimedia.org/wiki/File:Worldmap_1529-Ribero.jpeg" TargetMode="Externa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latimes.com/la-sci-g-google-self-driving-car-20140528-htmlstory.html" TargetMode="External"/><Relationship Id="rId4" Type="http://schemas.openxmlformats.org/officeDocument/2006/relationships/image" Target="../media/image181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traffictechnologytoday.com/news.php?NewsID=68125" TargetMode="External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QARt89_6Jrs#t=19" TargetMode="External"/><Relationship Id="rId4" Type="http://schemas.openxmlformats.org/officeDocument/2006/relationships/image" Target="../media/image183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QARt89_6Jrs#t=19" TargetMode="External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blogs.jabil.com/2014/08/13/internet-of-things-infographic/" TargetMode="External"/><Relationship Id="rId4" Type="http://schemas.openxmlformats.org/officeDocument/2006/relationships/image" Target="../media/image19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jabil.com/2014/08/13/internet-of-things-infographic/" TargetMode="External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hyperlink" Target="http://www.supplychainshaman.com/wp-content/uploads/2013/09/Visual-Facilitators-image_HD.png" TargetMode="Externa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hyperlink" Target="http://cache.spreadshirt.com/Public/Media/us/faq/faq_shipping_graphic_date_summ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jpg"/><Relationship Id="rId5" Type="http://schemas.openxmlformats.org/officeDocument/2006/relationships/hyperlink" Target="http://cdn9.areadevelopment.com/article_images/id73728_USCompanies_ArticleLarge.jpg" TargetMode="External"/><Relationship Id="rId4" Type="http://schemas.openxmlformats.org/officeDocument/2006/relationships/image" Target="../media/image196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hyperlink" Target="http://www.kedgefutures.com/the-age-opportunity-harnessing-complexity-to-solve-big-world-problems/" TargetMode="Externa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search?q=rapid+prototyping&amp;tbm=isch&amp;tbo=u&amp;source=univ&amp;sa=X&amp;ei=P63mUq2eD8K2yAHNs4HICw&amp;sqi=2&amp;ved=0CGQQsAQ&amp;biw=1223&amp;bih=553" TargetMode="External"/><Relationship Id="rId3" Type="http://schemas.openxmlformats.org/officeDocument/2006/relationships/hyperlink" Target="http://www.scoop.it/t/leadership-trust-and-e-learning" TargetMode="External"/><Relationship Id="rId7" Type="http://schemas.openxmlformats.org/officeDocument/2006/relationships/hyperlink" Target="https://www.youtube.com/watch?v=sy0-VhKAr7s" TargetMode="External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emiwiki.com/forum/content/section/1642-ipnest.html" TargetMode="External"/><Relationship Id="rId5" Type="http://schemas.openxmlformats.org/officeDocument/2006/relationships/hyperlink" Target="https://www.kickstarter.com/hello" TargetMode="External"/><Relationship Id="rId10" Type="http://schemas.openxmlformats.org/officeDocument/2006/relationships/hyperlink" Target="https://www.google.com/search?q=play&amp;source=lnms&amp;tbm=isch&amp;sa=X&amp;ei=vX2QU9CXDciZyAS4n4KwBg&amp;ved=0CAYQ_AUoAQ&amp;biw=1258&amp;bih=602#q=maker+faire&amp;tbm=isch" TargetMode="External"/><Relationship Id="rId4" Type="http://schemas.openxmlformats.org/officeDocument/2006/relationships/hyperlink" Target="http://en.wikipedia.org/wiki/Crowdsourcing" TargetMode="External"/><Relationship Id="rId9" Type="http://schemas.openxmlformats.org/officeDocument/2006/relationships/hyperlink" Target="https://www.google.com/search?q=crowd+surfing&amp;biw=927&amp;bih=565&amp;source=lnms&amp;tbm=isch&amp;sa=X&amp;ei=-2ooVN-VAceJoQSG2ILgBg&amp;sqi=2&amp;ved=0CAYQ_AUoAQ#tbm=isch&amp;q=engaged-users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hyperlink" Target="https://solarsystem.nasa.gov/50th/stories.cfm?StoryID=203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commons.wikimedia.org/wiki/File:Mercator_1569.png" TargetMode="Externa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canning_electron_microscope" TargetMode="External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canning_tunneling_microscope" TargetMode="External"/><Relationship Id="rId2" Type="http://schemas.openxmlformats.org/officeDocument/2006/relationships/hyperlink" Target="http://en.wikipedia.org/wiki/Atomic_force_microscopy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hyperlink" Target="http://www.exquisiteartz.co.uk/extreme-wave-surfing-printpostercanvas-sizes-a3a2a1-1479-p.asp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hyperlink" Target="https://www.google.com/search?q=crowd+surfing&amp;biw=927&amp;bih=565&amp;source=lnms&amp;tbm=isch&amp;sa=X&amp;ei=-2ooVN-VAceJoQSG2ILgBg&amp;sqi=2&amp;ved=0CAYQ_AUoAQ#tbm=isch&amp;q=crowds+surfing" TargetMode="Externa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The-Power-Habit-What-Business/dp/081298160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2015/04/the-apple-watch/" TargetMode="External"/><Relationship Id="rId2" Type="http://schemas.openxmlformats.org/officeDocument/2006/relationships/hyperlink" Target="http://www.smh.com.au/digital-life/wearables/apple-watch-designers-on-easing-the-smartphone-tyranny-they-created-20150411-1meyst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.iastate.edu/~cfford/342WorldHistoryModern.html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VLSI/MPCAdv/MPCAdv.pdf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0.JPG"/><Relationship Id="rId4" Type="http://schemas.openxmlformats.org/officeDocument/2006/relationships/hyperlink" Target="http://www.amazon.com/Social-Physics-Spread-The-Lessons-Science/dp/1594205655/ref=pd_sim_b_2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artner.com/newsroom/id/2819918" TargetMode="External"/><Relationship Id="rId3" Type="http://schemas.openxmlformats.org/officeDocument/2006/relationships/image" Target="../media/image216.png"/><Relationship Id="rId7" Type="http://schemas.openxmlformats.org/officeDocument/2006/relationships/hyperlink" Target="http://vimeo.com/90429499" TargetMode="Externa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meo.com/90429499" TargetMode="External"/><Relationship Id="rId5" Type="http://schemas.openxmlformats.org/officeDocument/2006/relationships/image" Target="../media/image217.png"/><Relationship Id="rId4" Type="http://schemas.openxmlformats.org/officeDocument/2006/relationships/image" Target="../media/image163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hyperlink" Target="http://www.desktopwallpapers4.me/nature/misty-sunrise-20593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uffingtonpost.com/lynn-conway/the-many-shades-of-out_b_3591764.html" TargetMode="Externa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arrack_1565.jpg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9.jpeg"/><Relationship Id="rId2" Type="http://schemas.openxmlformats.org/officeDocument/2006/relationships/hyperlink" Target="http://commons.wikimedia.org/wiki/File:Astrolabe_(PSF)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ommons.wikimedia.org/wiki/File:Cantino_planisphere_(1502).jpg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2.jpeg"/><Relationship Id="rId10" Type="http://schemas.openxmlformats.org/officeDocument/2006/relationships/hyperlink" Target="http://en.wikipedia.org/wiki/Johannes_Gutenberg#/media/File:Featherbed_Alley_Printshop_Bermuda.jpg" TargetMode="External"/><Relationship Id="rId4" Type="http://schemas.openxmlformats.org/officeDocument/2006/relationships/hyperlink" Target="http://en.wikipedia.org/wiki/Gimbal" TargetMode="External"/><Relationship Id="rId9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bttf.com/movies/backtothefuture1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Industrial_Revolutio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://commons.wikimedia.org/wiki/File:Chutes_Loading_the_Canal_Boats_on_the_Lehigh_Canal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://commons.wikimedia.org/wiki/File:Canals_USA_1825.p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harles_Proteus_Steinmetz.jpg" TargetMode="External"/><Relationship Id="rId2" Type="http://schemas.openxmlformats.org/officeDocument/2006/relationships/hyperlink" Target="http://en.wikipedia.org/wiki/Charles_Proteus_Steinmetz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telegraph-history.org/map2.htm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legraph-history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-history.org/map2.htm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hyperlink" Target="http://en.wikipedia.org/wiki/Second_Industrial_Revolution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Second_Industrial_Revolution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r.org/Museum/RR_Development.html#2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VLSI/MIT78/MIT78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cprr.org/Museum/RR_Development.html#1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purplemath.com/modules/expofcns.htm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hyperlink" Target="http://en.wikipedia.org/wiki/Logistic_func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prr.org/Museum/RR_Development.html#2" TargetMode="External"/><Relationship Id="rId5" Type="http://schemas.openxmlformats.org/officeDocument/2006/relationships/image" Target="../media/image37.JPG"/><Relationship Id="rId4" Type="http://schemas.openxmlformats.org/officeDocument/2006/relationships/hyperlink" Target="http://www.cprr.org/Museum/RR_Development.html#1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isontechcenter.org/resources.html" TargetMode="External"/><Relationship Id="rId3" Type="http://schemas.openxmlformats.org/officeDocument/2006/relationships/hyperlink" Target="http://en.wikipedia.org/wiki/George_Westinghouse" TargetMode="External"/><Relationship Id="rId7" Type="http://schemas.openxmlformats.org/officeDocument/2006/relationships/hyperlink" Target="http://en.wikipedia.org/wiki/War_of_Currents" TargetMode="External"/><Relationship Id="rId2" Type="http://schemas.openxmlformats.org/officeDocument/2006/relationships/hyperlink" Target="http://en.wikipedia.org/wiki/Thomas_Edis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rank_J._Sprague" TargetMode="External"/><Relationship Id="rId5" Type="http://schemas.openxmlformats.org/officeDocument/2006/relationships/hyperlink" Target="http://en.wikipedia.org/wiki/Charles_Proteus_Steinmetz" TargetMode="External"/><Relationship Id="rId4" Type="http://schemas.openxmlformats.org/officeDocument/2006/relationships/hyperlink" Target="http://en.wikipedia.org/wiki/Nikola_Tesl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americanhistory.si.edu/documentsgallery/exhibitions/steinway_6.html" TargetMode="Externa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annica.com/EBchecked/topic/565056/Charles-Proteus-Steinmetz" TargetMode="External"/><Relationship Id="rId2" Type="http://schemas.openxmlformats.org/officeDocument/2006/relationships/hyperlink" Target="http://www.britannica.com/EBchecked/topic/280201/hysteresis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itannica.com/EBchecked/topic/565056/Charles-Proteus-Steinmetz" TargetMode="External"/><Relationship Id="rId2" Type="http://schemas.openxmlformats.org/officeDocument/2006/relationships/hyperlink" Target="http://www.union.edu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://www.amazon.com/Calculation-Alternating-Current-Phenomena-Classic/dp/145101533X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blog.primalpastures.com/wellness/staying-healthy-road-challenges-answers/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://www.amazon.com/Engineering-Mathematics-Lectures-Delivered-College/dp/B008G1DSMM/ref=sr_1_1?s=books&amp;ie=UTF8&amp;qid=1428081476&amp;sr=1-1&amp;keywords=steinmetz+engineering+mathematic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rule.ca/4053.htm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mericanhistory.si.edu/powering/images/gallery1.htm" TargetMode="External"/><Relationship Id="rId2" Type="http://schemas.openxmlformats.org/officeDocument/2006/relationships/hyperlink" Target="http://americanhistory.si.edu/powering/images/gallery2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://commons.wikimedia.org/wiki/File:UnitedStatesPowerGrid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Logistic_function" TargetMode="External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_pages/NPP/news/earth-at-night.html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hyperlink" Target="http://www.amazon.com/Steinmetz-Engineer-Socialist-Hopkins-Technology/dp/0801842980" TargetMode="External"/><Relationship Id="rId7" Type="http://schemas.openxmlformats.org/officeDocument/2006/relationships/hyperlink" Target="http://www.amazon.com/Loki-Charles-Proteus-Steinmetz-Classic/dp/B008GPNQT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mazon.com/Charles-Proteus-Steinmetz-Biography-Hammond/dp/1603861343/www.amazon.com/Charles-Proteus-Steinmetz-Biography-Hammond/dp/1603861343/" TargetMode="External"/><Relationship Id="rId5" Type="http://schemas.openxmlformats.org/officeDocument/2006/relationships/hyperlink" Target="http://www.amazon.com/Charles-Proteus-Steinmetz-Biography-Hammond/dp/1603861343/" TargetMode="External"/><Relationship Id="rId4" Type="http://schemas.openxmlformats.org/officeDocument/2006/relationships/image" Target="../media/image57.jpeg"/><Relationship Id="rId9" Type="http://schemas.openxmlformats.org/officeDocument/2006/relationships/image" Target="../media/image59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hyperlink" Target="http://nyheritage.nnyln.net/cdm/search/collection/schmuse/" TargetMode="External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hyperlink" Target="http://www.nobelprize.org/educational/physics/integrated_circuit/history/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igibarn.com/collections/diagrams/ethernet-original/" TargetMode="External"/><Relationship Id="rId3" Type="http://schemas.openxmlformats.org/officeDocument/2006/relationships/image" Target="../media/image69.jpeg"/><Relationship Id="rId7" Type="http://schemas.openxmlformats.org/officeDocument/2006/relationships/hyperlink" Target="http://www.explainthatstuff.com/laserprinters.html" TargetMode="External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hyperlink" Target="http://commons.wikimedia.org/wiki/File:Xerox_Alto_mit_Rechner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pu-zone.com/4004.htm" TargetMode="Externa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ai.eecs.umich.edu/people/conway/Memoirs/VLSI/SSCM/VLSI_Reminiscences.pdf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i.eecs.umich.edu/people/conway/VLSI/VLSIarchive.html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ai.eecs.umich.edu/people/conway/VLSI/VLSIarchive.html" TargetMode="External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www.bttf.com/movies/backtothefuture1/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hyperlink" Target="http://ai.eecs.umich.edu/people/conway/VLSI/MPCAdv/MPCAdv.pdf" TargetMode="Externa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10" Type="http://schemas.openxmlformats.org/officeDocument/2006/relationships/hyperlink" Target="http://ai.eecs.umich.edu/people/conway/VLSI/MPCAdv/MPCAdv.html" TargetMode="External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hyperlink" Target="http://www.eecs.mit.edu/docs/newsletter/VLSI.pdf" TargetMode="External"/><Relationship Id="rId2" Type="http://schemas.openxmlformats.org/officeDocument/2006/relationships/hyperlink" Target="http://ai.eecs.umich.edu/people/conway/VLSI/MIT78/MIT78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i.eecs.umich.edu/people/conway/VLSI/MIT78/MIT78.html" TargetMode="External"/><Relationship Id="rId5" Type="http://schemas.openxmlformats.org/officeDocument/2006/relationships/image" Target="../media/image93.jpeg"/><Relationship Id="rId4" Type="http://schemas.openxmlformats.org/officeDocument/2006/relationships/hyperlink" Target="http://ai.eecs.umich.edu/people/conway/Memoirs/MIT/MIT_Reminiscences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ai.eecs.umich.edu/people/conway/Memoirs/VLSI/Commentaries/A_Paradigm_Shift_Was_Happening_by_Chuck_House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i.eecs.umich.edu/people/conway/Memoirs/MIT/MIT_Reminiscences.pdf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ai.eecs.umich.edu/people/conway/Memoirs/VLSI/Commentaries/A_Paradigm_Shift_Was_Happening_by_Chuck_House.pdf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gif"/><Relationship Id="rId5" Type="http://schemas.openxmlformats.org/officeDocument/2006/relationships/hyperlink" Target="http://ai.eecs.umich.edu/people/conway/VLSI/MPCAdv/MPCAdv.pdf" TargetMode="External"/><Relationship Id="rId4" Type="http://schemas.openxmlformats.org/officeDocument/2006/relationships/hyperlink" Target="http://ai.eecs.umich.edu/people/conway/VLSI/MPCAdv/MPCAdv.html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gif"/><Relationship Id="rId5" Type="http://schemas.openxmlformats.org/officeDocument/2006/relationships/hyperlink" Target="http://ai.eecs.umich.edu/people/conway/VLSI/MPCAdv/MPCAdv.pdf" TargetMode="External"/><Relationship Id="rId4" Type="http://schemas.openxmlformats.org/officeDocument/2006/relationships/hyperlink" Target="http://ai.eecs.umich.edu/people/conway/VLSI/MPC79/MPC79Report.pdf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2.jpeg"/><Relationship Id="rId7" Type="http://schemas.openxmlformats.org/officeDocument/2006/relationships/hyperlink" Target="http://ai.eecs.umich.edu/people/conway/VLSI/ClassicDesigns/GeomEng/GeomEng.L2Q80.pdf" TargetMode="External"/><Relationship Id="rId2" Type="http://schemas.openxmlformats.org/officeDocument/2006/relationships/hyperlink" Target="http://ai.eecs.umich.edu/people/conway/Memoirs/VLSI/SSCM/VLSI_Reminiscenc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5" Type="http://schemas.openxmlformats.org/officeDocument/2006/relationships/image" Target="../media/image103.jpeg"/><Relationship Id="rId10" Type="http://schemas.openxmlformats.org/officeDocument/2006/relationships/image" Target="../media/image106.jpeg"/><Relationship Id="rId4" Type="http://schemas.openxmlformats.org/officeDocument/2006/relationships/hyperlink" Target="http://ai.eecs.umich.edu/people/conway/VLSI/MPC79/MPC79Report.pdf" TargetMode="External"/><Relationship Id="rId9" Type="http://schemas.openxmlformats.org/officeDocument/2006/relationships/hyperlink" Target="http://www.mosis.com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ai.eecs.umich.edu/people/conway/VLSI/MPCAdv/MPCAdv.pdf" TargetMode="External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gif"/><Relationship Id="rId4" Type="http://schemas.openxmlformats.org/officeDocument/2006/relationships/hyperlink" Target="http://ai.eecs.umich.edu/people/conway/VLSI/MPCAdv/Instructors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en.wikipedia.org/wiki/Prague_astronomical_cloc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hectorzenil.net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en.wikipedia.org/wiki/Moore's_la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mmons.wikimedia.org/wiki/File:Internet_map_4096.png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hyperlink" Target="https://ssl.panoramio.com/photo/108608330" TargetMode="Externa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hyperlink" Target="http://en.wikipedia.org/wiki/Foundry_model" TargetMode="Externa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mc.com/english/default.htm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internet-map.net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sites/default/files/images/712130main_8246931247_e60f3c09fb_o.jpg" TargetMode="External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://commons.wikimedia.org/wiki/File:Astrolabe_(PSF).png" TargetMode="External"/><Relationship Id="rId7" Type="http://schemas.openxmlformats.org/officeDocument/2006/relationships/hyperlink" Target="http://en.wikipedia.org/wiki/Gimbal" TargetMode="External"/><Relationship Id="rId2" Type="http://schemas.openxmlformats.org/officeDocument/2006/relationships/hyperlink" Target="http://en.wikipedia.org/wiki/Age_of_Discover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3.jpg"/><Relationship Id="rId5" Type="http://schemas.openxmlformats.org/officeDocument/2006/relationships/hyperlink" Target="http://commons.wikimedia.org/wiki/File:Carrack_1565.jpg" TargetMode="External"/><Relationship Id="rId10" Type="http://schemas.openxmlformats.org/officeDocument/2006/relationships/hyperlink" Target="http://commons.wikimedia.org/wiki/File:Cantino_planisphere_(1502).jpg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://commons.wikimedia.org/wiki/File:Kardanischer-Kompass.jpg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hyperlink" Target="http://www.amazon.com/Net-Effect-Romanticism-Capitalism-Communication/dp/0814741169/" TargetMode="External"/><Relationship Id="rId7" Type="http://schemas.openxmlformats.org/officeDocument/2006/relationships/hyperlink" Target="http://www.nap.edu/openbook.php?record_id=632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g"/><Relationship Id="rId5" Type="http://schemas.openxmlformats.org/officeDocument/2006/relationships/hyperlink" Target="http://www.amazon.com/Dealers-Lightning-Xerox-PARC-Computer/dp/0887309895" TargetMode="External"/><Relationship Id="rId4" Type="http://schemas.openxmlformats.org/officeDocument/2006/relationships/image" Target="../media/image123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What's_past_is_prologue" TargetMode="External"/><Relationship Id="rId4" Type="http://schemas.openxmlformats.org/officeDocument/2006/relationships/image" Target="../media/image8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hyperlink" Target="http://www.exquisiteartz.co.uk/extreme-wave-surfing-printpostercanvas-sizes-a3a2a1-1479-p.asp" TargetMode="Externa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3" Type="http://schemas.openxmlformats.org/officeDocument/2006/relationships/image" Target="../media/image131.jpg"/><Relationship Id="rId7" Type="http://schemas.openxmlformats.org/officeDocument/2006/relationships/hyperlink" Target="http://www.youtube.com/watch?v=Io6V0NR7DN0" TargetMode="External"/><Relationship Id="rId2" Type="http://schemas.openxmlformats.org/officeDocument/2006/relationships/hyperlink" Target="http://www.parrot.com/usa/products/bebop-dron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g"/><Relationship Id="rId5" Type="http://schemas.openxmlformats.org/officeDocument/2006/relationships/hyperlink" Target="http://www.theverge.com/2014/5/11/5707764/parrot-bebop-drone-ar-drone-promises-long-range-missions-and-clear-video" TargetMode="External"/><Relationship Id="rId4" Type="http://schemas.openxmlformats.org/officeDocument/2006/relationships/image" Target="../media/image132.jpeg"/><Relationship Id="rId9" Type="http://schemas.openxmlformats.org/officeDocument/2006/relationships/hyperlink" Target="http://www.youtube.com/watch?v=6ZdSMAG90Rs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ngadget.com/2013/10/29/motorola-project-ara-modular-smartphone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honebloks.com/en" TargetMode="External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hyperlink" Target="http://www.computerhistory.org/atchm/the-worlds-smallest-computer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Z%C3%A1mo%C5%99sk%C3%A9_cesty_Portugalc%C5%AF_a_%C5%A0pan%C4%9Bl%C5%AF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ckstarter.com/projects/torquing/zano-autonomous-intelligent-swarming-nano-dron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hgkbhjXTbOE" TargetMode="External"/><Relationship Id="rId5" Type="http://schemas.openxmlformats.org/officeDocument/2006/relationships/image" Target="../media/image144.jpeg"/><Relationship Id="rId4" Type="http://schemas.openxmlformats.org/officeDocument/2006/relationships/image" Target="../media/image143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blueriverdrones/status/552895777983315971" TargetMode="Externa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50.jpeg"/><Relationship Id="rId7" Type="http://schemas.openxmlformats.org/officeDocument/2006/relationships/image" Target="../media/image152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halmic.com/about/" TargetMode="External"/><Relationship Id="rId5" Type="http://schemas.openxmlformats.org/officeDocument/2006/relationships/hyperlink" Target="https://www.thalmic.com/en/myo/" TargetMode="External"/><Relationship Id="rId4" Type="http://schemas.openxmlformats.org/officeDocument/2006/relationships/image" Target="../media/image151.jpeg"/><Relationship Id="rId9" Type="http://schemas.openxmlformats.org/officeDocument/2006/relationships/image" Target="../media/image154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g"/><Relationship Id="rId3" Type="http://schemas.openxmlformats.org/officeDocument/2006/relationships/image" Target="../media/image155.jpg"/><Relationship Id="rId7" Type="http://schemas.openxmlformats.org/officeDocument/2006/relationships/hyperlink" Target="http://nmbstechclub.blogspot.com/2011/12/near-field-communication-nfc-what-does.html" TargetMode="External"/><Relationship Id="rId2" Type="http://schemas.openxmlformats.org/officeDocument/2006/relationships/hyperlink" Target="http://www.technologyreview.com/photoessay/529761/micro-chiplet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hyperlink" Target="https://www.youtube.com/watch?v=-pwQxxukKxw#t=27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micronews.com/imaging-report/product/status-of-the-cmos-image-sensor-industry-report.html#description" TargetMode="External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://www.gartner.com/technology/research/methodologies/hype-cycle.jsp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gartner.com/newsroom/id/2819918" TargetMode="Externa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hyperlink" Target="http://en.wikipedia.org/wiki/3D_printin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91" y="3856506"/>
            <a:ext cx="2150421" cy="20767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91" y="835442"/>
            <a:ext cx="2161431" cy="1077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1" y="835441"/>
            <a:ext cx="2328842" cy="70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6" y="3856505"/>
            <a:ext cx="2155591" cy="2076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6942" y="1189251"/>
            <a:ext cx="4652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Union College and </a:t>
            </a:r>
          </a:p>
          <a:p>
            <a:pPr algn="ctr"/>
            <a:r>
              <a:rPr lang="en-US" sz="2000" dirty="0" smtClean="0"/>
              <a:t>IEEE Schenectady Section present</a:t>
            </a:r>
          </a:p>
          <a:p>
            <a:pPr algn="ctr"/>
            <a:r>
              <a:rPr lang="en-US" sz="2000" b="1" dirty="0" smtClean="0"/>
              <a:t>The Steinmetz Memorial Lecture for 2015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92648" y="2339472"/>
            <a:ext cx="760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Our Travels Through Time: </a:t>
            </a:r>
          </a:p>
          <a:p>
            <a:pPr algn="ctr"/>
            <a:r>
              <a:rPr lang="en-US" sz="2400" b="1" i="1" dirty="0" smtClean="0"/>
              <a:t>Envisioning Historical Waves of Technological Innovation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0174" y="3305027"/>
            <a:ext cx="3426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Lynn Conway</a:t>
            </a:r>
          </a:p>
          <a:p>
            <a:pPr algn="ctr"/>
            <a:r>
              <a:rPr lang="en-US" dirty="0"/>
              <a:t>Professor of EECS, Emerita</a:t>
            </a:r>
          </a:p>
          <a:p>
            <a:pPr algn="ctr"/>
            <a:r>
              <a:rPr lang="en-US" dirty="0"/>
              <a:t>University of Michigan, Ann Arbor</a:t>
            </a:r>
          </a:p>
        </p:txBody>
      </p:sp>
    </p:spTree>
    <p:extLst>
      <p:ext uri="{BB962C8B-B14F-4D97-AF65-F5344CB8AC3E}">
        <p14:creationId xmlns:p14="http://schemas.microsoft.com/office/powerpoint/2010/main" val="30458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5602" y="1102991"/>
            <a:ext cx="37990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</a:t>
            </a:r>
            <a:r>
              <a:rPr lang="en-US" sz="2200" dirty="0" smtClean="0"/>
              <a:t>xploration rates escalated as mass-communication by printing also spread in the late-1400s, enabling adventurers to ever more quickly propagate news of what they’d found</a:t>
            </a:r>
          </a:p>
          <a:p>
            <a:r>
              <a:rPr lang="en-US" sz="2200" dirty="0" smtClean="0"/>
              <a:t>and how they’d found it . . 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7403" y="5283914"/>
            <a:ext cx="5723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Link</a:t>
            </a:r>
            <a:r>
              <a:rPr lang="en-US" sz="1200" dirty="0" smtClean="0"/>
              <a:t>; Attribution</a:t>
            </a:r>
            <a:r>
              <a:rPr lang="en-US" sz="1200" dirty="0"/>
              <a:t>: </a:t>
            </a:r>
            <a:r>
              <a:rPr lang="en-US" sz="1200" dirty="0" err="1">
                <a:hlinkClick r:id="rId3" tooltip="wikipedia:User:Aodhdubh"/>
              </a:rPr>
              <a:t>Aodhdubh</a:t>
            </a:r>
            <a:r>
              <a:rPr lang="en-US" sz="1200" dirty="0"/>
              <a:t> at </a:t>
            </a:r>
            <a:r>
              <a:rPr lang="en-US" sz="1200" dirty="0">
                <a:hlinkClick r:id="rId4" tooltip="wikipedia:"/>
              </a:rPr>
              <a:t>English Wikipedia</a:t>
            </a:r>
            <a:endParaRPr lang="en-US" sz="12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122" y="1249326"/>
            <a:ext cx="5401701" cy="3949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65602" y="4020727"/>
            <a:ext cx="3799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Replica Gutenberg Press at the </a:t>
            </a:r>
            <a:r>
              <a:rPr lang="en-US" dirty="0" smtClean="0">
                <a:hlinkClick r:id="rId6" tooltip="Featherbed Alley Printshop"/>
              </a:rPr>
              <a:t>Featherbed Alley </a:t>
            </a:r>
            <a:r>
              <a:rPr lang="en-US" dirty="0" err="1" smtClean="0">
                <a:hlinkClick r:id="rId6" tooltip="Featherbed Alley Printshop"/>
              </a:rPr>
              <a:t>Printshop</a:t>
            </a:r>
            <a:r>
              <a:rPr lang="en-US" dirty="0" smtClean="0"/>
              <a:t> Museum: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7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0797" y="1590184"/>
            <a:ext cx="676494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3D printers enable making prototype macrostructures such as robots, drones, medical devices, and more . . </a:t>
            </a:r>
            <a:r>
              <a:rPr lang="en-US" sz="2200" dirty="0"/>
              <a:t>. into which microsystems can be </a:t>
            </a:r>
            <a:r>
              <a:rPr lang="en-US" sz="2200" dirty="0" smtClean="0"/>
              <a:t>embedded . . .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Once prototypes are perfected, design-files can be shared or marketed to other 3D printer users anywhere . . . 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When those “things” become obsolete, their polymer macro-structures can be ‘melted-down’ and reused to make new “things” . . 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7376" y="5290971"/>
            <a:ext cx="6754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26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5686" y="1350873"/>
            <a:ext cx="80722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Innovative </a:t>
            </a:r>
            <a:r>
              <a:rPr lang="en-US" sz="2200" i="1" dirty="0"/>
              <a:t>new micro-hardware apps </a:t>
            </a:r>
            <a:r>
              <a:rPr lang="en-US" sz="2200" dirty="0"/>
              <a:t>can also be inserted into such </a:t>
            </a:r>
            <a:r>
              <a:rPr lang="en-US" sz="2200" dirty="0" smtClean="0"/>
              <a:t>additive </a:t>
            </a:r>
            <a:r>
              <a:rPr lang="en-US" sz="2200" dirty="0"/>
              <a:t>manufacturing systems . . . </a:t>
            </a:r>
            <a:r>
              <a:rPr lang="en-US" sz="2200" dirty="0" smtClean="0"/>
              <a:t>enabling </a:t>
            </a:r>
            <a:r>
              <a:rPr lang="en-US" sz="2200" dirty="0"/>
              <a:t>a 3D printer that </a:t>
            </a:r>
            <a:r>
              <a:rPr lang="en-US" sz="2200" dirty="0" smtClean="0"/>
              <a:t>print </a:t>
            </a:r>
            <a:r>
              <a:rPr lang="en-US" sz="2200" dirty="0"/>
              <a:t>3D printers* to prototype </a:t>
            </a:r>
            <a:r>
              <a:rPr lang="en-US" sz="2200" i="1" dirty="0"/>
              <a:t>a </a:t>
            </a:r>
            <a:r>
              <a:rPr lang="en-US" sz="2200" i="1" dirty="0" smtClean="0"/>
              <a:t>yet more </a:t>
            </a:r>
            <a:r>
              <a:rPr lang="en-US" sz="2200" i="1" dirty="0"/>
              <a:t>powerful 3-D printer!</a:t>
            </a:r>
          </a:p>
          <a:p>
            <a:r>
              <a:rPr lang="en-US" sz="1400" dirty="0">
                <a:hlinkClick r:id="rId2"/>
              </a:rPr>
              <a:t>*“Printers for Pearce: An Interview with 3D Printers for Peace’s Dr. Joshua Pearce”, </a:t>
            </a:r>
            <a:r>
              <a:rPr lang="en-US" sz="1400" dirty="0" smtClean="0">
                <a:hlinkClick r:id="rId2"/>
              </a:rPr>
              <a:t>Michael </a:t>
            </a:r>
            <a:r>
              <a:rPr lang="en-US" sz="1400" dirty="0" err="1">
                <a:hlinkClick r:id="rId2"/>
              </a:rPr>
              <a:t>Molitch-Hou</a:t>
            </a:r>
            <a:r>
              <a:rPr lang="en-US" sz="1400" dirty="0">
                <a:hlinkClick r:id="rId2"/>
              </a:rPr>
              <a:t>, </a:t>
            </a:r>
            <a:r>
              <a:rPr lang="en-US" sz="1400" i="1" dirty="0">
                <a:hlinkClick r:id="rId2"/>
              </a:rPr>
              <a:t>3D Printing Industry</a:t>
            </a:r>
            <a:r>
              <a:rPr lang="en-US" sz="1400" dirty="0">
                <a:hlinkClick r:id="rId2"/>
              </a:rPr>
              <a:t>, </a:t>
            </a:r>
            <a:r>
              <a:rPr lang="en-US" sz="1400" dirty="0" smtClean="0">
                <a:hlinkClick r:id="rId2"/>
              </a:rPr>
              <a:t>10/18/13</a:t>
            </a:r>
            <a:r>
              <a:rPr lang="en-US" sz="1400" dirty="0" smtClean="0"/>
              <a:t>  See </a:t>
            </a:r>
            <a:r>
              <a:rPr lang="en-US" sz="1400" dirty="0"/>
              <a:t>also: </a:t>
            </a:r>
            <a:r>
              <a:rPr lang="en-US" sz="1400" dirty="0">
                <a:hlinkClick r:id="rId3"/>
              </a:rPr>
              <a:t>http://www.youtube.com/watch?v=C8Wv3LCJcUE</a:t>
            </a:r>
            <a:r>
              <a:rPr lang="en-US" sz="1400" dirty="0"/>
              <a:t> </a:t>
            </a:r>
            <a:r>
              <a:rPr lang="en-US" sz="1400" dirty="0" smtClean="0"/>
              <a:t>and </a:t>
            </a:r>
            <a:r>
              <a:rPr lang="en-US" sz="1400" dirty="0">
                <a:hlinkClick r:id="rId4"/>
              </a:rPr>
              <a:t>http://</a:t>
            </a:r>
            <a:r>
              <a:rPr lang="en-US" sz="1400" dirty="0" smtClean="0">
                <a:hlinkClick r:id="rId4"/>
              </a:rPr>
              <a:t>www.youtube.com/watch?v=yiJDx9dCfEQ</a:t>
            </a:r>
            <a:endParaRPr lang="en-US" sz="1400" dirty="0" smtClean="0"/>
          </a:p>
          <a:p>
            <a:endParaRPr lang="en-US" sz="8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Just </a:t>
            </a:r>
            <a:r>
              <a:rPr lang="en-US" sz="2200" dirty="0"/>
              <a:t>as when some of the </a:t>
            </a:r>
            <a:r>
              <a:rPr lang="en-US" sz="2200" dirty="0" smtClean="0"/>
              <a:t>iron </a:t>
            </a:r>
            <a:r>
              <a:rPr lang="en-US" sz="2200" dirty="0"/>
              <a:t>was fed-back to make more steam engines to further empower the industrial revolution . . </a:t>
            </a:r>
            <a:r>
              <a:rPr lang="en-US" sz="2200" dirty="0" smtClean="0"/>
              <a:t>.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Innovating such iterative </a:t>
            </a:r>
            <a:r>
              <a:rPr lang="en-US" sz="2200" dirty="0"/>
              <a:t>feedback loops </a:t>
            </a:r>
            <a:r>
              <a:rPr lang="en-US" sz="2200" dirty="0" smtClean="0"/>
              <a:t>yields </a:t>
            </a:r>
            <a:r>
              <a:rPr lang="en-US" sz="2200" dirty="0"/>
              <a:t>“gain” in the </a:t>
            </a:r>
            <a:r>
              <a:rPr lang="en-US" sz="2200" dirty="0" smtClean="0"/>
              <a:t>technological exploration </a:t>
            </a:r>
            <a:r>
              <a:rPr lang="en-US" sz="2200" dirty="0"/>
              <a:t>system . . . </a:t>
            </a:r>
          </a:p>
        </p:txBody>
      </p:sp>
    </p:spTree>
    <p:extLst>
      <p:ext uri="{BB962C8B-B14F-4D97-AF65-F5344CB8AC3E}">
        <p14:creationId xmlns:p14="http://schemas.microsoft.com/office/powerpoint/2010/main" val="37979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6" y="1975297"/>
            <a:ext cx="4760412" cy="3568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61" y="1918751"/>
            <a:ext cx="4855211" cy="36814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68596" y="5665182"/>
            <a:ext cx="44527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4"/>
              </a:rPr>
              <a:t>‘Blended Learning’ by </a:t>
            </a:r>
            <a:r>
              <a:rPr lang="en-US" sz="1600" dirty="0" err="1" smtClean="0">
                <a:hlinkClick r:id="rId4"/>
              </a:rPr>
              <a:t>giulia.forsythe</a:t>
            </a:r>
            <a:r>
              <a:rPr lang="en-US" sz="1600" dirty="0" smtClean="0">
                <a:hlinkClick r:id="rId4"/>
              </a:rPr>
              <a:t>, Flickr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1371778" y="5665182"/>
            <a:ext cx="3764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5"/>
              </a:rPr>
              <a:t>‘What is a MOOC?’ by </a:t>
            </a:r>
            <a:r>
              <a:rPr lang="en-US" sz="1600" dirty="0" err="1" smtClean="0">
                <a:hlinkClick r:id="rId5"/>
              </a:rPr>
              <a:t>giulia.forsythe</a:t>
            </a:r>
            <a:r>
              <a:rPr lang="en-US" sz="1600" dirty="0" smtClean="0">
                <a:hlinkClick r:id="rId5"/>
              </a:rPr>
              <a:t>, Flickr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67506" y="567174"/>
            <a:ext cx="1080321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But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</a:rPr>
              <a:t>recalling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</a:rPr>
              <a:t>Steinmetz’s </a:t>
            </a:r>
            <a:r>
              <a:rPr lang="en-US" sz="2200" b="1" dirty="0" smtClean="0">
                <a:solidFill>
                  <a:schemeClr val="bg1">
                    <a:lumMod val="50000"/>
                  </a:schemeClr>
                </a:solidFill>
              </a:rPr>
              <a:t>dilemma) </a:t>
            </a:r>
            <a:r>
              <a:rPr lang="en-US" sz="2200" b="1" dirty="0" smtClean="0"/>
              <a:t>how will all the young </a:t>
            </a:r>
          </a:p>
          <a:p>
            <a:r>
              <a:rPr lang="en-US" sz="2200" b="1" dirty="0" smtClean="0"/>
              <a:t>innovators learn to grasp the new wave of concepts propelling this revolution? </a:t>
            </a:r>
          </a:p>
          <a:p>
            <a:pPr>
              <a:spcBef>
                <a:spcPts val="1200"/>
              </a:spcBef>
            </a:pPr>
            <a:r>
              <a:rPr lang="en-US" sz="2200" dirty="0" smtClean="0"/>
              <a:t>Fortunately, a wave of exploratory change is sweeping engineering education, just in time 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1006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71" y="1614825"/>
            <a:ext cx="8470231" cy="34569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078029" y="1008781"/>
            <a:ext cx="2820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more  . . 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461634" y="5148758"/>
            <a:ext cx="179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20" y="1332858"/>
            <a:ext cx="4378334" cy="2099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6" y="1332617"/>
            <a:ext cx="4298750" cy="2099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20" y="3870961"/>
            <a:ext cx="4378334" cy="205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856" y="3870961"/>
            <a:ext cx="4298750" cy="2057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5894" y="554085"/>
            <a:ext cx="940898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M</a:t>
            </a:r>
            <a:r>
              <a:rPr lang="en-US" sz="2100" dirty="0" smtClean="0"/>
              <a:t>any young incoming engineering students have also gained deep-experiences at. . . </a:t>
            </a:r>
            <a:endParaRPr lang="en-US" sz="2100" dirty="0"/>
          </a:p>
        </p:txBody>
      </p:sp>
      <p:sp>
        <p:nvSpPr>
          <p:cNvPr id="8" name="TextBox 7"/>
          <p:cNvSpPr txBox="1"/>
          <p:nvPr/>
        </p:nvSpPr>
        <p:spPr>
          <a:xfrm>
            <a:off x="1405894" y="1005015"/>
            <a:ext cx="1371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LEGO Camps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7027" y="969583"/>
            <a:ext cx="1383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Maker </a:t>
            </a:r>
            <a:r>
              <a:rPr lang="en-US" dirty="0" err="1" smtClean="0">
                <a:hlinkClick r:id="rId7"/>
              </a:rPr>
              <a:t>Faires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73271" y="3584606"/>
            <a:ext cx="100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FAB Labs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37027" y="3578472"/>
            <a:ext cx="2059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Robot Competitions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35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" y="721894"/>
            <a:ext cx="10166656" cy="5445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656" y="4747671"/>
            <a:ext cx="341697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Plus, they can now gain ongoing knowledge as needed, using internet-based </a:t>
            </a:r>
          </a:p>
          <a:p>
            <a:r>
              <a:rPr lang="en-US" sz="2000" dirty="0" smtClean="0"/>
              <a:t>lifelong-learning resources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12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2" y="1732825"/>
            <a:ext cx="8620668" cy="40258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07255" y="847700"/>
            <a:ext cx="10733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Some (the “microsystems designers”) will go on to exploit rapidly-evolving </a:t>
            </a:r>
            <a:r>
              <a:rPr lang="en-US" sz="2200" b="1" dirty="0" smtClean="0"/>
              <a:t>electronic design automation (EDA)</a:t>
            </a:r>
            <a:r>
              <a:rPr lang="en-US" sz="2200" dirty="0" smtClean="0"/>
              <a:t> and </a:t>
            </a:r>
            <a:r>
              <a:rPr lang="en-US" sz="2200" b="1" dirty="0" smtClean="0"/>
              <a:t>“multi-physics” design tools </a:t>
            </a:r>
            <a:r>
              <a:rPr lang="en-US" sz="2200" dirty="0" smtClean="0"/>
              <a:t>to create new micro-hardware apps . . 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535807" y="5758663"/>
            <a:ext cx="200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Snip from Google 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413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8073" y="708679"/>
            <a:ext cx="9389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 smtClean="0"/>
              <a:t>xploiting innovations such as 3D chip-stacking and through-silicon </a:t>
            </a:r>
            <a:r>
              <a:rPr lang="en-US" sz="2000" dirty="0" err="1" smtClean="0"/>
              <a:t>vias</a:t>
            </a:r>
            <a:r>
              <a:rPr lang="en-US" sz="2000" dirty="0" smtClean="0"/>
              <a:t> (TSVs) </a:t>
            </a:r>
          </a:p>
          <a:p>
            <a:r>
              <a:rPr lang="en-US" sz="2000" dirty="0" smtClean="0"/>
              <a:t>to compose ever-</a:t>
            </a:r>
            <a:r>
              <a:rPr lang="en-US" sz="2000" dirty="0" err="1" smtClean="0"/>
              <a:t>tiner</a:t>
            </a:r>
            <a:r>
              <a:rPr lang="en-US" sz="2000" dirty="0" smtClean="0"/>
              <a:t> chip-modules and “hardware Apps” (like the ‘Micro Mote’) . . 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25" y="1580416"/>
            <a:ext cx="9042716" cy="4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47" y="1301122"/>
            <a:ext cx="5864108" cy="40208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40041" y="1230114"/>
            <a:ext cx="339440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Many others (the “mechatronics designers”) will use collaborative macro-scale design tools such as </a:t>
            </a:r>
            <a:r>
              <a:rPr lang="en-US" sz="2200" dirty="0" err="1" smtClean="0"/>
              <a:t>Dessault</a:t>
            </a:r>
            <a:r>
              <a:rPr lang="en-US" sz="2200" dirty="0" smtClean="0"/>
              <a:t> Systems’ </a:t>
            </a:r>
          </a:p>
          <a:p>
            <a:r>
              <a:rPr lang="en-US" sz="2000" dirty="0" smtClean="0"/>
              <a:t>‘</a:t>
            </a:r>
            <a:r>
              <a:rPr lang="en-US" sz="2000" dirty="0" smtClean="0">
                <a:hlinkClick r:id="rId4"/>
              </a:rPr>
              <a:t>3D Experience Platform</a:t>
            </a:r>
            <a:r>
              <a:rPr lang="en-US" sz="2000" dirty="0" smtClean="0"/>
              <a:t>’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0041" y="3260675"/>
            <a:ext cx="29596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To </a:t>
            </a:r>
            <a:r>
              <a:rPr lang="en-US" sz="2200" dirty="0"/>
              <a:t>innovatively embed </a:t>
            </a:r>
            <a:r>
              <a:rPr lang="en-US" sz="2200" dirty="0" smtClean="0"/>
              <a:t>smart modular hardware-apps to dramatically animate </a:t>
            </a:r>
          </a:p>
          <a:p>
            <a:r>
              <a:rPr lang="en-US" sz="2200" dirty="0" smtClean="0"/>
              <a:t>a new </a:t>
            </a:r>
            <a:r>
              <a:rPr lang="en-US" sz="2200" dirty="0"/>
              <a:t>wave of human-scale systems . . 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8387" y="5322013"/>
            <a:ext cx="5063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https://www.youtube.com/watch?v=IPu28vUcZzI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7108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57" y="3712191"/>
            <a:ext cx="4697408" cy="22830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373425" y="1523353"/>
            <a:ext cx="1985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within cars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9" y="3101671"/>
            <a:ext cx="4287595" cy="1959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25" y="1892685"/>
            <a:ext cx="3818532" cy="18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9600" y="845456"/>
            <a:ext cx="9441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 smtClean="0"/>
              <a:t>World-wide automotive technology will be a huge driver of the rapid embedding </a:t>
            </a:r>
          </a:p>
          <a:p>
            <a:pPr algn="r"/>
            <a:r>
              <a:rPr lang="en-US" sz="2200" dirty="0" smtClean="0"/>
              <a:t>of micro-hardware Apps into human-scale systems. . .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5191957" y="2732339"/>
            <a:ext cx="3185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on into Mobility technology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232220" y="3342859"/>
            <a:ext cx="2559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nd into Smart</a:t>
            </a:r>
            <a:r>
              <a:rPr lang="en-US" u="sng" dirty="0" smtClean="0"/>
              <a:t> </a:t>
            </a:r>
            <a:r>
              <a:rPr lang="en-US" dirty="0" smtClean="0"/>
              <a:t>Roadways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71" y="1370306"/>
            <a:ext cx="8163025" cy="4709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289" y="445094"/>
            <a:ext cx="8484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</a:t>
            </a:r>
            <a:r>
              <a:rPr lang="en-US" sz="2200" dirty="0" smtClean="0"/>
              <a:t>he escalation is evidenced, a generation later, </a:t>
            </a:r>
          </a:p>
          <a:p>
            <a:r>
              <a:rPr lang="en-US" sz="2200" dirty="0" smtClean="0"/>
              <a:t>in </a:t>
            </a:r>
            <a:r>
              <a:rPr lang="en-US" sz="2200" dirty="0" err="1" smtClean="0"/>
              <a:t>Diogo</a:t>
            </a:r>
            <a:r>
              <a:rPr lang="en-US" sz="2200" dirty="0" smtClean="0"/>
              <a:t> Ribeiro’s much-more-detailed World Map as of 1527 . . .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8885823" y="6080166"/>
            <a:ext cx="1333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Wiki Commons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933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2596" y="756551"/>
            <a:ext cx="500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Now we’ve all heard about Self-driving cars . .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71" y="1156661"/>
            <a:ext cx="2430019" cy="26748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65" y="3704312"/>
            <a:ext cx="3208713" cy="2717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254" y="1238401"/>
            <a:ext cx="4074478" cy="50930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50565" y="802718"/>
            <a:ext cx="224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LA Times Infographic: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51" y="2062517"/>
            <a:ext cx="5203230" cy="35208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4692" y="1192493"/>
            <a:ext cx="8841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For example, </a:t>
            </a:r>
            <a:r>
              <a:rPr lang="en-US" sz="2000" dirty="0" smtClean="0"/>
              <a:t>just this week at </a:t>
            </a:r>
            <a:r>
              <a:rPr lang="en-US" sz="2000" dirty="0"/>
              <a:t>the </a:t>
            </a:r>
            <a:r>
              <a:rPr lang="en-US" sz="2000" dirty="0" smtClean="0">
                <a:hlinkClick r:id="rId3"/>
              </a:rPr>
              <a:t>Shanghai </a:t>
            </a:r>
            <a:r>
              <a:rPr lang="en-US" sz="2000" dirty="0">
                <a:hlinkClick r:id="rId3"/>
              </a:rPr>
              <a:t>Motor </a:t>
            </a:r>
            <a:r>
              <a:rPr lang="en-US" sz="2000" dirty="0" smtClean="0">
                <a:hlinkClick r:id="rId3"/>
              </a:rPr>
              <a:t>Show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(April 20-29, 2015) </a:t>
            </a:r>
            <a:r>
              <a:rPr lang="en-US" sz="2000" dirty="0" smtClean="0"/>
              <a:t>Mini is showcasing their </a:t>
            </a:r>
            <a:r>
              <a:rPr lang="en-US" sz="2000" dirty="0"/>
              <a:t>new </a:t>
            </a:r>
            <a:r>
              <a:rPr lang="en-US" sz="2000" dirty="0" smtClean="0"/>
              <a:t>augmented-reality glasses concept . . .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62" y="2453422"/>
            <a:ext cx="2982241" cy="1223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78501" y="4003433"/>
            <a:ext cx="25308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visualize the </a:t>
            </a:r>
          </a:p>
          <a:p>
            <a:r>
              <a:rPr lang="en-US" sz="2000" dirty="0" smtClean="0"/>
              <a:t>many possibilities of this concept, </a:t>
            </a:r>
            <a:r>
              <a:rPr lang="en-US" sz="2000" dirty="0" smtClean="0">
                <a:hlinkClick r:id="rId5"/>
              </a:rPr>
              <a:t>watch this remarkable VIDEO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764692" y="484607"/>
            <a:ext cx="925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But what about exploiting </a:t>
            </a:r>
            <a:r>
              <a:rPr lang="en-US" sz="2000" dirty="0"/>
              <a:t>“Augmented </a:t>
            </a:r>
            <a:r>
              <a:rPr lang="en-US" sz="2000" dirty="0" smtClean="0"/>
              <a:t>Reality”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(as in “Parrot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Bebop + Oculus Rift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”) 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conjunction with </a:t>
            </a:r>
            <a:r>
              <a:rPr lang="en-US" sz="2000" dirty="0" smtClean="0"/>
              <a:t>mobility </a:t>
            </a:r>
            <a:r>
              <a:rPr lang="en-US" sz="2000" dirty="0"/>
              <a:t>technology . . 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4692" y="5583370"/>
            <a:ext cx="47260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http://traffictechnologytoday.com/news.php?NewsID=68125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190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69" y="1446233"/>
            <a:ext cx="4074777" cy="23986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81" y="1446233"/>
            <a:ext cx="4142094" cy="2420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69" y="3955055"/>
            <a:ext cx="4063235" cy="2280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81" y="3955055"/>
            <a:ext cx="4142094" cy="2280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9500" y="629254"/>
            <a:ext cx="4145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hlinkClick r:id="rId6"/>
              </a:rPr>
              <a:t>VIDEO</a:t>
            </a:r>
            <a:r>
              <a:rPr lang="en-US" sz="2200" dirty="0" smtClean="0"/>
              <a:t>: Approaching the Mini . . . 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089881" y="626655"/>
            <a:ext cx="4096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Seeing through the side-doors . . 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881" y="930234"/>
            <a:ext cx="358239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/>
              <a:t>Deciding where to go next . .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69500" y="954866"/>
            <a:ext cx="42221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Seeing real wheel when parking . . 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6931742" y="6272983"/>
            <a:ext cx="34019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6"/>
              </a:rPr>
              <a:t>https://www.youtube.com/watch?v=QARt89_6Jrs#t=19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1956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1" y="1032092"/>
            <a:ext cx="3029985" cy="48328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24" y="1027227"/>
            <a:ext cx="3259162" cy="4837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774" y="1027227"/>
            <a:ext cx="3326507" cy="4837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582825" y="5864918"/>
            <a:ext cx="5814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5"/>
              </a:rPr>
              <a:t>http://blogs.jabil.com/2014/08/13/internet-of-things-infographic/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60251" y="514990"/>
            <a:ext cx="97146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The innovative embedding of ever-</a:t>
            </a:r>
            <a:r>
              <a:rPr lang="en-US" sz="2200" dirty="0" err="1" smtClean="0"/>
              <a:t>tiner</a:t>
            </a:r>
            <a:r>
              <a:rPr lang="en-US" sz="2200" dirty="0" smtClean="0"/>
              <a:t> micro-hardware apps will quickly spread 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1325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84" y="968905"/>
            <a:ext cx="2949298" cy="480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9952" y="5799909"/>
            <a:ext cx="6703552" cy="606401"/>
          </a:xfrm>
        </p:spPr>
        <p:txBody>
          <a:bodyPr>
            <a:normAutofit/>
          </a:bodyPr>
          <a:lstStyle/>
          <a:p>
            <a:pPr algn="ctr"/>
            <a:r>
              <a:rPr lang="en-US" sz="1600" dirty="0" smtClean="0">
                <a:hlinkClick r:id="rId3"/>
              </a:rPr>
              <a:t>http://blogs.jabil.com/2014/08/13/internet-of-things-infographic/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55" y="968905"/>
            <a:ext cx="3765638" cy="480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66" y="968905"/>
            <a:ext cx="3812048" cy="480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78308" y="476336"/>
            <a:ext cx="762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begin to functionally enhance just about everything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034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361" y="1944322"/>
            <a:ext cx="8482188" cy="3947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73780" y="728605"/>
            <a:ext cx="942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Along the way, the microsystem supply-chains into </a:t>
            </a:r>
            <a:r>
              <a:rPr lang="en-US" sz="2000" dirty="0"/>
              <a:t>the electronics, </a:t>
            </a:r>
            <a:r>
              <a:rPr lang="en-US" sz="2000" dirty="0" smtClean="0"/>
              <a:t>automotive</a:t>
            </a:r>
            <a:r>
              <a:rPr lang="en-US" sz="2000" dirty="0"/>
              <a:t>, medical, </a:t>
            </a:r>
            <a:endParaRPr lang="en-US" sz="2000" dirty="0" smtClean="0"/>
          </a:p>
          <a:p>
            <a:pPr algn="ctr"/>
            <a:r>
              <a:rPr lang="en-US" sz="2000" dirty="0" smtClean="0"/>
              <a:t>clothing, home-appliance </a:t>
            </a:r>
            <a:r>
              <a:rPr lang="en-US" sz="2000" dirty="0"/>
              <a:t>and building industries will </a:t>
            </a:r>
            <a:r>
              <a:rPr lang="en-US" sz="2000" dirty="0" smtClean="0"/>
              <a:t>cross-couple </a:t>
            </a:r>
            <a:r>
              <a:rPr lang="en-US" sz="2000" dirty="0"/>
              <a:t>and </a:t>
            </a:r>
            <a:r>
              <a:rPr lang="en-US" sz="2000" dirty="0" smtClean="0"/>
              <a:t>commingle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9572625" y="5815910"/>
            <a:ext cx="753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Source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260669" y="1345156"/>
            <a:ext cx="7808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nd enhancements gained in each will quickly cross-fertilize others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680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3637119"/>
            <a:ext cx="4543425" cy="2101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04" y="1118645"/>
            <a:ext cx="4605971" cy="20322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77" y="2192284"/>
            <a:ext cx="5251156" cy="3546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02855" y="745968"/>
            <a:ext cx="546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There will be many disruptive changes </a:t>
            </a:r>
          </a:p>
          <a:p>
            <a:r>
              <a:rPr lang="en-US" sz="2000" dirty="0" smtClean="0"/>
              <a:t>in current business models such as . . 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3527" y="1822952"/>
            <a:ext cx="5236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Reshorings</a:t>
            </a:r>
            <a:r>
              <a:rPr lang="en-US" dirty="0" smtClean="0"/>
              <a:t> will reduce clustered turnaround times . . 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8304" y="3267787"/>
            <a:ext cx="5118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Order-to-Delivery times pace rates of exploration . . 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25979" y="745968"/>
            <a:ext cx="4176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Logistics systems will take center stage . . 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3704" y="5738518"/>
            <a:ext cx="680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Source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837208" y="5738519"/>
            <a:ext cx="680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58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5432" y="5608200"/>
            <a:ext cx="9582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effectLst/>
                <a:hlinkClick r:id="rId2"/>
              </a:rPr>
              <a:t>From: The Age of Opportunity: Harnessing Complexity To Solve Big World Problems </a:t>
            </a:r>
          </a:p>
          <a:p>
            <a:pPr algn="ctr"/>
            <a:r>
              <a:rPr lang="en-US" sz="1600" dirty="0" smtClean="0">
                <a:effectLst/>
                <a:hlinkClick r:id="rId2"/>
              </a:rPr>
              <a:t>by Frank Spencer, kedgefutures.com </a:t>
            </a:r>
            <a:endParaRPr lang="en-US" sz="1600" dirty="0" smtClean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182710"/>
            <a:ext cx="8281175" cy="4425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4241" y="504823"/>
            <a:ext cx="5925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But how will we cope with the ‘complexity’ of </a:t>
            </a:r>
          </a:p>
          <a:p>
            <a:pPr algn="ctr"/>
            <a:r>
              <a:rPr lang="en-US" sz="2400" dirty="0" smtClean="0"/>
              <a:t>the emerging techno-social ecosystem?</a:t>
            </a:r>
          </a:p>
        </p:txBody>
      </p:sp>
    </p:spTree>
    <p:extLst>
      <p:ext uri="{BB962C8B-B14F-4D97-AF65-F5344CB8AC3E}">
        <p14:creationId xmlns:p14="http://schemas.microsoft.com/office/powerpoint/2010/main" val="13497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640" y="1089275"/>
            <a:ext cx="5945026" cy="4458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4131" y="1314345"/>
            <a:ext cx="46816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By exploiting things like </a:t>
            </a:r>
          </a:p>
          <a:p>
            <a:r>
              <a:rPr lang="en-US" sz="2200" dirty="0" smtClean="0">
                <a:hlinkClick r:id="rId3"/>
              </a:rPr>
              <a:t>collaborative </a:t>
            </a:r>
            <a:r>
              <a:rPr lang="en-US" sz="2200" dirty="0">
                <a:hlinkClick r:id="rId3"/>
              </a:rPr>
              <a:t>learning</a:t>
            </a:r>
            <a:r>
              <a:rPr lang="en-US" sz="2200" dirty="0"/>
              <a:t>, </a:t>
            </a:r>
            <a:r>
              <a:rPr lang="en-US" sz="2200" dirty="0">
                <a:hlinkClick r:id="rId4"/>
              </a:rPr>
              <a:t>crowdsourcing</a:t>
            </a:r>
            <a:r>
              <a:rPr lang="en-US" sz="2200" dirty="0"/>
              <a:t>, </a:t>
            </a:r>
            <a:r>
              <a:rPr lang="en-US" sz="2200" dirty="0">
                <a:hlinkClick r:id="rId5"/>
              </a:rPr>
              <a:t>crowdfunding</a:t>
            </a:r>
            <a:r>
              <a:rPr lang="en-US" sz="2200" dirty="0"/>
              <a:t>, </a:t>
            </a:r>
            <a:r>
              <a:rPr lang="en-US" sz="2200" dirty="0">
                <a:hlinkClick r:id="rId6"/>
              </a:rPr>
              <a:t>IP brokering</a:t>
            </a:r>
            <a:r>
              <a:rPr lang="en-US" sz="2200" dirty="0"/>
              <a:t>, </a:t>
            </a:r>
            <a:r>
              <a:rPr lang="en-US" sz="2200" dirty="0">
                <a:hlinkClick r:id="rId7"/>
              </a:rPr>
              <a:t>agile methods</a:t>
            </a:r>
            <a:r>
              <a:rPr lang="en-US" sz="2200" dirty="0"/>
              <a:t>, </a:t>
            </a:r>
            <a:r>
              <a:rPr lang="en-US" sz="2200" dirty="0">
                <a:hlinkClick r:id="rId8"/>
              </a:rPr>
              <a:t>rapid-digital-prototyping</a:t>
            </a:r>
            <a:r>
              <a:rPr lang="en-US" sz="2200" dirty="0"/>
              <a:t>, </a:t>
            </a:r>
            <a:endParaRPr lang="en-US" sz="2200" dirty="0" smtClean="0"/>
          </a:p>
          <a:p>
            <a:r>
              <a:rPr lang="en-US" sz="2200" dirty="0" smtClean="0"/>
              <a:t>and more</a:t>
            </a:r>
            <a:r>
              <a:rPr lang="en-US" sz="2200" dirty="0"/>
              <a:t> </a:t>
            </a:r>
            <a:r>
              <a:rPr lang="en-US" sz="2200" dirty="0" smtClean="0"/>
              <a:t>. . 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4131" y="3684784"/>
            <a:ext cx="34258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Everyone, from </a:t>
            </a:r>
            <a:endParaRPr lang="en-US" sz="2200" dirty="0" smtClean="0"/>
          </a:p>
          <a:p>
            <a:r>
              <a:rPr lang="en-US" sz="2200" dirty="0" smtClean="0">
                <a:hlinkClick r:id="rId9"/>
              </a:rPr>
              <a:t>engaged-users</a:t>
            </a:r>
            <a:r>
              <a:rPr lang="en-US" sz="2200" dirty="0" smtClean="0"/>
              <a:t> to </a:t>
            </a:r>
            <a:r>
              <a:rPr lang="en-US" sz="2200" dirty="0">
                <a:hlinkClick r:id="rId10"/>
              </a:rPr>
              <a:t>makers</a:t>
            </a:r>
            <a:r>
              <a:rPr lang="en-US" sz="2200" dirty="0"/>
              <a:t>, </a:t>
            </a:r>
            <a:endParaRPr lang="en-US" sz="2200" dirty="0" smtClean="0"/>
          </a:p>
          <a:p>
            <a:r>
              <a:rPr lang="en-US" sz="2200" dirty="0" smtClean="0"/>
              <a:t>will </a:t>
            </a:r>
            <a:r>
              <a:rPr lang="en-US" sz="2200" dirty="0"/>
              <a:t>be able to </a:t>
            </a:r>
            <a:r>
              <a:rPr lang="en-US" sz="2200" dirty="0" smtClean="0"/>
              <a:t>scale </a:t>
            </a:r>
            <a:r>
              <a:rPr lang="en-US" sz="2200" dirty="0"/>
              <a:t>up their </a:t>
            </a:r>
            <a:r>
              <a:rPr lang="en-US" sz="2200" dirty="0" smtClean="0"/>
              <a:t>participation and </a:t>
            </a:r>
            <a:r>
              <a:rPr lang="en-US" sz="2200" dirty="0"/>
              <a:t>impact.   </a:t>
            </a:r>
          </a:p>
        </p:txBody>
      </p:sp>
    </p:spTree>
    <p:extLst>
      <p:ext uri="{BB962C8B-B14F-4D97-AF65-F5344CB8AC3E}">
        <p14:creationId xmlns:p14="http://schemas.microsoft.com/office/powerpoint/2010/main" val="35328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10" y="1544426"/>
            <a:ext cx="7972587" cy="48666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11300" y="6411073"/>
            <a:ext cx="7417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2"/>
              </a:rPr>
              <a:t>NASA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34465" y="617202"/>
            <a:ext cx="88631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Only now, instead of just exploring how to make ever bigger things that </a:t>
            </a:r>
          </a:p>
          <a:p>
            <a:r>
              <a:rPr lang="en-US" sz="2200" dirty="0" smtClean="0"/>
              <a:t>go ever further and ever faster, such as when reaching for “outer space”.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26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3" y="1101332"/>
            <a:ext cx="7768982" cy="49445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163536" y="618792"/>
            <a:ext cx="725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 two </a:t>
            </a:r>
            <a:r>
              <a:rPr lang="en-US" sz="2000" dirty="0"/>
              <a:t>generations </a:t>
            </a:r>
            <a:r>
              <a:rPr lang="en-US" sz="2000" dirty="0" smtClean="0"/>
              <a:t>later, in Mercator’s projection-map of 1569 . . 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801883" y="6045839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Wiki Commons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557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5939" y="570741"/>
            <a:ext cx="716942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We’ve inverted our perspective 180⁰, reaching down into </a:t>
            </a:r>
            <a:r>
              <a:rPr lang="en-US" sz="2200" dirty="0"/>
              <a:t>the </a:t>
            </a:r>
            <a:endParaRPr lang="en-US" sz="2200" dirty="0" smtClean="0"/>
          </a:p>
          <a:p>
            <a:r>
              <a:rPr lang="en-US" sz="2200" dirty="0" smtClean="0"/>
              <a:t>“deep inner spaces” </a:t>
            </a:r>
            <a:r>
              <a:rPr lang="en-US" sz="2200" dirty="0"/>
              <a:t>of the </a:t>
            </a:r>
            <a:r>
              <a:rPr lang="en-US" sz="2200" dirty="0" smtClean="0"/>
              <a:t>micro/</a:t>
            </a:r>
            <a:r>
              <a:rPr lang="en-US" sz="2200" dirty="0" err="1" smtClean="0"/>
              <a:t>nano</a:t>
            </a:r>
            <a:r>
              <a:rPr lang="en-US" sz="2200" dirty="0" smtClean="0"/>
              <a:t>/</a:t>
            </a:r>
            <a:r>
              <a:rPr lang="en-US" sz="2200" dirty="0" err="1" smtClean="0"/>
              <a:t>pico</a:t>
            </a:r>
            <a:r>
              <a:rPr lang="en-US" sz="2200" dirty="0" smtClean="0"/>
              <a:t> world </a:t>
            </a:r>
            <a:r>
              <a:rPr lang="en-US" sz="2200" dirty="0"/>
              <a:t>. . . </a:t>
            </a:r>
            <a:endParaRPr lang="en-US" sz="22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And are exploring how to make and exploit vast-quantities of </a:t>
            </a:r>
          </a:p>
          <a:p>
            <a:r>
              <a:rPr lang="en-US" sz="2200" dirty="0" smtClean="0"/>
              <a:t>ever-tinier, ever-more-empowering “micro/</a:t>
            </a:r>
            <a:r>
              <a:rPr lang="en-US" sz="2200" dirty="0" err="1" smtClean="0"/>
              <a:t>nano</a:t>
            </a:r>
            <a:r>
              <a:rPr lang="en-US" sz="2200" dirty="0" smtClean="0"/>
              <a:t> things” . 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75" y="2221313"/>
            <a:ext cx="7006555" cy="37752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571297" y="5996539"/>
            <a:ext cx="1333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Google 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814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12" y="1538932"/>
            <a:ext cx="9346603" cy="4651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13608" y="670554"/>
            <a:ext cx="8639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For example, using </a:t>
            </a:r>
            <a:r>
              <a:rPr lang="en-US" sz="2200" dirty="0" smtClean="0">
                <a:hlinkClick r:id="rId3"/>
              </a:rPr>
              <a:t>Scanning Electron Microscopy (SEM) </a:t>
            </a:r>
            <a:r>
              <a:rPr lang="en-US" sz="2200" dirty="0" smtClean="0"/>
              <a:t>to study </a:t>
            </a:r>
          </a:p>
          <a:p>
            <a:r>
              <a:rPr lang="en-US" sz="2200" dirty="0" smtClean="0"/>
              <a:t>the details of the tiny micro-machinery printed on MEMS chips 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829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91726" y="3884719"/>
            <a:ext cx="3549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Atomic Force Microscopy (AFM)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7820" y="2424220"/>
            <a:ext cx="373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Scanning Tunneling Microscopy (STM)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29" y="963722"/>
            <a:ext cx="5540708" cy="29209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37820" y="943670"/>
            <a:ext cx="45026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And zooming-in even further to measure and maps things down at the molecular and atomic levels . . .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3" y="2881811"/>
            <a:ext cx="5493447" cy="29102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345758" y="4684033"/>
            <a:ext cx="3503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So as to </a:t>
            </a:r>
            <a:r>
              <a:rPr lang="en-US" sz="2200" dirty="0"/>
              <a:t>guide adventurers </a:t>
            </a:r>
            <a:endParaRPr lang="en-US" sz="2200" dirty="0" smtClean="0"/>
          </a:p>
          <a:p>
            <a:r>
              <a:rPr lang="en-US" sz="2200" dirty="0" smtClean="0"/>
              <a:t>on explorations </a:t>
            </a:r>
            <a:r>
              <a:rPr lang="en-US" sz="2200" dirty="0"/>
              <a:t>at places </a:t>
            </a:r>
            <a:endParaRPr lang="en-US" sz="2200" dirty="0" smtClean="0"/>
          </a:p>
          <a:p>
            <a:r>
              <a:rPr lang="en-US" sz="2200" dirty="0" smtClean="0"/>
              <a:t>and </a:t>
            </a:r>
            <a:r>
              <a:rPr lang="en-US" sz="2200" dirty="0"/>
              <a:t>in fields such as   . . . </a:t>
            </a:r>
          </a:p>
        </p:txBody>
      </p:sp>
    </p:spTree>
    <p:extLst>
      <p:ext uri="{BB962C8B-B14F-4D97-AF65-F5344CB8AC3E}">
        <p14:creationId xmlns:p14="http://schemas.microsoft.com/office/powerpoint/2010/main" val="22092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13" y="1898124"/>
            <a:ext cx="4848590" cy="31419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125" y="1896298"/>
            <a:ext cx="1869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MIT Nano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24877" y="977399"/>
            <a:ext cx="3737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Harvard Wyss Institute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352" y="2768975"/>
            <a:ext cx="378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DARPA Microsystems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04597" y="3769628"/>
            <a:ext cx="43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Synthetic Biology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9906" y="1416269"/>
            <a:ext cx="6801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Biologically Inspired Engineering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04688" y="1405613"/>
            <a:ext cx="3318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Model-Based Design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301" y="5857034"/>
            <a:ext cx="598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STEM + ARTS = STEAM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58771" y="1869835"/>
            <a:ext cx="222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Draper Lab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8701" y="1921841"/>
            <a:ext cx="416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Collaboration Technology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9306" y="534897"/>
            <a:ext cx="477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Augmented Reality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26048" y="970255"/>
            <a:ext cx="30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Social Media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35854" y="4570411"/>
            <a:ext cx="297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Genetic Algorithms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2902" y="5000050"/>
            <a:ext cx="372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Self Assembling Systems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443" y="3673602"/>
            <a:ext cx="32978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       Google ATAP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   Microsoft Research                            </a:t>
            </a:r>
          </a:p>
          <a:p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            Facebook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93841" y="2902291"/>
            <a:ext cx="3649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Research Universities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11085" y="2354277"/>
            <a:ext cx="37818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    Machine Vision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smtClean="0">
                <a:solidFill>
                  <a:srgbClr val="7030A0"/>
                </a:solidFill>
              </a:rPr>
              <a:t>       Machine Hearing</a:t>
            </a:r>
            <a:endParaRPr lang="en-US" sz="2800" dirty="0">
              <a:solidFill>
                <a:srgbClr val="7030A0"/>
              </a:solidFill>
            </a:endParaRPr>
          </a:p>
          <a:p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rgbClr val="7030A0"/>
                </a:solidFill>
              </a:rPr>
              <a:t>Augmented </a:t>
            </a:r>
            <a:r>
              <a:rPr lang="en-US" sz="2800" dirty="0" err="1" smtClean="0">
                <a:solidFill>
                  <a:srgbClr val="7030A0"/>
                </a:solidFill>
              </a:rPr>
              <a:t>Kinesthetics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10143" y="2488919"/>
            <a:ext cx="46305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       Social Physics</a:t>
            </a:r>
            <a:endParaRPr lang="en-US" sz="2800" b="1" dirty="0" smtClean="0">
              <a:solidFill>
                <a:srgbClr val="00B050"/>
              </a:solidFill>
            </a:endParaRPr>
          </a:p>
          <a:p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rgbClr val="00B050"/>
                </a:solidFill>
              </a:rPr>
              <a:t>                Social Dynamics</a:t>
            </a:r>
          </a:p>
          <a:p>
            <a:endParaRPr lang="en-US" sz="2800" dirty="0" smtClean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rgbClr val="00B050"/>
                </a:solidFill>
              </a:rPr>
              <a:t>                   Social Machines</a:t>
            </a:r>
          </a:p>
          <a:p>
            <a:endParaRPr lang="en-US" sz="2800" dirty="0">
              <a:solidFill>
                <a:srgbClr val="00B050"/>
              </a:solidFill>
            </a:endParaRPr>
          </a:p>
          <a:p>
            <a:r>
              <a:rPr lang="en-US" sz="2800" dirty="0" smtClean="0">
                <a:solidFill>
                  <a:srgbClr val="00B050"/>
                </a:solidFill>
              </a:rPr>
              <a:t>Social Learning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7688" y="2336507"/>
            <a:ext cx="32318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    </a:t>
            </a:r>
            <a:r>
              <a:rPr lang="en-US" sz="2800" dirty="0" err="1" smtClean="0">
                <a:solidFill>
                  <a:srgbClr val="00B0F0"/>
                </a:solidFill>
              </a:rPr>
              <a:t>Multiengineering</a:t>
            </a:r>
            <a:endParaRPr lang="en-US" sz="2800" dirty="0" smtClean="0">
              <a:solidFill>
                <a:srgbClr val="00B0F0"/>
              </a:solidFill>
            </a:endParaRPr>
          </a:p>
          <a:p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Meta^2Mathematics</a:t>
            </a:r>
          </a:p>
          <a:p>
            <a:endParaRPr lang="en-US" sz="2800" dirty="0">
              <a:solidFill>
                <a:srgbClr val="00B0F0"/>
              </a:solidFill>
            </a:endParaRPr>
          </a:p>
          <a:p>
            <a:r>
              <a:rPr lang="en-US" sz="2800" dirty="0" smtClean="0">
                <a:solidFill>
                  <a:srgbClr val="00B0F0"/>
                </a:solidFill>
              </a:rPr>
              <a:t>    </a:t>
            </a:r>
            <a:r>
              <a:rPr lang="en-US" sz="2800" dirty="0" err="1" smtClean="0">
                <a:solidFill>
                  <a:srgbClr val="00B0F0"/>
                </a:solidFill>
              </a:rPr>
              <a:t>MetaArchitecture</a:t>
            </a:r>
            <a:endParaRPr lang="en-US" sz="2800" dirty="0" smtClean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27896" y="4241666"/>
            <a:ext cx="3132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   UPS</a:t>
            </a:r>
          </a:p>
          <a:p>
            <a:endParaRPr lang="en-US" sz="2800" dirty="0" smtClean="0">
              <a:solidFill>
                <a:srgbClr val="FFC000"/>
              </a:solidFill>
            </a:endParaRPr>
          </a:p>
          <a:p>
            <a:endParaRPr lang="en-US" sz="2800" dirty="0">
              <a:solidFill>
                <a:srgbClr val="FFC000"/>
              </a:solidFill>
            </a:endParaRPr>
          </a:p>
          <a:p>
            <a:r>
              <a:rPr lang="en-US" sz="2800" dirty="0" smtClean="0">
                <a:solidFill>
                  <a:srgbClr val="FFC000"/>
                </a:solidFill>
              </a:rPr>
              <a:t> Amazon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9249" y="5413382"/>
            <a:ext cx="422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Exploration Infrastructure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3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1" grpId="0"/>
      <p:bldP spid="12" grpId="0"/>
      <p:bldP spid="13" grpId="0"/>
      <p:bldP spid="15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7" grpId="0"/>
      <p:bldP spid="28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74" y="1480354"/>
            <a:ext cx="3850530" cy="2411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53" y="1480354"/>
            <a:ext cx="3820471" cy="2417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89" y="4018222"/>
            <a:ext cx="6252747" cy="2402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563" y="892045"/>
            <a:ext cx="9799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Thus it begins, all </a:t>
            </a:r>
            <a:r>
              <a:rPr lang="en-US" sz="2400" dirty="0"/>
              <a:t>around the </a:t>
            </a:r>
            <a:r>
              <a:rPr lang="en-US" sz="2400" dirty="0" smtClean="0"/>
              <a:t>world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465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39" y="1110616"/>
            <a:ext cx="6547764" cy="4627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219203" y="5479922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Link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539625" y="587396"/>
            <a:ext cx="65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is on its way . . . 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547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88" y="1329588"/>
            <a:ext cx="9971520" cy="49828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47488" y="816298"/>
            <a:ext cx="10377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Before long, adventurers around the world will be “surfing” somewhere on this wave . . .!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702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1015" y="1371601"/>
            <a:ext cx="4746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Ah, but the escalating rates of techno-social-change will challeng</a:t>
            </a:r>
            <a:r>
              <a:rPr lang="en-US" sz="2200" dirty="0"/>
              <a:t>e</a:t>
            </a:r>
            <a:r>
              <a:rPr lang="en-US" sz="2200" dirty="0" smtClean="0"/>
              <a:t> existing cultural patterns, because </a:t>
            </a:r>
            <a:r>
              <a:rPr lang="en-US" sz="2200" dirty="0"/>
              <a:t>of </a:t>
            </a:r>
            <a:r>
              <a:rPr lang="en-US" sz="2200" dirty="0" smtClean="0"/>
              <a:t>massive social accumulations </a:t>
            </a:r>
            <a:r>
              <a:rPr lang="en-US" sz="2200" dirty="0"/>
              <a:t>of </a:t>
            </a:r>
            <a:r>
              <a:rPr lang="en-US" sz="2200" dirty="0" smtClean="0"/>
              <a:t>past habits: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1016" y="2995949"/>
            <a:ext cx="4746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What’s the new </a:t>
            </a:r>
            <a:r>
              <a:rPr lang="en-US" sz="2200" dirty="0" smtClean="0"/>
              <a:t>game this time? 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/>
              <a:t>Who gets to play? 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What </a:t>
            </a:r>
            <a:r>
              <a:rPr lang="en-US" sz="2200" dirty="0"/>
              <a:t>rules do we play by? 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dirty="0" smtClean="0"/>
              <a:t>Where can we turn for guidance?</a:t>
            </a:r>
          </a:p>
          <a:p>
            <a:pPr>
              <a:spcAft>
                <a:spcPts val="600"/>
              </a:spcAft>
            </a:pPr>
            <a:r>
              <a:rPr lang="en-US" sz="2200" b="1" dirty="0" smtClean="0"/>
              <a:t>And how do we drop old habits? . . . </a:t>
            </a:r>
            <a:endParaRPr lang="en-US" sz="2200" b="1" dirty="0"/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975" y="1371601"/>
            <a:ext cx="2817760" cy="4004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510890" y="4291388"/>
            <a:ext cx="69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8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5083" y="699275"/>
            <a:ext cx="10326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For </a:t>
            </a:r>
            <a:r>
              <a:rPr lang="en-US" sz="2400" dirty="0" smtClean="0"/>
              <a:t>insight </a:t>
            </a:r>
            <a:r>
              <a:rPr lang="en-US" sz="2400" dirty="0"/>
              <a:t>into what's about to </a:t>
            </a:r>
            <a:r>
              <a:rPr lang="en-US" sz="2400" dirty="0" smtClean="0"/>
              <a:t>happen, reflect on this news: </a:t>
            </a:r>
          </a:p>
          <a:p>
            <a:r>
              <a:rPr lang="en-US" sz="2200" dirty="0" smtClean="0">
                <a:hlinkClick r:id="rId2"/>
              </a:rPr>
              <a:t>'Apple </a:t>
            </a:r>
            <a:r>
              <a:rPr lang="en-US" sz="2200" dirty="0">
                <a:hlinkClick r:id="rId2"/>
              </a:rPr>
              <a:t>Watch designers on easing the smartphone tyranny they created</a:t>
            </a:r>
            <a:r>
              <a:rPr lang="en-US" sz="2200" dirty="0" smtClean="0">
                <a:hlinkClick r:id="rId2"/>
              </a:rPr>
              <a:t>'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5435140" y="586420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05450" y="4481983"/>
            <a:ext cx="3886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http://www.wired.com/2015/04/the-apple-watch/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19" y="1754467"/>
            <a:ext cx="4387589" cy="2742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05" y="1743287"/>
            <a:ext cx="4120858" cy="27807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5083" y="4892594"/>
            <a:ext cx="97040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It will help you </a:t>
            </a:r>
            <a:r>
              <a:rPr lang="en-US" sz="2200" i="1" dirty="0" smtClean="0"/>
              <a:t>"Remember</a:t>
            </a:r>
            <a:r>
              <a:rPr lang="en-US" sz="2200" i="1" dirty="0"/>
              <a:t>, this bold step into the future is NOT about "the things", it's about the creative "IDEAS and VISION embodied in the things“. </a:t>
            </a: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– Lynn Conway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9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7673" y="1307806"/>
            <a:ext cx="9275006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But you say, “how can we ever keep up?” 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Hasn’t the train already left the station, for </a:t>
            </a:r>
            <a:r>
              <a:rPr lang="en-US" sz="2200" dirty="0"/>
              <a:t>many of </a:t>
            </a:r>
            <a:r>
              <a:rPr lang="en-US" sz="2200" dirty="0" smtClean="0"/>
              <a:t>us?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/>
              <a:t>S</a:t>
            </a:r>
            <a:r>
              <a:rPr lang="en-US" sz="2200" dirty="0" smtClean="0"/>
              <a:t>ome words to remember: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i="1" dirty="0"/>
              <a:t>"In a world of change, the learners shall inherit the earth, while the learned shall </a:t>
            </a:r>
            <a:r>
              <a:rPr lang="en-US" sz="2200" i="1" dirty="0" smtClean="0"/>
              <a:t>find themselves </a:t>
            </a:r>
            <a:r>
              <a:rPr lang="en-US" sz="2200" i="1" dirty="0"/>
              <a:t>perfectly suited for a world that no longer exists"</a:t>
            </a:r>
            <a:r>
              <a:rPr lang="en-US" sz="2200" dirty="0"/>
              <a:t> – Eric </a:t>
            </a:r>
            <a:r>
              <a:rPr lang="en-US" sz="2200" dirty="0" smtClean="0"/>
              <a:t>Hoffer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And it’s ever-easier to engage in fun-filled, lifelong learning . . . 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 smtClean="0"/>
              <a:t>Besides, 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“</a:t>
            </a:r>
            <a:r>
              <a:rPr lang="en-US" sz="2200" i="1" dirty="0" smtClean="0"/>
              <a:t>As the rate of techno-social change increases, we’ll all live far further into the unfolding future than we ever dared dream“ </a:t>
            </a:r>
            <a:r>
              <a:rPr lang="en-US" sz="2200" dirty="0" smtClean="0"/>
              <a:t>– Lynn Conway</a:t>
            </a:r>
            <a:endParaRPr lang="en-US" sz="2200" dirty="0"/>
          </a:p>
          <a:p>
            <a:pPr>
              <a:spcAft>
                <a:spcPts val="1200"/>
              </a:spcAft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61252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30" y="1179846"/>
            <a:ext cx="8550102" cy="4785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720174" y="5965241"/>
            <a:ext cx="726838" cy="317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Source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674656" y="704048"/>
            <a:ext cx="9497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By the early 1700’s, exponentiation had generated a massive global trading system . . 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97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17" y="2195966"/>
            <a:ext cx="4686009" cy="38675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3136" y="5524344"/>
            <a:ext cx="30648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The MPC Adventures</a:t>
            </a:r>
            <a:r>
              <a:rPr lang="en-US" sz="1200" dirty="0"/>
              <a:t> (p. 16) Xerox PARC 1981.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95941" y="5675041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URL</a:t>
            </a:r>
            <a:endParaRPr lang="en-US" sz="1400" dirty="0"/>
          </a:p>
        </p:txBody>
      </p:sp>
      <p:pic>
        <p:nvPicPr>
          <p:cNvPr id="11" name="Picture 10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25" y="2315257"/>
            <a:ext cx="2837817" cy="36399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831581" y="626964"/>
            <a:ext cx="8978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When visualizing </a:t>
            </a:r>
            <a:r>
              <a:rPr lang="en-US" sz="2200" dirty="0" smtClean="0"/>
              <a:t>these </a:t>
            </a:r>
            <a:r>
              <a:rPr lang="en-US" sz="2200" dirty="0"/>
              <a:t>swirling masses of ideas </a:t>
            </a:r>
            <a:r>
              <a:rPr lang="en-US" sz="2200" smtClean="0"/>
              <a:t>in </a:t>
            </a:r>
            <a:r>
              <a:rPr lang="en-US" sz="2200" smtClean="0"/>
              <a:t>motion reflect </a:t>
            </a:r>
            <a:r>
              <a:rPr lang="en-US" sz="2200" dirty="0" smtClean="0"/>
              <a:t>back </a:t>
            </a:r>
          </a:p>
          <a:p>
            <a:r>
              <a:rPr lang="en-US" sz="2200" dirty="0" smtClean="0"/>
              <a:t>on the rapid-evolutionary-process-diagram from the VLSI revolution . . 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31581" y="1341663"/>
            <a:ext cx="87410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Only now, vastly more such processes run in parallel and cross-fertilize . . . 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1848717" y="1674571"/>
            <a:ext cx="834243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While a new science explores, maps and describes what’s happening . . . </a:t>
            </a:r>
          </a:p>
        </p:txBody>
      </p:sp>
    </p:spTree>
    <p:extLst>
      <p:ext uri="{BB962C8B-B14F-4D97-AF65-F5344CB8AC3E}">
        <p14:creationId xmlns:p14="http://schemas.microsoft.com/office/powerpoint/2010/main" val="344509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4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1" y="565425"/>
            <a:ext cx="2657080" cy="1451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64" y="832283"/>
            <a:ext cx="3118207" cy="2086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44" y="1036573"/>
            <a:ext cx="2814004" cy="376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44" y="1291314"/>
            <a:ext cx="3590900" cy="52723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80217" y="228359"/>
            <a:ext cx="802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40779" y="685196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94866" y="921982"/>
            <a:ext cx="784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80217" y="5447450"/>
            <a:ext cx="676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800" dirty="0" smtClean="0"/>
              <a:t>’79: Launching the VLSI courses via MPC79!!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079667" y="438698"/>
            <a:ext cx="126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1977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880217" y="3852972"/>
            <a:ext cx="3872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0"/>
              </a:spcAft>
            </a:pPr>
            <a:r>
              <a:rPr lang="en-US" dirty="0" smtClean="0"/>
              <a:t>’76: How to cope with VLSI complexity?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8125" y="4282464"/>
            <a:ext cx="4362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000" dirty="0" smtClean="0"/>
              <a:t>’77: Inventing scalable VLSI design rules.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8125" y="4790939"/>
            <a:ext cx="56380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600" dirty="0" smtClean="0"/>
              <a:t>’78: Launching the VLSI methods at MIT!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0217" y="3044947"/>
            <a:ext cx="481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Visualizing the </a:t>
            </a:r>
            <a:r>
              <a:rPr lang="en-US" sz="2000" b="1" dirty="0" err="1" smtClean="0"/>
              <a:t>exponentiating</a:t>
            </a:r>
            <a:r>
              <a:rPr lang="en-US" sz="2000" b="1" dirty="0" smtClean="0"/>
              <a:t> </a:t>
            </a:r>
          </a:p>
          <a:p>
            <a:r>
              <a:rPr lang="en-US" sz="2000" b="1" dirty="0" smtClean="0"/>
              <a:t>wave of VLSI innovation . . 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332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6" grpId="0"/>
      <p:bldP spid="17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59" y="2638452"/>
            <a:ext cx="3943438" cy="24199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33474" y="906391"/>
            <a:ext cx="7272825" cy="1677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/>
              <a:t>Some questions to ponder as we begin surfing such wave: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       How </a:t>
            </a:r>
            <a:r>
              <a:rPr lang="en-US" sz="2200" dirty="0"/>
              <a:t>do we gear-up and learn the basic moves</a:t>
            </a:r>
            <a:r>
              <a:rPr lang="en-US" sz="2200" dirty="0" smtClean="0"/>
              <a:t>?</a:t>
            </a:r>
          </a:p>
          <a:p>
            <a:pPr>
              <a:spcAft>
                <a:spcPts val="600"/>
              </a:spcAft>
            </a:pPr>
            <a:r>
              <a:rPr lang="en-US" sz="2200" dirty="0" smtClean="0"/>
              <a:t>       Who </a:t>
            </a:r>
            <a:r>
              <a:rPr lang="en-US" sz="2200" dirty="0"/>
              <a:t>do we team-up with </a:t>
            </a:r>
            <a:r>
              <a:rPr lang="en-US" sz="2200" dirty="0" smtClean="0"/>
              <a:t>and where do we </a:t>
            </a:r>
            <a:r>
              <a:rPr lang="en-US" sz="2200" dirty="0"/>
              <a:t>go exploring? </a:t>
            </a:r>
            <a:endParaRPr lang="en-US" sz="2200" dirty="0" smtClean="0"/>
          </a:p>
          <a:p>
            <a:pPr>
              <a:spcAft>
                <a:spcPts val="600"/>
              </a:spcAft>
            </a:pPr>
            <a:r>
              <a:rPr lang="en-US" sz="2200" dirty="0" smtClean="0"/>
              <a:t>       Where </a:t>
            </a:r>
            <a:r>
              <a:rPr lang="en-US" sz="2200" dirty="0"/>
              <a:t>is this thing headed and what’s our mission</a:t>
            </a:r>
            <a:r>
              <a:rPr lang="en-US" sz="2200" dirty="0" smtClean="0"/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9082" y="4206476"/>
            <a:ext cx="2712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nfolding exponentiation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5278" y="3180932"/>
            <a:ext cx="1980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earing saturation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3474" y="5087510"/>
            <a:ext cx="8213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Of course such 2D views miss lots of what’s happening . . . </a:t>
            </a:r>
          </a:p>
          <a:p>
            <a:r>
              <a:rPr lang="en-US" sz="2200" dirty="0" smtClean="0"/>
              <a:t>Let’s play with visualizing waves in 4D to gain a better perspective 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689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47" y="950335"/>
            <a:ext cx="3691907" cy="1771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320" y="516485"/>
            <a:ext cx="1628109" cy="677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22" y="2355560"/>
            <a:ext cx="8587144" cy="450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10" y="247295"/>
            <a:ext cx="771235" cy="335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7010" y="3410337"/>
            <a:ext cx="3073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Is this a Traveling Wave?</a:t>
            </a:r>
          </a:p>
          <a:p>
            <a:r>
              <a:rPr lang="en-US" sz="2200" dirty="0"/>
              <a:t>A</a:t>
            </a:r>
            <a:r>
              <a:rPr lang="en-US" sz="2200" dirty="0" smtClean="0"/>
              <a:t> Standing </a:t>
            </a:r>
            <a:r>
              <a:rPr lang="en-US" sz="2200" dirty="0"/>
              <a:t>W</a:t>
            </a:r>
            <a:r>
              <a:rPr lang="en-US" sz="2200" dirty="0" smtClean="0"/>
              <a:t>ave?</a:t>
            </a:r>
          </a:p>
          <a:p>
            <a:r>
              <a:rPr lang="en-US" sz="2200" dirty="0" smtClean="0"/>
              <a:t>Or What?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>
            <a:off x="1173895" y="4575520"/>
            <a:ext cx="3232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hlinkClick r:id="rId6"/>
              </a:rPr>
              <a:t>This stunning video</a:t>
            </a:r>
            <a:r>
              <a:rPr lang="en-US" dirty="0" smtClean="0"/>
              <a:t>*</a:t>
            </a:r>
          </a:p>
          <a:p>
            <a:r>
              <a:rPr lang="en-US" sz="2200" dirty="0"/>
              <a:t>h</a:t>
            </a:r>
            <a:r>
              <a:rPr lang="en-US" sz="2200" dirty="0" smtClean="0"/>
              <a:t>ints at ways </a:t>
            </a:r>
          </a:p>
          <a:p>
            <a:r>
              <a:rPr lang="en-US" sz="2200" dirty="0" smtClean="0"/>
              <a:t>to think about it . . . 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5539754" y="582738"/>
            <a:ext cx="6438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Lets playfully visualize the incoming wave of </a:t>
            </a:r>
          </a:p>
          <a:p>
            <a:r>
              <a:rPr lang="en-US" sz="2200" dirty="0" smtClean="0"/>
              <a:t>innovation as a time series of “GHC profiles”</a:t>
            </a:r>
          </a:p>
          <a:p>
            <a:r>
              <a:rPr lang="en-US" sz="2000" dirty="0" smtClean="0"/>
              <a:t>(2D slices thru the 3D wave at increments in time) . . . 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97010" y="5711116"/>
            <a:ext cx="404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*"</a:t>
            </a:r>
            <a:r>
              <a:rPr lang="en-US" sz="1200" dirty="0"/>
              <a:t>Water," by Morgan </a:t>
            </a:r>
            <a:r>
              <a:rPr lang="en-US" sz="1200" dirty="0" err="1"/>
              <a:t>Maasen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>
                <a:hlinkClick r:id="rId7"/>
              </a:rPr>
              <a:t>http://vimeo.com/90429499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611026" y="2336573"/>
            <a:ext cx="408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Gartner Hype Cycle </a:t>
            </a:r>
            <a:r>
              <a:rPr lang="en-US" dirty="0" smtClean="0"/>
              <a:t>2014</a:t>
            </a:r>
          </a:p>
          <a:p>
            <a:r>
              <a:rPr lang="en-US" sz="1000" dirty="0" smtClean="0">
                <a:hlinkClick r:id="rId8"/>
              </a:rPr>
              <a:t>http</a:t>
            </a:r>
            <a:r>
              <a:rPr lang="en-US" sz="1000" dirty="0">
                <a:hlinkClick r:id="rId8"/>
              </a:rPr>
              <a:t>://</a:t>
            </a:r>
            <a:r>
              <a:rPr lang="en-US" sz="1000" dirty="0" smtClean="0">
                <a:hlinkClick r:id="rId8"/>
              </a:rPr>
              <a:t>www.gartner.com/newsroom/id/2819918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9615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5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2980" y="1308490"/>
            <a:ext cx="981879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/>
              <a:t>Finally, some conjectures about possible futures: 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By cooperatively learning and sharing ideas on how to </a:t>
            </a:r>
            <a:r>
              <a:rPr lang="en-US" sz="2200" dirty="0"/>
              <a:t>do </a:t>
            </a:r>
            <a:r>
              <a:rPr lang="en-US" sz="2200" dirty="0" smtClean="0"/>
              <a:t>more-and-more with less- and-less, the incoming wave of innovations has the stunning potential of: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US" sz="2200" dirty="0" smtClean="0"/>
              <a:t>Sustainably providing </a:t>
            </a:r>
            <a:r>
              <a:rPr lang="en-US" sz="2200" b="1" dirty="0" smtClean="0"/>
              <a:t>ever-increasing</a:t>
            </a:r>
            <a:r>
              <a:rPr lang="en-US" sz="2200" dirty="0" smtClean="0"/>
              <a:t> infrastructural functionality and life empowerment per person, 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US" sz="2200" dirty="0" smtClean="0"/>
              <a:t>While </a:t>
            </a:r>
            <a:r>
              <a:rPr lang="en-US" sz="2200" dirty="0"/>
              <a:t>consuming </a:t>
            </a:r>
            <a:r>
              <a:rPr lang="en-US" sz="2200" b="1" dirty="0" smtClean="0"/>
              <a:t>ever-decreasing</a:t>
            </a:r>
            <a:r>
              <a:rPr lang="en-US" sz="2200" dirty="0" smtClean="0"/>
              <a:t> energy and material resources per person</a:t>
            </a:r>
            <a:endParaRPr lang="en-US" sz="2200" dirty="0"/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US" sz="2200" dirty="0" smtClean="0"/>
              <a:t>Thus beginning the </a:t>
            </a:r>
            <a:r>
              <a:rPr lang="en-US" sz="2200" b="1" dirty="0" smtClean="0"/>
              <a:t>reigning-in</a:t>
            </a:r>
            <a:r>
              <a:rPr lang="en-US" sz="2200" dirty="0" smtClean="0"/>
              <a:t> of our unsustainable over-use of planet earth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US" sz="2200" dirty="0" smtClean="0"/>
              <a:t>While simultaneously</a:t>
            </a:r>
            <a:r>
              <a:rPr lang="en-US" sz="2200" b="1" dirty="0" smtClean="0"/>
              <a:t> opening </a:t>
            </a:r>
            <a:r>
              <a:rPr lang="en-US" sz="2200" dirty="0" smtClean="0"/>
              <a:t>an unprecedented collaborative/competitive exploration of the greatest of frontiers, the frontier of “What it’s possible to do”!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6914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1" y="764130"/>
            <a:ext cx="8299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And a personal perspective on “Our Travels </a:t>
            </a:r>
            <a:r>
              <a:rPr lang="en-US" sz="2200" dirty="0"/>
              <a:t>T</a:t>
            </a:r>
            <a:r>
              <a:rPr lang="en-US" sz="2200" dirty="0" smtClean="0"/>
              <a:t>hrough </a:t>
            </a:r>
            <a:r>
              <a:rPr lang="en-US" sz="2200" dirty="0"/>
              <a:t>T</a:t>
            </a:r>
            <a:r>
              <a:rPr lang="en-US" sz="2200" dirty="0" smtClean="0"/>
              <a:t>ime”. . . </a:t>
            </a:r>
            <a:endParaRPr lang="en-US" sz="22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66" y="1229075"/>
            <a:ext cx="7773398" cy="40995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9496" y="5396733"/>
            <a:ext cx="8357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/>
              <a:t>“</a:t>
            </a:r>
            <a:r>
              <a:rPr lang="en-US" sz="2200" dirty="0">
                <a:hlinkClick r:id="rId4"/>
              </a:rPr>
              <a:t>If you want to </a:t>
            </a:r>
            <a:r>
              <a:rPr lang="en-US" sz="2200" dirty="0" smtClean="0">
                <a:hlinkClick r:id="rId4"/>
              </a:rPr>
              <a:t>change the future, start living as if you’re already there!</a:t>
            </a:r>
            <a:r>
              <a:rPr lang="en-US" sz="2200" dirty="0" smtClean="0"/>
              <a:t>”</a:t>
            </a:r>
          </a:p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– Lynn Conway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74124" y="4970590"/>
            <a:ext cx="752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102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57525" y="2858702"/>
            <a:ext cx="116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1288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0353" y="956537"/>
            <a:ext cx="3690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Now, what’ happening here?  </a:t>
            </a:r>
          </a:p>
          <a:p>
            <a:r>
              <a:rPr lang="en-US" sz="2000" dirty="0" smtClean="0"/>
              <a:t>Just exponentiation of THINGS?</a:t>
            </a:r>
          </a:p>
          <a:p>
            <a:r>
              <a:rPr lang="en-US" sz="2000" dirty="0" smtClean="0"/>
              <a:t>Is that all it is?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88" y="2195537"/>
            <a:ext cx="2113426" cy="1455604"/>
          </a:xfrm>
          <a:prstGeom prst="rect">
            <a:avLst/>
          </a:prstGeom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265" y="2287330"/>
            <a:ext cx="1402953" cy="1224201"/>
          </a:xfrm>
          <a:prstGeom prst="rect">
            <a:avLst/>
          </a:prstGeom>
        </p:spPr>
      </p:pic>
      <p:pic>
        <p:nvPicPr>
          <p:cNvPr id="5" name="Picture 4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00" y="3874479"/>
            <a:ext cx="3701135" cy="17377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82" y="2288382"/>
            <a:ext cx="2457215" cy="33238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92391" y="956537"/>
            <a:ext cx="5088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 </a:t>
            </a:r>
            <a:r>
              <a:rPr lang="en-US" sz="2000" dirty="0" smtClean="0"/>
              <a:t>exponentiation </a:t>
            </a:r>
            <a:r>
              <a:rPr lang="en-US" sz="2000" dirty="0"/>
              <a:t>of key clusters of </a:t>
            </a:r>
            <a:r>
              <a:rPr lang="en-US" sz="2000" dirty="0" smtClean="0"/>
              <a:t>innovative </a:t>
            </a:r>
          </a:p>
          <a:p>
            <a:r>
              <a:rPr lang="en-US" sz="2000" dirty="0" smtClean="0"/>
              <a:t>IDEAS in </a:t>
            </a:r>
            <a:r>
              <a:rPr lang="en-US" sz="2000" dirty="0"/>
              <a:t>the minds of </a:t>
            </a:r>
            <a:r>
              <a:rPr lang="en-US" sz="2000" dirty="0" smtClean="0"/>
              <a:t>ever more people</a:t>
            </a:r>
            <a:r>
              <a:rPr lang="en-US" sz="2000" dirty="0"/>
              <a:t>?</a:t>
            </a:r>
          </a:p>
          <a:p>
            <a:r>
              <a:rPr lang="en-US" sz="2000" b="1" dirty="0"/>
              <a:t>IDEAS on how to MAKE and USE things . . 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pic>
        <p:nvPicPr>
          <p:cNvPr id="8" name="Picture 7">
            <a:hlinkClick r:id="rId10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31" y="3874480"/>
            <a:ext cx="1335322" cy="17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8999" y="612125"/>
            <a:ext cx="67852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By the mid-1700’s, the stage was set for a tremendous</a:t>
            </a:r>
            <a:r>
              <a:rPr lang="en-US" sz="2200" dirty="0"/>
              <a:t> </a:t>
            </a:r>
            <a:r>
              <a:rPr lang="en-US" sz="2200" dirty="0" smtClean="0"/>
              <a:t>disruptive wave of technological innovation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71" y="1806328"/>
            <a:ext cx="6462713" cy="36335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5809" y="461794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Link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698999" y="1295358"/>
            <a:ext cx="70060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and so began the </a:t>
            </a:r>
            <a:r>
              <a:rPr lang="en-US" sz="2200" dirty="0" smtClean="0">
                <a:hlinkClick r:id="rId4"/>
              </a:rPr>
              <a:t>industrial revolution</a:t>
            </a:r>
            <a:r>
              <a:rPr lang="en-US" sz="2200" dirty="0" smtClean="0"/>
              <a:t> </a:t>
            </a:r>
            <a:r>
              <a:rPr lang="en-US" sz="2200" dirty="0"/>
              <a:t>(~1760-1850) . </a:t>
            </a:r>
            <a:r>
              <a:rPr lang="en-US" sz="2200" dirty="0" smtClean="0"/>
              <a:t>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471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53947" y="729704"/>
            <a:ext cx="8709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During the Industrial Revolution the mining of </a:t>
            </a:r>
          </a:p>
          <a:p>
            <a:r>
              <a:rPr lang="en-US" sz="2200" dirty="0" smtClean="0"/>
              <a:t>coal and iron-ore was greatly amplified by steam-power . .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499145"/>
            <a:ext cx="7043327" cy="3268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46162" y="2385409"/>
            <a:ext cx="200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Snip from Google Images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53947" y="4767592"/>
            <a:ext cx="78995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Some of the resulting iron was used to make more steam engines,</a:t>
            </a:r>
          </a:p>
          <a:p>
            <a:r>
              <a:rPr lang="en-US" sz="2200" dirty="0"/>
              <a:t>t</a:t>
            </a:r>
            <a:r>
              <a:rPr lang="en-US" sz="2200" dirty="0" smtClean="0"/>
              <a:t>he positive feedback generating an iterative expansion-process 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163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09" y="1923439"/>
            <a:ext cx="4817233" cy="36480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07" y="944245"/>
            <a:ext cx="4776515" cy="4627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07665" y="806244"/>
            <a:ext cx="4310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Initially, heavy industrial raw materials </a:t>
            </a:r>
          </a:p>
          <a:p>
            <a:r>
              <a:rPr lang="en-US" sz="2000" dirty="0" smtClean="0"/>
              <a:t>and products were transported using </a:t>
            </a:r>
          </a:p>
          <a:p>
            <a:r>
              <a:rPr lang="en-US" sz="2000" dirty="0" smtClean="0"/>
              <a:t>the expanding canal system: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167535" y="5571495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Wiki Commons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407665" y="5571495"/>
            <a:ext cx="395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Loading coal on the Lehigh Canal       </a:t>
            </a:r>
            <a:r>
              <a:rPr lang="en-US" sz="1400" dirty="0" smtClean="0">
                <a:hlinkClick r:id="rId2"/>
              </a:rPr>
              <a:t>Wiki Commons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4706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28" y="1663364"/>
            <a:ext cx="8017899" cy="4144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109328" y="847397"/>
            <a:ext cx="79217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y the 1830’s, steam-powered railroads began interconnecting mines to </a:t>
            </a:r>
          </a:p>
          <a:p>
            <a:r>
              <a:rPr lang="en-US" sz="2000" dirty="0" smtClean="0"/>
              <a:t>iron-works and rail-makers, enabling more-rapid expansion of railroads . . 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229601" y="5808089"/>
            <a:ext cx="2006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Snip from Google 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899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6747" y="950236"/>
            <a:ext cx="7353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hese charts reveal the rapid early spread of railroading in the US . . 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47" y="1539532"/>
            <a:ext cx="8541145" cy="39644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617370" y="4621161"/>
            <a:ext cx="707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S</a:t>
            </a:r>
            <a:r>
              <a:rPr lang="en-US" sz="1400" dirty="0" smtClean="0">
                <a:hlinkClick r:id="rId3"/>
              </a:rPr>
              <a:t>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85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22759" y="1694479"/>
            <a:ext cx="3201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lecture in memory of </a:t>
            </a:r>
          </a:p>
          <a:p>
            <a:r>
              <a:rPr lang="en-US" sz="2000" dirty="0" smtClean="0">
                <a:hlinkClick r:id="rId2"/>
              </a:rPr>
              <a:t>Charles Proteus Steinmetz</a:t>
            </a:r>
            <a:endParaRPr lang="en-US" sz="2000" dirty="0" smtClean="0"/>
          </a:p>
          <a:p>
            <a:r>
              <a:rPr lang="en-US" sz="2000" dirty="0" smtClean="0"/>
              <a:t>Apr 9, 1865 – Oct 26, 1923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64861" y="5938876"/>
            <a:ext cx="1243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Wiki Commons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674" y="831016"/>
            <a:ext cx="4167104" cy="5107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59" y="2880360"/>
            <a:ext cx="32017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Legendary pioneer of </a:t>
            </a:r>
            <a:r>
              <a:rPr lang="en-US" sz="2000" dirty="0" smtClean="0"/>
              <a:t>electrical engineering,</a:t>
            </a:r>
            <a:endParaRPr lang="en-US" sz="2000" dirty="0"/>
          </a:p>
          <a:p>
            <a:endParaRPr lang="en-US" sz="800" dirty="0"/>
          </a:p>
          <a:p>
            <a:r>
              <a:rPr lang="en-US" sz="2000" dirty="0"/>
              <a:t>On the 150</a:t>
            </a:r>
            <a:r>
              <a:rPr lang="en-US" sz="2000" baseline="30000" dirty="0"/>
              <a:t>th</a:t>
            </a:r>
            <a:r>
              <a:rPr lang="en-US" sz="2000" dirty="0"/>
              <a:t> anniversary </a:t>
            </a:r>
          </a:p>
          <a:p>
            <a:r>
              <a:rPr lang="en-US" sz="2000" dirty="0"/>
              <a:t>of his birth</a:t>
            </a:r>
          </a:p>
        </p:txBody>
      </p:sp>
    </p:spTree>
    <p:extLst>
      <p:ext uri="{BB962C8B-B14F-4D97-AF65-F5344CB8AC3E}">
        <p14:creationId xmlns:p14="http://schemas.microsoft.com/office/powerpoint/2010/main" val="390180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36" y="1816689"/>
            <a:ext cx="7860810" cy="37572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91140" y="884591"/>
            <a:ext cx="8147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expansion was accelerated by rapid spread of telegraphy in </a:t>
            </a:r>
            <a:r>
              <a:rPr lang="en-US" sz="2000" dirty="0"/>
              <a:t>the </a:t>
            </a:r>
            <a:r>
              <a:rPr lang="en-US" sz="2000" dirty="0" smtClean="0"/>
              <a:t>1850s,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1140" y="1190210"/>
            <a:ext cx="7895106" cy="397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effect analogous to that of printing in the age of discovery . . 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001650" y="2756961"/>
            <a:ext cx="1841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(Snip from Google Images)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57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696" y="298052"/>
            <a:ext cx="6644107" cy="6233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14530" y="1928255"/>
            <a:ext cx="3031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http://www.telegraph-history.org</a:t>
            </a:r>
            <a:r>
              <a:rPr lang="en-US" sz="1200" dirty="0" smtClean="0">
                <a:hlinkClick r:id="rId4"/>
              </a:rPr>
              <a:t>/</a:t>
            </a:r>
            <a:endParaRPr lang="en-US" sz="1200" dirty="0" smtClean="0"/>
          </a:p>
          <a:p>
            <a:r>
              <a:rPr lang="en-US" sz="1200" dirty="0">
                <a:hlinkClick r:id="rId2"/>
              </a:rPr>
              <a:t>http://</a:t>
            </a:r>
            <a:r>
              <a:rPr lang="en-US" sz="1200" dirty="0" smtClean="0">
                <a:hlinkClick r:id="rId2"/>
              </a:rPr>
              <a:t>www.telegraph-history.org/map2.htm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314530" y="912592"/>
            <a:ext cx="313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Map of telegraph stations in the United States, Canada and Nova Scotia, 1853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15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17" y="1225688"/>
            <a:ext cx="8865718" cy="4553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606851" y="774575"/>
            <a:ext cx="5940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Zooming into the map of telegraph stations in 1853 . . 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460025" y="5220673"/>
            <a:ext cx="3037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http://www.telegraph-history.org/map2.ht</a:t>
            </a:r>
            <a:r>
              <a:rPr lang="en-US" sz="1400" dirty="0">
                <a:hlinkClick r:id="rId3"/>
              </a:rPr>
              <a:t>m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065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866" y="1048659"/>
            <a:ext cx="7848723" cy="4972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7508" y="775031"/>
            <a:ext cx="550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much expanded railroad system, as of 1860 . . 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76494" y="4552335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4525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1526" y="787641"/>
            <a:ext cx="787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All that set the stage for another disruptive wave of innovation,</a:t>
            </a:r>
          </a:p>
          <a:p>
            <a:r>
              <a:rPr lang="en-US" sz="2200" dirty="0" smtClean="0"/>
              <a:t>and </a:t>
            </a:r>
            <a:r>
              <a:rPr lang="en-US" sz="2200" dirty="0"/>
              <a:t>the </a:t>
            </a:r>
            <a:r>
              <a:rPr lang="en-US" sz="2200" dirty="0">
                <a:hlinkClick r:id="rId2"/>
              </a:rPr>
              <a:t>Second Industrial Revolution</a:t>
            </a:r>
            <a:r>
              <a:rPr lang="en-US" sz="2200" dirty="0"/>
              <a:t> began in the 1860s/70s . . .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90" y="1644444"/>
            <a:ext cx="7385717" cy="415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4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2318" y="1099936"/>
            <a:ext cx="6574567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 smtClean="0"/>
              <a:t>The </a:t>
            </a:r>
            <a:r>
              <a:rPr lang="en-US" sz="2200" dirty="0">
                <a:hlinkClick r:id="rId2"/>
              </a:rPr>
              <a:t>Second Industrial Revolution </a:t>
            </a:r>
            <a:r>
              <a:rPr lang="en-US" sz="2200" dirty="0" smtClean="0"/>
              <a:t>was </a:t>
            </a:r>
            <a:r>
              <a:rPr lang="en-US" sz="2200" dirty="0"/>
              <a:t>characterized </a:t>
            </a:r>
            <a:r>
              <a:rPr lang="en-US" sz="2200" dirty="0" smtClean="0"/>
              <a:t>by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(1) the </a:t>
            </a:r>
            <a:r>
              <a:rPr lang="en-US" sz="2200" dirty="0"/>
              <a:t>build out of </a:t>
            </a:r>
            <a:r>
              <a:rPr lang="en-US" sz="2200" dirty="0" smtClean="0"/>
              <a:t>railroads</a:t>
            </a:r>
            <a:endParaRPr lang="en-US" sz="800" dirty="0" smtClean="0"/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(2) large </a:t>
            </a:r>
            <a:r>
              <a:rPr lang="en-US" sz="2200" dirty="0"/>
              <a:t>scale iron and steel </a:t>
            </a:r>
            <a:r>
              <a:rPr lang="en-US" sz="2200" dirty="0" smtClean="0"/>
              <a:t>production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(3) widespread </a:t>
            </a:r>
            <a:r>
              <a:rPr lang="en-US" sz="2200" dirty="0"/>
              <a:t>use of machinery in </a:t>
            </a:r>
            <a:r>
              <a:rPr lang="en-US" sz="2200" dirty="0" smtClean="0"/>
              <a:t>manufacturing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(4) greatly </a:t>
            </a:r>
            <a:r>
              <a:rPr lang="en-US" sz="2200" dirty="0"/>
              <a:t>increased use of steam </a:t>
            </a:r>
            <a:r>
              <a:rPr lang="en-US" sz="2200" dirty="0" smtClean="0"/>
              <a:t>power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(5) use </a:t>
            </a:r>
            <a:r>
              <a:rPr lang="en-US" sz="2200" dirty="0"/>
              <a:t>of </a:t>
            </a:r>
            <a:r>
              <a:rPr lang="en-US" sz="2200" dirty="0" smtClean="0"/>
              <a:t>oil 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(6) beginning </a:t>
            </a:r>
            <a:r>
              <a:rPr lang="en-US" sz="2200" dirty="0"/>
              <a:t>of </a:t>
            </a:r>
            <a:r>
              <a:rPr lang="en-US" sz="2200" dirty="0" smtClean="0"/>
              <a:t>electricity</a:t>
            </a:r>
          </a:p>
          <a:p>
            <a:pPr algn="just">
              <a:spcAft>
                <a:spcPts val="600"/>
              </a:spcAft>
            </a:pPr>
            <a:r>
              <a:rPr lang="en-US" sz="2200" dirty="0" smtClean="0"/>
              <a:t>  (7) electrical communications                      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hlinkClick r:id="rId2"/>
              </a:rPr>
              <a:t>Wikipedia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2318" y="4538686"/>
            <a:ext cx="6882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Let’s first zoom-in and follow the progress</a:t>
            </a:r>
            <a:r>
              <a:rPr lang="en-US" sz="2200" b="1" dirty="0"/>
              <a:t> </a:t>
            </a:r>
            <a:r>
              <a:rPr lang="en-US" sz="2200" b="1" dirty="0" smtClean="0"/>
              <a:t>of the </a:t>
            </a:r>
          </a:p>
          <a:p>
            <a:r>
              <a:rPr lang="en-US" sz="2200" b="1" dirty="0" smtClean="0"/>
              <a:t>“</a:t>
            </a:r>
            <a:r>
              <a:rPr lang="en-US" sz="2200" b="1" dirty="0"/>
              <a:t>build out of the railroads” from 1860 – 1890 . . . </a:t>
            </a:r>
          </a:p>
          <a:p>
            <a:r>
              <a:rPr lang="en-US" sz="2200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2030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5" y="354513"/>
            <a:ext cx="9826542" cy="6225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67251" y="678427"/>
            <a:ext cx="1111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1860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360310" y="4503174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4129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09" y="316989"/>
            <a:ext cx="9640929" cy="61320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6245" y="747253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1870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341880" y="4532671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707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40" y="355354"/>
            <a:ext cx="9623711" cy="6224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6580" y="80624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1880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252155" y="4503174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159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437" y="346525"/>
            <a:ext cx="9690025" cy="6232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7084" y="796412"/>
            <a:ext cx="1081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1890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212825" y="4640827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006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4037" y="1283219"/>
            <a:ext cx="522175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I’m especially honored to have been </a:t>
            </a:r>
            <a:r>
              <a:rPr lang="en-US" sz="2000" dirty="0" smtClean="0"/>
              <a:t>invited</a:t>
            </a:r>
          </a:p>
          <a:p>
            <a:pPr>
              <a:spcAft>
                <a:spcPts val="600"/>
              </a:spcAft>
            </a:pPr>
            <a:r>
              <a:rPr lang="en-US" sz="2000" dirty="0" smtClean="0"/>
              <a:t>to </a:t>
            </a:r>
            <a:r>
              <a:rPr lang="en-US" sz="2000" dirty="0"/>
              <a:t>give this lecture </a:t>
            </a:r>
            <a:r>
              <a:rPr lang="en-US" sz="2000" dirty="0" smtClean="0"/>
              <a:t>for Steinmetz has been a powerful role model for me, because of his: </a:t>
            </a:r>
          </a:p>
          <a:p>
            <a:pPr marL="514350" indent="-514350">
              <a:buAutoNum type="romanLcParenBoth"/>
            </a:pPr>
            <a:r>
              <a:rPr lang="en-US" sz="2000" dirty="0"/>
              <a:t>P</a:t>
            </a:r>
            <a:r>
              <a:rPr lang="en-US" sz="2000" dirty="0" smtClean="0"/>
              <a:t>ivotal role in the “AC revolution”, </a:t>
            </a:r>
          </a:p>
          <a:p>
            <a:pPr marL="514350" indent="-514350">
              <a:buAutoNum type="romanLcParenBoth"/>
            </a:pPr>
            <a:r>
              <a:rPr lang="en-US" sz="2000" dirty="0"/>
              <a:t>C</a:t>
            </a:r>
            <a:r>
              <a:rPr lang="en-US" sz="2000" dirty="0" smtClean="0"/>
              <a:t>reatively living a wonderfully full life</a:t>
            </a:r>
          </a:p>
          <a:p>
            <a:pPr marL="514350" indent="-514350">
              <a:buAutoNum type="romanLcParenBoth"/>
            </a:pPr>
            <a:r>
              <a:rPr lang="en-US" sz="2000" dirty="0" smtClean="0"/>
              <a:t>And doing all this in the face of hardships that could have crushed a lesser soul.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1414037" y="3606932"/>
            <a:ext cx="52006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Back </a:t>
            </a:r>
            <a:r>
              <a:rPr lang="en-US" sz="2000" dirty="0"/>
              <a:t>in </a:t>
            </a:r>
            <a:r>
              <a:rPr lang="en-US" sz="2000" dirty="0" smtClean="0"/>
              <a:t>1978 at MIT, </a:t>
            </a:r>
            <a:r>
              <a:rPr lang="en-US" sz="2000" dirty="0"/>
              <a:t>as I struggled to launch </a:t>
            </a:r>
            <a:r>
              <a:rPr lang="en-US" sz="2000" dirty="0" smtClean="0"/>
              <a:t>a later revolution, </a:t>
            </a:r>
            <a:r>
              <a:rPr lang="en-US" sz="2000" dirty="0"/>
              <a:t>I kept </a:t>
            </a:r>
            <a:r>
              <a:rPr lang="en-US" sz="2000" dirty="0" smtClean="0"/>
              <a:t>a his photo on </a:t>
            </a:r>
            <a:r>
              <a:rPr lang="en-US" sz="2000" dirty="0"/>
              <a:t>my office wall (see at right, just above the chair) . . .</a:t>
            </a: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689" y="1330037"/>
            <a:ext cx="4007882" cy="35822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452375" y="4912323"/>
            <a:ext cx="2280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Lynn’s office at MIT, 1978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1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479" y="1069682"/>
            <a:ext cx="3816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Like compound interest, the </a:t>
            </a:r>
            <a:r>
              <a:rPr lang="en-US" u="sng" dirty="0" smtClean="0"/>
              <a:t>early</a:t>
            </a:r>
            <a:r>
              <a:rPr lang="en-US" dirty="0" smtClean="0"/>
              <a:t> social-diffusion rate of such clusters of technological ideas is approximately proportional to what’s </a:t>
            </a:r>
            <a:r>
              <a:rPr lang="en-US" dirty="0"/>
              <a:t>already there </a:t>
            </a:r>
            <a:endParaRPr lang="en-US" dirty="0" smtClean="0"/>
          </a:p>
          <a:p>
            <a:r>
              <a:rPr lang="en-US" dirty="0" smtClean="0"/>
              <a:t>at any given point in time . . .</a:t>
            </a:r>
            <a:r>
              <a:rPr lang="en-US" dirty="0"/>
              <a:t> 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9374345" y="5969876"/>
            <a:ext cx="600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2"/>
              </a:rPr>
              <a:t>source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85" y="3166111"/>
            <a:ext cx="2912387" cy="2515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4851" y="400822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y(t) = y(0)</a:t>
            </a:r>
            <a:r>
              <a:rPr lang="en-US" i="1" dirty="0" err="1" smtClean="0"/>
              <a:t>e</a:t>
            </a:r>
            <a:r>
              <a:rPr lang="en-US" dirty="0" err="1" smtClean="0"/>
              <a:t>^rt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225" y="1069682"/>
            <a:ext cx="4704782" cy="2183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20" y="3381537"/>
            <a:ext cx="3883467" cy="24602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3479" y="2704051"/>
            <a:ext cx="272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(i.e., </a:t>
            </a:r>
            <a:r>
              <a:rPr lang="en-US" dirty="0">
                <a:hlinkClick r:id="rId6"/>
              </a:rPr>
              <a:t>exponential function</a:t>
            </a:r>
            <a:r>
              <a:rPr lang="en-US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3120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60" y="2816401"/>
            <a:ext cx="3356740" cy="2608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8960" y="3845407"/>
            <a:ext cx="4500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y(t) =  </a:t>
            </a:r>
            <a:r>
              <a:rPr lang="en-US" sz="1600" dirty="0" err="1" smtClean="0"/>
              <a:t>ymax</a:t>
            </a:r>
            <a:r>
              <a:rPr lang="en-US" sz="1600" dirty="0" smtClean="0"/>
              <a:t>/(1+((</a:t>
            </a:r>
            <a:r>
              <a:rPr lang="en-US" sz="1600" dirty="0" err="1" smtClean="0"/>
              <a:t>ymax</a:t>
            </a:r>
            <a:r>
              <a:rPr lang="en-US" sz="1600" dirty="0" smtClean="0"/>
              <a:t>/y(0))–1))e^-</a:t>
            </a:r>
            <a:r>
              <a:rPr lang="en-US" sz="1600" dirty="0" err="1" smtClean="0"/>
              <a:t>rt</a:t>
            </a:r>
            <a:r>
              <a:rPr lang="en-US" sz="1600" dirty="0" smtClean="0"/>
              <a:t>)              </a:t>
            </a:r>
            <a:endParaRPr lang="en-US" sz="1600" dirty="0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14" y="1243266"/>
            <a:ext cx="5931257" cy="4099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608960" y="1155835"/>
            <a:ext cx="382260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/>
              <a:t>But as the opportunity-space fills, </a:t>
            </a:r>
          </a:p>
          <a:p>
            <a:r>
              <a:rPr lang="en-US" sz="1900" dirty="0" smtClean="0"/>
              <a:t>the diffusion rate of technological </a:t>
            </a:r>
            <a:r>
              <a:rPr lang="en-US" sz="1900" dirty="0"/>
              <a:t>ideas </a:t>
            </a:r>
            <a:r>
              <a:rPr lang="en-US" sz="1900" dirty="0" smtClean="0"/>
              <a:t>slows as the cluster nears its expansion limits . </a:t>
            </a:r>
            <a:r>
              <a:rPr lang="en-US" sz="1900" dirty="0"/>
              <a:t>. . </a:t>
            </a:r>
            <a:endParaRPr lang="en-US" sz="19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04146" y="4493543"/>
            <a:ext cx="669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6"/>
              </a:rPr>
              <a:t>source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475935" y="4386443"/>
            <a:ext cx="190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arly exponentiation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031462" y="3347819"/>
            <a:ext cx="165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ater saturation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4817" y="2392087"/>
            <a:ext cx="22641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(i.e., </a:t>
            </a:r>
            <a:r>
              <a:rPr lang="en-US" sz="1700" dirty="0" smtClean="0">
                <a:hlinkClick r:id="rId7"/>
              </a:rPr>
              <a:t>logistic </a:t>
            </a:r>
            <a:r>
              <a:rPr lang="en-US" sz="1700" dirty="0">
                <a:hlinkClick r:id="rId7"/>
              </a:rPr>
              <a:t>function</a:t>
            </a:r>
            <a:r>
              <a:rPr lang="en-US" sz="1700" dirty="0"/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37767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5221" y="1099225"/>
            <a:ext cx="86827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Let’s visualize the harnessing “electricity” by the 1890’s:</a:t>
            </a:r>
          </a:p>
          <a:p>
            <a:endParaRPr lang="en-US" sz="1200" dirty="0"/>
          </a:p>
          <a:p>
            <a:r>
              <a:rPr lang="en-US" sz="2200" dirty="0" smtClean="0"/>
              <a:t>Electric generators</a:t>
            </a:r>
            <a:r>
              <a:rPr lang="en-US" sz="2200" dirty="0"/>
              <a:t>, </a:t>
            </a:r>
            <a:r>
              <a:rPr lang="en-US" sz="2200" dirty="0" smtClean="0"/>
              <a:t>motors and lights were being embedded in a rapidly-expanding electrically-empowered industrial, commercial and transportation infrastructure.</a:t>
            </a:r>
          </a:p>
          <a:p>
            <a:endParaRPr lang="en-US" sz="1200" dirty="0"/>
          </a:p>
          <a:p>
            <a:r>
              <a:rPr lang="en-US" sz="2200" dirty="0" smtClean="0"/>
              <a:t>Names such as </a:t>
            </a:r>
            <a:r>
              <a:rPr lang="en-US" sz="2200" dirty="0" smtClean="0">
                <a:hlinkClick r:id="rId2"/>
              </a:rPr>
              <a:t>Edison</a:t>
            </a:r>
            <a:r>
              <a:rPr lang="en-US" sz="2200" dirty="0"/>
              <a:t>, </a:t>
            </a:r>
            <a:r>
              <a:rPr lang="en-US" sz="2200" dirty="0">
                <a:hlinkClick r:id="rId3"/>
              </a:rPr>
              <a:t>Westinghouse</a:t>
            </a:r>
            <a:r>
              <a:rPr lang="en-US" sz="2200" dirty="0"/>
              <a:t>, </a:t>
            </a:r>
            <a:r>
              <a:rPr lang="en-US" sz="2200" dirty="0" smtClean="0">
                <a:hlinkClick r:id="rId4"/>
              </a:rPr>
              <a:t>Tesla</a:t>
            </a:r>
            <a:r>
              <a:rPr lang="en-US" sz="2200" dirty="0" smtClean="0"/>
              <a:t>, </a:t>
            </a:r>
            <a:r>
              <a:rPr lang="en-US" sz="2200" dirty="0" smtClean="0">
                <a:hlinkClick r:id="rId5"/>
              </a:rPr>
              <a:t>Steinmetz</a:t>
            </a:r>
            <a:r>
              <a:rPr lang="en-US" sz="2200" dirty="0" smtClean="0"/>
              <a:t> and </a:t>
            </a:r>
            <a:r>
              <a:rPr lang="en-US" sz="2200" dirty="0" smtClean="0">
                <a:hlinkClick r:id="rId6"/>
              </a:rPr>
              <a:t>Sprague</a:t>
            </a:r>
            <a:r>
              <a:rPr lang="en-US" sz="2200" dirty="0" smtClean="0"/>
              <a:t> were becoming famous for roles in creating the newly-spreading technologies.</a:t>
            </a:r>
          </a:p>
          <a:p>
            <a:endParaRPr lang="en-US" sz="1200" dirty="0"/>
          </a:p>
          <a:p>
            <a:r>
              <a:rPr lang="en-US" sz="2200" dirty="0" smtClean="0"/>
              <a:t>And the alternating vs direct (AC vs DC) “</a:t>
            </a:r>
            <a:r>
              <a:rPr lang="en-US" sz="2200" dirty="0" smtClean="0">
                <a:hlinkClick r:id="rId7"/>
              </a:rPr>
              <a:t>war of the currents</a:t>
            </a:r>
            <a:r>
              <a:rPr lang="en-US" sz="2200" dirty="0" smtClean="0"/>
              <a:t>” was on . . . </a:t>
            </a:r>
          </a:p>
          <a:p>
            <a:endParaRPr lang="en-US" sz="2400" dirty="0" smtClean="0"/>
          </a:p>
          <a:p>
            <a:r>
              <a:rPr lang="en-US" sz="2200" b="1" dirty="0" smtClean="0"/>
              <a:t>The dramatic story of that era is revealed in detail in the website, displays and resources of the </a:t>
            </a:r>
            <a:r>
              <a:rPr lang="en-US" sz="2200" b="1" dirty="0" smtClean="0">
                <a:hlinkClick r:id="rId8"/>
              </a:rPr>
              <a:t>Edison Tech Center </a:t>
            </a:r>
            <a:r>
              <a:rPr lang="en-US" sz="2200" b="1" dirty="0" smtClean="0"/>
              <a:t>here in Schenectady.</a:t>
            </a:r>
            <a:endParaRPr lang="en-US" sz="2200" b="1" dirty="0"/>
          </a:p>
          <a:p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39740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6953" y="676838"/>
            <a:ext cx="8977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Visualizing the spread of electrification, and it’s co-evolution with the </a:t>
            </a:r>
          </a:p>
          <a:p>
            <a:r>
              <a:rPr lang="en-US" sz="2000" dirty="0" smtClean="0"/>
              <a:t>spread of electric traction subways and interurban light-rail systems . . .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1" y="4134219"/>
            <a:ext cx="3973160" cy="18842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499" y="1790347"/>
            <a:ext cx="3954428" cy="19734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10" y="1780590"/>
            <a:ext cx="3838246" cy="198317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82570" y="1420812"/>
            <a:ext cx="86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57444" y="3764887"/>
            <a:ext cx="9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Subways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58313" y="3799854"/>
            <a:ext cx="1533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Interurban rail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22019" y="5981934"/>
            <a:ext cx="1802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Planning the IRT, 1891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58313" y="1420812"/>
            <a:ext cx="122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Generators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44" y="4097195"/>
            <a:ext cx="3393483" cy="19212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9068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86" y="1481650"/>
            <a:ext cx="7100386" cy="39920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1332" y="903619"/>
            <a:ext cx="9704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Now let’s zoom-in and look at</a:t>
            </a:r>
            <a:r>
              <a:rPr lang="en-US" sz="2200" dirty="0"/>
              <a:t> </a:t>
            </a:r>
            <a:r>
              <a:rPr lang="en-US" sz="2200" dirty="0" smtClean="0"/>
              <a:t>the special </a:t>
            </a:r>
            <a:r>
              <a:rPr lang="en-US" sz="2200" dirty="0"/>
              <a:t>role </a:t>
            </a:r>
            <a:r>
              <a:rPr lang="en-US" sz="2200" dirty="0" smtClean="0"/>
              <a:t>of </a:t>
            </a:r>
            <a:r>
              <a:rPr lang="en-US" sz="2200" dirty="0"/>
              <a:t>Steinmetz</a:t>
            </a:r>
            <a:r>
              <a:rPr lang="en-US" sz="2200" dirty="0" smtClean="0"/>
              <a:t> in the AC revolution 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5547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5922" y="1465197"/>
            <a:ext cx="857207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1892:</a:t>
            </a:r>
          </a:p>
          <a:p>
            <a:endParaRPr lang="en-US" sz="1200" dirty="0" smtClean="0"/>
          </a:p>
          <a:p>
            <a:r>
              <a:rPr lang="en-US" sz="2000" dirty="0" smtClean="0"/>
              <a:t>“Steinmetz</a:t>
            </a:r>
            <a:r>
              <a:rPr lang="en-US" sz="2000" dirty="0"/>
              <a:t>’ experiments </a:t>
            </a:r>
            <a:r>
              <a:rPr lang="en-US" sz="2000" dirty="0" smtClean="0"/>
              <a:t>. . . led </a:t>
            </a:r>
            <a:r>
              <a:rPr lang="en-US" sz="2000" dirty="0"/>
              <a:t>to his first important work, the </a:t>
            </a:r>
            <a:r>
              <a:rPr lang="en-US" sz="2000" dirty="0">
                <a:hlinkClick r:id="rId2"/>
              </a:rPr>
              <a:t>law of hysteresis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1200" dirty="0"/>
          </a:p>
          <a:p>
            <a:r>
              <a:rPr lang="en-US" sz="2000" dirty="0" smtClean="0"/>
              <a:t>. . . Until </a:t>
            </a:r>
            <a:r>
              <a:rPr lang="en-US" sz="2000" dirty="0"/>
              <a:t>that time the power losses in motors, generators, transformers, and other electrically powered machines could be known only </a:t>
            </a:r>
            <a:r>
              <a:rPr lang="en-US" sz="2000" u="sng" dirty="0"/>
              <a:t>after</a:t>
            </a:r>
            <a:r>
              <a:rPr lang="en-US" sz="2000" dirty="0"/>
              <a:t> they were built. </a:t>
            </a:r>
            <a:endParaRPr lang="en-US" sz="2000" dirty="0" smtClean="0"/>
          </a:p>
          <a:p>
            <a:endParaRPr lang="en-US" sz="1200" dirty="0"/>
          </a:p>
          <a:p>
            <a:r>
              <a:rPr lang="en-US" sz="2000" dirty="0" smtClean="0"/>
              <a:t>Once </a:t>
            </a:r>
            <a:r>
              <a:rPr lang="en-US" sz="2000" dirty="0"/>
              <a:t>Steinmetz had found the law </a:t>
            </a:r>
            <a:r>
              <a:rPr lang="en-US" sz="2000" dirty="0" smtClean="0"/>
              <a:t>. . . engineers </a:t>
            </a:r>
            <a:r>
              <a:rPr lang="en-US" sz="2000" dirty="0"/>
              <a:t>could calculate and minimize losses of electric </a:t>
            </a:r>
            <a:r>
              <a:rPr lang="en-US" sz="2000" dirty="0" smtClean="0"/>
              <a:t>power . . . </a:t>
            </a:r>
            <a:r>
              <a:rPr lang="en-US" sz="2000" u="sng" dirty="0" smtClean="0"/>
              <a:t>before</a:t>
            </a:r>
            <a:r>
              <a:rPr lang="en-US" sz="2000" dirty="0" smtClean="0"/>
              <a:t> </a:t>
            </a:r>
            <a:r>
              <a:rPr lang="en-US" sz="2000" dirty="0"/>
              <a:t>starting the construction of such </a:t>
            </a:r>
            <a:r>
              <a:rPr lang="en-US" sz="2000" dirty="0" smtClean="0"/>
              <a:t>machines</a:t>
            </a:r>
            <a:r>
              <a:rPr lang="en-US" sz="2000" dirty="0"/>
              <a:t> </a:t>
            </a:r>
            <a:r>
              <a:rPr lang="en-US" sz="2000" dirty="0" smtClean="0"/>
              <a:t>. . . </a:t>
            </a:r>
          </a:p>
          <a:p>
            <a:endParaRPr lang="en-US" sz="1200" dirty="0"/>
          </a:p>
          <a:p>
            <a:r>
              <a:rPr lang="en-US" sz="2000" dirty="0" smtClean="0"/>
              <a:t>His </a:t>
            </a:r>
            <a:r>
              <a:rPr lang="en-US" sz="2000" dirty="0"/>
              <a:t>work was immediately recognized as a </a:t>
            </a:r>
            <a:r>
              <a:rPr lang="en-US" sz="2000" dirty="0" smtClean="0"/>
              <a:t>classic . . . Steinmetz</a:t>
            </a:r>
            <a:r>
              <a:rPr lang="en-US" sz="2000" dirty="0"/>
              <a:t>’ reputation was assured at the age of 27</a:t>
            </a:r>
            <a:r>
              <a:rPr lang="en-US" sz="2000" dirty="0" smtClean="0"/>
              <a:t>.”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845922" y="1028887"/>
            <a:ext cx="242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Encyclopedia </a:t>
            </a:r>
            <a:r>
              <a:rPr lang="en-US" dirty="0" err="1" smtClean="0">
                <a:hlinkClick r:id="rId3"/>
              </a:rPr>
              <a:t>Brittanica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5921" y="717199"/>
            <a:ext cx="8818654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1893:</a:t>
            </a:r>
          </a:p>
          <a:p>
            <a:endParaRPr lang="en-US" sz="1000" dirty="0"/>
          </a:p>
          <a:p>
            <a:r>
              <a:rPr lang="en-US" sz="2000" dirty="0" smtClean="0"/>
              <a:t>“His </a:t>
            </a:r>
            <a:r>
              <a:rPr lang="en-US" sz="2000" dirty="0"/>
              <a:t>second contribution was </a:t>
            </a:r>
            <a:r>
              <a:rPr lang="en-US" sz="2000" dirty="0" smtClean="0"/>
              <a:t>. . . a </a:t>
            </a:r>
            <a:r>
              <a:rPr lang="en-US" sz="2000" dirty="0"/>
              <a:t>symbolic method of calculating alternating-current phenomena and in so doing simplified an extremely complicated and barely understood field so that the average engineer could work with alternating current. </a:t>
            </a:r>
            <a:endParaRPr lang="en-US" sz="2000" dirty="0" smtClean="0"/>
          </a:p>
          <a:p>
            <a:endParaRPr lang="en-US" sz="1200" dirty="0" smtClean="0"/>
          </a:p>
          <a:p>
            <a:r>
              <a:rPr lang="en-US" sz="2000" dirty="0" smtClean="0"/>
              <a:t>This </a:t>
            </a:r>
            <a:r>
              <a:rPr lang="en-US" sz="2000" dirty="0"/>
              <a:t>accomplishment was largely responsible for the rapid progress made in the commercial introduction of alternating-current </a:t>
            </a:r>
            <a:r>
              <a:rPr lang="en-US" sz="2000" dirty="0" smtClean="0"/>
              <a:t>apparatus</a:t>
            </a:r>
            <a:r>
              <a:rPr lang="en-US" sz="2000" dirty="0"/>
              <a:t> </a:t>
            </a:r>
            <a:r>
              <a:rPr lang="en-US" sz="2000" dirty="0" smtClean="0"/>
              <a:t>. . . </a:t>
            </a:r>
          </a:p>
          <a:p>
            <a:endParaRPr lang="en-US" sz="12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problem that Steinmetz faced was that electrical engineers were not taught enough mathematics to understand his new mathematical treatment of problems using complex numbers. </a:t>
            </a:r>
            <a:endParaRPr lang="en-US" sz="2000" dirty="0" smtClean="0"/>
          </a:p>
          <a:p>
            <a:endParaRPr lang="en-US" sz="1200" dirty="0"/>
          </a:p>
          <a:p>
            <a:r>
              <a:rPr lang="en-US" sz="2000" b="1" dirty="0" smtClean="0"/>
              <a:t>1897-1911:</a:t>
            </a:r>
          </a:p>
          <a:p>
            <a:endParaRPr lang="en-US" sz="1200" dirty="0"/>
          </a:p>
          <a:p>
            <a:r>
              <a:rPr lang="en-US" sz="2000" dirty="0" smtClean="0"/>
              <a:t>To </a:t>
            </a:r>
            <a:r>
              <a:rPr lang="en-US" sz="2000" dirty="0"/>
              <a:t>educate the electrical engineering profession, he published several </a:t>
            </a:r>
            <a:r>
              <a:rPr lang="en-US" sz="2000" dirty="0" smtClean="0"/>
              <a:t>textbooks . . . through </a:t>
            </a:r>
            <a:r>
              <a:rPr lang="en-US" sz="2000" dirty="0"/>
              <a:t>his writing, lecturing, and </a:t>
            </a:r>
            <a:r>
              <a:rPr lang="en-US" sz="2000" dirty="0" smtClean="0"/>
              <a:t>teaching*, </a:t>
            </a:r>
            <a:r>
              <a:rPr lang="en-US" sz="2000" dirty="0"/>
              <a:t>his method of calculation with complex numbers was universally adopted in work with alternating currents</a:t>
            </a:r>
            <a:r>
              <a:rPr lang="en-US" sz="2000" dirty="0" smtClean="0"/>
              <a:t>.”</a:t>
            </a:r>
          </a:p>
          <a:p>
            <a:endParaRPr lang="en-US" sz="1200" dirty="0"/>
          </a:p>
          <a:p>
            <a:r>
              <a:rPr lang="en-US" sz="1600" dirty="0" smtClean="0"/>
              <a:t>*at </a:t>
            </a:r>
            <a:r>
              <a:rPr lang="en-US" sz="1600" dirty="0" smtClean="0">
                <a:hlinkClick r:id="rId2"/>
              </a:rPr>
              <a:t>Union College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8546816" y="5713320"/>
            <a:ext cx="21177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Encyclopedia </a:t>
            </a:r>
            <a:r>
              <a:rPr lang="en-US" sz="1600" dirty="0" err="1">
                <a:hlinkClick r:id="rId3"/>
              </a:rPr>
              <a:t>Brittanica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29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40" y="1509996"/>
            <a:ext cx="2515180" cy="3795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61" y="1509996"/>
            <a:ext cx="4589823" cy="37954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5193" y="714878"/>
            <a:ext cx="8385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Steinmetz’s symbolic mathematical methods that enabled large numbers </a:t>
            </a:r>
          </a:p>
          <a:p>
            <a:r>
              <a:rPr lang="en-US" sz="2000" dirty="0" smtClean="0"/>
              <a:t>of engineers to easily “navigate” the world of AC electricity: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125195" y="5373804"/>
            <a:ext cx="8261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doing this work, Steinmetz also pioneered in the emergence of </a:t>
            </a:r>
          </a:p>
          <a:p>
            <a:r>
              <a:rPr lang="en-US" sz="2000" dirty="0" smtClean="0"/>
              <a:t>20th century methods in engineering science and engineering education . . 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430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99" y="76201"/>
            <a:ext cx="9176849" cy="6686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21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96" y="647700"/>
            <a:ext cx="7809030" cy="55906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13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891" y="5057593"/>
            <a:ext cx="7144778" cy="654211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Keep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these words in mind . . .</a:t>
            </a:r>
            <a:r>
              <a:rPr lang="en-US" sz="2000" dirty="0"/>
              <a:t> </a:t>
            </a:r>
            <a:r>
              <a:rPr lang="en-US" sz="2000" b="1" i="1" dirty="0" smtClean="0">
                <a:solidFill>
                  <a:schemeClr val="tx1"/>
                </a:solidFill>
              </a:rPr>
              <a:t>“</a:t>
            </a:r>
            <a:r>
              <a:rPr lang="en-US" sz="2000" i="1" dirty="0">
                <a:solidFill>
                  <a:schemeClr val="tx1"/>
                </a:solidFill>
              </a:rPr>
              <a:t>The farther backward you can </a:t>
            </a:r>
            <a:r>
              <a:rPr lang="en-US" sz="2000" i="1" dirty="0" smtClean="0">
                <a:solidFill>
                  <a:schemeClr val="tx1"/>
                </a:solidFill>
              </a:rPr>
              <a:t>look, the </a:t>
            </a:r>
            <a:r>
              <a:rPr lang="en-US" sz="2000" i="1" dirty="0">
                <a:solidFill>
                  <a:schemeClr val="tx1"/>
                </a:solidFill>
              </a:rPr>
              <a:t>farther forward you can see</a:t>
            </a:r>
            <a:r>
              <a:rPr lang="en-US" sz="2000" i="1" dirty="0" smtClean="0">
                <a:solidFill>
                  <a:schemeClr val="tx1"/>
                </a:solidFill>
              </a:rPr>
              <a:t>.</a:t>
            </a:r>
            <a:r>
              <a:rPr lang="en-US" sz="2000" b="1" i="1" dirty="0" smtClean="0">
                <a:solidFill>
                  <a:schemeClr val="tx1"/>
                </a:solidFill>
              </a:rPr>
              <a:t>”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–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Winston Churchill</a:t>
            </a: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80669" y="4749816"/>
            <a:ext cx="655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Link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283344" y="892305"/>
            <a:ext cx="3607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As </a:t>
            </a:r>
            <a:r>
              <a:rPr lang="en-US" sz="2200" dirty="0"/>
              <a:t>we travel through </a:t>
            </a:r>
            <a:r>
              <a:rPr lang="en-US" sz="2200" dirty="0" smtClean="0"/>
              <a:t>time . . . </a:t>
            </a:r>
            <a:endParaRPr lang="en-US" sz="2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328" y="1359694"/>
            <a:ext cx="6979341" cy="362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24" y="2447925"/>
            <a:ext cx="2305836" cy="34554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6" y="1096737"/>
            <a:ext cx="5800725" cy="4806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3575" y="979547"/>
            <a:ext cx="3049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 also masterfully unfolded the abstract mathematics behind his symbolic methods . . . </a:t>
            </a:r>
            <a:endParaRPr lang="en-US" sz="2000" dirty="0"/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9770885" y="5379482"/>
            <a:ext cx="478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Link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7055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01" y="228600"/>
            <a:ext cx="8966247" cy="64293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562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60267"/>
            <a:ext cx="10086975" cy="48189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297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9" y="2144600"/>
            <a:ext cx="8430129" cy="3442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0314" y="1054549"/>
            <a:ext cx="8929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With the result that newly-educated electrical engineers could mechanize </a:t>
            </a:r>
          </a:p>
          <a:p>
            <a:pPr algn="ctr"/>
            <a:r>
              <a:rPr lang="en-US" sz="2000" dirty="0" smtClean="0"/>
              <a:t>the resulting mathematical calculations using instruments such as this </a:t>
            </a:r>
          </a:p>
          <a:p>
            <a:pPr algn="ctr"/>
            <a:r>
              <a:rPr lang="en-US" sz="2000" dirty="0" smtClean="0"/>
              <a:t>K&amp;E 4053-3 Slide Rule,  </a:t>
            </a:r>
            <a:r>
              <a:rPr lang="en-US" sz="2000" dirty="0" smtClean="0">
                <a:solidFill>
                  <a:prstClr val="black"/>
                </a:solidFill>
              </a:rPr>
              <a:t>c.1910 . . .</a:t>
            </a:r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661792" y="5587065"/>
            <a:ext cx="999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Source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83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628" y="862569"/>
            <a:ext cx="568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Leading to a rapid build-out of AC generation and transmission infrastructure from 1900’s onwards . . 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304980" y="5961073"/>
            <a:ext cx="1029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Smithsonian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474786" y="5961073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Smithsonian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3" y="1570455"/>
            <a:ext cx="5411857" cy="4429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951" y="966633"/>
            <a:ext cx="4779359" cy="50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3" y="1449198"/>
            <a:ext cx="9458151" cy="4805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0263" y="628296"/>
            <a:ext cx="837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Expanding into the vast infrastructure now used for efficiently generating </a:t>
            </a:r>
          </a:p>
          <a:p>
            <a:r>
              <a:rPr lang="en-US" sz="2000" dirty="0" smtClean="0"/>
              <a:t>and transmitting AC electric power from energy-sources to end-users . . 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9512037" y="6254643"/>
            <a:ext cx="1737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Snip from Goggle images</a:t>
            </a:r>
          </a:p>
        </p:txBody>
      </p:sp>
    </p:spTree>
    <p:extLst>
      <p:ext uri="{BB962C8B-B14F-4D97-AF65-F5344CB8AC3E}">
        <p14:creationId xmlns:p14="http://schemas.microsoft.com/office/powerpoint/2010/main" val="54756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1" y="689121"/>
            <a:ext cx="8360276" cy="5478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2981" y="803126"/>
            <a:ext cx="5651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Visualizing the U.S. high-voltage </a:t>
            </a:r>
            <a:r>
              <a:rPr lang="en-US" sz="2000" dirty="0" smtClean="0"/>
              <a:t>AC transmission grid </a:t>
            </a:r>
          </a:p>
          <a:p>
            <a:pPr algn="r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(as of 2008)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8967" y="5661060"/>
            <a:ext cx="114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2"/>
              </a:rPr>
              <a:t>Wiki Commons</a:t>
            </a:r>
            <a:endParaRPr 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121" y="4100403"/>
            <a:ext cx="2330892" cy="1811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71662" y="4852232"/>
            <a:ext cx="151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5"/>
              </a:rPr>
              <a:t>Logistic function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82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3" y="1340952"/>
            <a:ext cx="6223983" cy="3814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8222" y="848562"/>
            <a:ext cx="8177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 envision its dramatic scale, look at the US at night, as seen from space . . . 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8887146" y="1340952"/>
            <a:ext cx="588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NASA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918222" y="5247823"/>
            <a:ext cx="8283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Think how many minds Steinmetz’s ideas passed thru to make this happen . . 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93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21" y="1463453"/>
            <a:ext cx="2571532" cy="38909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606811" y="5310556"/>
            <a:ext cx="581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Link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887798" y="1941664"/>
            <a:ext cx="7620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1929</a:t>
            </a:r>
            <a:endParaRPr lang="en-US" sz="1600" dirty="0"/>
          </a:p>
        </p:txBody>
      </p:sp>
      <p:sp>
        <p:nvSpPr>
          <p:cNvPr id="10" name="TextBox 9">
            <a:hlinkClick r:id="rId5"/>
          </p:cNvPr>
          <p:cNvSpPr txBox="1"/>
          <p:nvPr/>
        </p:nvSpPr>
        <p:spPr>
          <a:xfrm>
            <a:off x="4246140" y="5302842"/>
            <a:ext cx="434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6"/>
              </a:rPr>
              <a:t>Link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7264621" y="1124899"/>
            <a:ext cx="840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1992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389831" y="1941664"/>
            <a:ext cx="847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1924</a:t>
            </a:r>
            <a:endParaRPr lang="en-US" sz="1600" dirty="0"/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9" y="2273018"/>
            <a:ext cx="2054224" cy="3081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48" y="2273018"/>
            <a:ext cx="2286352" cy="3081336"/>
          </a:xfrm>
          <a:prstGeom prst="rect">
            <a:avLst/>
          </a:prstGeom>
        </p:spPr>
      </p:pic>
      <p:sp>
        <p:nvSpPr>
          <p:cNvPr id="16" name="TextBox 15">
            <a:hlinkClick r:id="rId7"/>
          </p:cNvPr>
          <p:cNvSpPr txBox="1"/>
          <p:nvPr/>
        </p:nvSpPr>
        <p:spPr>
          <a:xfrm>
            <a:off x="6692013" y="5302841"/>
            <a:ext cx="459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7"/>
              </a:rPr>
              <a:t>Link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315959" y="1124899"/>
            <a:ext cx="449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</a:t>
            </a:r>
            <a:r>
              <a:rPr lang="en-US" sz="2000" dirty="0" smtClean="0"/>
              <a:t>eadings where you can learn more about Steinmetz’s amazing life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990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9140" y="5963720"/>
            <a:ext cx="4530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Steinmetz Digital Collection of Schenectady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37" y="1036842"/>
            <a:ext cx="2644554" cy="2360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34" y="1046362"/>
            <a:ext cx="2656178" cy="235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35" y="3649940"/>
            <a:ext cx="2656178" cy="2313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16" y="3646963"/>
            <a:ext cx="2693744" cy="23167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56" y="3624374"/>
            <a:ext cx="2717881" cy="23393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243" y="1038832"/>
            <a:ext cx="2709295" cy="2358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440785" y="673480"/>
            <a:ext cx="351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Working in his home laboratories . 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90679" y="669500"/>
            <a:ext cx="25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at Camp Mohawk . 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82656" y="677030"/>
            <a:ext cx="357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enjoying life with his adopted 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98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6362" y="1244931"/>
            <a:ext cx="77416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We’ll first step back and reflect on some early waves of innovation </a:t>
            </a:r>
          </a:p>
          <a:p>
            <a:endParaRPr lang="en-US" sz="2200" dirty="0" smtClean="0"/>
          </a:p>
          <a:p>
            <a:r>
              <a:rPr lang="en-US" sz="2200" dirty="0" smtClean="0"/>
              <a:t>Then we’ll zoom-in on the AC electricity revolution 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involving Steinmetz</a:t>
            </a:r>
            <a:endParaRPr lang="en-US" sz="2000" dirty="0" smtClean="0"/>
          </a:p>
          <a:p>
            <a:r>
              <a:rPr lang="en-US" sz="2200" dirty="0" smtClean="0"/>
              <a:t>And on the later VLSI microchip design revolution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that I participated in</a:t>
            </a:r>
            <a:endParaRPr lang="en-US" sz="2000" dirty="0" smtClean="0"/>
          </a:p>
          <a:p>
            <a:r>
              <a:rPr lang="en-US" sz="2200" dirty="0" smtClean="0"/>
              <a:t>We’ll then envisioning the huge incoming wave of innovation </a:t>
            </a:r>
          </a:p>
          <a:p>
            <a:r>
              <a:rPr lang="en-US" sz="2200" dirty="0" smtClean="0"/>
              <a:t>as ever-smaller, ever-more-empowering microsystems </a:t>
            </a:r>
          </a:p>
          <a:p>
            <a:r>
              <a:rPr lang="en-US" sz="2200" dirty="0" smtClean="0"/>
              <a:t>become embedded into almost everything.</a:t>
            </a:r>
          </a:p>
          <a:p>
            <a:endParaRPr lang="en-US" sz="2000" dirty="0"/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Note: This slide-show (with links) will be posted online soon, for later reference.</a:t>
            </a:r>
          </a:p>
        </p:txBody>
      </p:sp>
    </p:spTree>
    <p:extLst>
      <p:ext uri="{BB962C8B-B14F-4D97-AF65-F5344CB8AC3E}">
        <p14:creationId xmlns:p14="http://schemas.microsoft.com/office/powerpoint/2010/main" val="40609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2723" y="716916"/>
            <a:ext cx="7936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</a:t>
            </a:r>
            <a:r>
              <a:rPr lang="en-US" sz="2200" dirty="0" smtClean="0"/>
              <a:t>et’s go ‘Back </a:t>
            </a:r>
            <a:r>
              <a:rPr lang="en-US" sz="2200" dirty="0"/>
              <a:t>to the </a:t>
            </a:r>
            <a:r>
              <a:rPr lang="en-US" sz="2200" dirty="0" smtClean="0"/>
              <a:t>Future’ again, and zoom-in on a later </a:t>
            </a:r>
          </a:p>
          <a:p>
            <a:r>
              <a:rPr lang="en-US" sz="2200" dirty="0" smtClean="0"/>
              <a:t>disruptive wave of </a:t>
            </a:r>
            <a:r>
              <a:rPr lang="en-US" sz="2000" dirty="0" smtClean="0"/>
              <a:t>innovation</a:t>
            </a:r>
            <a:r>
              <a:rPr lang="en-US" sz="2200" dirty="0" smtClean="0"/>
              <a:t> in electronics and computing . . . 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42" y="1486357"/>
            <a:ext cx="6467583" cy="3636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2723" y="5184153"/>
            <a:ext cx="7367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  <a:r>
              <a:rPr lang="en-US" sz="2000" dirty="0" smtClean="0"/>
              <a:t>ne I participated in: the revolution in Very </a:t>
            </a:r>
            <a:r>
              <a:rPr lang="en-US" sz="2000" dirty="0"/>
              <a:t>L</a:t>
            </a:r>
            <a:r>
              <a:rPr lang="en-US" sz="2000" dirty="0" smtClean="0"/>
              <a:t>arge </a:t>
            </a:r>
            <a:r>
              <a:rPr lang="en-US" sz="2000" dirty="0"/>
              <a:t>S</a:t>
            </a:r>
            <a:r>
              <a:rPr lang="en-US" sz="2000" dirty="0" smtClean="0"/>
              <a:t>cale </a:t>
            </a:r>
            <a:r>
              <a:rPr lang="en-US" sz="2000" dirty="0"/>
              <a:t>I</a:t>
            </a:r>
            <a:r>
              <a:rPr lang="en-US" sz="2000" dirty="0" smtClean="0"/>
              <a:t>ntegrated (VLSI) microchip design, beginning in 1976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095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9453" y="810522"/>
            <a:ext cx="93025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stage was set by </a:t>
            </a:r>
            <a:r>
              <a:rPr lang="en-US" sz="2000" b="1" dirty="0" smtClean="0"/>
              <a:t>emergence of </a:t>
            </a:r>
            <a:r>
              <a:rPr lang="en-US" sz="2000" b="1" dirty="0" smtClean="0">
                <a:hlinkClick r:id="rId2"/>
              </a:rPr>
              <a:t>integrated circuit</a:t>
            </a:r>
            <a:r>
              <a:rPr lang="en-US" sz="2000" b="1" dirty="0" smtClean="0"/>
              <a:t> technology</a:t>
            </a:r>
            <a:r>
              <a:rPr lang="en-US" sz="2000" dirty="0" smtClean="0"/>
              <a:t> in the 1960’s, enabling numbers of transistors and their wiring to be </a:t>
            </a:r>
            <a:r>
              <a:rPr lang="en-US" sz="2000" dirty="0"/>
              <a:t>‘printed’ </a:t>
            </a:r>
            <a:r>
              <a:rPr lang="en-US" sz="2000" dirty="0" smtClean="0"/>
              <a:t>onto chips of silicon . . .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70" y="1682885"/>
            <a:ext cx="7715005" cy="4021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670" y="3342975"/>
            <a:ext cx="1428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early integrated circuits: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70790" y="5704854"/>
            <a:ext cx="1737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Snip from Goggle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638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7571" y="675005"/>
            <a:ext cx="95358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 smtClean="0"/>
              <a:t>And by the early 70s revolution in computer design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(using MSI integrated circuits)</a:t>
            </a:r>
            <a:r>
              <a:rPr lang="en-US" sz="2000" dirty="0" smtClean="0"/>
              <a:t>: 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nnovation of the interactive-display, mouse-controlled “personal computer”, </a:t>
            </a:r>
          </a:p>
          <a:p>
            <a:r>
              <a:rPr lang="en-US" sz="2000" dirty="0" smtClean="0"/>
              <a:t>the “Ethernet” local-area network, and the “laser printer”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(at Xerox PARC)</a:t>
            </a:r>
            <a:r>
              <a:rPr lang="en-US" sz="2000" dirty="0"/>
              <a:t> </a:t>
            </a:r>
            <a:r>
              <a:rPr lang="en-US" sz="2000" dirty="0" smtClean="0"/>
              <a:t>. . 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474" y="4225222"/>
            <a:ext cx="3678460" cy="2139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6" y="2754447"/>
            <a:ext cx="2073419" cy="276455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008034" y="5519005"/>
            <a:ext cx="111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4"/>
              </a:rPr>
              <a:t>Wiki commons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907268" y="2415894"/>
            <a:ext cx="2162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Xerox Alto, 1973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09" y="3084743"/>
            <a:ext cx="2473281" cy="2293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67009" y="2415804"/>
            <a:ext cx="2110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Metcalfe’s original</a:t>
            </a:r>
          </a:p>
          <a:p>
            <a:r>
              <a:rPr lang="en-US" sz="1600" dirty="0" smtClean="0"/>
              <a:t>Ethernet sketch, 1973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01655" y="1773152"/>
            <a:ext cx="756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And the Dept. of Defense’s </a:t>
            </a:r>
            <a:r>
              <a:rPr lang="en-US" sz="2000" dirty="0"/>
              <a:t>“Arpanet”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(the early internet, at DARPA) </a:t>
            </a:r>
            <a:r>
              <a:rPr lang="en-US" sz="2000" dirty="0"/>
              <a:t>. . 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14" y="2491783"/>
            <a:ext cx="2389261" cy="1791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87667" y="5294845"/>
            <a:ext cx="2872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Arpanet map, 1971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112831" y="2415804"/>
            <a:ext cx="88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Laser printer, 1971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4007" y="3656322"/>
            <a:ext cx="61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7"/>
              </a:rPr>
              <a:t>Source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711655" y="3811610"/>
            <a:ext cx="11362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8"/>
              </a:rPr>
              <a:t>S</a:t>
            </a:r>
            <a:r>
              <a:rPr lang="en-US" sz="1200" dirty="0" smtClean="0">
                <a:hlinkClick r:id="rId8"/>
              </a:rPr>
              <a:t>ource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45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4" grpId="0"/>
      <p:bldP spid="16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496" y="1275469"/>
            <a:ext cx="4371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Ongoing advances in lithography enabled ever-finer features to be printed, rapidly increasing the number of transistors printable on single chips.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3800665"/>
            <a:ext cx="3333696" cy="1942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1326103"/>
            <a:ext cx="3310590" cy="2350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028824" y="2709386"/>
            <a:ext cx="4337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And by 1971, a watershed </a:t>
            </a:r>
            <a:r>
              <a:rPr lang="en-US" sz="2000" dirty="0"/>
              <a:t>was crossed </a:t>
            </a:r>
            <a:endParaRPr lang="en-US" sz="2000" dirty="0" smtClean="0"/>
          </a:p>
          <a:p>
            <a:r>
              <a:rPr lang="en-US" sz="2000" dirty="0" smtClean="0"/>
              <a:t>with </a:t>
            </a:r>
            <a:r>
              <a:rPr lang="en-US" sz="2000" dirty="0"/>
              <a:t>the introduction of the Intel 4004, </a:t>
            </a:r>
            <a:r>
              <a:rPr lang="en-US" sz="2000" dirty="0" smtClean="0"/>
              <a:t>the </a:t>
            </a:r>
            <a:r>
              <a:rPr lang="en-US" sz="2000" dirty="0"/>
              <a:t>first single-chip “</a:t>
            </a:r>
            <a:r>
              <a:rPr lang="en-US" sz="2000" dirty="0" smtClean="0"/>
              <a:t>microprocessor”:</a:t>
            </a:r>
          </a:p>
          <a:p>
            <a:r>
              <a:rPr lang="en-US" sz="2000" dirty="0" smtClean="0"/>
              <a:t>a “computer processor on a chip” . . 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2028824" y="4159344"/>
            <a:ext cx="3523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It contained 2300 transistors . . .</a:t>
            </a:r>
          </a:p>
        </p:txBody>
      </p:sp>
      <p:sp>
        <p:nvSpPr>
          <p:cNvPr id="9" name="TextBox 8">
            <a:hlinkClick r:id="rId5"/>
          </p:cNvPr>
          <p:cNvSpPr txBox="1"/>
          <p:nvPr/>
        </p:nvSpPr>
        <p:spPr>
          <a:xfrm>
            <a:off x="8991238" y="3368873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5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4482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38" y="1476149"/>
            <a:ext cx="6582227" cy="4830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0488" y="657419"/>
            <a:ext cx="9331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Here’s a 4004’s mask set (overlain like a stack of photo negatives), showing patterns “printed”</a:t>
            </a:r>
          </a:p>
          <a:p>
            <a:r>
              <a:rPr lang="en-US" dirty="0" smtClean="0"/>
              <a:t>in each layer of the chip that together will create the 2300 transistors and their interconnections.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01659" y="1543999"/>
            <a:ext cx="295763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his “at-the-time” complex design had to be manually drafted, without aid of computers.</a:t>
            </a:r>
          </a:p>
          <a:p>
            <a:endParaRPr lang="en-US" dirty="0" smtClean="0"/>
          </a:p>
          <a:p>
            <a:r>
              <a:rPr lang="en-US" dirty="0" smtClean="0"/>
              <a:t>Each mask layer was crafted </a:t>
            </a:r>
          </a:p>
          <a:p>
            <a:r>
              <a:rPr lang="en-US" dirty="0" smtClean="0"/>
              <a:t>by hand-cutting its drafted pattern into a large sheet of ‘</a:t>
            </a:r>
            <a:r>
              <a:rPr lang="en-US" dirty="0" err="1" smtClean="0"/>
              <a:t>rubylith</a:t>
            </a:r>
            <a:r>
              <a:rPr lang="en-US" dirty="0" smtClean="0"/>
              <a:t>’.</a:t>
            </a:r>
            <a:endParaRPr lang="en-US" dirty="0"/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heets were then overlain to check for interlayer design-rule violations.</a:t>
            </a:r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hen each photo-reduced to </a:t>
            </a:r>
            <a:r>
              <a:rPr lang="en-US" dirty="0"/>
              <a:t>make </a:t>
            </a:r>
            <a:r>
              <a:rPr lang="en-US" dirty="0" smtClean="0"/>
              <a:t>the 4004’s mask set.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8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2372" y="1036431"/>
            <a:ext cx="43764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Gordon Moore at Intel observed </a:t>
            </a:r>
          </a:p>
          <a:p>
            <a:r>
              <a:rPr lang="en-US" sz="2000" dirty="0" smtClean="0"/>
              <a:t>that the number of transistors reliably printed on chips was roughly doubling every two years . . .</a:t>
            </a:r>
          </a:p>
          <a:p>
            <a:endParaRPr lang="en-US" sz="2000" dirty="0"/>
          </a:p>
          <a:p>
            <a:r>
              <a:rPr lang="en-US" sz="2000" dirty="0" smtClean="0"/>
              <a:t>Carver Mead named this “Moore’s Law” and determined that there were no physical limits to increasing the density up to ~ 1 million transistors.</a:t>
            </a:r>
          </a:p>
          <a:p>
            <a:endParaRPr lang="en-US" sz="2000" dirty="0"/>
          </a:p>
          <a:p>
            <a:r>
              <a:rPr lang="en-US" sz="2000" dirty="0" smtClean="0"/>
              <a:t>In 1976 this set-off a push at Xerox PARC and Caltech to figure out how to enable such complex things to be designed. 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826" y="1673152"/>
            <a:ext cx="4208700" cy="34114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758546" y="2592787"/>
            <a:ext cx="2309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N(t)/N(0) = 2^(t/2)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9122" y="1036431"/>
            <a:ext cx="289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Moore’s Law</a:t>
            </a:r>
            <a:r>
              <a:rPr lang="en-US" dirty="0" smtClean="0"/>
              <a:t> (as of 1976)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22372" y="5238956"/>
            <a:ext cx="8945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After all, looking ahead it appeared conceivable that </a:t>
            </a:r>
          </a:p>
          <a:p>
            <a:r>
              <a:rPr lang="en-US" sz="2000" dirty="0" smtClean="0"/>
              <a:t>by ~1990 an entire superscalar “supercomputer” could be printed on a single chip. . .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938879" y="1848829"/>
            <a:ext cx="285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 exponential function, </a:t>
            </a:r>
          </a:p>
          <a:p>
            <a:r>
              <a:rPr lang="en-US" sz="1400" dirty="0" smtClean="0"/>
              <a:t>graphed on a vertical</a:t>
            </a:r>
            <a:r>
              <a:rPr lang="en-US" sz="1400" dirty="0"/>
              <a:t> </a:t>
            </a:r>
            <a:r>
              <a:rPr lang="en-US" sz="1400" dirty="0" smtClean="0"/>
              <a:t>log scale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10222787" y="1309735"/>
            <a:ext cx="30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065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768" y="2062149"/>
            <a:ext cx="5101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more insight into that, you can browse my “Reminiscences of the VLSI Revolution” in the</a:t>
            </a:r>
          </a:p>
          <a:p>
            <a:r>
              <a:rPr lang="en-US" sz="2000" dirty="0" smtClean="0">
                <a:hlinkClick r:id="rId2"/>
              </a:rPr>
              <a:t>Fall 2012 IEEE </a:t>
            </a:r>
            <a:r>
              <a:rPr lang="en-US" sz="2000" i="1" dirty="0" smtClean="0">
                <a:hlinkClick r:id="rId2"/>
              </a:rPr>
              <a:t>Solid State Circuits Magazine</a:t>
            </a:r>
            <a:r>
              <a:rPr lang="en-US" sz="2000" dirty="0" smtClean="0">
                <a:hlinkClick r:id="rId2"/>
              </a:rPr>
              <a:t>.</a:t>
            </a:r>
            <a:r>
              <a:rPr lang="en-US" sz="2000" dirty="0"/>
              <a:t> 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39" y="914401"/>
            <a:ext cx="3561281" cy="48288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2768" y="4222128"/>
            <a:ext cx="5365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Tonight we’ll just hit the </a:t>
            </a:r>
            <a:r>
              <a:rPr lang="en-US" sz="2000" b="1" dirty="0"/>
              <a:t>highlights, including how Steinmetz’s story influenced the outcome </a:t>
            </a:r>
            <a:r>
              <a:rPr lang="en-US" sz="2000" b="1" dirty="0" smtClean="0"/>
              <a:t>... 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602768" y="1264475"/>
            <a:ext cx="5013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The story of what unfolded over the following </a:t>
            </a:r>
            <a:r>
              <a:rPr lang="en-US" sz="2000" b="1" dirty="0" smtClean="0"/>
              <a:t>three/four </a:t>
            </a:r>
            <a:r>
              <a:rPr lang="en-US" sz="2000" b="1" dirty="0"/>
              <a:t>years is quite a </a:t>
            </a:r>
            <a:r>
              <a:rPr lang="en-US" sz="2000" b="1" dirty="0" smtClean="0"/>
              <a:t>saga . . .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02768" y="3167600"/>
            <a:ext cx="477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That was the first time I’d </a:t>
            </a:r>
            <a:r>
              <a:rPr lang="en-US" sz="2000" dirty="0" smtClean="0"/>
              <a:t>come forward </a:t>
            </a:r>
            <a:r>
              <a:rPr lang="en-US" sz="2000" dirty="0"/>
              <a:t>to tell the whole story . . .</a:t>
            </a:r>
          </a:p>
        </p:txBody>
      </p:sp>
    </p:spTree>
    <p:extLst>
      <p:ext uri="{BB962C8B-B14F-4D97-AF65-F5344CB8AC3E}">
        <p14:creationId xmlns:p14="http://schemas.microsoft.com/office/powerpoint/2010/main" val="6799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088" y="1268963"/>
            <a:ext cx="4119990" cy="4714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24" y="1349526"/>
            <a:ext cx="3565290" cy="4833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4608" y="1068908"/>
            <a:ext cx="9906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breakout was triggered by a cluster of abstract innovations at Xerox PARC and Caltech . . 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108168" y="550569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Link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4608" y="1656206"/>
            <a:ext cx="2713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Included were a set of scalable VLSI chip-layout design rules, in the form of </a:t>
            </a:r>
            <a:r>
              <a:rPr lang="en-US" dirty="0" err="1" smtClean="0"/>
              <a:t>ratioed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(dimensionless) </a:t>
            </a:r>
            <a:r>
              <a:rPr lang="en-US" dirty="0" smtClean="0"/>
              <a:t>inequality equations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(Conway, Xerox PARC) . . . </a:t>
            </a:r>
            <a:r>
              <a:rPr lang="en-US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74608" y="3441803"/>
            <a:ext cx="286861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These </a:t>
            </a:r>
            <a:r>
              <a:rPr lang="en-US" dirty="0"/>
              <a:t>enabled abstract chip designs to be </a:t>
            </a:r>
            <a:r>
              <a:rPr lang="en-US" dirty="0" smtClean="0"/>
              <a:t>digitally shrunk down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(and reused)</a:t>
            </a:r>
            <a:r>
              <a:rPr lang="en-US" dirty="0"/>
              <a:t> as Moore’s law rapidly advanced . . .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They </a:t>
            </a:r>
            <a:r>
              <a:rPr lang="en-US" dirty="0"/>
              <a:t>also enabled accruing </a:t>
            </a:r>
            <a:r>
              <a:rPr lang="en-US" dirty="0" smtClean="0"/>
              <a:t>chip subsystem </a:t>
            </a:r>
            <a:r>
              <a:rPr lang="en-US" dirty="0"/>
              <a:t>designs to be widely shared . . .</a:t>
            </a:r>
          </a:p>
        </p:txBody>
      </p:sp>
    </p:spTree>
    <p:extLst>
      <p:ext uri="{BB962C8B-B14F-4D97-AF65-F5344CB8AC3E}">
        <p14:creationId xmlns:p14="http://schemas.microsoft.com/office/powerpoint/2010/main" val="317105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724" y="839174"/>
            <a:ext cx="961660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driving idea:</a:t>
            </a:r>
            <a:r>
              <a:rPr lang="en-US" sz="2000" b="1" dirty="0"/>
              <a:t> </a:t>
            </a:r>
            <a:endParaRPr lang="en-US" sz="2000" b="1" dirty="0" smtClean="0"/>
          </a:p>
          <a:p>
            <a:endParaRPr lang="en-US" sz="800" b="1" dirty="0"/>
          </a:p>
          <a:p>
            <a:r>
              <a:rPr lang="en-US" sz="2000" dirty="0" smtClean="0"/>
              <a:t>Assuming that chip lithography scales-down </a:t>
            </a:r>
            <a:r>
              <a:rPr lang="en-US" sz="2000" dirty="0"/>
              <a:t>year by </a:t>
            </a:r>
            <a:r>
              <a:rPr lang="en-US" sz="2000" dirty="0" smtClean="0"/>
              <a:t>year</a:t>
            </a:r>
            <a:r>
              <a:rPr lang="en-US" sz="2000" dirty="0"/>
              <a:t> </a:t>
            </a:r>
            <a:r>
              <a:rPr lang="en-US" sz="2000" dirty="0" smtClean="0"/>
              <a:t>according </a:t>
            </a:r>
            <a:r>
              <a:rPr lang="en-US" sz="2000" dirty="0"/>
              <a:t>to Moore’s </a:t>
            </a:r>
            <a:r>
              <a:rPr lang="en-US" sz="2000" dirty="0" smtClean="0"/>
              <a:t>Law, </a:t>
            </a:r>
          </a:p>
          <a:p>
            <a:r>
              <a:rPr lang="en-US" sz="2000" dirty="0" smtClean="0"/>
              <a:t>And ever-more </a:t>
            </a:r>
            <a:r>
              <a:rPr lang="en-US" sz="2000" dirty="0"/>
              <a:t>ever-faster transistors can be printed on </a:t>
            </a:r>
            <a:r>
              <a:rPr lang="en-US" sz="2000" dirty="0" smtClean="0"/>
              <a:t>single chips as time goes by, do:</a:t>
            </a:r>
            <a:endParaRPr lang="en-US" sz="2000" dirty="0"/>
          </a:p>
          <a:p>
            <a:endParaRPr lang="en-US" sz="1200" dirty="0" smtClean="0"/>
          </a:p>
          <a:p>
            <a:r>
              <a:rPr lang="en-US" sz="2000" b="1" dirty="0" smtClean="0"/>
              <a:t>Step (</a:t>
            </a:r>
            <a:r>
              <a:rPr lang="en-US" sz="2000" b="1" dirty="0" err="1" smtClean="0"/>
              <a:t>i</a:t>
            </a:r>
            <a:r>
              <a:rPr lang="en-US" sz="2000" b="1" dirty="0" smtClean="0"/>
              <a:t>): </a:t>
            </a:r>
            <a:r>
              <a:rPr lang="en-US" sz="2000" dirty="0" smtClean="0"/>
              <a:t>Use a computer and the new methods to design the layout patterns for a processor of more a powerful computer, to be “printed” in the next denser process.</a:t>
            </a:r>
          </a:p>
          <a:p>
            <a:endParaRPr lang="en-US" sz="1200" dirty="0" smtClean="0"/>
          </a:p>
          <a:p>
            <a:r>
              <a:rPr lang="en-US" sz="2000" b="1" dirty="0" smtClean="0"/>
              <a:t>Step( i+1): </a:t>
            </a:r>
            <a:r>
              <a:rPr lang="en-US" sz="2000" dirty="0" smtClean="0"/>
              <a:t>Use the new chips and new software chip-design tools to create more powerful “computer-design” computers, then repeat step (</a:t>
            </a:r>
            <a:r>
              <a:rPr lang="en-US" sz="2000" dirty="0" err="1" smtClean="0"/>
              <a:t>i</a:t>
            </a:r>
            <a:r>
              <a:rPr lang="en-US" sz="2000" dirty="0" smtClean="0"/>
              <a:t>).</a:t>
            </a:r>
          </a:p>
          <a:p>
            <a:endParaRPr lang="en-US" sz="1200" dirty="0"/>
          </a:p>
          <a:p>
            <a:r>
              <a:rPr lang="en-US" sz="2000" dirty="0" smtClean="0"/>
              <a:t>If ever more engineers and programmers could do this, and on an expanding number of increasingly powerful computers, then the iterative expanding-process could explosively generate ever-more and ever-more-powerful digital systems . . . (i.e., </a:t>
            </a:r>
            <a:r>
              <a:rPr lang="en-US" sz="2000" dirty="0" err="1" smtClean="0"/>
              <a:t>exponentiate</a:t>
            </a:r>
            <a:r>
              <a:rPr lang="en-US" sz="2000" dirty="0" smtClean="0"/>
              <a:t>!).</a:t>
            </a:r>
          </a:p>
          <a:p>
            <a:endParaRPr lang="en-US" sz="2000" dirty="0" smtClean="0"/>
          </a:p>
          <a:p>
            <a:r>
              <a:rPr lang="en-US" sz="2000" b="1" dirty="0" smtClean="0"/>
              <a:t>The big problem:</a:t>
            </a:r>
          </a:p>
          <a:p>
            <a:endParaRPr lang="en-US" sz="1000" dirty="0" smtClean="0"/>
          </a:p>
          <a:p>
            <a:r>
              <a:rPr lang="en-US" sz="2000" dirty="0"/>
              <a:t>W</a:t>
            </a:r>
            <a:r>
              <a:rPr lang="en-US" sz="2000" dirty="0" smtClean="0"/>
              <a:t>here are all the engineers and programmers going to come from, and how are they going to learn how to do this?  </a:t>
            </a:r>
            <a:r>
              <a:rPr lang="en-US" sz="2000" b="1" dirty="0" smtClean="0"/>
              <a:t>Aha! Recall how Steinmetz coped with this problem . . 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2680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0732" y="777853"/>
            <a:ext cx="11317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So, we first documented the ‘Mead-Conway’ system of simplified, restructured, </a:t>
            </a:r>
          </a:p>
          <a:p>
            <a:r>
              <a:rPr lang="en-US" sz="2000" dirty="0" smtClean="0"/>
              <a:t>design-level abstractions and chip design methods in an evolving computer-edited book  . . 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28" y="3553530"/>
            <a:ext cx="3144704" cy="17688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7" y="3556587"/>
            <a:ext cx="3139269" cy="1765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45" y="1587408"/>
            <a:ext cx="3139270" cy="1765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64" y="1587408"/>
            <a:ext cx="3139269" cy="1765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27" y="1587408"/>
            <a:ext cx="3139269" cy="1765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64" y="3553530"/>
            <a:ext cx="3139269" cy="17658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00538" y="5228476"/>
            <a:ext cx="581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8"/>
              </a:rPr>
              <a:t>Link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220731" y="5319369"/>
            <a:ext cx="927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Thus we used our Alto computers to mechanize not only our computations,</a:t>
            </a:r>
          </a:p>
          <a:p>
            <a:r>
              <a:rPr lang="en-US" sz="2000" dirty="0" smtClean="0"/>
              <a:t> and our generation of chip-design layouts, but also the evolution of the book itself . 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1827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00" y="1588966"/>
            <a:ext cx="7182243" cy="40380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52052" y="5627004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Link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805658" y="1065746"/>
            <a:ext cx="89989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 set the stage, </a:t>
            </a:r>
            <a:r>
              <a:rPr lang="en-US" sz="2200" dirty="0" smtClean="0"/>
              <a:t>let’s visualize some past waves of disruptive innovation 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177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1960" y="1306592"/>
            <a:ext cx="3400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That computer-edited evolving book, printed using the laser printers at PARC, became the draft of the famous textbook: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324" y="1142518"/>
            <a:ext cx="3691426" cy="45992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21960" y="3112550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i="1" dirty="0"/>
              <a:t>Introduction to VLSI Systems </a:t>
            </a:r>
          </a:p>
          <a:p>
            <a:r>
              <a:rPr lang="en-US" sz="2200" dirty="0"/>
              <a:t>by Mead and Conway,</a:t>
            </a:r>
            <a:r>
              <a:rPr lang="en-US" sz="2200" i="1" dirty="0"/>
              <a:t> </a:t>
            </a:r>
          </a:p>
          <a:p>
            <a:r>
              <a:rPr lang="en-US" sz="2200" dirty="0"/>
              <a:t>published in 1980 . . .</a:t>
            </a:r>
          </a:p>
        </p:txBody>
      </p:sp>
    </p:spTree>
    <p:extLst>
      <p:ext uri="{BB962C8B-B14F-4D97-AF65-F5344CB8AC3E}">
        <p14:creationId xmlns:p14="http://schemas.microsoft.com/office/powerpoint/2010/main" val="28500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1247" y="724995"/>
            <a:ext cx="10604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also used our Altos to generate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(at Xerox PARC)</a:t>
            </a:r>
            <a:r>
              <a:rPr lang="en-US" sz="2000" dirty="0" smtClean="0"/>
              <a:t> many open-source cell-layout-designs</a:t>
            </a:r>
          </a:p>
          <a:p>
            <a:r>
              <a:rPr lang="en-US" sz="2000" dirty="0" smtClean="0"/>
              <a:t>for key digital-subsystems, easily disseminated to students and colleagues via the Arpanet …</a:t>
            </a:r>
            <a:endParaRPr lang="en-US" sz="2000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79" y="1484083"/>
            <a:ext cx="1581356" cy="2088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72" y="1517477"/>
            <a:ext cx="2770032" cy="1778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83" y="1517478"/>
            <a:ext cx="2644914" cy="1778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4" y="3742000"/>
            <a:ext cx="2788999" cy="1873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67" y="3742000"/>
            <a:ext cx="1301948" cy="187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50" y="3742000"/>
            <a:ext cx="2722747" cy="1873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2531" y="5571699"/>
            <a:ext cx="2418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CIF 2.0 Cell-Library code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31763" y="3221026"/>
            <a:ext cx="99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 cells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63078" y="3221026"/>
            <a:ext cx="1375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Clock drivers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71525" y="5568201"/>
            <a:ext cx="97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I/O Pads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78737" y="5551640"/>
            <a:ext cx="1424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 locations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36869" y="315268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10"/>
              </a:rPr>
              <a:t>URL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223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82" y="2565167"/>
            <a:ext cx="8397622" cy="34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14" y="903790"/>
            <a:ext cx="3999990" cy="2123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19717" y="814386"/>
            <a:ext cx="44134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And, following </a:t>
            </a:r>
            <a:r>
              <a:rPr lang="en-US" sz="2000" dirty="0"/>
              <a:t>the “script” Steinmetz used to propagate </a:t>
            </a:r>
            <a:r>
              <a:rPr lang="en-US" sz="2000" dirty="0" smtClean="0"/>
              <a:t>his revolutionary AC methods </a:t>
            </a:r>
            <a:r>
              <a:rPr lang="en-US" sz="2000" dirty="0"/>
              <a:t>at Union College, I </a:t>
            </a:r>
            <a:r>
              <a:rPr lang="en-US" sz="2000" dirty="0" smtClean="0"/>
              <a:t>introduced </a:t>
            </a:r>
            <a:r>
              <a:rPr lang="en-US" sz="2000" dirty="0"/>
              <a:t>the </a:t>
            </a:r>
            <a:r>
              <a:rPr lang="en-US" sz="2000" dirty="0" smtClean="0"/>
              <a:t>new methods </a:t>
            </a:r>
            <a:r>
              <a:rPr lang="en-US" sz="2000" dirty="0"/>
              <a:t>in </a:t>
            </a:r>
            <a:r>
              <a:rPr lang="en-US" sz="2000" dirty="0" smtClean="0"/>
              <a:t>a special VLSI design course </a:t>
            </a:r>
            <a:r>
              <a:rPr lang="en-US" sz="2000" dirty="0"/>
              <a:t>at </a:t>
            </a:r>
            <a:r>
              <a:rPr lang="en-US" sz="2000" dirty="0" smtClean="0"/>
              <a:t>MIT </a:t>
            </a:r>
            <a:r>
              <a:rPr lang="en-US" sz="2000" dirty="0"/>
              <a:t>in 1978.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5293" y="3146666"/>
            <a:ext cx="631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Link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Link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1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60003" y="838413"/>
            <a:ext cx="42253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students learned </a:t>
            </a:r>
            <a:r>
              <a:rPr lang="en-US" sz="2000" dirty="0" smtClean="0"/>
              <a:t>to </a:t>
            </a:r>
            <a:r>
              <a:rPr lang="en-US" sz="2000" dirty="0"/>
              <a:t>design chips in the 1st half of the course, then </a:t>
            </a:r>
            <a:r>
              <a:rPr lang="en-US" sz="2000" dirty="0" smtClean="0"/>
              <a:t>did </a:t>
            </a:r>
            <a:r>
              <a:rPr lang="en-US" sz="2000" dirty="0"/>
              <a:t>project-chip designs in the 2</a:t>
            </a:r>
            <a:r>
              <a:rPr lang="en-US" sz="2000" baseline="30000" dirty="0"/>
              <a:t>nd</a:t>
            </a:r>
            <a:r>
              <a:rPr lang="en-US" sz="2000" dirty="0"/>
              <a:t> half. </a:t>
            </a:r>
            <a:r>
              <a:rPr lang="en-US" sz="2000" dirty="0" smtClean="0"/>
              <a:t>They were </a:t>
            </a:r>
            <a:r>
              <a:rPr lang="en-US" sz="2000" dirty="0" smtClean="0">
                <a:hlinkClick r:id="rId2"/>
              </a:rPr>
              <a:t>fabricated in Pat Castro’s lab at HP</a:t>
            </a:r>
            <a:r>
              <a:rPr lang="en-US" sz="2000" dirty="0" smtClean="0"/>
              <a:t> shortly after the course.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11" y="949392"/>
            <a:ext cx="3371332" cy="33143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003" y="2750172"/>
            <a:ext cx="3704986" cy="2986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581198" y="4508163"/>
            <a:ext cx="43633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There were many amazing </a:t>
            </a:r>
            <a:r>
              <a:rPr lang="en-US" sz="2000" dirty="0" smtClean="0"/>
              <a:t>results </a:t>
            </a:r>
            <a:r>
              <a:rPr lang="en-US" sz="2000" dirty="0"/>
              <a:t>including a complete Lisp microprocessor design </a:t>
            </a:r>
            <a:endParaRPr lang="en-US" sz="2000" dirty="0" smtClean="0"/>
          </a:p>
          <a:p>
            <a:r>
              <a:rPr lang="en-US" sz="2000" dirty="0" smtClean="0"/>
              <a:t>by </a:t>
            </a:r>
            <a:r>
              <a:rPr lang="en-US" sz="2000" dirty="0"/>
              <a:t>Guy Steele . </a:t>
            </a:r>
            <a:r>
              <a:rPr lang="en-US" sz="2000" dirty="0" smtClean="0"/>
              <a:t>. 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6406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72" y="1836027"/>
            <a:ext cx="2861202" cy="3633728"/>
          </a:xfrm>
          <a:ln>
            <a:solidFill>
              <a:schemeClr val="accent1"/>
            </a:solidFill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332" y="851519"/>
            <a:ext cx="3449539" cy="4614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63552" y="743680"/>
            <a:ext cx="399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Map and photomicrograph </a:t>
            </a:r>
          </a:p>
          <a:p>
            <a:r>
              <a:rPr lang="en-US" sz="2000" dirty="0" smtClean="0"/>
              <a:t>of the 19 student projects on </a:t>
            </a:r>
          </a:p>
          <a:p>
            <a:r>
              <a:rPr lang="en-US" sz="2000" dirty="0" smtClean="0"/>
              <a:t>the MIT’78 ‘</a:t>
            </a:r>
            <a:r>
              <a:rPr lang="en-US" sz="2000" dirty="0" err="1" smtClean="0"/>
              <a:t>MultiProject</a:t>
            </a:r>
            <a:r>
              <a:rPr lang="en-US" sz="2000" dirty="0" smtClean="0"/>
              <a:t>’ Chip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63552" y="5542273"/>
            <a:ext cx="7279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more about the MIT’78 course, see </a:t>
            </a:r>
            <a:r>
              <a:rPr lang="en-US" sz="2000" dirty="0" smtClean="0">
                <a:hlinkClick r:id="rId4"/>
              </a:rPr>
              <a:t>Lynn’s “MIT Reminiscences”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36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4140" y="904125"/>
            <a:ext cx="877413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The MIT’78 course stunned top folks in Silicon Valley . . . Chip design till then had been a mystery, only grasped by a few computer architects working for chip manufacturers . . who thus had access to the “printing plants” . . . </a:t>
            </a:r>
          </a:p>
          <a:p>
            <a:endParaRPr lang="en-US" sz="1000" dirty="0"/>
          </a:p>
          <a:p>
            <a:r>
              <a:rPr lang="en-US" sz="1900" dirty="0" smtClean="0"/>
              <a:t>Many other top research universities wanted to offer such a course. But how? </a:t>
            </a:r>
          </a:p>
          <a:p>
            <a:endParaRPr lang="en-US" sz="1000" dirty="0"/>
          </a:p>
          <a:p>
            <a:r>
              <a:rPr lang="en-US" sz="1900" dirty="0" smtClean="0"/>
              <a:t>After intensive pondering, I came up with the answer:  Rerun the MIT’78 course at  a dozen research universities, using my MIT lecture notes to keep everything in sync. </a:t>
            </a:r>
          </a:p>
          <a:p>
            <a:endParaRPr lang="en-US" sz="1000" dirty="0" smtClean="0"/>
          </a:p>
          <a:p>
            <a:r>
              <a:rPr lang="en-US" sz="1900" dirty="0" smtClean="0"/>
              <a:t>But how to “print” the student project chips?</a:t>
            </a:r>
          </a:p>
          <a:p>
            <a:endParaRPr lang="en-US" sz="1000" dirty="0"/>
          </a:p>
          <a:p>
            <a:r>
              <a:rPr lang="en-US" sz="1900" dirty="0" smtClean="0"/>
              <a:t>I suddenly envisioned a new form of “E-commerce” system, enabling student design files to be remotely submitted via the Arpanet to a “server” at PARC . . . </a:t>
            </a:r>
          </a:p>
          <a:p>
            <a:endParaRPr lang="en-US" sz="1000" dirty="0"/>
          </a:p>
          <a:p>
            <a:r>
              <a:rPr lang="en-US" sz="1900" dirty="0" smtClean="0"/>
              <a:t>The server would run logistics-software to pack the designs into multi-project chip files (like composing the print-files for a magazine, using remotely-submitted articles) . . .</a:t>
            </a:r>
          </a:p>
          <a:p>
            <a:endParaRPr lang="en-US" sz="1000" dirty="0"/>
          </a:p>
          <a:p>
            <a:r>
              <a:rPr lang="en-US" sz="1900" dirty="0" smtClean="0"/>
              <a:t>We’d then make masks, “print” MPC’s at HP Labs (</a:t>
            </a:r>
            <a:r>
              <a:rPr lang="en-US" sz="1900" dirty="0" smtClean="0">
                <a:hlinkClick r:id="rId2"/>
              </a:rPr>
              <a:t>where my collaborator Pat Castro had prototyped the first “silicon foundry”</a:t>
            </a:r>
            <a:r>
              <a:rPr lang="en-US" sz="1900" dirty="0" smtClean="0"/>
              <a:t>), and quickly return the chips to students.</a:t>
            </a:r>
          </a:p>
        </p:txBody>
      </p:sp>
    </p:spTree>
    <p:extLst>
      <p:ext uri="{BB962C8B-B14F-4D97-AF65-F5344CB8AC3E}">
        <p14:creationId xmlns:p14="http://schemas.microsoft.com/office/powerpoint/2010/main" val="303644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94" y="1993187"/>
            <a:ext cx="3223430" cy="38939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4793" y="665771"/>
            <a:ext cx="9236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dirty="0"/>
              <a:t>the </a:t>
            </a:r>
            <a:r>
              <a:rPr lang="en-US" sz="2000" dirty="0" smtClean="0"/>
              <a:t>fall </a:t>
            </a:r>
            <a:r>
              <a:rPr lang="en-US" sz="2000" dirty="0"/>
              <a:t>of </a:t>
            </a:r>
            <a:r>
              <a:rPr lang="en-US" sz="2000" dirty="0" smtClean="0"/>
              <a:t>1979, we orchestrated a huge “happening” (</a:t>
            </a:r>
            <a:r>
              <a:rPr lang="en-US" sz="2000" dirty="0" smtClean="0">
                <a:hlinkClick r:id="rId4"/>
              </a:rPr>
              <a:t>MPC79</a:t>
            </a:r>
            <a:r>
              <a:rPr lang="en-US" sz="2000" dirty="0" smtClean="0"/>
              <a:t>*)</a:t>
            </a:r>
            <a:r>
              <a:rPr lang="en-US" sz="2000" dirty="0"/>
              <a:t> </a:t>
            </a:r>
            <a:r>
              <a:rPr lang="en-US" sz="2000" dirty="0" smtClean="0"/>
              <a:t>. . . It involved 129 budding VLSI designers taking Mead-Conway courses at 12 research universities…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5638765" y="5439126"/>
            <a:ext cx="5108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*</a:t>
            </a:r>
            <a:r>
              <a:rPr lang="en-US" dirty="0" smtClean="0">
                <a:hlinkClick r:id="rId5"/>
              </a:rPr>
              <a:t>The MPC Adventures</a:t>
            </a:r>
            <a:r>
              <a:rPr lang="en-US" dirty="0" smtClean="0"/>
              <a:t>, L. Conway, Xerox PARC, 1981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4793" y="1782390"/>
            <a:ext cx="3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MPC79 Arpanet E-commerce system: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93" y="1891971"/>
            <a:ext cx="5728738" cy="35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2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60" y="1790512"/>
            <a:ext cx="5033462" cy="4158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1685" y="475047"/>
            <a:ext cx="97952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MPC79</a:t>
            </a:r>
            <a:r>
              <a:rPr lang="en-US" sz="2000" dirty="0" smtClean="0"/>
              <a:t> not only provided </a:t>
            </a:r>
            <a:r>
              <a:rPr lang="en-US" sz="2000" dirty="0"/>
              <a:t>a large-scale “demonstration-operation-validation” of the design </a:t>
            </a:r>
            <a:r>
              <a:rPr lang="en-US" sz="2000" dirty="0" smtClean="0"/>
              <a:t>methods, design courses, design tools and e-commerce digital-prototyping technology …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t also </a:t>
            </a:r>
            <a:r>
              <a:rPr lang="en-US" sz="2000" dirty="0"/>
              <a:t>triggered </a:t>
            </a:r>
            <a:r>
              <a:rPr lang="en-US" sz="2000" dirty="0" smtClean="0"/>
              <a:t>‘cyclic gain’ in, and exponentiation of, </a:t>
            </a:r>
            <a:r>
              <a:rPr lang="en-US" sz="2000" dirty="0"/>
              <a:t>the budding </a:t>
            </a:r>
            <a:r>
              <a:rPr lang="en-US" sz="2000" dirty="0" smtClean="0"/>
              <a:t>VLSI-design-ecosystem…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5981" y="6095168"/>
            <a:ext cx="3731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5"/>
              </a:rPr>
              <a:t>The MPC Adventures</a:t>
            </a:r>
            <a:r>
              <a:rPr lang="en-US" sz="1200" dirty="0" smtClean="0"/>
              <a:t>, </a:t>
            </a:r>
            <a:r>
              <a:rPr lang="en-US" sz="1200" dirty="0" err="1" smtClean="0"/>
              <a:t>L.ynn</a:t>
            </a:r>
            <a:r>
              <a:rPr lang="en-US" sz="1200" dirty="0" smtClean="0"/>
              <a:t> Conway, Xerox PARC 1981.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43" y="1490710"/>
            <a:ext cx="3731328" cy="460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9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45" y="1537726"/>
            <a:ext cx="2404343" cy="24357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07" y="1544804"/>
            <a:ext cx="1658537" cy="24351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74" y="1544804"/>
            <a:ext cx="897897" cy="24362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707" y="4091214"/>
            <a:ext cx="2220240" cy="20276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23" y="4091214"/>
            <a:ext cx="3451965" cy="20335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91060" y="712068"/>
            <a:ext cx="10381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Thus breaking the “VLSI complexity barrier”, spawning the MOSIS* national chip-prototyping </a:t>
            </a:r>
          </a:p>
          <a:p>
            <a:r>
              <a:rPr lang="en-US" sz="2000" dirty="0" smtClean="0"/>
              <a:t>service, and bootstrapping the “fabless-design + silicon foundry” paradigm of chip-making …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859987" y="4504861"/>
            <a:ext cx="2821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</a:t>
            </a:r>
            <a:r>
              <a:rPr lang="en-US" dirty="0"/>
              <a:t>By </a:t>
            </a:r>
            <a:r>
              <a:rPr lang="en-US" dirty="0" smtClean="0"/>
              <a:t>transfer of MPC79 technology from Xerox </a:t>
            </a:r>
          </a:p>
          <a:p>
            <a:r>
              <a:rPr lang="en-US" dirty="0" smtClean="0"/>
              <a:t>PARC to USC-ISI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9987" y="1547248"/>
            <a:ext cx="2441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Lynn and her team prepare packaged </a:t>
            </a:r>
          </a:p>
          <a:p>
            <a:r>
              <a:rPr lang="en-US" dirty="0" smtClean="0"/>
              <a:t>chips to send to designers, </a:t>
            </a:r>
          </a:p>
          <a:p>
            <a:r>
              <a:rPr lang="en-US" dirty="0" smtClean="0"/>
              <a:t>Jan 4, 1980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840382" y="1558241"/>
            <a:ext cx="157963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MPC79: </a:t>
            </a:r>
          </a:p>
          <a:p>
            <a:endParaRPr lang="en-US" sz="1600" dirty="0" smtClean="0"/>
          </a:p>
          <a:p>
            <a:r>
              <a:rPr lang="en-US" sz="1600" dirty="0" smtClean="0"/>
              <a:t>Wafer . . . . . 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400" dirty="0" smtClean="0"/>
          </a:p>
          <a:p>
            <a:r>
              <a:rPr lang="en-US" sz="1600" dirty="0" smtClean="0"/>
              <a:t>Chip . . . . . . .</a:t>
            </a:r>
          </a:p>
          <a:p>
            <a:endParaRPr lang="en-US" sz="1100" dirty="0"/>
          </a:p>
          <a:p>
            <a:r>
              <a:rPr lang="en-US" sz="1200" dirty="0" smtClean="0"/>
              <a:t>Packaged Chip</a:t>
            </a:r>
            <a:r>
              <a:rPr lang="en-US" sz="1600" dirty="0" smtClean="0"/>
              <a:t> . 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40382" y="4090059"/>
            <a:ext cx="18549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endParaRPr lang="en-US" sz="1000" dirty="0"/>
          </a:p>
          <a:p>
            <a:r>
              <a:rPr lang="en-US" sz="1600" dirty="0" smtClean="0"/>
              <a:t>Jim Clark’s “Geometry </a:t>
            </a:r>
          </a:p>
          <a:p>
            <a:r>
              <a:rPr lang="en-US" sz="1600" dirty="0" smtClean="0"/>
              <a:t>Engine”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984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1" y="1640203"/>
            <a:ext cx="5033462" cy="40048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4571" y="672141"/>
            <a:ext cx="106170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/>
              <a:t>Visualizing how </a:t>
            </a:r>
            <a:r>
              <a:rPr lang="en-US" sz="2200" dirty="0" smtClean="0">
                <a:hlinkClick r:id="rId3"/>
              </a:rPr>
              <a:t>techno-social dynamics triggered an exponentiation </a:t>
            </a:r>
            <a:r>
              <a:rPr lang="en-US" sz="2200" dirty="0" smtClean="0"/>
              <a:t>in the spread of the innovative VLSI design ideas via the emerging internet communication </a:t>
            </a:r>
            <a:r>
              <a:rPr lang="en-US" sz="2200" dirty="0"/>
              <a:t>technology . . . </a:t>
            </a:r>
            <a:endParaRPr lang="en-US" sz="2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148931" y="5502751"/>
            <a:ext cx="2619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3"/>
              </a:rPr>
              <a:t> </a:t>
            </a:r>
            <a:r>
              <a:rPr lang="en-US" sz="1400" dirty="0" smtClean="0">
                <a:hlinkClick r:id="rId3"/>
              </a:rPr>
              <a:t>The MPC Adventures</a:t>
            </a:r>
            <a:r>
              <a:rPr lang="en-US" sz="1400" dirty="0"/>
              <a:t> </a:t>
            </a:r>
            <a:r>
              <a:rPr lang="en-US" sz="1400" dirty="0" smtClean="0"/>
              <a:t>(p. 16)</a:t>
            </a:r>
            <a:r>
              <a:rPr lang="en-US" sz="1200" dirty="0" smtClean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5257" y="5197346"/>
            <a:ext cx="5311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By 1982-83, Mead-Conway VLSI design courses were</a:t>
            </a:r>
          </a:p>
          <a:p>
            <a:r>
              <a:rPr lang="en-US" b="1" dirty="0" smtClean="0"/>
              <a:t> being offered </a:t>
            </a:r>
            <a:r>
              <a:rPr lang="en-US" b="1" dirty="0" smtClean="0">
                <a:hlinkClick r:id="rId4"/>
              </a:rPr>
              <a:t>at 113 universities all around the world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57" y="1640203"/>
            <a:ext cx="5250524" cy="32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519" y="1427711"/>
            <a:ext cx="3722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We’ll </a:t>
            </a:r>
            <a:r>
              <a:rPr lang="en-US" sz="2200" dirty="0"/>
              <a:t>begin in the </a:t>
            </a:r>
            <a:r>
              <a:rPr lang="en-US" sz="2200" dirty="0" smtClean="0"/>
              <a:t>1400s </a:t>
            </a:r>
          </a:p>
          <a:p>
            <a:r>
              <a:rPr lang="en-US" sz="2200" dirty="0" smtClean="0"/>
              <a:t>during </a:t>
            </a:r>
            <a:r>
              <a:rPr lang="en-US" sz="2200" dirty="0"/>
              <a:t>the </a:t>
            </a:r>
            <a:r>
              <a:rPr lang="en-US" sz="2200" dirty="0" smtClean="0"/>
              <a:t>renaissance, </a:t>
            </a:r>
          </a:p>
          <a:p>
            <a:r>
              <a:rPr lang="en-US" sz="2200" dirty="0" smtClean="0"/>
              <a:t>a time of transformational </a:t>
            </a:r>
          </a:p>
          <a:p>
            <a:r>
              <a:rPr lang="en-US" sz="2200" dirty="0" smtClean="0"/>
              <a:t>cultural advances . . 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6519" y="3302546"/>
            <a:ext cx="3531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2"/>
              </a:rPr>
              <a:t>Prague </a:t>
            </a:r>
            <a:r>
              <a:rPr lang="en-US" sz="1600" dirty="0" smtClean="0">
                <a:hlinkClick r:id="rId2"/>
              </a:rPr>
              <a:t>Astronomical Clock</a:t>
            </a:r>
            <a:r>
              <a:rPr lang="en-US" sz="1600" dirty="0" smtClean="0"/>
              <a:t>, c. 1410:</a:t>
            </a:r>
          </a:p>
          <a:p>
            <a:r>
              <a:rPr lang="en-US" sz="800" dirty="0" smtClean="0"/>
              <a:t> </a:t>
            </a:r>
            <a:endParaRPr lang="en-US" sz="600" dirty="0" smtClean="0"/>
          </a:p>
          <a:p>
            <a:r>
              <a:rPr lang="en-US" sz="1600" dirty="0" smtClean="0"/>
              <a:t>The mechanization of astronomical calculations during the renaissance: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34" y="1324314"/>
            <a:ext cx="5660571" cy="4245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356326" y="5569742"/>
            <a:ext cx="350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 </a:t>
            </a:r>
            <a:r>
              <a:rPr lang="en-US" sz="1400" dirty="0"/>
              <a:t>by Hector </a:t>
            </a:r>
            <a:r>
              <a:rPr lang="en-US" sz="1400" dirty="0" err="1"/>
              <a:t>Zenil</a:t>
            </a:r>
            <a:r>
              <a:rPr lang="en-US" sz="1400" dirty="0"/>
              <a:t> (</a:t>
            </a:r>
            <a:r>
              <a:rPr lang="en-US" sz="1400" dirty="0">
                <a:hlinkClick r:id="rId4"/>
              </a:rPr>
              <a:t>www.hectorzenil.net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476519" y="4328422"/>
            <a:ext cx="3436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stunning confluence of </a:t>
            </a:r>
            <a:r>
              <a:rPr lang="en-US" sz="1600" dirty="0" smtClean="0"/>
              <a:t>the Mathematics</a:t>
            </a:r>
            <a:r>
              <a:rPr lang="en-US" sz="1600" dirty="0"/>
              <a:t>, </a:t>
            </a:r>
            <a:r>
              <a:rPr lang="en-US" sz="1600" dirty="0" smtClean="0"/>
              <a:t>Science</a:t>
            </a:r>
            <a:r>
              <a:rPr lang="en-US" sz="1600" dirty="0"/>
              <a:t>, </a:t>
            </a:r>
            <a:r>
              <a:rPr lang="en-US" sz="1600" dirty="0" smtClean="0"/>
              <a:t>Engineering </a:t>
            </a:r>
            <a:endParaRPr lang="en-US" sz="1600" dirty="0"/>
          </a:p>
          <a:p>
            <a:r>
              <a:rPr lang="en-US" sz="1600" dirty="0" smtClean="0"/>
              <a:t>Architecture and Art of the time </a:t>
            </a:r>
            <a:r>
              <a:rPr lang="en-US" sz="16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494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3185" y="4585286"/>
            <a:ext cx="3421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Starting with several thousand</a:t>
            </a:r>
          </a:p>
          <a:p>
            <a:r>
              <a:rPr lang="en-US" dirty="0" smtClean="0"/>
              <a:t> in 1971, by 2011 the number of transistors on a chip had passed several billion!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93183" y="796396"/>
            <a:ext cx="30719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 parallel with all that, over the past 40 years or so, we’ve see </a:t>
            </a:r>
            <a:r>
              <a:rPr lang="en-US" sz="2000" dirty="0" smtClean="0">
                <a:hlinkClick r:id="rId2"/>
              </a:rPr>
              <a:t>Moore’s Law </a:t>
            </a:r>
            <a:r>
              <a:rPr lang="en-US" sz="2000" dirty="0" smtClean="0"/>
              <a:t>stay on track all the way!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65" y="2027372"/>
            <a:ext cx="2661011" cy="2465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0463" y="3158967"/>
            <a:ext cx="17315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N(t)/N(0) = 2^(t/2)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52955" y="2120130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19845" y="3487458"/>
            <a:ext cx="919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N(0), </a:t>
            </a:r>
            <a:r>
              <a:rPr lang="en-US" dirty="0" smtClean="0"/>
              <a:t>t</a:t>
            </a:r>
            <a:r>
              <a:rPr lang="en-US" sz="1400" dirty="0" smtClean="0"/>
              <a:t>(0)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97468" y="2652022"/>
            <a:ext cx="1587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(exponential function</a:t>
            </a:r>
          </a:p>
          <a:p>
            <a:r>
              <a:rPr lang="en-US" sz="1200" dirty="0" smtClean="0"/>
              <a:t> with t in years)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564216" y="1889297"/>
            <a:ext cx="1859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(exponential function </a:t>
            </a:r>
          </a:p>
          <a:p>
            <a:r>
              <a:rPr lang="en-US" sz="1200" dirty="0" smtClean="0"/>
              <a:t>graphed on log scale)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55" y="699935"/>
            <a:ext cx="5853915" cy="597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7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82" y="1643865"/>
            <a:ext cx="4223922" cy="4223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07" y="1643165"/>
            <a:ext cx="4297250" cy="42246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4962" y="1243055"/>
            <a:ext cx="4298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Here’s a partial map of the Internet . . .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11586" y="1243055"/>
            <a:ext cx="4093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Zooming in to see IP Addresses . . .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354619" y="5867787"/>
            <a:ext cx="1489753" cy="31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Wiki Commons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84961" y="781040"/>
            <a:ext cx="7119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Visualizing the Internet’s expansion by 2010 . . 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99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2931" y="1123966"/>
            <a:ext cx="910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Global Foundries VLSI silicon-chip fabrication plant, Malta, NY . . .</a:t>
            </a:r>
            <a:endParaRPr lang="en-US" sz="2000" dirty="0"/>
          </a:p>
        </p:txBody>
      </p:sp>
      <p:sp>
        <p:nvSpPr>
          <p:cNvPr id="3" name="TextBox 2">
            <a:hlinkClick r:id="rId2"/>
          </p:cNvPr>
          <p:cNvSpPr txBox="1"/>
          <p:nvPr/>
        </p:nvSpPr>
        <p:spPr>
          <a:xfrm>
            <a:off x="8792096" y="5324723"/>
            <a:ext cx="2726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hlinkClick r:id="rId2"/>
              </a:rPr>
              <a:t>Panoramio</a:t>
            </a:r>
            <a:r>
              <a:rPr lang="en-US" sz="1400" dirty="0" smtClean="0">
                <a:hlinkClick r:id="rId2"/>
              </a:rPr>
              <a:t>, Google Maps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1556410"/>
            <a:ext cx="9228762" cy="37221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2931" y="5324723"/>
            <a:ext cx="10580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giant “printing plant” for patterning complex microsystems </a:t>
            </a:r>
          </a:p>
          <a:p>
            <a:r>
              <a:rPr lang="en-US" sz="2000" dirty="0" smtClean="0"/>
              <a:t>onto vast numbers of silicon chips . . 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62931" y="739739"/>
            <a:ext cx="5784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 Under Construction, June 26, </a:t>
            </a:r>
            <a:r>
              <a:rPr lang="en-US" sz="2400" dirty="0" smtClean="0"/>
              <a:t>2014!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36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flipH="1">
            <a:off x="1127124" y="1193938"/>
            <a:ext cx="917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And here are the top  “Silicon Foundries,” as of 2013:</a:t>
            </a:r>
          </a:p>
          <a:p>
            <a:r>
              <a:rPr lang="en-US" sz="2000" dirty="0" smtClean="0"/>
              <a:t>These are where many of the world’s VLSI silicon microchips are “printed” . . . 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0262233" y="4925912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Wikipedia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97" y="2122387"/>
            <a:ext cx="9946075" cy="28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48" y="1052129"/>
            <a:ext cx="9600298" cy="4974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7748" y="652019"/>
            <a:ext cx="6810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Taking a glimpse inside the huge </a:t>
            </a:r>
            <a:r>
              <a:rPr lang="en-US" sz="2000" dirty="0" smtClean="0">
                <a:hlinkClick r:id="rId3"/>
              </a:rPr>
              <a:t>TSMC foundry in Taiwan </a:t>
            </a:r>
            <a:r>
              <a:rPr lang="en-US" sz="2000" dirty="0" smtClean="0"/>
              <a:t>. . . 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477859" y="6026541"/>
            <a:ext cx="1663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Google Images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27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3" y="1375232"/>
            <a:ext cx="7506752" cy="40360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043487" y="591525"/>
            <a:ext cx="8726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/>
              <a:t>microchip designs are </a:t>
            </a:r>
            <a:r>
              <a:rPr lang="en-US" sz="2000" dirty="0" smtClean="0"/>
              <a:t>being created </a:t>
            </a:r>
            <a:r>
              <a:rPr lang="en-US" sz="2000" dirty="0"/>
              <a:t>by engineers in companies all </a:t>
            </a:r>
            <a:endParaRPr lang="en-US" sz="2000" dirty="0" smtClean="0"/>
          </a:p>
          <a:p>
            <a:r>
              <a:rPr lang="en-US" sz="2000" dirty="0" smtClean="0"/>
              <a:t>around the </a:t>
            </a:r>
            <a:r>
              <a:rPr lang="en-US" sz="2000" dirty="0"/>
              <a:t>world, </a:t>
            </a:r>
            <a:r>
              <a:rPr lang="en-US" sz="2000" dirty="0" smtClean="0"/>
              <a:t>then </a:t>
            </a:r>
            <a:r>
              <a:rPr lang="en-US" sz="2000" dirty="0"/>
              <a:t>sent via the internet to </a:t>
            </a:r>
            <a:r>
              <a:rPr lang="en-US" sz="2000" dirty="0" smtClean="0"/>
              <a:t>such “foundries</a:t>
            </a:r>
            <a:r>
              <a:rPr lang="en-US" sz="2000" dirty="0"/>
              <a:t>” for </a:t>
            </a:r>
            <a:r>
              <a:rPr lang="en-US" sz="2000" dirty="0" smtClean="0"/>
              <a:t>“printing” </a:t>
            </a:r>
            <a:r>
              <a:rPr lang="en-US" sz="2000" dirty="0"/>
              <a:t>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3487" y="5487100"/>
            <a:ext cx="7901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 effect, turning “Sand”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(which is mostly SiO2) </a:t>
            </a:r>
            <a:r>
              <a:rPr lang="en-US" sz="2000" b="1" dirty="0" smtClean="0"/>
              <a:t>into “Gold”. . . !</a:t>
            </a:r>
          </a:p>
        </p:txBody>
      </p:sp>
    </p:spTree>
    <p:extLst>
      <p:ext uri="{BB962C8B-B14F-4D97-AF65-F5344CB8AC3E}">
        <p14:creationId xmlns:p14="http://schemas.microsoft.com/office/powerpoint/2010/main" val="2363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22" y="1654892"/>
            <a:ext cx="3829039" cy="2227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62" y="1631458"/>
            <a:ext cx="4202054" cy="2230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22" y="4378786"/>
            <a:ext cx="3829039" cy="1853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51" y="4339134"/>
            <a:ext cx="4139075" cy="189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4280" y="522931"/>
            <a:ext cx="879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resulting VLSI chips are then used by design engineers to functionally empower and control all sorts of things  . . . </a:t>
            </a:r>
            <a:r>
              <a:rPr lang="en-US" sz="2000" dirty="0"/>
              <a:t>t</a:t>
            </a:r>
            <a:r>
              <a:rPr lang="en-US" sz="2000" dirty="0" smtClean="0"/>
              <a:t>hings that they’re deeply embedded into . . 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34281" y="1330449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</a:t>
            </a:r>
            <a:r>
              <a:rPr lang="en-US" sz="2000" dirty="0" smtClean="0"/>
              <a:t>martphones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6020530" y="1254782"/>
            <a:ext cx="1285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earables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534281" y="3975329"/>
            <a:ext cx="788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Autos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061062" y="3975329"/>
            <a:ext cx="925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Drones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7330" y="6268919"/>
            <a:ext cx="18087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Snips from Google 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11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0791" y="1126157"/>
            <a:ext cx="19828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Zooming in on</a:t>
            </a:r>
          </a:p>
          <a:p>
            <a:r>
              <a:rPr lang="en-US" sz="2200" dirty="0"/>
              <a:t>o</a:t>
            </a:r>
            <a:r>
              <a:rPr lang="en-US" sz="2200" dirty="0" smtClean="0"/>
              <a:t>ne example,</a:t>
            </a:r>
          </a:p>
          <a:p>
            <a:r>
              <a:rPr lang="en-US" sz="2200" dirty="0"/>
              <a:t>h</a:t>
            </a:r>
            <a:r>
              <a:rPr lang="en-US" sz="2200" dirty="0" smtClean="0"/>
              <a:t>ere we see an</a:t>
            </a:r>
            <a:endParaRPr lang="en-US" sz="2200" dirty="0"/>
          </a:p>
          <a:p>
            <a:r>
              <a:rPr lang="en-US" sz="2200" dirty="0" smtClean="0"/>
              <a:t>iPhone 5 chip with Dual ARM Cores and multiple GPUs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1" y="357763"/>
            <a:ext cx="5890662" cy="59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14" y="1451539"/>
            <a:ext cx="6872198" cy="39347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251551" y="5386245"/>
            <a:ext cx="576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8987117" y="1879081"/>
            <a:ext cx="2066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Interactive Zoom-in </a:t>
            </a:r>
          </a:p>
          <a:p>
            <a:r>
              <a:rPr lang="en-US" dirty="0" smtClean="0"/>
              <a:t>Internet Map, 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3816" y="604732"/>
            <a:ext cx="4803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also includes chips that empower the internet . . . 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685" y="2674071"/>
            <a:ext cx="2221066" cy="23808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9486" y="3526193"/>
            <a:ext cx="1088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</a:t>
            </a:r>
            <a:r>
              <a:rPr lang="en-US" sz="1400" dirty="0" smtClean="0"/>
              <a:t>xponential function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159282" y="912508"/>
            <a:ext cx="5185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which </a:t>
            </a:r>
            <a:r>
              <a:rPr lang="en-US" sz="2000" dirty="0"/>
              <a:t>continues to expand exponentially . . .  </a:t>
            </a:r>
          </a:p>
        </p:txBody>
      </p:sp>
    </p:spTree>
    <p:extLst>
      <p:ext uri="{BB962C8B-B14F-4D97-AF65-F5344CB8AC3E}">
        <p14:creationId xmlns:p14="http://schemas.microsoft.com/office/powerpoint/2010/main" val="412267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15" y="1691664"/>
            <a:ext cx="7960672" cy="3786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8852" y="5478315"/>
            <a:ext cx="2217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NASA</a:t>
            </a:r>
            <a:r>
              <a:rPr lang="en-US" sz="1200" dirty="0" smtClean="0"/>
              <a:t>: Earth from space at night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088852" y="849685"/>
            <a:ext cx="9017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the internet connecting ever-more-people and chip-empowered-things,</a:t>
            </a:r>
          </a:p>
          <a:p>
            <a:r>
              <a:rPr lang="en-US" sz="2000" dirty="0" smtClean="0"/>
              <a:t>just imagine what’s going on out there, right now, all around the world!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736031" y="5555259"/>
            <a:ext cx="5511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Thus setting the stage for what’s coming next . . . 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569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6428" y="918302"/>
            <a:ext cx="3239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Towards the end of the 1400’s a commingling cluster of advances in shipbuilding</a:t>
            </a:r>
            <a:r>
              <a:rPr lang="en-US" dirty="0"/>
              <a:t>, </a:t>
            </a:r>
            <a:r>
              <a:rPr lang="en-US" dirty="0" smtClean="0"/>
              <a:t>navigation and map-making reached a ‘tipping point’, triggering the onset of the </a:t>
            </a:r>
            <a:r>
              <a:rPr lang="en-US" b="1" dirty="0" smtClean="0">
                <a:hlinkClick r:id="rId2"/>
              </a:rPr>
              <a:t>Age </a:t>
            </a:r>
            <a:r>
              <a:rPr lang="en-US" b="1" dirty="0">
                <a:hlinkClick r:id="rId2"/>
              </a:rPr>
              <a:t>of </a:t>
            </a:r>
            <a:r>
              <a:rPr lang="en-US" b="1" dirty="0" smtClean="0">
                <a:hlinkClick r:id="rId2"/>
              </a:rPr>
              <a:t>Discovery</a:t>
            </a:r>
            <a:r>
              <a:rPr lang="en-US" b="1" dirty="0"/>
              <a:t> </a:t>
            </a:r>
            <a:r>
              <a:rPr lang="en-US" dirty="0" smtClean="0"/>
              <a:t>. . .</a:t>
            </a:r>
            <a:endParaRPr lang="en-US" dirty="0"/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52" y="1081882"/>
            <a:ext cx="1586115" cy="1092423"/>
          </a:xfrm>
          <a:prstGeom prst="rect">
            <a:avLst/>
          </a:prstGeom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83" y="1021661"/>
            <a:ext cx="3522692" cy="4765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718963" y="1602128"/>
            <a:ext cx="187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Portuguese Carrack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0667" y="959239"/>
            <a:ext cx="1244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Mariner’s Astrolabe</a:t>
            </a:r>
            <a:endParaRPr lang="en-US" sz="1600" dirty="0"/>
          </a:p>
        </p:txBody>
      </p:sp>
      <p:pic>
        <p:nvPicPr>
          <p:cNvPr id="10" name="Picture 9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757" y="1748290"/>
            <a:ext cx="1059305" cy="924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65856" y="2134767"/>
            <a:ext cx="98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9"/>
              </a:rPr>
              <a:t>Gimbal Compass</a:t>
            </a:r>
            <a:endParaRPr lang="en-US" sz="1600" dirty="0"/>
          </a:p>
        </p:txBody>
      </p:sp>
      <p:pic>
        <p:nvPicPr>
          <p:cNvPr id="7" name="Picture 6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0" y="3112139"/>
            <a:ext cx="5696526" cy="26746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hlinkClick r:id="rId10"/>
          </p:cNvPr>
          <p:cNvSpPr txBox="1"/>
          <p:nvPr/>
        </p:nvSpPr>
        <p:spPr>
          <a:xfrm>
            <a:off x="4199769" y="3294900"/>
            <a:ext cx="272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10"/>
              </a:rPr>
              <a:t>Cantino</a:t>
            </a:r>
            <a:r>
              <a:rPr lang="en-US" dirty="0" smtClean="0">
                <a:hlinkClick r:id="rId10"/>
              </a:rPr>
              <a:t> </a:t>
            </a:r>
            <a:r>
              <a:rPr lang="en-US" dirty="0" err="1">
                <a:hlinkClick r:id="rId10"/>
              </a:rPr>
              <a:t>planisphere</a:t>
            </a:r>
            <a:r>
              <a:rPr lang="en-US" dirty="0">
                <a:hlinkClick r:id="rId10"/>
              </a:rPr>
              <a:t> (1502</a:t>
            </a:r>
            <a:r>
              <a:rPr lang="en-US" dirty="0" smtClean="0">
                <a:hlinkClick r:id="rId1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1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87" y="2188181"/>
            <a:ext cx="2207576" cy="3091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51" y="2188181"/>
            <a:ext cx="2121824" cy="30978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69695" y="1141741"/>
            <a:ext cx="854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To learn more about the social, technological and human drama</a:t>
            </a:r>
            <a:r>
              <a:rPr lang="en-US" sz="2000" dirty="0"/>
              <a:t> </a:t>
            </a:r>
            <a:r>
              <a:rPr lang="en-US" sz="2000" dirty="0" smtClean="0"/>
              <a:t>surrounding </a:t>
            </a:r>
          </a:p>
          <a:p>
            <a:r>
              <a:rPr lang="en-US" sz="2000" dirty="0" smtClean="0"/>
              <a:t>the remarkable birth of personal computing and the internet, see these books:</a:t>
            </a:r>
            <a:endParaRPr lang="en-US" sz="2000" dirty="0"/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9500686" y="5221827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725414" y="5221828"/>
            <a:ext cx="628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5"/>
              </a:rPr>
              <a:t>Link</a:t>
            </a:r>
            <a:endParaRPr lang="en-US" sz="1400" dirty="0"/>
          </a:p>
        </p:txBody>
      </p:sp>
      <p:pic>
        <p:nvPicPr>
          <p:cNvPr id="7" name="Picture 6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91" y="2188181"/>
            <a:ext cx="2055649" cy="3097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12995" y="5221828"/>
            <a:ext cx="6175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hlinkClick r:id="rId7"/>
              </a:rPr>
              <a:t>Link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525229" y="1817518"/>
            <a:ext cx="652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2010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978151" y="184962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1999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0661" y="1817518"/>
            <a:ext cx="777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1999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84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75" y="1660871"/>
            <a:ext cx="5892240" cy="33127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8037" y="4310183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Link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004788" y="1120527"/>
            <a:ext cx="56430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"</a:t>
            </a:r>
            <a:r>
              <a:rPr lang="en-US" sz="2200" b="1" dirty="0">
                <a:hlinkClick r:id="rId5"/>
              </a:rPr>
              <a:t>What's past is prologue</a:t>
            </a:r>
            <a:r>
              <a:rPr lang="en-US" sz="2200" b="1" dirty="0"/>
              <a:t>"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– William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Shakespeare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9389" y="4981297"/>
            <a:ext cx="6019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It’s now time to look forward, into the future . . . 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024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67" y="1569026"/>
            <a:ext cx="7873465" cy="40892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2100446" y="1049631"/>
            <a:ext cx="101926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wave of innovation out there, now just beyond the social-time-horizon . . .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100446" y="743994"/>
            <a:ext cx="4239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As we turn 180⁰ and look </a:t>
            </a:r>
            <a:r>
              <a:rPr lang="en-US" sz="2200" dirty="0" smtClean="0"/>
              <a:t>ahead . . 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6209632" y="746896"/>
            <a:ext cx="4015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we can visualize a huge incoming </a:t>
            </a:r>
          </a:p>
        </p:txBody>
      </p:sp>
    </p:spTree>
    <p:extLst>
      <p:ext uri="{BB962C8B-B14F-4D97-AF65-F5344CB8AC3E}">
        <p14:creationId xmlns:p14="http://schemas.microsoft.com/office/powerpoint/2010/main" val="189632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39" y="1110616"/>
            <a:ext cx="6547764" cy="46277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575187" y="648951"/>
            <a:ext cx="253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One thing for sure: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219203" y="5479922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2"/>
              </a:rPr>
              <a:t>Link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006600" y="618173"/>
            <a:ext cx="4891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</a:t>
            </a:r>
            <a:r>
              <a:rPr lang="en-US" sz="2400" dirty="0" smtClean="0"/>
              <a:t>one is </a:t>
            </a:r>
            <a:r>
              <a:rPr lang="en-US" sz="2400" dirty="0"/>
              <a:t>the </a:t>
            </a:r>
            <a:r>
              <a:rPr lang="en-US" sz="2400" dirty="0" smtClean="0"/>
              <a:t>“</a:t>
            </a:r>
            <a:r>
              <a:rPr lang="en-US" sz="2800" dirty="0" smtClean="0"/>
              <a:t>Big </a:t>
            </a:r>
            <a:r>
              <a:rPr lang="en-US" sz="2800" dirty="0"/>
              <a:t>One</a:t>
            </a:r>
            <a:r>
              <a:rPr lang="en-US" sz="2400" dirty="0"/>
              <a:t>”! . . .</a:t>
            </a:r>
          </a:p>
        </p:txBody>
      </p:sp>
    </p:spTree>
    <p:extLst>
      <p:ext uri="{BB962C8B-B14F-4D97-AF65-F5344CB8AC3E}">
        <p14:creationId xmlns:p14="http://schemas.microsoft.com/office/powerpoint/2010/main" val="329900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67" y="1951745"/>
            <a:ext cx="3762774" cy="205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62" y="1913860"/>
            <a:ext cx="3942415" cy="2092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67" y="4355345"/>
            <a:ext cx="3762774" cy="1821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61" y="4355345"/>
            <a:ext cx="3942415" cy="1801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6725" y="774688"/>
            <a:ext cx="67258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U</a:t>
            </a:r>
            <a:r>
              <a:rPr lang="en-US" sz="2200" dirty="0" smtClean="0"/>
              <a:t>p until now microsystems have been deeply embedded </a:t>
            </a:r>
          </a:p>
          <a:p>
            <a:r>
              <a:rPr lang="en-US" sz="2200" b="1" dirty="0" smtClean="0"/>
              <a:t>out-of-sight and out-of-mind </a:t>
            </a:r>
            <a:r>
              <a:rPr lang="en-US" sz="2200" dirty="0" smtClean="0"/>
              <a:t>inside of “things” like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6725" y="1561970"/>
            <a:ext cx="1435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Smartphones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97554" y="1540450"/>
            <a:ext cx="1173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earables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80795" y="4044279"/>
            <a:ext cx="725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97555" y="4026588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Drones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26725" y="349246"/>
            <a:ext cx="61120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But why is it </a:t>
            </a:r>
            <a:r>
              <a:rPr lang="en-US" sz="2200" b="1" dirty="0" smtClean="0"/>
              <a:t>starting </a:t>
            </a:r>
            <a:r>
              <a:rPr lang="en-US" sz="2200" b="1" dirty="0"/>
              <a:t>now? </a:t>
            </a:r>
            <a:r>
              <a:rPr lang="en-US" sz="2200" b="1" dirty="0" smtClean="0"/>
              <a:t>. . . Let’s </a:t>
            </a:r>
            <a:r>
              <a:rPr lang="en-US" sz="2200" b="1" dirty="0"/>
              <a:t>set the </a:t>
            </a:r>
            <a:r>
              <a:rPr lang="en-US" sz="2200" b="1" dirty="0" smtClean="0"/>
              <a:t>stage: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23046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0" y="1384372"/>
            <a:ext cx="3627770" cy="24185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20" y="3951359"/>
            <a:ext cx="3335346" cy="2097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00" y="1403521"/>
            <a:ext cx="3064806" cy="26251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99" y="4259854"/>
            <a:ext cx="3194107" cy="1788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2973" y="581755"/>
            <a:ext cx="9382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Thus </a:t>
            </a:r>
            <a:r>
              <a:rPr lang="en-US" sz="2200" dirty="0"/>
              <a:t>few folks </a:t>
            </a:r>
            <a:r>
              <a:rPr lang="en-US" sz="2000" dirty="0" smtClean="0"/>
              <a:t>visualize</a:t>
            </a:r>
            <a:r>
              <a:rPr lang="en-US" sz="2200" dirty="0" smtClean="0"/>
              <a:t> </a:t>
            </a:r>
            <a:r>
              <a:rPr lang="en-US" sz="2200" dirty="0"/>
              <a:t>the </a:t>
            </a:r>
            <a:r>
              <a:rPr lang="en-US" sz="2200" dirty="0" smtClean="0"/>
              <a:t>“many ideas in motion” that generate the astonishing </a:t>
            </a:r>
          </a:p>
          <a:p>
            <a:pPr algn="ctr"/>
            <a:r>
              <a:rPr lang="en-US" sz="2200" dirty="0" smtClean="0">
                <a:hlinkClick r:id="rId7"/>
              </a:rPr>
              <a:t>‘out-of-body’ experiences</a:t>
            </a:r>
            <a:r>
              <a:rPr lang="en-US" sz="2200" dirty="0" smtClean="0"/>
              <a:t> when </a:t>
            </a:r>
            <a:r>
              <a:rPr lang="en-US" sz="2200" dirty="0" smtClean="0">
                <a:hlinkClick r:id="rId9"/>
              </a:rPr>
              <a:t>flying a Parrot Bebop with an Oculus Rift</a:t>
            </a:r>
            <a:r>
              <a:rPr lang="en-US" sz="2200" dirty="0" smtClean="0"/>
              <a:t>. . . 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373147" y="6070464"/>
            <a:ext cx="4560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9"/>
              </a:rPr>
              <a:t>www.youtube.com/watch?v=6ZdSMAG90Rs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370799" y="6048554"/>
            <a:ext cx="3876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hlinkClick r:id="rId7"/>
              </a:rPr>
              <a:t>www.youtube.com/watch?v=Io6V0NR7DN0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43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720" y="1552261"/>
            <a:ext cx="8447467" cy="41009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1117" y="614610"/>
            <a:ext cx="89420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That’s all about to change due to technological milestones such as </a:t>
            </a:r>
          </a:p>
          <a:p>
            <a:pPr algn="ctr"/>
            <a:r>
              <a:rPr lang="en-US" sz="2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Motorola's "</a:t>
            </a:r>
            <a:r>
              <a:rPr lang="en-US" sz="2200" strike="noStrike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Project </a:t>
            </a:r>
            <a:r>
              <a:rPr lang="en-US" sz="2200" strike="noStrike" dirty="0" err="1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Ara</a:t>
            </a:r>
            <a:r>
              <a:rPr lang="en-US" sz="2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"</a:t>
            </a:r>
            <a:r>
              <a:rPr lang="en-US" sz="2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create modular smartphones . . .  </a:t>
            </a:r>
            <a:endParaRPr 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32" y="587124"/>
            <a:ext cx="8210900" cy="4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7465" y="1368292"/>
            <a:ext cx="41214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Ara’s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3"/>
              </a:rPr>
              <a:t>‘</a:t>
            </a:r>
            <a:r>
              <a:rPr lang="en-US" sz="2000" dirty="0" err="1" smtClean="0">
                <a:hlinkClick r:id="rId3"/>
              </a:rPr>
              <a:t>Phonebloks</a:t>
            </a:r>
            <a:r>
              <a:rPr lang="en-US" sz="2000" dirty="0" smtClean="0">
                <a:hlinkClick r:id="rId3"/>
              </a:rPr>
              <a:t>’ </a:t>
            </a:r>
            <a:r>
              <a:rPr lang="en-US" sz="2000" dirty="0" smtClean="0"/>
              <a:t>will popularize the </a:t>
            </a:r>
          </a:p>
          <a:p>
            <a:r>
              <a:rPr lang="en-US" sz="2000" dirty="0" smtClean="0"/>
              <a:t>concept of micro ‘Hardware Apps’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17465" y="2213076"/>
            <a:ext cx="5062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Many far-tinier than current-day </a:t>
            </a:r>
          </a:p>
          <a:p>
            <a:r>
              <a:rPr lang="en-US" sz="2000" dirty="0" smtClean="0"/>
              <a:t>‘big things” like cameras, GPS units, servos, </a:t>
            </a:r>
            <a:r>
              <a:rPr lang="en-US" sz="2000" dirty="0" err="1"/>
              <a:t>b</a:t>
            </a:r>
            <a:r>
              <a:rPr lang="en-US" sz="2000" dirty="0" err="1" smtClean="0"/>
              <a:t>luetooth</a:t>
            </a:r>
            <a:r>
              <a:rPr lang="en-US" sz="2000" dirty="0" smtClean="0"/>
              <a:t> links, microphones . . 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917465" y="3302575"/>
            <a:ext cx="4856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Such microsystems now in our smartphones (but out of sight and out of mind) will suddenly become more visible.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917465" y="4423605"/>
            <a:ext cx="7403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 they’re not just processor chips, they’re</a:t>
            </a:r>
          </a:p>
          <a:p>
            <a:r>
              <a:rPr lang="en-US" sz="2000" dirty="0" smtClean="0"/>
              <a:t> also </a:t>
            </a:r>
            <a:r>
              <a:rPr lang="en-US" sz="2000" b="1" dirty="0" smtClean="0"/>
              <a:t>Micro Electro Mechanical (MEMS) Chips</a:t>
            </a:r>
            <a:r>
              <a:rPr lang="en-US" sz="2000" dirty="0" smtClean="0"/>
              <a:t>, </a:t>
            </a:r>
          </a:p>
          <a:p>
            <a:r>
              <a:rPr lang="en-US" sz="2000" dirty="0" smtClean="0"/>
              <a:t>tiny micro-mechanisms also printed lithographically in “foundries”</a:t>
            </a:r>
            <a:r>
              <a:rPr lang="en-US" dirty="0" smtClean="0"/>
              <a:t>. .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24" y="1589393"/>
            <a:ext cx="4097949" cy="2156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41" y="1588832"/>
            <a:ext cx="4356412" cy="2103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24" y="4072685"/>
            <a:ext cx="4048651" cy="205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54" y="4072685"/>
            <a:ext cx="4266586" cy="21013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6585" y="453590"/>
            <a:ext cx="8618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MEMS, such as inertial measurement units (IMUs), </a:t>
            </a:r>
            <a:r>
              <a:rPr lang="en-US" sz="2000" dirty="0" err="1" smtClean="0"/>
              <a:t>microsensors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microcams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and </a:t>
            </a:r>
            <a:r>
              <a:rPr lang="en-US" sz="2000" dirty="0" err="1" smtClean="0"/>
              <a:t>microtransducers</a:t>
            </a:r>
            <a:r>
              <a:rPr lang="en-US" sz="2000" dirty="0" smtClean="0"/>
              <a:t> . . . and their microcontrollers and micro-interconnects . . .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698530" y="1208620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IMUs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7797" y="1167196"/>
            <a:ext cx="1512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Microcameras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98530" y="3757115"/>
            <a:ext cx="905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Sensors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127797" y="3745674"/>
            <a:ext cx="146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nterconnects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4576" y="861043"/>
            <a:ext cx="5763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And they’re all getting a LOT tinier!</a:t>
            </a:r>
            <a:r>
              <a:rPr lang="en-US" sz="2400" dirty="0" smtClean="0"/>
              <a:t> </a:t>
            </a:r>
          </a:p>
          <a:p>
            <a:r>
              <a:rPr lang="en-US" sz="2200" dirty="0" smtClean="0"/>
              <a:t>See for example: </a:t>
            </a:r>
            <a:r>
              <a:rPr lang="en-US" sz="2200" dirty="0" smtClean="0">
                <a:hlinkClick r:id="rId2"/>
              </a:rPr>
              <a:t>The </a:t>
            </a:r>
            <a:r>
              <a:rPr lang="en-US" sz="2200" dirty="0">
                <a:hlinkClick r:id="rId2"/>
              </a:rPr>
              <a:t>Michigan Micro </a:t>
            </a:r>
            <a:r>
              <a:rPr lang="en-US" sz="2200" dirty="0" smtClean="0">
                <a:hlinkClick r:id="rId2"/>
              </a:rPr>
              <a:t>Mote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65" y="863577"/>
            <a:ext cx="2877728" cy="202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964" y="3042265"/>
            <a:ext cx="2877729" cy="2465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4576" y="1846726"/>
            <a:ext cx="5666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 . . . researchers at the University of Michigan under the direction of Professors David </a:t>
            </a:r>
            <a:r>
              <a:rPr lang="en-US" sz="2000" dirty="0" err="1"/>
              <a:t>Blaauw</a:t>
            </a:r>
            <a:r>
              <a:rPr lang="en-US" sz="2000" dirty="0"/>
              <a:t>, Dennis Sylvester, David </a:t>
            </a:r>
            <a:r>
              <a:rPr lang="en-US" sz="2000" dirty="0" err="1"/>
              <a:t>Wentzlof</a:t>
            </a:r>
            <a:r>
              <a:rPr lang="en-US" sz="2000" dirty="0"/>
              <a:t> and Prabal Dutta have recently announced the . . . “Michigan Micro Mote.”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44576" y="3324851"/>
            <a:ext cx="54984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. . . a </a:t>
            </a:r>
            <a:r>
              <a:rPr lang="en-US" sz="2000" dirty="0"/>
              <a:t>multi-layered integrated circuit with built-in solar cells, battery, microprocessor, sensors, radio and memory . . . come(s) in three types, measuring temperature, pressure or images“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25061" y="5492928"/>
            <a:ext cx="2946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2"/>
              </a:rPr>
              <a:t>Computer History Museum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342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27" y="1308186"/>
            <a:ext cx="9241725" cy="4305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69284" y="800354"/>
            <a:ext cx="7693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Charting the Early Voyages during the Age </a:t>
            </a:r>
            <a:r>
              <a:rPr lang="en-US" sz="2000" dirty="0"/>
              <a:t>of Discovery, c.1492-1522 . . 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07795" y="5613990"/>
            <a:ext cx="139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Wiki Commons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149827" y="800354"/>
            <a:ext cx="1688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Thus it begins:</a:t>
            </a:r>
          </a:p>
        </p:txBody>
      </p:sp>
    </p:spTree>
    <p:extLst>
      <p:ext uri="{BB962C8B-B14F-4D97-AF65-F5344CB8AC3E}">
        <p14:creationId xmlns:p14="http://schemas.microsoft.com/office/powerpoint/2010/main" val="306071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1784235" y="975261"/>
            <a:ext cx="88697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To glimpse where </a:t>
            </a:r>
            <a:r>
              <a:rPr lang="en-US" sz="2200" dirty="0"/>
              <a:t>this is </a:t>
            </a:r>
            <a:r>
              <a:rPr lang="en-US" sz="2200" dirty="0" smtClean="0"/>
              <a:t>heading, check out the </a:t>
            </a:r>
            <a:r>
              <a:rPr lang="en-US" sz="2200" b="1" dirty="0" err="1"/>
              <a:t>Zano</a:t>
            </a:r>
            <a:r>
              <a:rPr lang="en-US" sz="2200" b="1" dirty="0"/>
              <a:t> </a:t>
            </a:r>
            <a:r>
              <a:rPr lang="en-US" sz="2200" b="1" dirty="0" smtClean="0"/>
              <a:t>drone</a:t>
            </a:r>
            <a:r>
              <a:rPr lang="en-US" sz="2200" dirty="0"/>
              <a:t>, </a:t>
            </a:r>
            <a:endParaRPr lang="en-US" sz="2200" dirty="0" smtClean="0"/>
          </a:p>
          <a:p>
            <a:r>
              <a:rPr lang="en-US" sz="2200" dirty="0" smtClean="0"/>
              <a:t>a </a:t>
            </a:r>
            <a:r>
              <a:rPr lang="en-US" sz="2200" dirty="0"/>
              <a:t>recently launched “animated </a:t>
            </a:r>
            <a:r>
              <a:rPr lang="en-US" sz="2200" dirty="0" smtClean="0"/>
              <a:t>system” …</a:t>
            </a:r>
          </a:p>
          <a:p>
            <a:r>
              <a:rPr lang="en-US" sz="2200" dirty="0" smtClean="0"/>
              <a:t> </a:t>
            </a:r>
          </a:p>
          <a:p>
            <a:r>
              <a:rPr lang="en-US" sz="2200" dirty="0" smtClean="0"/>
              <a:t> 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40" y="1817109"/>
            <a:ext cx="4189708" cy="2222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9" y="1817109"/>
            <a:ext cx="3478873" cy="22223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4235" y="4098241"/>
            <a:ext cx="87910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Extremely tiny, it includes an HD </a:t>
            </a:r>
            <a:r>
              <a:rPr lang="en-US" sz="2200" dirty="0" smtClean="0"/>
              <a:t>cam, </a:t>
            </a:r>
            <a:r>
              <a:rPr lang="en-US" sz="2200" dirty="0"/>
              <a:t>IMU, GPS, MCU, </a:t>
            </a:r>
            <a:r>
              <a:rPr lang="en-US" sz="2200" dirty="0" smtClean="0"/>
              <a:t>IR obstacle </a:t>
            </a:r>
            <a:r>
              <a:rPr lang="en-US" sz="2200" dirty="0"/>
              <a:t>avoidance, </a:t>
            </a:r>
            <a:r>
              <a:rPr lang="en-US" sz="2200" dirty="0" smtClean="0"/>
              <a:t>gesture </a:t>
            </a:r>
            <a:r>
              <a:rPr lang="en-US" sz="2200" dirty="0"/>
              <a:t>control, </a:t>
            </a:r>
            <a:r>
              <a:rPr lang="en-US" sz="2200" dirty="0" smtClean="0"/>
              <a:t>auto following, swarming and </a:t>
            </a:r>
            <a:r>
              <a:rPr lang="en-US" sz="2200" dirty="0"/>
              <a:t>more…</a:t>
            </a:r>
          </a:p>
          <a:p>
            <a:endParaRPr lang="en-US" sz="1000" dirty="0"/>
          </a:p>
          <a:p>
            <a:r>
              <a:rPr lang="en-US" sz="2200" dirty="0"/>
              <a:t>There are so many dimensions to its capabilities, it’s hard to even </a:t>
            </a:r>
            <a:r>
              <a:rPr lang="en-US" sz="2200" dirty="0" smtClean="0"/>
              <a:t>say </a:t>
            </a:r>
            <a:r>
              <a:rPr lang="en-US" sz="2200" dirty="0"/>
              <a:t>where the “system” begins and where it </a:t>
            </a:r>
            <a:r>
              <a:rPr lang="en-US" sz="2200" dirty="0" smtClean="0"/>
              <a:t>ends . . . </a:t>
            </a:r>
            <a:r>
              <a:rPr lang="en-US" sz="2200" dirty="0" smtClean="0">
                <a:hlinkClick r:id="rId6"/>
              </a:rPr>
              <a:t>check out this amazing VIDEO!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0080102" y="3748835"/>
            <a:ext cx="7539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3"/>
              </a:rPr>
              <a:t>Source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601229" y="5698679"/>
            <a:ext cx="3974007" cy="314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https://www.youtube.com/watch?v=hgkbhjXTbOE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665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4493" y="1180210"/>
            <a:ext cx="84954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dirty="0"/>
              <a:t>T</a:t>
            </a:r>
            <a:r>
              <a:rPr lang="en-US" sz="2200" dirty="0" smtClean="0"/>
              <a:t>hese aren’t just frivolous recreational play-things, but instead have vast potential for human empowerment . . .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Consider the story of a heart-patient confined by an lengthy hospital stay 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He can now enjoy exploring the beautiful world outside his window, a laptop controlling his drone, providing stunning views of what’s out there 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/>
              <a:t>I</a:t>
            </a:r>
            <a:r>
              <a:rPr lang="en-US" sz="2200" dirty="0" smtClean="0"/>
              <a:t>t won’t be long before we can join friends on group “drone-tours” of remote places around the world, right from own individual homes . . .  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With each our drones “carrying our eyes” remotely in the form of fisheye lenses and </a:t>
            </a:r>
            <a:r>
              <a:rPr lang="en-US" sz="2200" dirty="0" err="1" smtClean="0"/>
              <a:t>microcams</a:t>
            </a:r>
            <a:r>
              <a:rPr lang="en-US" sz="2200" dirty="0" smtClean="0"/>
              <a:t> (as in the Bebop) 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W</a:t>
            </a:r>
            <a:r>
              <a:rPr lang="en-US" sz="2200" dirty="0" smtClean="0"/>
              <a:t>hich we see through by using our Oculus Rifts over the internet!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132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99" y="728270"/>
            <a:ext cx="3587009" cy="26711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99" y="3508909"/>
            <a:ext cx="3587009" cy="2685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84" y="3508909"/>
            <a:ext cx="3588185" cy="2678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083" y="728270"/>
            <a:ext cx="3578198" cy="2671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8916" y="728270"/>
            <a:ext cx="17069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</a:t>
            </a:r>
            <a:r>
              <a:rPr lang="en-US" sz="2200" dirty="0" smtClean="0"/>
              <a:t>magine </a:t>
            </a:r>
            <a:r>
              <a:rPr lang="en-US" sz="2200" dirty="0"/>
              <a:t>the impact </a:t>
            </a:r>
            <a:r>
              <a:rPr lang="en-US" sz="2200" dirty="0" smtClean="0"/>
              <a:t>as </a:t>
            </a:r>
            <a:r>
              <a:rPr lang="en-US" sz="2200" dirty="0"/>
              <a:t>today’s </a:t>
            </a:r>
            <a:r>
              <a:rPr lang="en-US" sz="2200" dirty="0" smtClean="0"/>
              <a:t>kids</a:t>
            </a:r>
            <a:r>
              <a:rPr lang="en-US" sz="2200" dirty="0"/>
              <a:t> </a:t>
            </a:r>
            <a:r>
              <a:rPr lang="en-US" sz="2200" dirty="0" smtClean="0"/>
              <a:t>start peeking at the insides of </a:t>
            </a:r>
            <a:r>
              <a:rPr lang="en-US" sz="2200" dirty="0" err="1" smtClean="0"/>
              <a:t>Zano</a:t>
            </a:r>
            <a:r>
              <a:rPr lang="en-US" sz="2200" dirty="0"/>
              <a:t> </a:t>
            </a:r>
            <a:r>
              <a:rPr lang="en-US" sz="2200" dirty="0" err="1" smtClean="0"/>
              <a:t>nanodrones</a:t>
            </a:r>
            <a:r>
              <a:rPr lang="en-US" sz="2200" dirty="0" smtClean="0"/>
              <a:t>!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8472522" y="6318157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URL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28916" y="3524025"/>
            <a:ext cx="1851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Think of the possibilities of what they might do next!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922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08" y="1838775"/>
            <a:ext cx="3022146" cy="1788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60" y="1832334"/>
            <a:ext cx="2994932" cy="1779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60" y="3952422"/>
            <a:ext cx="3044209" cy="17960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349360" y="733427"/>
            <a:ext cx="10384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Some ideas/things in the coming wave of innovations are hinted-at by the new </a:t>
            </a:r>
          </a:p>
          <a:p>
            <a:r>
              <a:rPr lang="en-US" sz="2200" dirty="0" err="1" smtClean="0">
                <a:hlinkClick r:id="rId5"/>
              </a:rPr>
              <a:t>Myo</a:t>
            </a:r>
            <a:r>
              <a:rPr lang="en-US" sz="2200" dirty="0" smtClean="0">
                <a:hlinkClick r:id="rId5"/>
              </a:rPr>
              <a:t> gesture control armbands</a:t>
            </a:r>
            <a:r>
              <a:rPr lang="en-US" sz="2200" dirty="0" smtClean="0"/>
              <a:t> from the mechatronics engineers at </a:t>
            </a:r>
            <a:r>
              <a:rPr lang="en-US" sz="2200" dirty="0" err="1" smtClean="0">
                <a:hlinkClick r:id="rId6"/>
              </a:rPr>
              <a:t>Thalmic</a:t>
            </a:r>
            <a:r>
              <a:rPr lang="en-US" sz="2200" dirty="0" smtClean="0">
                <a:hlinkClick r:id="rId6"/>
              </a:rPr>
              <a:t> Labs</a:t>
            </a:r>
            <a:r>
              <a:rPr lang="en-US" sz="2200" dirty="0" smtClean="0"/>
              <a:t>:</a:t>
            </a:r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70" y="1838775"/>
            <a:ext cx="3127590" cy="1784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08" y="3951646"/>
            <a:ext cx="3048631" cy="17968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60" y="3925333"/>
            <a:ext cx="3019551" cy="1823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307670" y="5770147"/>
            <a:ext cx="2980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hlinkClick r:id="rId5"/>
              </a:rPr>
              <a:t>https</a:t>
            </a:r>
            <a:r>
              <a:rPr lang="en-US" sz="1400" u="sng" dirty="0">
                <a:hlinkClick r:id="rId5"/>
              </a:rPr>
              <a:t>://www.thalmic.com/en/myo/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6739" y="1142076"/>
            <a:ext cx="95170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 smtClean="0"/>
              <a:t>So, what’s happening here?</a:t>
            </a:r>
          </a:p>
          <a:p>
            <a:pPr>
              <a:spcAft>
                <a:spcPts val="1200"/>
              </a:spcAft>
            </a:pPr>
            <a:r>
              <a:rPr lang="en-US" sz="2200" dirty="0" smtClean="0"/>
              <a:t>Instead of just printing a billion transistors onto single “large” smartphone chips. 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/>
              <a:t>W</a:t>
            </a:r>
            <a:r>
              <a:rPr lang="en-US" sz="2200" dirty="0" smtClean="0"/>
              <a:t>e can also print a million transistors onto 1000 very tiny but very powerful chips. </a:t>
            </a:r>
          </a:p>
          <a:p>
            <a:pPr>
              <a:spcAft>
                <a:spcPts val="1200"/>
              </a:spcAft>
            </a:pPr>
            <a:r>
              <a:rPr lang="en-US" sz="2200" dirty="0"/>
              <a:t>I</a:t>
            </a:r>
            <a:r>
              <a:rPr lang="en-US" sz="2200" dirty="0" smtClean="0"/>
              <a:t>.e., you can actually do a lot with a million transistors!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So we can now embed lots and lots of tiny micro-processors and MEMS micro-mechanisms into almost everything. 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Placing them were they can get local physical data such as position, acceleration, temperature, pressure, etc. </a:t>
            </a:r>
            <a:endParaRPr lang="en-US" sz="2200" dirty="0"/>
          </a:p>
          <a:p>
            <a:pPr>
              <a:spcAft>
                <a:spcPts val="1200"/>
              </a:spcAft>
            </a:pPr>
            <a:r>
              <a:rPr lang="en-US" sz="2200" dirty="0" smtClean="0"/>
              <a:t>Thus enabling smart-distributed-clusters of tiny chips to animate and interactively control many macro-scale systems such as robots, drones, autos . . 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1026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7852" y="577653"/>
            <a:ext cx="776180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Such chips can be selected and embedded in macro-scale systems </a:t>
            </a:r>
          </a:p>
          <a:p>
            <a:r>
              <a:rPr lang="en-US" sz="2200" dirty="0" smtClean="0"/>
              <a:t>By exploiting innovations in selection methods, and innovations </a:t>
            </a:r>
          </a:p>
          <a:p>
            <a:r>
              <a:rPr lang="en-US" sz="2200" dirty="0" smtClean="0"/>
              <a:t>in woven, printed, near-field and wireless interconnections . . .</a:t>
            </a:r>
            <a:endParaRPr lang="en-US" sz="2200" dirty="0"/>
          </a:p>
        </p:txBody>
      </p:sp>
      <p:sp>
        <p:nvSpPr>
          <p:cNvPr id="3" name="AutoShape 2" descr="data:image/jpeg;base64,/9j/4AAQSkZJRgABAQAAAQABAAD/2wCEAAkGBxQTEhUUEhQWFhUVGBsWGBcYFxcYFhcYHBcXFxgYHBoeHCggHRwlHhcaITEhJSkrLi4uHB8zODMsNygtLisBCgoKDg0OGxAQGywkHyQsLCwsLCwsLCwsLDQsLCwsLCwsLCwsLCwsLCwsLCwsLCwsLCwsLCwsLCwsLCwsLCwsLP/AABEIAOEA4QMBIgACEQEDEQH/xAAcAAACAgMBAQAAAAAAAAAAAAAEBgMFAQIHAAj/xABCEAACAQIFAQcCBAQFAQYHAAABAhEAAwQFEiExQQYTIlFhcYEykQcjQqEUscHRM1JicvCSFTSCouHxNUNTY3Oywv/EABkBAAIDAQAAAAAAAAAAAAAAAAECAAMEBf/EACYRAAICAQQCAgIDAQAAAAAAAAABAhEhAxIxQQQiE1EycUJh4TP/2gAMAwEAAhEDEQA/ABblqpLKUTet1rbSgQJw61YWRQlhaPsrTCkgWorq0Uq1HdWiApcZbpO7YrcdreGtCep6DzM0/i2NUtsq7n4rnWe5nZOI/iHXvURwBbkqLgBlgWG4FBhiJmNy97bw4Any3HtUN1SOPuKOx+ZNee4QoRHYsLa/Su8gDboNpqHD4XU4Usq+rTp6eQJ/aokMC2W3o+3i2HWmfs52esXe8t3ot3RpuWzcLILlt/pYGeJA3AI8Q6zVphciwVpnXGWntFYK3Fa7fsudwR4bQiNjuOtB/RBNs41iQCdv/SpHuamA/bpTzbtZdeCovf4y8o/+RhtAVRMSoKQOkwek0s5pYw6MQ2GxFmOCbm5/8Jtx+9K1keMqR0fsSAqARR3avMgEIHJ2rm+T59ct+GzfU/8A276923w6lgaKx+YYhnU3rLqoMyBrX7rIisnwT3X0bFrabOh9k8OEQedMjNSJlfaOyqgFwPQ0z4PM0YSDVTu8ljroNek3tjm/dKYNM9/HKATNcj7eY5rtwKisYO8KY+9HT090gSmoxsosxxZuMPMmumdlsmXugSOlc6yPJbty4pZCADMkRXYstt6bYUc1d5D4SE0XzJm6YFF4FD4+7Aqe4W8j9qDxOBuONgaxuLZoUkJ2a3C9wKOpp2sflYYk7Qv9KrsD2c0vrfmhO3ecrbsm2p8TCKXa20h5TVFb+HeF73E3sQeJgU9tu5PlVL2JwfcYNJ+p/EfmrtV2ozzKxIYRiazWK9SjWUl63UISj7qVBorsHHNrK0dZFDWloy0KZCsmUVpdFTKK0cUQC32rxHd2D/rMfHWuTZ5i+9usFGlBwo8oiun/AIiKf4d3WYtoeAYkkKCfk0kdmezti8g7+69p3+iEkOSQEGo7LPG/2oDL6F23YCgvDRtDDhT/AKvQ1oT5eJuR6epruuLyWxhMItprQdBcCsvd6mvsSbYUtuSVO8jYQTEgQm4rsDZW8xtXbqIGGlWUMzdIJMadxwZjiopBqwLsVg8ZcxNspcFtiDqJtDuygUfUBEkkAczsD0pvxWfoCzYvXothm0Ii6bjBiI8Qky+lYO3i6zNF9m8FawpKy7GJZ7jSW0wyrsBAkT7/ABVNjAl64LU/ReCudJbWUxdkAkTOltyPQikm7laHjVOywyzDsNetrVouAy2rSae6DCSgcblhqEtG8iNoAr8djrdtxacn0JCXUP8AvLAuB68ecDegcJrxLFP8K7bJtNvGowxUp/q8LbcGWGwIhazjCYnC3WW/bgzyBuSY32/5M+RFRVLkErjwM2O7NYfEW9SILF0A6VG1m8ygkpGrwMYkFdiDMGl63ZzDCSq3HQKd7ZdNQGxDKjHdempBEggkHanDIbV58Gn8Qqolq6GtgqQ+xDMzExpCQSP9Rj9MVZ51nNq+j2u7dgxdTp0qJkatGuFcwQCRIgEQw2qXROeBPwXb3FsCGwlm6yrJOkhoHJO59JqQfiLiTsmEw6njc/3IFXuV9lsBe0q1tWcbw7OhaF8bLouKGUPpEhdpI8jROd/w2XlblrC7Fgg0W0Uy0lQ165rdn230kfHU2CikTO86uR3eG2PVMMzL/wBQLAj1FH3sHnkKe5FyeQtsLH/VpNX57Q4hAC3dLbO41PbZiPlNf2n3qxw3aK47WdLNa1sAdRLWiB9QEaSh22ZgBMDeRCqaYzi0LuHyvNlXVcwdr5uRHnIFSWMxzBRtYsj0VXb953q77X5vbspoxmJdbjEaFQlGKyJIUeKQDzMdedqocT4kAtDFx+m5cvXjJiZh3AG3IAFM5RXIEpMy/aTMUEnCo28RBU/uePWt07aYoAF8KqjrLcfAFW3Zy9rsOuKvQ4JUtBVwCPDIaV0DffTvt60vYy3ZWWsX2xDB9QuMxdBGxthFAQid5I9KVtLLIreEGZn2yAt6hb1zzoBhfOfSkvNMC7zib6Hu9j4TqgHcT5U1f9m67LXTeFpgxLKE0KQT9JB9/wB6I7J5Wuq5b1jQ4JZTus8Qo+d6sUYVYm+fAZ2bum/ZW4VKpHhnk+tXBFZweEFu0qARHA8h5V565utW7B0dJvbkiivV6a9VRbYDdWoNNGXVqAiuqcozaWi7Yoe2KLQUwDdRUeIuBVLHoKmpd7Z5uti2NQJB5A5jjaiKVOc5sDgWU3QUdyDbH1tAJBJ5A1RQXYSzd0Atd0CZt2xpZbjANJIG407N8UvuMLeLfw4uIrHlyC3KbckAEajvTHmWLu4MphcGpst3ffMWK3rl3UD4Z0EW4QFiOsecAox1gbbtu6tzCwhZbVwFmEALcfwoFVjpeSxg+/EijBhLd5RqnWrHU3Cl58Z44maW8tzV3t90+ExNwICjsFQOedTQ77vBPSZAgDoSmMIXSxuXe9ZUtsZDWVcatN0Bg5cQogCRG48wQPzC3ovaBsY1IVHePcMbeEdAYJPtMTR2A0qSulNYVFGpEdmVVjQXUbid9+N/KSglccbxVcfqN1Wt3LjAFQqkBVlU2ZSWBU8E8CmS3YK4XubOJCPaVbXeuiyNBi4wU/SWZgASDJIMnaJVZsO68NFretW1/Nvi0NMMrnwKu55MAE+MkeKN+OtRvie9gBlgDwlCpJiQ2gBZMzEidmMkcAbDZNKAF8QznYk3rhJAbUZE6ARMlR05mjcJdhkRmb6CwbSB9OkENC8QQAdpG3SaBCszGzduXe6uytlQVuEr/iBhIt2zsCAD4idpYAcHTW9qOzl26o7q9ZtKmmJdkFrZVWyiqs7TM6ZJJ4ECmDNA1y2pTSbqJ3ndmGRnYEd3qM+GSSCOIAkSAaS7hlSxLIyteuhotRpZ9Kl1bUjQsrtADeIjoKNko3v4W5hbB7+49y9hm13HM/QN0IYfWCqvvJJmDEGtO12Gxndq1qWKsdwqvdCFE3WVJC6y5iJn0q1uO9y08rAa0VCNKlSweEC7BY8I0niOeYmv53Ld2dnQqFIRfELiM6+Y8LWtQ9vuF9heHQn5F2Ea5dW9mN1LVu5uBcugX72r6RuZUGeTv5Rsa6JnOCS7Yt27a27aKurbQALYnwHaAyq0wJgzvvShmmGwF57VzEsoBEwpIs3jqGrckqjAEnTMHaNqbEzFgRatC2oW2SgVFnRsp3Jjlh8+fFG1wR7nkoLVm7iMC4fDfxRR+5a3KoxFkgAFz4tJIBnUdjEedjcwVy1Za614IyeG6VUC2iqoHdIHBJEn6juZ2ofEqcLbe4bgt2nvtJDtu2pLUMIHRST5c+tDpqvXnS41sI7+FjMOCoBadwW8O49J60UhbYvYTF2ReskFWHerbKXNLKwci2AR5SwO+2x8qZO0GW2sHYuXgEtgudNhG+oJM7/EwAAKssb2TU2wga0k3LTaigclLdwXCR0UHSSZ5Vd6jw+Si6n5lvvrLW3AQkaihMd50Knyj0jepSJufRyvLO0sXT/FzojdRMeY944mmO329tu1qzgrMb7swj9uaXO2vZ7D2MMt6w76mushRiCiqJK6TEsY3Jk/BqP8McBrvlyNl2+ampPZBsOlDfNI7Ph3YqC5kmo7zVuTAoW+9cts6aRr3leofVXqSx6CrgqAiiXFQkV1zkHrYopKHQUQlEBJXK/xJzHVc0Dgf8FdNxt3QjH0rh/aHG67ztsd4FEBX5Hmv8PeFzQtxettiQCehkbggwaauyOYq3fXGtl7rOG3YlQFa2dwenjJ9NApKCb/APp/SmLsYnibUWCkfpUMQwBKmCQOY68TQk0sjRTfB0jLFvdxqulkPe6Na3LVwG0IJ8R1FoBJ36x1NRJmeHvm9at62Vti2gKdKmWk6l1apO+2keYiEbMMtv3XQ3LIAA0eC2UXQDOptKsGYkkljJ49qc+zuCVkSH02VECygXRIgSTLEkkMWJIJ1EEbA1VKUV7NlkYyfqkbpnFkORbusWFsxaALuNlC92fFbVFCEnpuenAua9ohoAW0qhUa2rQWKIJ2twdJGq0vhI3hQOYLBa7M4ZXNxLQ1Nz4mK+f0kwNya2x2DhSSqlQNxpkaeuw5EdKT5l0h/hfbE7C9p+/ub2sQo8IC4buriEzqLuHXUoLbnfbeeatsfnmh93S3bVpl21qEWQdQSCUa4dIIktpaAwBqkzVMPYl0CguoZWI7y0QRI8LyF6EFY6RFJGc5ncvt431AHYKFRR6hVAE788+tXp2UOO0ZcVnBW4ThbqlF1aGBmZCgqA4nfkKdwZgnai8jzi/duWu+xFrQpgqzFHiDANq1DP8AV5KOd+a56uxlSQf+fervL+02ItpoW84A+lf0A+i/SD6gUQHT8PjAxUM9tFZ9TFZDaIUarjEkKX8ICCN4gNBNLGd5reuEPbdgMOzWmcDXpOxXUy+C4pCfUASsEMCCKtuzvaq/iWDBXtrp/MVLjMtxl3Bgjw9eu80XmWYfxV1RDARO4IIJ8weu1RoCYH2bwqqEu4p8YhxCkMqWUNu4waUvd54keFB3iNx5iWa5iHVdIJU3gfCF0MV1QGbTJXaYk7e53GZ3w6AWnZG6aWZZM8kAgE+pqywDP9d1i7RuSSSfvUTC0V/afJVxAt/nOqyuq2HhSV+m5pgqbgBO5AnYEgCmg4S4VKD+HbChdSoLQt3C0H6hOmfVeaS8VmAu4jQD4Rt89faiM17T/wAJaCLqbyJ6D/n8qMYtgk6GHLstKd7dc7PsgPIG43gkTBiqPtN2tu2bfhVWbR3erYN3YkxIHG/71X2e2FsqFJ6fuaUO2OdC42m2Z2A++5/aKlMmBSzjM718jvG8KzpQbIk8wK6h+F+X6MOHI3bxf2rmOFw5d1XqzAf3ruuUYYWrSqOgArL5UsKJr8WPMg52oW81Su1CXWrCzYjSa9UWqs0oxbuKiIqdxURFdg5BhRUy1GtSrRAUPbPElbDAeW58q441pQ41P4TuzKJid4Hma6R+K+L0KLYMaz8kAf8AtXLmb04ourwBZ5Mm7pZjbkCSBO5idunlXROxNrRbBYSW3JpCy1Q1y2pTVvuN/F8elddyd1VFUqZA8qzeQ8Gvx1lstRYW4OY/Yj2NTYHLgrdI5+9QZfgwyu4Z9NzxKGAWJ34+qem8cCjctwbW5JcsPWstVg0XYW9sCoWuiJBG1aLmCPcNoAk6dRMeEDynzqk7T3lw2Hc21gtwBuSfQU6VsRujmnb/ADTvsQQDssjrzSo6ERBmf23I39dp9iKuMHZw903BiLzWbhEo2glAwmUuAeIT5x0PzU6Nj139Y963xVKjDJ27IwtSLbk+9S2bfWrXJMta9cQIu8iiKzqvZDLxh8GGYeIieIoXKXdrjMUkTueo8iPMUXicwVkaxbYM1shHEEFTvtuN+DuNtqscMmi1xBig2RIDvL3l4AcLR2KxDKGU22ChZFyRpJ8vOo8jsEkuep2ojP32FscuQPjrQ6G7EfDYW4s3dMgk+8TPzQ+aXQ7Kh4PiPtXTjlg7sJHArmmd4F7bPc0EoTAI3IA2q+LTKmhezOwCTpGyiTS/hyzPChmaZAAJJ9I5qxuYllWCZ1H2McmhcDintXlvWiFYGRO49iPKlkxki/7D4E3cUGYfTLH34/vXWpilbsThG7rv7n+JeJc7dCSaZHeub5LvUZ0fHVaaMXGoW89bXblBX7tZmaEbd5WKF7yvUBqG5xURFEMKiIrrnHNAKxfuhFLHoJqQCljt/mXdYcgHdtv70QHNc6xjYvFszEkAmJ6Cq7FAD/15rOCMeIz4jEelRYtgW22HG9AKL3sLljXcQGEgLvPSegrseGsRSr+HWX6LAJ5bc05oARB61hnLdI3QjtjQM911bfTo/eiLzsUItsJjpBIMT/WqjOMiFxYD3AAwaEP1QQYMkCNvOrDDY6x3i2Q/5pTWEPJHXfgkdYJqJBbK/J8GUYs9xi5mZAAPwABSf+IfaJrN5FtMA67zAMbRO/WujY64FUsegmvn/tFiziMTcadtUD2FX6UbdlGrKlRFm+POIvNdYBS0CBGwHG4AnbbjiB0rIwWrSts6maAFHJJrbLV0tJRH2Ih11L7xPI5qa3hJYKBWgzENuz4YkAnzp+/DjJD/AIrbaTtSjicAC6opnp7V1rIlW1h9KggBQQSCNQM77+oO3t50boFWee7rv+IGB1qfOLg0gA87VPl9ldJLdaCNgPdAHC70oxcZRY7u2AWk8yfM70Nhl73Ek9E/n1oW9ll1Nbtd1qW1IhEBBpURPXcE/NWmSYYrbluWM/ep2DoLx+I0IT57D3OwqnxYUotsjnkfzo/GtN1E6KNR/pVRmDIha4JAQfG1EiELtzl9ka2UwUAQKPPlj/SknD29TBemw96aO1GK1FEIBO7ttvLb8+0Va5T2DuaLOKZl0FgxQzIHPz0pNTWjppbnyNDTlN44HLBIEtooEQo28tqkeoFuyaJRa57ydHgEuihLi1avZoa5ZpWhkyt0VmjO5r1LQ1jMwqMipmFRkV1jkmtca/EnNe8xGgHwr/Out5vihasu56CuDZhiRdvMx2/qfOigAdq6do6cVth2BcTxIn7yazdUACPerPs3kL33lSAogEkx4jsAB1Mmlk0lbHhFtpI6jkGf4ZbaqGC/361dYRrbaj3oaTI4EDy9a5/j+zOIQQFETuYkx7GqG4jWiYuNM8AwR5iKzR0U+GbJalco7fg0A6zQuaMLfdkWmaXALWwCUB/URzp6GK4/ezXGWn1LddY/QeN99w2/lvRiduMSRBj5/qKb4p9COcexx/EHMLtuyEtAEuSDMzp0n6Y69a5FleAe7d0W0d2PAUFmPnsBPQ0Zn2eXr7gudSjp4goO8bggzv51H2a7RXcHiEvWo1JJE7gypUz7g1ohHaqMs5bnZY4SyomV6EGCoMxsYbkTzG/8qnwlmAWPShbuNF6413Sock6gDsTPKxtHsSKsMadOH8i3nRaEN+yWG77EF4mDI8q6dmN8Ai0SJG224253pY/D/Kow7FpBcESOQCCJHrvNM2CwShUt6i/dqF1tuzQIknzNR/RF9mLrkk2zaYIFBF3UuknyiZojJMqFsG4TufM7VFm5KgBN9+KssLdBtePYKJP2oDdA+b4gSo3IkTpBY7kDgb8mrhtvYCqbs8i3D3iGVPBozNrum23mxgVFwBkOFtay7/5zA9hsKWO018WtNtt9TSw81Xc/emvB3AAqjiPmuYduszcYi4v1Ko2G3Igkz8gUatAuha7X4q0+LuHDFjbhQNXI28Y+GkV0PJ+0RvYNBEd0ug/6n4n7VyRke3cIcFWHIPO4n+s0+ZUO7w9m31Yd43u3A+1ZNfSi4xvLXH+mzx5u3/Y04KrawlVGXnir3DCqC9m3dVG1ijVWvFKNAsrv4evUdorNLRLJ2FRkVMwrQ10jniL+J2Zd3ZCDlq48idZpv/EfM+9vlQdlMUnhoBjrtTAM3CIBB38qvezeYXbRUoqmCWXUOCRBI8jEifel5RNXOD2G3XYcST/balkk1TLNN07OgYXtreIh0B+ah/7dw+uWwktcPiZVX08TGk22uJLg6WjrtsfUnmiMTddF1MpU8AkbSeOdv/ak+KKLflbLjC3bWIZ5tKqh2VGUQCBzO5g/tRF3stZZWIeNjB1REAmIiD9xVdZwuIBEK589on1ioO0YxEBBbI2+Z/tVkIu8FepJVkrLOWKysodSSQRDEERyCOCI9J9elZGSM7HSoUE7LJbSPLUdzWtnL5uEqHhD4SQFbjl+QN+g52puw2m3b1XQYEAkKTz1gbx60zZQkR5H2PU2Gu3LoQrx1E+u/wDz1oXO7Oy8lACZXxTpkNEdZBFXyYFQZBMRx51nsjgiz+K4zi2TMknfboSY2AoXZKLXKluWrCrOzDUAwh1BEgEdCKMwt29atMy22vuzAKsqsT1JMeEfesY3K3uXS2oaBEAABus7zv0q0sE20A5Ec0rHSA71jXeAU8Vc42yLagkSTtB2BqlytW3aSTOzbAx6xtPtFHYm815whGw5jmoRhuXXO7WCsTxHAoK7ZVsUx1OwgEgsSit0heBRmGRkU621BRsSIMetB5anhZ+twz8dKICm7QYrutV5SZs+KNwDIiCOoNcmzfMWuBtRl3Pij31N8fSPinztmxS+xLhlu93b0CSVZdZQEdJLjfb9Nc9z9dF3REFAFP8AuPiY/vHxTJ4FccokyfCPibyd4xOrbU28qo4+21NS39d5iOAdI9htQeQ40jDFnUfkLpttx9YiD69fmpsmt8Vm1cmzSwhwy3pTBhhVDlwpgworNRe2GIK201lK3iiKRaazW8V6pRLMkVXZ7iO7sO3WIFWhFJX4j4/Tb0A9JP8AStxhZyDNbeu6xmd6CayQeJ9PM8CjrY5bz/rR/ZjCa8UhbdbIN9h/sjQPlyg+TUslUilxOBe1c0ON1JBjfcEz+80Yi7qJKlfFB9idp4rp/ZbDbPccBtTctHsOfP8ArV1isFh7nhvYY+4WRVL8hbqo0LQqNtnOcu7QvbDbSAPCJ3nUOduNOr5irrD9rQy6GwwuAg6lYagyxxwZ+RRtzsPhr1tWAfDO5ZVR2AYkFo8MwSQuqB0q17HW7mVu/wCV3yvALA6WRRzAg6p+OBTr45Abmka9n+1uHuWg1xUtPxo3hd9hLKNwI6R5VU4vMhicS6HQqoPC4aQ3n8z0/tVJ+JGNGIxTXLGHa0QIYQPFtsxUbA8zSWFCorLc8RJDW4YMnMNPDD+/FXR09qwZ5T3PJ0RLGliATB+qCYaOJ8/mi8rssgcm5rJYlRAUKOi8z81zzAZ5et76pHEHfar/AA+f2boAfVbbzGwpaZBixN99LaR4vUSOf7TVpkFpu5ZrSqtwnxbRJ86hywqtsvcuAoo1FjwB5mr/ADLBakCWyy95zctsAyCPqE+m3B/rUARZIL2r8wR60R2iukJpXaeooyzg2VFCuZUAS25MCJJ6mh7wL3FU9OaUYxkilU8VE4K4F1OQNzEjp6H71LjEhQF2J2rW3lyWbLJh7VtWaW0gBFa5GxYgHkxJg7UwADPs0RLKAGe9dbShdzv00jcAAHfgRUtrMLZhVP0r8eUe9UlvBNcure7llYFVe0HUhCfCzA8MBsekj12rXtNghbQ3E2biR68e+8VCCznOL1Yl3RtKqxYwYGm1BJPqW/lSFj75u3GuHljqPuaus4R7WsEzqAtz8y/33qnyrDd7dVB+tv2nf9qL9UCPs8DAylMPZtn6rn5re3Cj7RV1lFviqvHP3l9iOF8C+y7Vf5Va4rPJYNMX7DDgVq9wwqowS1c4cVTRdYYlbitFqQVCGK9Wa9UIbmuLfiBmXe3SAdif2G3966v2kxndYd26nwj3NcKzK/ruseQNv7/y/etpiAo6U2dk8IFwly4TDYh9CmJ/Ltc/d2/8tKbzGw8TGAPMngfyrpeHwQVrVhYK4dFtyOC48Vw/9Zakk6TY8VukkWOQZMXtG3igjW9SsqgsJ0sGXVvvuBtxRmeZkReTQMSWthtkUixqIhTcBjUNzEGB16VYDL0fTJ8S7jfyqzvYdXQpcUOrCGUiVYeRBrHHJtkLuVYzvDY/jLY/iF1OhVGCJI0nxAlZIMc00YTDqTPNDWMCiJotoEQcBFAA26ACK1y6+J/xFIC6SI0trVo1DzU7+0CJmr9ONuzNqSpUUna6xb1+GFaN9ufKlbMMjDNaBtz4WDlVXTvBViSwIIgjYGZHlTB2mt3btxe5dFg+IMmqR6biKjw95y2khYHlWlujKlZzXMOy9xTqtAugMELBZepHrE1vgeyRuKWW5DDhHRl1fPQ+9daWwdQJ4HHn7eoqDugbmwqKTGaKbI+zIuWO7xBcJEsFdkkQQVOk7rB4pxS2qKANkRYG2wVR6eQFCYfLH71rrMR4AihWOmNRbUV/zdJ8qNs4aG18tGnnpM8UJERObq6QZEESD5yJEVU4FLmsv9Sk/IqvzE96+jFBfy7q3rEEghlmCfPk7cVfYHWrEFR3egEODvqk6lI9oIPvQCYulmuAr+kcGhM1xt3SpRhbKupYMJFy3uHQbSDvII6jyqwW0CpaYJpVxq4tzes3indkFrLWQWuBYfkHl9liOpO9EAwYKLVks23LMY4HPT0qPF5XcxA/LTV3ZDncbkcLB5nn4qPKHuDD2zdLSbaE94AtwEqJDgbaqrsHn9zDl76EQ7HwmdLIgj95MGhy8B45ObdrrzW3NuIKghgf87nj4E1D2Rw8G7f6WUMf7m2H9aZO2F5M2c3sNZ7p7Vtr18sRDr9Kcfq8L8xtFV+Cw3d4NB+q82s+w2WjN/xJpqk5EOXWZM015daiKqMusUx4O3SSG02WeEWrfD1XYVas7Aqho0WECtxWorYUoxmvVivUCCT+JeZQO7B+kaj7nj+9cn0ys+ZA9d5P22FM3bvHm7db/UxJ9hsP2mlgeflWxmRB2SOiYuy13/DQ955glVLIP+oCnnAYVbtltZf80yzW9WoMxBJEcbn+dKGR2QbW622a9dA03Nx3dsEseREsQJp4wIvIo0CANvy/GI6Rqkz6mfmqtb8aLtBe1lngclxANsLcVLVt15l7l23p8QZjtJO8gCNx0BNti7N7vAVYlOGXb7g8it8la6VPeMrcQQpRvUMskTxuDv5CN7hEjffbyqqMbZZKdIqcJliWEe8DiXhCNAuXbjRMnQheC3sJ6DmCFdzWyLIFnD3mW23c+JCjbct44Jiesdeu1Mz5lbT62CDoW+lvY8T6c7TEVS4/EXDrLNbZCfy9AaQP9RJIJ9q1xVGOTsoMQujXiC9wJaUuyqFYMqgk7H032Ir2NXDnE2NRZbpDNaKyA4gF1J4O0HSd9gelMJsizZ1EMTy2lWcgGBMKCQByTEDcmKp8Hi8M18qh/NCq5iSpVvpaR4ZPPmRFFgiWzABSaEy23LE1jO8VoUApKtyZER87fcjrROQYTQsgkg7gEzHtPSgiMDza7cuXLaKzIEcOyg6GcLwpImUJiQIng+VWd2/AnQZ8pifmtbdu61y73i2woYdyy/UUKiQwPBDT6HbaoMxussC7YV7Q3ZoVwPXSeIoDEFnBKzQdZ1M1xhcbUVLfpU9FEbDpRmMS5Gi20EjYkbe1b4RJBYdeKWsVnN6zi2a8SuHtW9RiG1eZ0iWBG3vNHoBa4rO7djubOMIV7wKqQPAxBVY9CdY/egsoy+8qnubyaluEnWkgWyzNoVVYaYBAB8h7RYZzct37CiA63ACvyNmU8gwdiIIqaxk9lVJ7tdb2+7d/1skRpLcn53qIgJ2sE4dxBIPkus7bmFgk/ApOz4tbsumvUHK27S6QpQMBKyOYM70y4WUv2rCNcNuxaHibxKdMKAzf5o3pV7d48G70BRSR63GBVNvPct8VFwRi3l+Y3Nd6zZgLiClonroQwI8pEz7025jY8QUcIAo+BVH2Fyv80tEraGonpPApsuWZ386VZkPL1jX2C4GzV3hbdCYWzVth7dGSFiwrDrR9oUNZWjLYqlovTJBWy16KwKrZYjavVis0Anz9j8UWuseg4/59vvVdiixG229R9/sfM/8AP7VPkqa7yk7qnjbyhRP8xWunZjbVDR2fVUYd6o02FFvpBdjqYyeskD4p2yzMirgCy6qesVXdkMAr2CLqhu8JZwdwSxk/zpouslgq730tWRCaX0gExsAxMztVM2nKi/TTUS0wuIDA6Pq6AysnoCY294qfEXL+q33C2yuqLveMysixPhAG7H1296GNizcvqBdZbttQ+hHiUYx4k4ZSREkbdCKs8XiCgJgkRtHQ7zt9v3qyEaKpytg2IvKwuLaKi4phgQYBiRI67HkUo5ta/ify7V1VdTDm2xBVgekGUIjgiPMGmDC5srsyF2LRqAZNJK+hiDHBHIkTyJHIUB7jFUABJdoAAHVieg9atKgTMMccHhw93Xd0Aa3RQW6AuVEbDkxxQuDusr3MSb1tsKyKyjQAVAE6tf8AlgzvPxU2WWrlt27xnYHcaiCh/wBhAGleNjJ53M1Bm2YWu7uNiVe1bjuibqtoIYwNllSCf1EfO9KxkZv5tbxAi1cEMDB2II/kRRXZ3L1s2zbtXBIbUyy0AkdFJOkdYG1LOT5DcF5GRka1GxXdYPEb8RTE123h7iWrjohusRb0WyqTE6SwEBjvyd4NHoHZcm5cX6ln1qLMcaAg2O/I6x5xUtvDk8tI9DVLm2TFrmuyFJZlN1LhbSyjYspH0XI6gQY386UYt3uhEIUAsBssxJ8p6UNYxFu4SxtOLiDctbdQJ6K5UK42/STQeIwVjDm5eCXCzRqVWZpllUuEJiQNyRvANZzLMO51o4IEeFgZDDj3DD5HG/QFgIUx1t74khVBgTsC3l71dY68Asgx681S5Bh8PcskyHDGTJkg/O4NUOa44C1cUtctLqNokgsQZC6kIG48QgxzPNRkQe4vWr4dLi3MPdUm7qAVrbL9JUjnVMRvxXPe0t7WVJ5uXGuTyQiyige5Lfan3tEi2sOE31HTaQmSWcQRv5+Ga57i1DYllBkW4tA/7diflixqN4sMY26HbsTg9GHZt/zWB+FECrl7VE4LC6LSIOiisulCCwHUdywD2Le9WdlKEspvVnZXamaETJLa0SgrRFqdVqpotizwFYNSxWjCqpIuizSazWK9SDnzbm2V3LF0rcVgTuJ2n1HmKxh07tl/MUBgNUHcAkGCPP702HtYbqm1et2rn+m4qx03DndfSKLXD4a+up8uDCPFcsX7Yg/FyPuBWyTa4RijTfIw9n+0eCVNC3k1KuwZgusxwCfXbcUwPeuXcLbuCypuMR4JFxUJMEyOYG80gDsjlzMSL1+0o47xSEPs5Tj1q/yLDYTBsDavX13mUuKyN8aSprLWmnm0a71Hwkx7tXkUgvpDRp1GAfYE+vSo80t3b1t7avoLCAw5HqKJsdqsO6gXBqEclQR/KKqO0GDt3rFy3hRKXVIdFdRM9ANjv6MKvhXTsomn2qBsyxN209u0lsOkfmXWeGHsI3PzU2EvsyXO8t6FUlVOqTcESWiBA9D5H5Qs3zjE4eyLdyzcBQQrvqaY/wAzSR/5qnyvthbuWFTEosc6tQIBG4beCD5aZIqyyqhm7N5WiKzWpVHO9rVKoRt4QNl9hUecYy9bN1Rbt3rTKO68Q3uAkNbcEnrvIG24O9R2cUgRXw4Vybi6gH0MqFod/WNzB5g1SZ1mD3Lj6NGp9XdwOSgXxORuQJAn1FDsPQx9lcVfuTrtW0hNgGJ8fkRH00T31t+5TFKLOIvAxa1BjKzJDL+mBM7cgc0F2YXECyC5t94Z1BCSvp9W8xVk2LvqZa2tyASACA3HSfPiowJEdu0ti4EBuCZiSSp68k0SMQSneI6MCYmQVmdMTMTO3vVJmvaK22HPf2GS4QC1pwQRBDAaiBqAnptyPOgcFlLG1bv28NctBFZDh1ZVD2WkspX6WJJ1dCf81AYZ8VZe6h1XGteEiV0yDGzBiDEcx1geoKpfu3wyWna5eAEF1Md4pMguqxuIH2mmTNXLYeYZdS7pc5g9GEmDHTmljsjlhw6NcNsoATpVGa6CIkCSABPAmBMb70UwUMeKFpUkronkgfvS/wBlbt24943JmyxSGGzKd1YeYIg1Z3MZ3S/m3Lzd8Ayretj8qf0FkWARMQSTtyap+yvaO3jBcCAoykCSfEVjZyOm8jk8etB8WFcmO1uP8QniyrXT/uiEHuSR96WuwWXd5fRjvB1H19/mah7SYm4VfU4fvroVSBplEA5HqxH2px/DTA6Uuv5kKPjY/wBaDvgeNJOQ2OtD3Eo5xUDLVhQD21qww4oVVoywKjCgpFqdVrW2tTKtI0OmaxWrCp9NaMtVyRbFg0VmpIr1V0W2I3a38N7V8m5hz3Vw8gDwt7j+1c4udk7+HuEXS9oQfGkwY6SCP3r6FqG/YVhDAGtRjPnK/axFoB9RKkwGIUyeokianxWYMugMVuFlDyja4J/SZBhvQV1bPuwlq6PASm5IA+mfaufZt2PxNh9SID5MnQbyY+1DPYyf0bDt5iThlw8nu142VmEdA5EgDy/eNqIsdu12FxACI3lkMbT0IpZW4ytpuggDmBvUuJwVowVYOCPpNVySfJbFyXA8YjtUtwA2L41dbd0SregYbUMbFvEDVewjKety0R//ACZNJmDsWkt3FuYcs5B7u6t57bWzHlBVhxsQD61Dg82xFkjRcdVB4+qD68GjtaWGC4t+yr9DXieyti8IsYgSP0PAI9On7ig8Xk2JQ2yytFn6SpZkiQSCAZ6DmOB5UJh+1Yd5xNpbnmdgw8yD/SmTKcyQqP4XGaX/APpX4gnyB6UNzX5Imy/xdl5kfbXD6ltMGRtgZEqON9Q25PvTBfz3DG8lrUrXo1KNJO0NMNETAJiZilrF3E2/i7CBiPrUx7ww/rUOGtW5LYa8AWGnxBQxHkGOx/am3J8CNVyX2Lw9vGtcsXrZCxtcUwfv0NbZDkL4VnW3iHazsLdptxbjmDMwfLYCqvIrt+y9zv2N1dMqFRRdkczuFM9DsParPCdqLbNaVx3ZuWmuMrMQyQyqFIgEky3G3hPIgkigecW7Yvlxs7gK8M0NHErMT6xNX+Wsq24BHFLea4QPeDTKtuD09DVviMABb2bcDY0XhEWWQPet37htluCCQGKmVIYbgz046iqXNMis2bSXcEyWAsqSo194jASA0kz4QdW8wKtbOSW2BcohZpDPEPpI33Ak/NJmZM1odxaDC1auEFG2BCqr6lPOnxRPWp0Tso8w1G9b2kW4UDrqk6iw6GSa7B2cwPdYZFiCRqI9Tua5f2OstiMVDAkm4CT+nknY/FdnYUscyHniKSB2FRstEEVoVq0pIAtE2VrQLRFpaAQqyKnC1HaFEqKATWK0ZamitWFI0OmD6a9UumvUtD7iM1qa9XquKiNqExnFZr1QCOW9rfrNIlz669XqrfJfDgtP0D3oQ8XPivV6lQ+p0VV36qweD/zyrNeq0zHUsj/7pb/8P8xSvnPN73H9K9Xqy6f5s1a//MfMD/3bC/7/AOhqkzz/AOKWfY/yNYr1aWZUN+YfSnsP5CicZ9A9q9XqHQTOA/wRSR23/wAdf/xP/wDqter1R8BjyY/DD/GH+1q6ga9Xqmn3+ya3X6NTWlZr1WFRgVPbr1eoBDLVELXq9QCbVg1ivUGFGter1eoD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67" y="2025758"/>
            <a:ext cx="2648318" cy="26483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26" y="4348532"/>
            <a:ext cx="3340602" cy="17701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826" y="2025758"/>
            <a:ext cx="3319796" cy="1941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2217852" y="1656426"/>
            <a:ext cx="2736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Micro </a:t>
            </a:r>
            <a:r>
              <a:rPr lang="en-US" dirty="0" err="1" smtClean="0"/>
              <a:t>Chiplets</a:t>
            </a:r>
            <a:r>
              <a:rPr lang="en-US" dirty="0" smtClean="0"/>
              <a:t> (</a:t>
            </a:r>
            <a:r>
              <a:rPr lang="en-US" dirty="0" err="1" smtClean="0"/>
              <a:t>XeroxPARC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01510" y="1691562"/>
            <a:ext cx="3095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Low-energy Bluetooth beacons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90000" y="3979200"/>
            <a:ext cx="215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Smart textiles (PASTA</a:t>
            </a:r>
            <a:endParaRPr lang="en-US" dirty="0"/>
          </a:p>
        </p:txBody>
      </p:sp>
      <p:pic>
        <p:nvPicPr>
          <p:cNvPr id="14" name="Picture 13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267" y="5019258"/>
            <a:ext cx="2648318" cy="1103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2268107" y="4703408"/>
            <a:ext cx="27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Near-field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8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244" y="791242"/>
            <a:ext cx="10376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This embedded-microsystems revolution </a:t>
            </a:r>
            <a:r>
              <a:rPr lang="en-US" sz="2200" dirty="0"/>
              <a:t>is getting up a </a:t>
            </a:r>
            <a:r>
              <a:rPr lang="en-US" sz="2200" dirty="0" smtClean="0"/>
              <a:t>big head </a:t>
            </a:r>
            <a:r>
              <a:rPr lang="en-US" sz="2200" dirty="0"/>
              <a:t>of </a:t>
            </a:r>
            <a:r>
              <a:rPr lang="en-US" sz="2200" dirty="0" smtClean="0"/>
              <a:t>steam in </a:t>
            </a:r>
          </a:p>
          <a:p>
            <a:pPr algn="ctr"/>
            <a:r>
              <a:rPr lang="en-US" sz="2200" dirty="0" smtClean="0"/>
              <a:t>emerging “Silicon Valleys”, “</a:t>
            </a:r>
            <a:r>
              <a:rPr lang="en-US" sz="2200" dirty="0" err="1" smtClean="0"/>
              <a:t>Cambridges</a:t>
            </a:r>
            <a:r>
              <a:rPr lang="en-US" sz="2200" dirty="0" smtClean="0"/>
              <a:t>” and “Maker Valley’s” all around the world …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00" y="1746889"/>
            <a:ext cx="3419651" cy="2141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554" y="1746890"/>
            <a:ext cx="3384411" cy="21414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34" y="4074500"/>
            <a:ext cx="5479835" cy="210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57" y="1282054"/>
            <a:ext cx="8468381" cy="55034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007639" y="1514610"/>
            <a:ext cx="77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3"/>
              </a:rPr>
              <a:t>Source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481957" y="512613"/>
            <a:ext cx="9685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We can zoom-in and watch </a:t>
            </a:r>
            <a:r>
              <a:rPr lang="en-US" sz="2200" dirty="0"/>
              <a:t>it </a:t>
            </a:r>
            <a:r>
              <a:rPr lang="en-US" sz="2200" dirty="0" smtClean="0"/>
              <a:t>unfold </a:t>
            </a:r>
            <a:r>
              <a:rPr lang="en-US" sz="2200" dirty="0"/>
              <a:t>in </a:t>
            </a:r>
            <a:r>
              <a:rPr lang="en-US" sz="2200" dirty="0" smtClean="0"/>
              <a:t>mappings </a:t>
            </a:r>
            <a:r>
              <a:rPr lang="en-US" sz="2200" dirty="0"/>
              <a:t>of </a:t>
            </a:r>
            <a:r>
              <a:rPr lang="en-US" sz="2200" dirty="0" smtClean="0"/>
              <a:t>many specific areas of</a:t>
            </a:r>
          </a:p>
          <a:p>
            <a:r>
              <a:rPr lang="en-US" sz="2200" dirty="0" smtClean="0"/>
              <a:t>micro-system technology, such as the image sensors for “</a:t>
            </a:r>
            <a:r>
              <a:rPr lang="en-US" sz="2200" dirty="0" err="1" smtClean="0"/>
              <a:t>microcameras</a:t>
            </a:r>
            <a:r>
              <a:rPr lang="en-US" sz="2200" dirty="0" smtClean="0"/>
              <a:t>” . . 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3193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2215" y="508437"/>
            <a:ext cx="98247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And in the movement of “application-idea-clusters” along </a:t>
            </a:r>
            <a:r>
              <a:rPr lang="en-US" sz="2200" dirty="0" smtClean="0">
                <a:hlinkClick r:id="rId2"/>
              </a:rPr>
              <a:t>Gartner’s “Hype Cycle”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86570"/>
            <a:ext cx="10122535" cy="5337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973274" y="1381062"/>
            <a:ext cx="12451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2014</a:t>
            </a:r>
            <a:endParaRPr lang="en-US" sz="2800" b="1" dirty="0" smtClean="0">
              <a:hlinkClick r:id="rId2"/>
            </a:endParaRPr>
          </a:p>
          <a:p>
            <a:r>
              <a:rPr lang="en-US" dirty="0" smtClean="0">
                <a:hlinkClick r:id="rId4"/>
              </a:rPr>
              <a:t>URL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1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4402" y="629542"/>
            <a:ext cx="8498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200" dirty="0" smtClean="0"/>
              <a:t>One key cluster of innovations on that wave is “</a:t>
            </a:r>
            <a:r>
              <a:rPr lang="en-US" sz="2200" dirty="0" smtClean="0">
                <a:hlinkClick r:id="rId2"/>
              </a:rPr>
              <a:t>3D Printing</a:t>
            </a:r>
            <a:r>
              <a:rPr lang="en-US" sz="2200" dirty="0" smtClean="0"/>
              <a:t>”. . 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81" y="1948241"/>
            <a:ext cx="8392497" cy="4388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704402" y="983427"/>
            <a:ext cx="81518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Enabling macro-scale 3D </a:t>
            </a:r>
            <a:r>
              <a:rPr lang="en-US" sz="2200" dirty="0"/>
              <a:t>“things” </a:t>
            </a:r>
            <a:r>
              <a:rPr lang="en-US" sz="2200" dirty="0" smtClean="0"/>
              <a:t>to be quickly made from </a:t>
            </a:r>
          </a:p>
          <a:p>
            <a:r>
              <a:rPr lang="en-US" sz="2200" dirty="0" smtClean="0"/>
              <a:t>digital-specs </a:t>
            </a:r>
            <a:r>
              <a:rPr lang="en-US" sz="2200" dirty="0"/>
              <a:t>created by designers using personal computers . . .</a:t>
            </a:r>
          </a:p>
        </p:txBody>
      </p:sp>
    </p:spTree>
    <p:extLst>
      <p:ext uri="{BB962C8B-B14F-4D97-AF65-F5344CB8AC3E}">
        <p14:creationId xmlns:p14="http://schemas.microsoft.com/office/powerpoint/2010/main" val="158366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5060</TotalTime>
  <Words>6036</Words>
  <Application>Microsoft Office PowerPoint</Application>
  <PresentationFormat>Widescreen</PresentationFormat>
  <Paragraphs>715</Paragraphs>
  <Slides>136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</dc:creator>
  <cp:lastModifiedBy>Lynn</cp:lastModifiedBy>
  <cp:revision>246</cp:revision>
  <dcterms:created xsi:type="dcterms:W3CDTF">2015-04-09T14:43:49Z</dcterms:created>
  <dcterms:modified xsi:type="dcterms:W3CDTF">2015-04-21T20:16:02Z</dcterms:modified>
</cp:coreProperties>
</file>