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42.jpg" ContentType="image/pn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handoutMasterIdLst>
    <p:handoutMasterId r:id="rId95"/>
  </p:handoutMasterIdLst>
  <p:sldIdLst>
    <p:sldId id="345" r:id="rId2"/>
    <p:sldId id="349" r:id="rId3"/>
    <p:sldId id="350" r:id="rId4"/>
    <p:sldId id="351" r:id="rId5"/>
    <p:sldId id="352" r:id="rId6"/>
    <p:sldId id="354" r:id="rId7"/>
    <p:sldId id="356" r:id="rId8"/>
    <p:sldId id="359" r:id="rId9"/>
    <p:sldId id="360" r:id="rId10"/>
    <p:sldId id="361" r:id="rId11"/>
    <p:sldId id="362" r:id="rId12"/>
    <p:sldId id="364" r:id="rId13"/>
    <p:sldId id="365" r:id="rId14"/>
    <p:sldId id="366" r:id="rId15"/>
    <p:sldId id="473" r:id="rId16"/>
    <p:sldId id="373" r:id="rId17"/>
    <p:sldId id="374" r:id="rId18"/>
    <p:sldId id="375" r:id="rId19"/>
    <p:sldId id="376" r:id="rId20"/>
    <p:sldId id="377" r:id="rId21"/>
    <p:sldId id="463" r:id="rId22"/>
    <p:sldId id="464" r:id="rId23"/>
    <p:sldId id="507" r:id="rId24"/>
    <p:sldId id="466" r:id="rId25"/>
    <p:sldId id="396" r:id="rId26"/>
    <p:sldId id="501" r:id="rId27"/>
    <p:sldId id="519" r:id="rId28"/>
    <p:sldId id="518" r:id="rId29"/>
    <p:sldId id="517" r:id="rId30"/>
    <p:sldId id="521" r:id="rId31"/>
    <p:sldId id="404" r:id="rId32"/>
    <p:sldId id="522" r:id="rId33"/>
    <p:sldId id="530" r:id="rId34"/>
    <p:sldId id="407" r:id="rId35"/>
    <p:sldId id="408" r:id="rId36"/>
    <p:sldId id="523" r:id="rId37"/>
    <p:sldId id="520" r:id="rId38"/>
    <p:sldId id="412" r:id="rId39"/>
    <p:sldId id="413" r:id="rId40"/>
    <p:sldId id="527" r:id="rId41"/>
    <p:sldId id="528" r:id="rId42"/>
    <p:sldId id="526" r:id="rId43"/>
    <p:sldId id="479" r:id="rId44"/>
    <p:sldId id="525" r:id="rId45"/>
    <p:sldId id="485" r:id="rId46"/>
    <p:sldId id="504" r:id="rId47"/>
    <p:sldId id="426" r:id="rId48"/>
    <p:sldId id="427" r:id="rId49"/>
    <p:sldId id="429" r:id="rId50"/>
    <p:sldId id="301" r:id="rId51"/>
    <p:sldId id="261" r:id="rId52"/>
    <p:sldId id="262" r:id="rId53"/>
    <p:sldId id="263" r:id="rId54"/>
    <p:sldId id="265" r:id="rId55"/>
    <p:sldId id="321" r:id="rId56"/>
    <p:sldId id="508" r:id="rId57"/>
    <p:sldId id="307" r:id="rId58"/>
    <p:sldId id="340" r:id="rId59"/>
    <p:sldId id="293" r:id="rId60"/>
    <p:sldId id="294" r:id="rId61"/>
    <p:sldId id="310" r:id="rId62"/>
    <p:sldId id="268" r:id="rId63"/>
    <p:sldId id="295" r:id="rId64"/>
    <p:sldId id="269" r:id="rId65"/>
    <p:sldId id="270" r:id="rId66"/>
    <p:sldId id="325" r:id="rId67"/>
    <p:sldId id="276" r:id="rId68"/>
    <p:sldId id="328" r:id="rId69"/>
    <p:sldId id="329" r:id="rId70"/>
    <p:sldId id="483" r:id="rId71"/>
    <p:sldId id="314" r:id="rId72"/>
    <p:sldId id="506" r:id="rId73"/>
    <p:sldId id="502" r:id="rId74"/>
    <p:sldId id="503" r:id="rId75"/>
    <p:sldId id="302" r:id="rId76"/>
    <p:sldId id="283" r:id="rId77"/>
    <p:sldId id="514" r:id="rId78"/>
    <p:sldId id="291" r:id="rId79"/>
    <p:sldId id="510" r:id="rId80"/>
    <p:sldId id="499" r:id="rId81"/>
    <p:sldId id="431" r:id="rId82"/>
    <p:sldId id="532" r:id="rId83"/>
    <p:sldId id="492" r:id="rId84"/>
    <p:sldId id="493" r:id="rId85"/>
    <p:sldId id="500" r:id="rId86"/>
    <p:sldId id="509" r:id="rId87"/>
    <p:sldId id="475" r:id="rId88"/>
    <p:sldId id="533" r:id="rId89"/>
    <p:sldId id="529" r:id="rId90"/>
    <p:sldId id="512" r:id="rId91"/>
    <p:sldId id="303" r:id="rId92"/>
    <p:sldId id="311" r:id="rId93"/>
  </p:sldIdLst>
  <p:sldSz cx="12192000" cy="6858000"/>
  <p:notesSz cx="9363075" cy="7077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FF"/>
    <a:srgbClr val="3333FF"/>
    <a:srgbClr val="FFCC00"/>
    <a:srgbClr val="00CC00"/>
    <a:srgbClr val="FFFF00"/>
    <a:srgbClr val="99FF99"/>
    <a:srgbClr val="CC00FF"/>
    <a:srgbClr val="0066FF"/>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2" autoAdjust="0"/>
    <p:restoredTop sz="93373" autoAdjust="0"/>
  </p:normalViewPr>
  <p:slideViewPr>
    <p:cSldViewPr snapToGrid="0">
      <p:cViewPr varScale="1">
        <p:scale>
          <a:sx n="83" d="100"/>
          <a:sy n="83" d="100"/>
        </p:scale>
        <p:origin x="115" y="62"/>
      </p:cViewPr>
      <p:guideLst/>
    </p:cSldViewPr>
  </p:slideViewPr>
  <p:outlineViewPr>
    <p:cViewPr>
      <p:scale>
        <a:sx n="33" d="100"/>
        <a:sy n="33" d="100"/>
      </p:scale>
      <p:origin x="0" y="-13052"/>
    </p:cViewPr>
  </p:outlineViewPr>
  <p:notesTextViewPr>
    <p:cViewPr>
      <p:scale>
        <a:sx n="1" d="1"/>
        <a:sy n="1" d="1"/>
      </p:scale>
      <p:origin x="0" y="0"/>
    </p:cViewPr>
  </p:notesTextViewPr>
  <p:sorterViewPr>
    <p:cViewPr>
      <p:scale>
        <a:sx n="49" d="100"/>
        <a:sy n="49" d="100"/>
      </p:scale>
      <p:origin x="0" y="-91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57333" cy="355083"/>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5303577" y="0"/>
            <a:ext cx="4057333" cy="355083"/>
          </a:xfrm>
          <a:prstGeom prst="rect">
            <a:avLst/>
          </a:prstGeom>
        </p:spPr>
        <p:txBody>
          <a:bodyPr vert="horz" lIns="93936" tIns="46968" rIns="93936" bIns="46968" rtlCol="0"/>
          <a:lstStyle>
            <a:lvl1pPr algn="r">
              <a:defRPr sz="1200"/>
            </a:lvl1pPr>
          </a:lstStyle>
          <a:p>
            <a:fld id="{F0BA15CC-877E-49BF-9BDE-DB1A04F76FB3}" type="datetimeFigureOut">
              <a:rPr lang="en-US" smtClean="0"/>
              <a:t>11/2/2016</a:t>
            </a:fld>
            <a:endParaRPr lang="en-US"/>
          </a:p>
        </p:txBody>
      </p:sp>
      <p:sp>
        <p:nvSpPr>
          <p:cNvPr id="4" name="Footer Placeholder 3"/>
          <p:cNvSpPr>
            <a:spLocks noGrp="1"/>
          </p:cNvSpPr>
          <p:nvPr>
            <p:ph type="ftr" sz="quarter" idx="2"/>
          </p:nvPr>
        </p:nvSpPr>
        <p:spPr>
          <a:xfrm>
            <a:off x="1" y="6721994"/>
            <a:ext cx="4057333" cy="355082"/>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5303577" y="6721994"/>
            <a:ext cx="4057333" cy="355082"/>
          </a:xfrm>
          <a:prstGeom prst="rect">
            <a:avLst/>
          </a:prstGeom>
        </p:spPr>
        <p:txBody>
          <a:bodyPr vert="horz" lIns="93936" tIns="46968" rIns="93936" bIns="46968" rtlCol="0" anchor="b"/>
          <a:lstStyle>
            <a:lvl1pPr algn="r">
              <a:defRPr sz="1200"/>
            </a:lvl1pPr>
          </a:lstStyle>
          <a:p>
            <a:fld id="{5D0527B2-5ECB-48C3-97C7-85547AEE7699}" type="slidenum">
              <a:rPr lang="en-US" smtClean="0"/>
              <a:t>‹#›</a:t>
            </a:fld>
            <a:endParaRPr lang="en-US"/>
          </a:p>
        </p:txBody>
      </p:sp>
    </p:spTree>
    <p:extLst>
      <p:ext uri="{BB962C8B-B14F-4D97-AF65-F5344CB8AC3E}">
        <p14:creationId xmlns:p14="http://schemas.microsoft.com/office/powerpoint/2010/main" val="33116126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57333" cy="355083"/>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5303577" y="0"/>
            <a:ext cx="4057333" cy="355083"/>
          </a:xfrm>
          <a:prstGeom prst="rect">
            <a:avLst/>
          </a:prstGeom>
        </p:spPr>
        <p:txBody>
          <a:bodyPr vert="horz" lIns="93936" tIns="46968" rIns="93936" bIns="46968" rtlCol="0"/>
          <a:lstStyle>
            <a:lvl1pPr algn="r">
              <a:defRPr sz="1200"/>
            </a:lvl1pPr>
          </a:lstStyle>
          <a:p>
            <a:fld id="{16260984-2B4E-4909-83B3-A309576FED78}" type="datetimeFigureOut">
              <a:rPr lang="en-US" smtClean="0"/>
              <a:t>11/2/2016</a:t>
            </a:fld>
            <a:endParaRPr lang="en-US"/>
          </a:p>
        </p:txBody>
      </p:sp>
      <p:sp>
        <p:nvSpPr>
          <p:cNvPr id="4" name="Slide Image Placeholder 3"/>
          <p:cNvSpPr>
            <a:spLocks noGrp="1" noRot="1" noChangeAspect="1"/>
          </p:cNvSpPr>
          <p:nvPr>
            <p:ph type="sldImg" idx="2"/>
          </p:nvPr>
        </p:nvSpPr>
        <p:spPr>
          <a:xfrm>
            <a:off x="2557463" y="884238"/>
            <a:ext cx="4248150" cy="2389187"/>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936308" y="3405843"/>
            <a:ext cx="7490460" cy="2786598"/>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721994"/>
            <a:ext cx="4057333" cy="355082"/>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5303577" y="6721994"/>
            <a:ext cx="4057333" cy="355082"/>
          </a:xfrm>
          <a:prstGeom prst="rect">
            <a:avLst/>
          </a:prstGeom>
        </p:spPr>
        <p:txBody>
          <a:bodyPr vert="horz" lIns="93936" tIns="46968" rIns="93936" bIns="46968" rtlCol="0" anchor="b"/>
          <a:lstStyle>
            <a:lvl1pPr algn="r">
              <a:defRPr sz="1200"/>
            </a:lvl1pPr>
          </a:lstStyle>
          <a:p>
            <a:fld id="{40DAE0DD-056C-4D04-94F6-5D24E7FB566F}" type="slidenum">
              <a:rPr lang="en-US" smtClean="0"/>
              <a:t>‹#›</a:t>
            </a:fld>
            <a:endParaRPr lang="en-US"/>
          </a:p>
        </p:txBody>
      </p:sp>
    </p:spTree>
    <p:extLst>
      <p:ext uri="{BB962C8B-B14F-4D97-AF65-F5344CB8AC3E}">
        <p14:creationId xmlns:p14="http://schemas.microsoft.com/office/powerpoint/2010/main" val="741956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1</a:t>
            </a:fld>
            <a:endParaRPr lang="en-US"/>
          </a:p>
        </p:txBody>
      </p:sp>
    </p:spTree>
    <p:extLst>
      <p:ext uri="{BB962C8B-B14F-4D97-AF65-F5344CB8AC3E}">
        <p14:creationId xmlns:p14="http://schemas.microsoft.com/office/powerpoint/2010/main" val="1563335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9A5AA3-B717-4A9F-9700-F19183AFFEC8}" type="slidenum">
              <a:rPr lang="en-US" smtClean="0"/>
              <a:t>40</a:t>
            </a:fld>
            <a:endParaRPr lang="en-US"/>
          </a:p>
        </p:txBody>
      </p:sp>
    </p:spTree>
    <p:extLst>
      <p:ext uri="{BB962C8B-B14F-4D97-AF65-F5344CB8AC3E}">
        <p14:creationId xmlns:p14="http://schemas.microsoft.com/office/powerpoint/2010/main" val="1717229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9A5AA3-B717-4A9F-9700-F19183AFFEC8}" type="slidenum">
              <a:rPr lang="en-US" smtClean="0"/>
              <a:t>41</a:t>
            </a:fld>
            <a:endParaRPr lang="en-US"/>
          </a:p>
        </p:txBody>
      </p:sp>
    </p:spTree>
    <p:extLst>
      <p:ext uri="{BB962C8B-B14F-4D97-AF65-F5344CB8AC3E}">
        <p14:creationId xmlns:p14="http://schemas.microsoft.com/office/powerpoint/2010/main" val="3688833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47</a:t>
            </a:fld>
            <a:endParaRPr lang="en-US" dirty="0"/>
          </a:p>
        </p:txBody>
      </p:sp>
    </p:spTree>
    <p:extLst>
      <p:ext uri="{BB962C8B-B14F-4D97-AF65-F5344CB8AC3E}">
        <p14:creationId xmlns:p14="http://schemas.microsoft.com/office/powerpoint/2010/main" val="1065465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49</a:t>
            </a:fld>
            <a:endParaRPr lang="en-US" dirty="0"/>
          </a:p>
        </p:txBody>
      </p:sp>
    </p:spTree>
    <p:extLst>
      <p:ext uri="{BB962C8B-B14F-4D97-AF65-F5344CB8AC3E}">
        <p14:creationId xmlns:p14="http://schemas.microsoft.com/office/powerpoint/2010/main" val="2956119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54</a:t>
            </a:fld>
            <a:endParaRPr lang="en-US"/>
          </a:p>
        </p:txBody>
      </p:sp>
    </p:spTree>
    <p:extLst>
      <p:ext uri="{BB962C8B-B14F-4D97-AF65-F5344CB8AC3E}">
        <p14:creationId xmlns:p14="http://schemas.microsoft.com/office/powerpoint/2010/main" val="3721176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58</a:t>
            </a:fld>
            <a:endParaRPr lang="en-US"/>
          </a:p>
        </p:txBody>
      </p:sp>
    </p:spTree>
    <p:extLst>
      <p:ext uri="{BB962C8B-B14F-4D97-AF65-F5344CB8AC3E}">
        <p14:creationId xmlns:p14="http://schemas.microsoft.com/office/powerpoint/2010/main" val="1953952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61</a:t>
            </a:fld>
            <a:endParaRPr lang="en-US"/>
          </a:p>
        </p:txBody>
      </p:sp>
    </p:spTree>
    <p:extLst>
      <p:ext uri="{BB962C8B-B14F-4D97-AF65-F5344CB8AC3E}">
        <p14:creationId xmlns:p14="http://schemas.microsoft.com/office/powerpoint/2010/main" val="4036563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A79F69-39E3-468C-AEE0-DAF955CD0023}" type="slidenum">
              <a:rPr lang="en-US" smtClean="0"/>
              <a:t>62</a:t>
            </a:fld>
            <a:endParaRPr lang="en-US"/>
          </a:p>
        </p:txBody>
      </p:sp>
    </p:spTree>
    <p:extLst>
      <p:ext uri="{BB962C8B-B14F-4D97-AF65-F5344CB8AC3E}">
        <p14:creationId xmlns:p14="http://schemas.microsoft.com/office/powerpoint/2010/main" val="1020676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64</a:t>
            </a:fld>
            <a:endParaRPr lang="en-US"/>
          </a:p>
        </p:txBody>
      </p:sp>
    </p:spTree>
    <p:extLst>
      <p:ext uri="{BB962C8B-B14F-4D97-AF65-F5344CB8AC3E}">
        <p14:creationId xmlns:p14="http://schemas.microsoft.com/office/powerpoint/2010/main" val="1533836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66</a:t>
            </a:fld>
            <a:endParaRPr lang="en-US"/>
          </a:p>
        </p:txBody>
      </p:sp>
    </p:spTree>
    <p:extLst>
      <p:ext uri="{BB962C8B-B14F-4D97-AF65-F5344CB8AC3E}">
        <p14:creationId xmlns:p14="http://schemas.microsoft.com/office/powerpoint/2010/main" val="1706483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13</a:t>
            </a:fld>
            <a:endParaRPr lang="en-US"/>
          </a:p>
        </p:txBody>
      </p:sp>
    </p:spTree>
    <p:extLst>
      <p:ext uri="{BB962C8B-B14F-4D97-AF65-F5344CB8AC3E}">
        <p14:creationId xmlns:p14="http://schemas.microsoft.com/office/powerpoint/2010/main" val="1244405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67</a:t>
            </a:fld>
            <a:endParaRPr lang="en-US"/>
          </a:p>
        </p:txBody>
      </p:sp>
    </p:spTree>
    <p:extLst>
      <p:ext uri="{BB962C8B-B14F-4D97-AF65-F5344CB8AC3E}">
        <p14:creationId xmlns:p14="http://schemas.microsoft.com/office/powerpoint/2010/main" val="1611374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74</a:t>
            </a:fld>
            <a:endParaRPr lang="en-US"/>
          </a:p>
        </p:txBody>
      </p:sp>
    </p:spTree>
    <p:extLst>
      <p:ext uri="{BB962C8B-B14F-4D97-AF65-F5344CB8AC3E}">
        <p14:creationId xmlns:p14="http://schemas.microsoft.com/office/powerpoint/2010/main" val="3657417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77</a:t>
            </a:fld>
            <a:endParaRPr lang="en-US"/>
          </a:p>
        </p:txBody>
      </p:sp>
    </p:spTree>
    <p:extLst>
      <p:ext uri="{BB962C8B-B14F-4D97-AF65-F5344CB8AC3E}">
        <p14:creationId xmlns:p14="http://schemas.microsoft.com/office/powerpoint/2010/main" val="4089625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79</a:t>
            </a:fld>
            <a:endParaRPr lang="en-US"/>
          </a:p>
        </p:txBody>
      </p:sp>
    </p:spTree>
    <p:extLst>
      <p:ext uri="{BB962C8B-B14F-4D97-AF65-F5344CB8AC3E}">
        <p14:creationId xmlns:p14="http://schemas.microsoft.com/office/powerpoint/2010/main" val="4062272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81</a:t>
            </a:fld>
            <a:endParaRPr lang="en-US"/>
          </a:p>
        </p:txBody>
      </p:sp>
    </p:spTree>
    <p:extLst>
      <p:ext uri="{BB962C8B-B14F-4D97-AF65-F5344CB8AC3E}">
        <p14:creationId xmlns:p14="http://schemas.microsoft.com/office/powerpoint/2010/main" val="1933431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82</a:t>
            </a:fld>
            <a:endParaRPr lang="en-US"/>
          </a:p>
        </p:txBody>
      </p:sp>
    </p:spTree>
    <p:extLst>
      <p:ext uri="{BB962C8B-B14F-4D97-AF65-F5344CB8AC3E}">
        <p14:creationId xmlns:p14="http://schemas.microsoft.com/office/powerpoint/2010/main" val="2933938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9A5AA3-B717-4A9F-9700-F19183AFFEC8}" type="slidenum">
              <a:rPr lang="en-US" smtClean="0"/>
              <a:t>83</a:t>
            </a:fld>
            <a:endParaRPr lang="en-US"/>
          </a:p>
        </p:txBody>
      </p:sp>
    </p:spTree>
    <p:extLst>
      <p:ext uri="{BB962C8B-B14F-4D97-AF65-F5344CB8AC3E}">
        <p14:creationId xmlns:p14="http://schemas.microsoft.com/office/powerpoint/2010/main" val="539227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87</a:t>
            </a:fld>
            <a:endParaRPr lang="en-US"/>
          </a:p>
        </p:txBody>
      </p:sp>
    </p:spTree>
    <p:extLst>
      <p:ext uri="{BB962C8B-B14F-4D97-AF65-F5344CB8AC3E}">
        <p14:creationId xmlns:p14="http://schemas.microsoft.com/office/powerpoint/2010/main" val="7839560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89</a:t>
            </a:fld>
            <a:endParaRPr lang="en-US"/>
          </a:p>
        </p:txBody>
      </p:sp>
    </p:spTree>
    <p:extLst>
      <p:ext uri="{BB962C8B-B14F-4D97-AF65-F5344CB8AC3E}">
        <p14:creationId xmlns:p14="http://schemas.microsoft.com/office/powerpoint/2010/main" val="10163336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90</a:t>
            </a:fld>
            <a:endParaRPr lang="en-US"/>
          </a:p>
        </p:txBody>
      </p:sp>
    </p:spTree>
    <p:extLst>
      <p:ext uri="{BB962C8B-B14F-4D97-AF65-F5344CB8AC3E}">
        <p14:creationId xmlns:p14="http://schemas.microsoft.com/office/powerpoint/2010/main" val="2328160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14</a:t>
            </a:fld>
            <a:endParaRPr lang="en-US"/>
          </a:p>
        </p:txBody>
      </p:sp>
    </p:spTree>
    <p:extLst>
      <p:ext uri="{BB962C8B-B14F-4D97-AF65-F5344CB8AC3E}">
        <p14:creationId xmlns:p14="http://schemas.microsoft.com/office/powerpoint/2010/main" val="1244708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20</a:t>
            </a:fld>
            <a:endParaRPr lang="en-US"/>
          </a:p>
        </p:txBody>
      </p:sp>
    </p:spTree>
    <p:extLst>
      <p:ext uri="{BB962C8B-B14F-4D97-AF65-F5344CB8AC3E}">
        <p14:creationId xmlns:p14="http://schemas.microsoft.com/office/powerpoint/2010/main" val="2819119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21</a:t>
            </a:fld>
            <a:endParaRPr lang="en-US"/>
          </a:p>
        </p:txBody>
      </p:sp>
    </p:spTree>
    <p:extLst>
      <p:ext uri="{BB962C8B-B14F-4D97-AF65-F5344CB8AC3E}">
        <p14:creationId xmlns:p14="http://schemas.microsoft.com/office/powerpoint/2010/main" val="4280381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25</a:t>
            </a:fld>
            <a:endParaRPr lang="en-US"/>
          </a:p>
        </p:txBody>
      </p:sp>
    </p:spTree>
    <p:extLst>
      <p:ext uri="{BB962C8B-B14F-4D97-AF65-F5344CB8AC3E}">
        <p14:creationId xmlns:p14="http://schemas.microsoft.com/office/powerpoint/2010/main" val="1359139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28</a:t>
            </a:fld>
            <a:endParaRPr lang="en-US"/>
          </a:p>
        </p:txBody>
      </p:sp>
    </p:spTree>
    <p:extLst>
      <p:ext uri="{BB962C8B-B14F-4D97-AF65-F5344CB8AC3E}">
        <p14:creationId xmlns:p14="http://schemas.microsoft.com/office/powerpoint/2010/main" val="2849073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32</a:t>
            </a:fld>
            <a:endParaRPr lang="en-US"/>
          </a:p>
        </p:txBody>
      </p:sp>
    </p:spTree>
    <p:extLst>
      <p:ext uri="{BB962C8B-B14F-4D97-AF65-F5344CB8AC3E}">
        <p14:creationId xmlns:p14="http://schemas.microsoft.com/office/powerpoint/2010/main" val="1054441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33</a:t>
            </a:fld>
            <a:endParaRPr lang="en-US"/>
          </a:p>
        </p:txBody>
      </p:sp>
    </p:spTree>
    <p:extLst>
      <p:ext uri="{BB962C8B-B14F-4D97-AF65-F5344CB8AC3E}">
        <p14:creationId xmlns:p14="http://schemas.microsoft.com/office/powerpoint/2010/main" val="4114751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8FDC4D-8148-43CC-93B8-E7BA9241A395}" type="datetimeFigureOut">
              <a:rPr lang="en-US" smtClean="0"/>
              <a:t>11/2/2016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814509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8FDC4D-8148-43CC-93B8-E7BA9241A395}" type="datetimeFigureOut">
              <a:rPr lang="en-US" smtClean="0"/>
              <a:t>11/2/2016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85988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8FDC4D-8148-43CC-93B8-E7BA9241A395}" type="datetimeFigureOut">
              <a:rPr lang="en-US" smtClean="0"/>
              <a:t>11/2/2016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321994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8FDC4D-8148-43CC-93B8-E7BA9241A395}" type="datetimeFigureOut">
              <a:rPr lang="en-US" smtClean="0"/>
              <a:t>11/2/2016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917078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8FDC4D-8148-43CC-93B8-E7BA9241A395}" type="datetimeFigureOut">
              <a:rPr lang="en-US" smtClean="0"/>
              <a:t>11/2/2016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301209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8FDC4D-8148-43CC-93B8-E7BA9241A395}" type="datetimeFigureOut">
              <a:rPr lang="en-US" smtClean="0"/>
              <a:t>11/2/2016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725126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8FDC4D-8148-43CC-93B8-E7BA9241A395}" type="datetimeFigureOut">
              <a:rPr lang="en-US" smtClean="0"/>
              <a:t>11/2/2016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367158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8FDC4D-8148-43CC-93B8-E7BA9241A395}" type="datetimeFigureOut">
              <a:rPr lang="en-US" smtClean="0"/>
              <a:t>11/2/2016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3859309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8FDC4D-8148-43CC-93B8-E7BA9241A395}" type="datetimeFigureOut">
              <a:rPr lang="en-US" smtClean="0"/>
              <a:t>11/2/2016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955607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8FDC4D-8148-43CC-93B8-E7BA9241A395}" type="datetimeFigureOut">
              <a:rPr lang="en-US" smtClean="0"/>
              <a:t>11/2/2016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3685821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8FDC4D-8148-43CC-93B8-E7BA9241A395}" type="datetimeFigureOut">
              <a:rPr lang="en-US" smtClean="0"/>
              <a:t>11/2/2016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253300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FDC4D-8148-43CC-93B8-E7BA9241A395}" type="datetimeFigureOut">
              <a:rPr lang="en-US" smtClean="0"/>
              <a:t>11/2/2016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B6611-FCB3-4A45-B1E9-E27BFB2FF168}" type="slidenum">
              <a:rPr lang="en-US" smtClean="0"/>
              <a:t>‹#›</a:t>
            </a:fld>
            <a:endParaRPr lang="en-US"/>
          </a:p>
        </p:txBody>
      </p:sp>
    </p:spTree>
    <p:extLst>
      <p:ext uri="{BB962C8B-B14F-4D97-AF65-F5344CB8AC3E}">
        <p14:creationId xmlns:p14="http://schemas.microsoft.com/office/powerpoint/2010/main" val="394428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ai.eecs.umich.edu/people/conway/Memoirs/Talks/UVIC/Techno_Social_Talk.pptx" TargetMode="External"/><Relationship Id="rId13" Type="http://schemas.openxmlformats.org/officeDocument/2006/relationships/image" Target="../media/image3.jpeg"/><Relationship Id="rId3" Type="http://schemas.openxmlformats.org/officeDocument/2006/relationships/hyperlink" Target="http://www.uvic.ca/research/transchair/assets/images/misc/conway_event_poster.jpg" TargetMode="External"/><Relationship Id="rId7" Type="http://schemas.openxmlformats.org/officeDocument/2006/relationships/hyperlink" Target="http://ai.eecs.umich.edu/people/conway/Memoirs/Talks/Columbia/2016_Magill_Lecture_SlidesNotesRefs.html" TargetMode="External"/><Relationship Id="rId12" Type="http://schemas.openxmlformats.org/officeDocument/2006/relationships/hyperlink" Target="https://www.youtube.com/watch?v=hf3pnFpZbKA&amp;list=PLjWymvKNnUWKX-Z2tkf_T5UGbrkbvZWzi" TargetMode="External"/><Relationship Id="rId2" Type="http://schemas.openxmlformats.org/officeDocument/2006/relationships/notesSlide" Target="../notesSlides/notesSlide1.xml"/><Relationship Id="rId16" Type="http://schemas.openxmlformats.org/officeDocument/2006/relationships/hyperlink" Target="https://www.uvic.ca/engineering/" TargetMode="External"/><Relationship Id="rId1" Type="http://schemas.openxmlformats.org/officeDocument/2006/relationships/slideLayout" Target="../slideLayouts/slideLayout7.xml"/><Relationship Id="rId6" Type="http://schemas.openxmlformats.org/officeDocument/2006/relationships/hyperlink" Target="http://www.lynnconway.com/" TargetMode="External"/><Relationship Id="rId11" Type="http://schemas.openxmlformats.org/officeDocument/2006/relationships/image" Target="../media/image2.JPG"/><Relationship Id="rId5" Type="http://schemas.openxmlformats.org/officeDocument/2006/relationships/hyperlink" Target="mailto:conway@umich.edu" TargetMode="External"/><Relationship Id="rId15" Type="http://schemas.openxmlformats.org/officeDocument/2006/relationships/image" Target="../media/image4.jpeg"/><Relationship Id="rId10" Type="http://schemas.openxmlformats.org/officeDocument/2006/relationships/hyperlink" Target="https://www.csc.uvic.ca/" TargetMode="External"/><Relationship Id="rId4" Type="http://schemas.openxmlformats.org/officeDocument/2006/relationships/image" Target="../media/image1.jpeg"/><Relationship Id="rId9" Type="http://schemas.openxmlformats.org/officeDocument/2006/relationships/hyperlink" Target="http://ai.eecs.umich.edu/people/conway/Memoirs/Talks/UVIC/Techno_Social_Talk.pdf" TargetMode="External"/><Relationship Id="rId14" Type="http://schemas.openxmlformats.org/officeDocument/2006/relationships/hyperlink" Target="http://www.uvic.ca/transgenderarchives/"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hyperlink" Target="http://en.wikipedia.org/wiki/The_Structure_of_Scientific_Revolutions" TargetMode="External"/><Relationship Id="rId1" Type="http://schemas.openxmlformats.org/officeDocument/2006/relationships/slideLayout" Target="../slideLayouts/slideLayout7.xml"/><Relationship Id="rId5" Type="http://schemas.openxmlformats.org/officeDocument/2006/relationships/hyperlink" Target="http://en.wikipedia.org/wiki/Industrial_Revolution" TargetMode="Externa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hyperlink" Target="http://en.wikipedia.org/wiki/Recursion" TargetMode="External"/><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hyperlink" Target="http://en.wikipedia.org/wiki/Iterative_design"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www.cprr.org/Museum/RR_Development.html#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www.cprr.org/Museum/RR_Development.html#2" TargetMode="External"/><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ww.cprr.org/Museum/RR_Development.html#2" TargetMode="External"/><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cprr.org/Museum/RR_Development.html#2" TargetMode="External"/><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www.cprr.org/Museum/RR_Development.html#2" TargetMode="External"/><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hyperlink" Target="http://www.purplemath.com/modules/expofcns.htm" TargetMode="External"/><Relationship Id="rId3" Type="http://schemas.openxmlformats.org/officeDocument/2006/relationships/hyperlink" Target="http://www.amazon.com/Diffusion-Innovations-Edition-Everett-Rogers/dp/0743222091" TargetMode="External"/><Relationship Id="rId7" Type="http://schemas.openxmlformats.org/officeDocument/2006/relationships/image" Target="../media/image27.jpeg"/><Relationship Id="rId2" Type="http://schemas.openxmlformats.org/officeDocument/2006/relationships/hyperlink" Target="http://en.wikipedia.org/wiki/Compound_interest" TargetMode="Externa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hyperlink" Target="http://www.cprr.org/Museum/RR_Development.html#1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www.bttf.com/movies/backtothefuture1/"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en.wikipedia.org/wiki/Logistic_function" TargetMode="External"/><Relationship Id="rId3" Type="http://schemas.openxmlformats.org/officeDocument/2006/relationships/image" Target="../media/image28.JPG"/><Relationship Id="rId7" Type="http://schemas.openxmlformats.org/officeDocument/2006/relationships/hyperlink" Target="http://www.cprr.org/Museum/RR_Development.html#2"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www.amazon.com/Diffusion-Innovations-Edition-Everett-Rogers/dp/0743222091" TargetMode="External"/><Relationship Id="rId5" Type="http://schemas.openxmlformats.org/officeDocument/2006/relationships/image" Target="../media/image29.JPG"/><Relationship Id="rId4" Type="http://schemas.openxmlformats.org/officeDocument/2006/relationships/hyperlink" Target="http://www.cprr.org/Museum/RR_Development.html#1L"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jpeg"/><Relationship Id="rId7"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americanhistory.si.edu/documentsgallery/exhibitions/steinway_6.html" TargetMode="External"/><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8" Type="http://schemas.openxmlformats.org/officeDocument/2006/relationships/hyperlink" Target="http://en.wikipedia.org/wiki/George_Westinghouse" TargetMode="External"/><Relationship Id="rId13" Type="http://schemas.openxmlformats.org/officeDocument/2006/relationships/image" Target="../media/image36.jpeg"/><Relationship Id="rId3" Type="http://schemas.openxmlformats.org/officeDocument/2006/relationships/hyperlink" Target="http://www.amazon.com/Origin-Species-150th-Anniversary/dp/0451529065/" TargetMode="External"/><Relationship Id="rId7" Type="http://schemas.openxmlformats.org/officeDocument/2006/relationships/hyperlink" Target="http://en.wikipedia.org/wiki/Thomas_Edison" TargetMode="External"/><Relationship Id="rId12" Type="http://schemas.openxmlformats.org/officeDocument/2006/relationships/hyperlink" Target="https://en.wikipedia.org/wiki/Guglielmo_Marconi" TargetMode="External"/><Relationship Id="rId2" Type="http://schemas.openxmlformats.org/officeDocument/2006/relationships/hyperlink" Target="https://en.wikipedia.org/wiki/Diffusion_of_innovations" TargetMode="External"/><Relationship Id="rId1" Type="http://schemas.openxmlformats.org/officeDocument/2006/relationships/slideLayout" Target="../slideLayouts/slideLayout7.xml"/><Relationship Id="rId6" Type="http://schemas.openxmlformats.org/officeDocument/2006/relationships/hyperlink" Target="https://en.wikipedia.org/wiki/Edwin_Howard_Armstrong" TargetMode="External"/><Relationship Id="rId11" Type="http://schemas.openxmlformats.org/officeDocument/2006/relationships/hyperlink" Target="https://en.wikipedia.org/wiki/Alexander_Graham_Bell" TargetMode="External"/><Relationship Id="rId5" Type="http://schemas.openxmlformats.org/officeDocument/2006/relationships/hyperlink" Target="http://blogs.mhs.ox.ac.uk/innovatingincombat/" TargetMode="External"/><Relationship Id="rId10" Type="http://schemas.openxmlformats.org/officeDocument/2006/relationships/hyperlink" Target="http://en.wikipedia.org/wiki/Charles_Proteus_Steinmetz" TargetMode="External"/><Relationship Id="rId4" Type="http://schemas.openxmlformats.org/officeDocument/2006/relationships/image" Target="../media/image35.jpg"/><Relationship Id="rId9" Type="http://schemas.openxmlformats.org/officeDocument/2006/relationships/hyperlink" Target="http://en.wikipedia.org/wiki/Nikola_Tesla" TargetMode="External"/><Relationship Id="rId1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hyperlink" Target="https://en.wikipedia.org/wiki/Electrical_grid"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en.wikipedia.org/wiki/Guglielmo_Marconi" TargetMode="External"/><Relationship Id="rId3" Type="http://schemas.openxmlformats.org/officeDocument/2006/relationships/hyperlink" Target="https://www.nasa.gov/mission_pages/NPP/news/earth-at-night.html" TargetMode="External"/><Relationship Id="rId7" Type="http://schemas.openxmlformats.org/officeDocument/2006/relationships/hyperlink" Target="http://www.britannica.com/biography/Charles-Proteus-Steinmetz" TargetMode="External"/><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hyperlink" Target="https://en.wikipedia.org/wiki/Heinrich_Hertz" TargetMode="External"/><Relationship Id="rId5" Type="http://schemas.openxmlformats.org/officeDocument/2006/relationships/hyperlink" Target="https://en.wikipedia.org/wiki/James_Clerk_Maxwell" TargetMode="External"/><Relationship Id="rId4" Type="http://schemas.openxmlformats.org/officeDocument/2006/relationships/hyperlink" Target="https://en.wikipedia.org/wiki/Michael_Faraday" TargetMode="External"/><Relationship Id="rId9" Type="http://schemas.openxmlformats.org/officeDocument/2006/relationships/hyperlink" Target="https://en.wikipedia.org/wiki/Edwin_Howard_Armstron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ai.eecs.umich.edu/people/conway/VLSI/VLSIarchive.html"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hyperlink" Target="http://www.bttf.com/movies/backtothefuture1/"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hyperlink" Target="http://www.amazon.com/Diffusion-Innovations-Edition-Everett-Rogers/dp/0743222091" TargetMode="External"/><Relationship Id="rId5" Type="http://schemas.openxmlformats.org/officeDocument/2006/relationships/hyperlink" Target="https://en.wikipedia.org/wiki/Diffusion_of_innovations" TargetMode="External"/><Relationship Id="rId4" Type="http://schemas.openxmlformats.org/officeDocument/2006/relationships/hyperlink" Target="https://en.wikipedia.org/wiki/Everett_Roger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en.wikipedia.org/wiki/Photolithography" TargetMode="External"/><Relationship Id="rId2" Type="http://schemas.openxmlformats.org/officeDocument/2006/relationships/hyperlink" Target="http://www.nobelprize.org/educational/physics/integrated_circuit/history/" TargetMode="External"/><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28.xml.rels><?xml version="1.0" encoding="UTF-8" standalone="yes"?>
<Relationships xmlns="http://schemas.openxmlformats.org/package/2006/relationships"><Relationship Id="rId8" Type="http://schemas.openxmlformats.org/officeDocument/2006/relationships/hyperlink" Target="http://en.wikipedia.org/wiki/Microprocessor" TargetMode="External"/><Relationship Id="rId3" Type="http://schemas.openxmlformats.org/officeDocument/2006/relationships/hyperlink" Target="http://i.ytimg.com/vi/DOeSvmImYOY/maxresdefault.jpg" TargetMode="External"/><Relationship Id="rId7" Type="http://schemas.openxmlformats.org/officeDocument/2006/relationships/hyperlink" Target="http://www.intel.com/content/www/us/en/history/museum-story-of-intel-4004.html"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hyperlink" Target="http://www.cpu-zone.com/4004.htm" TargetMode="External"/><Relationship Id="rId4" Type="http://schemas.openxmlformats.org/officeDocument/2006/relationships/image" Target="../media/image45.jpg"/><Relationship Id="rId9" Type="http://schemas.openxmlformats.org/officeDocument/2006/relationships/hyperlink" Target="http://en.wikipedia.org/wiki/Transistor_coun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hyperlink" Target="http://ai.eecs.umich.edu/people/conway/VLSI/BackgroundContext/Sutherland_Letter.html" TargetMode="External"/><Relationship Id="rId2" Type="http://schemas.openxmlformats.org/officeDocument/2006/relationships/hyperlink" Target="http://en.wikipedia.org/wiki/Gordon_Moore" TargetMode="External"/><Relationship Id="rId1" Type="http://schemas.openxmlformats.org/officeDocument/2006/relationships/slideLayout" Target="../slideLayouts/slideLayout7.xml"/><Relationship Id="rId6" Type="http://schemas.openxmlformats.org/officeDocument/2006/relationships/hyperlink" Target="http://www.sciencedirect.com/science/article/pii/0038110172901037" TargetMode="External"/><Relationship Id="rId5" Type="http://schemas.openxmlformats.org/officeDocument/2006/relationships/hyperlink" Target="http://www.intel.com/content/www/us/en/silicon-innovations/moores-law-technology.html" TargetMode="External"/><Relationship Id="rId4" Type="http://schemas.openxmlformats.org/officeDocument/2006/relationships/hyperlink" Target="http://en.wikipedia.org/wiki/Carver_Mead"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blog.primalpastures.com/wellness/staying-healthy-road-challenges-answers/" TargetMode="External"/><Relationship Id="rId2" Type="http://schemas.openxmlformats.org/officeDocument/2006/relationships/hyperlink" Target="http://en.wikipedia.org/wiki/Winston_Churchill" TargetMode="Externa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8" Type="http://schemas.openxmlformats.org/officeDocument/2006/relationships/image" Target="../media/image50.jpg"/><Relationship Id="rId13" Type="http://schemas.openxmlformats.org/officeDocument/2006/relationships/hyperlink" Target="http://www.digibarn.com/collections/diagrams/ethernet-original/" TargetMode="External"/><Relationship Id="rId3" Type="http://schemas.openxmlformats.org/officeDocument/2006/relationships/hyperlink" Target="http://en.wikipedia.org/wiki/Ethernet" TargetMode="External"/><Relationship Id="rId7" Type="http://schemas.openxmlformats.org/officeDocument/2006/relationships/hyperlink" Target="http://commons.wikimedia.org/wiki/File:Xerox_Alto_mit_Rechner.JPG" TargetMode="External"/><Relationship Id="rId12" Type="http://schemas.openxmlformats.org/officeDocument/2006/relationships/hyperlink" Target="http://www.explainthatstuff.com/laserprinters.html" TargetMode="External"/><Relationship Id="rId2" Type="http://schemas.openxmlformats.org/officeDocument/2006/relationships/hyperlink" Target="http://www.computerhistory.org/revolution/input-output/14/347" TargetMode="External"/><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hyperlink" Target="http://en.wikipedia.org/wiki/ARPANET" TargetMode="External"/><Relationship Id="rId5" Type="http://schemas.openxmlformats.org/officeDocument/2006/relationships/image" Target="../media/image48.gif"/><Relationship Id="rId10" Type="http://schemas.openxmlformats.org/officeDocument/2006/relationships/image" Target="../media/image51.png"/><Relationship Id="rId4" Type="http://schemas.openxmlformats.org/officeDocument/2006/relationships/hyperlink" Target="http://en.wikipedia.org/wiki/Laser_printing" TargetMode="External"/><Relationship Id="rId9" Type="http://schemas.openxmlformats.org/officeDocument/2006/relationships/hyperlink" Target="http://en.wikipedia.org/wiki/Robert_Metcalfe"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www.nsf.gov/od/odi/presentations/2015_NSF_Pride_Talk_by_Lynn_Conway.ppsx" TargetMode="External"/><Relationship Id="rId3" Type="http://schemas.openxmlformats.org/officeDocument/2006/relationships/image" Target="../media/image52.jpeg"/><Relationship Id="rId7" Type="http://schemas.openxmlformats.org/officeDocument/2006/relationships/hyperlink" Target="http://bcove.me/bkx8nwg8" TargetMode="External"/><Relationship Id="rId2" Type="http://schemas.openxmlformats.org/officeDocument/2006/relationships/hyperlink" Target="http://ai.eecs.umich.edu/people/conway/Memoirs/VLSI/SSCM/VLSI_Reminiscences.pdf" TargetMode="External"/><Relationship Id="rId1" Type="http://schemas.openxmlformats.org/officeDocument/2006/relationships/slideLayout" Target="../slideLayouts/slideLayout7.xml"/><Relationship Id="rId6" Type="http://schemas.openxmlformats.org/officeDocument/2006/relationships/hyperlink" Target="https://twitter.com/lynnconway/status/628930663593414656" TargetMode="External"/><Relationship Id="rId5" Type="http://schemas.openxmlformats.org/officeDocument/2006/relationships/hyperlink" Target="http://ai.eecs.umich.edu/people/conway/Memoirs/VLSI/Commentaries/Covering_by_Ken_Shepard.pdf" TargetMode="External"/><Relationship Id="rId4" Type="http://schemas.openxmlformats.org/officeDocument/2006/relationships/hyperlink" Target="http://www.huffingtonpost.com/lynn-conway/the-many-shades-of-out_b_3591764.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ai.eecs.umich.edu/people/conway/VLSI/VLSIText/PP-V1/V1.pdf" TargetMode="External"/><Relationship Id="rId5" Type="http://schemas.openxmlformats.org/officeDocument/2006/relationships/hyperlink" Target="http://ai.eecs.umich.edu/people/conway/VLSI/VLSIarchive.html" TargetMode="Externa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hyperlink" Target="http://en.wikipedia.org/wiki/Bootstrapping"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en.wikipedia.org/wiki/Exponentiation"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hyperlink" Target="http://ai.eecs.umich.edu/people/conway/VLSI/VLSIText/VLSIText.html" TargetMode="Externa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hyperlink" Target="http://ai.eecs.umich.edu/people/conway/VLSI/VLSIarchive.html"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ai.eecs.umich.edu/people/conway/VLSI/VLSIText/PP-V3/2s/V3.two-sided.pdf" TargetMode="External"/><Relationship Id="rId2" Type="http://schemas.openxmlformats.org/officeDocument/2006/relationships/hyperlink" Target="http://ai.eecs.umich.edu/people/conway/VLSI/VLSI.archive.spreadsheet.htm" TargetMode="External"/><Relationship Id="rId1" Type="http://schemas.openxmlformats.org/officeDocument/2006/relationships/slideLayout" Target="../slideLayouts/slideLayout7.xml"/><Relationship Id="rId6" Type="http://schemas.openxmlformats.org/officeDocument/2006/relationships/hyperlink" Target="https://en.wikipedia.org/wiki/Xerox_Alto" TargetMode="External"/><Relationship Id="rId5" Type="http://schemas.openxmlformats.org/officeDocument/2006/relationships/hyperlink" Target="http://www.edn.com/electronics-blogs/other/4307325/The-book-that-changed-everything" TargetMode="External"/><Relationship Id="rId4" Type="http://schemas.openxmlformats.org/officeDocument/2006/relationships/image" Target="../media/image61.jpg"/></Relationships>
</file>

<file path=ppt/slides/_rels/slide36.xml.rels><?xml version="1.0" encoding="UTF-8" standalone="yes"?>
<Relationships xmlns="http://schemas.openxmlformats.org/package/2006/relationships"><Relationship Id="rId8" Type="http://schemas.openxmlformats.org/officeDocument/2006/relationships/hyperlink" Target="http://ai.eecs.umich.edu/people/conway/VLSI/MIT78/MIT78.html" TargetMode="External"/><Relationship Id="rId3" Type="http://schemas.openxmlformats.org/officeDocument/2006/relationships/image" Target="../media/image62.JPG"/><Relationship Id="rId7" Type="http://schemas.openxmlformats.org/officeDocument/2006/relationships/hyperlink" Target="http://ai.eecs.umich.edu/people/conway/VLSI/ImplGuide2/ImplGuide2ndEd.html" TargetMode="External"/><Relationship Id="rId2" Type="http://schemas.openxmlformats.org/officeDocument/2006/relationships/hyperlink" Target="http://ai.eecs.umich.edu/people/conway/VLSI/MIT78/MIT78.pdf" TargetMode="External"/><Relationship Id="rId1" Type="http://schemas.openxmlformats.org/officeDocument/2006/relationships/slideLayout" Target="../slideLayouts/slideLayout7.xml"/><Relationship Id="rId6" Type="http://schemas.openxmlformats.org/officeDocument/2006/relationships/hyperlink" Target="http://www.britannica.com/EBchecked/topic/565056/Charles-Proteus-Steinmetz" TargetMode="External"/><Relationship Id="rId5" Type="http://schemas.openxmlformats.org/officeDocument/2006/relationships/image" Target="../media/image63.jpeg"/><Relationship Id="rId4" Type="http://schemas.openxmlformats.org/officeDocument/2006/relationships/hyperlink" Target="http://ai.eecs.umich.edu/people/conway/Memoirs/MIT/MIT_Reminiscences.pdf" TargetMode="External"/><Relationship Id="rId9" Type="http://schemas.openxmlformats.org/officeDocument/2006/relationships/hyperlink" Target="http://www.eecs.mit.edu/docs/newsletter/VLSI.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ai.eecs.umich.edu/people/conway/Memoirs/VLSI/Commentaries/A_Paradigm_Shift_Was_Happening_by_Chuck_House.pdf" TargetMode="External"/><Relationship Id="rId1" Type="http://schemas.openxmlformats.org/officeDocument/2006/relationships/slideLayout" Target="../slideLayouts/slideLayout7.xml"/><Relationship Id="rId5" Type="http://schemas.openxmlformats.org/officeDocument/2006/relationships/hyperlink" Target="http://en.wikipedia.org/wiki/Guy_L._Steele_Jr." TargetMode="External"/><Relationship Id="rId4" Type="http://schemas.openxmlformats.org/officeDocument/2006/relationships/image" Target="../media/image65.jpeg"/></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gif"/><Relationship Id="rId1" Type="http://schemas.openxmlformats.org/officeDocument/2006/relationships/slideLayout" Target="../slideLayouts/slideLayout2.xml"/><Relationship Id="rId6" Type="http://schemas.openxmlformats.org/officeDocument/2006/relationships/hyperlink" Target="http://ai.eecs.umich.edu/people/conway/Memoirs/MIT/MIT_Reminiscences.pdf" TargetMode="External"/><Relationship Id="rId5" Type="http://schemas.openxmlformats.org/officeDocument/2006/relationships/hyperlink" Target="http://ai.eecs.umich.edu/people/conway/VLSI/MIT78/MIT78.pdf" TargetMode="External"/><Relationship Id="rId4" Type="http://schemas.openxmlformats.org/officeDocument/2006/relationships/hyperlink" Target="http://ai.eecs.umich.edu/people/conway/VLSI/MIT78/MITchipphoto.html"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ai.eecs.umich.edu/people/conway/Memoirs/VLSI/Commentaries/A_Paradigm_Shift_Was_Happening_by_Chuck_House.pdf" TargetMode="External"/><Relationship Id="rId2" Type="http://schemas.openxmlformats.org/officeDocument/2006/relationships/hyperlink" Target="http://ai.eecs.umich.edu/people/conway/VLSI/MPCAdv/MPCAdv.pdf"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en.wikipedia.org/wiki/Prague_astronomical_clock" TargetMode="External"/><Relationship Id="rId2" Type="http://schemas.openxmlformats.org/officeDocument/2006/relationships/hyperlink" Target="http://en.wikipedia.org/wiki/The_Renaissance" TargetMode="External"/><Relationship Id="rId1" Type="http://schemas.openxmlformats.org/officeDocument/2006/relationships/slideLayout" Target="../slideLayouts/slideLayout7.xml"/><Relationship Id="rId5" Type="http://schemas.openxmlformats.org/officeDocument/2006/relationships/hyperlink" Target="http://www.hectorzenil.net/" TargetMode="Externa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9.gif"/><Relationship Id="rId5" Type="http://schemas.openxmlformats.org/officeDocument/2006/relationships/hyperlink" Target="http://ai.eecs.umich.edu/people/conway/VLSI/MPCAdv/MPCAdv.pdf" TargetMode="External"/><Relationship Id="rId4" Type="http://schemas.openxmlformats.org/officeDocument/2006/relationships/hyperlink" Target="http://ai.eecs.umich.edu/people/conway/VLSI/MPCAdv/MPCAdv.htm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1.gif"/><Relationship Id="rId5" Type="http://schemas.openxmlformats.org/officeDocument/2006/relationships/hyperlink" Target="http://ai.eecs.umich.edu/people/conway/VLSI/MPCAdv/MPCAdv.pdf" TargetMode="External"/><Relationship Id="rId4" Type="http://schemas.openxmlformats.org/officeDocument/2006/relationships/hyperlink" Target="http://ai.eecs.umich.edu/people/conway/VLSI/MPC79/MPC79Report.pdf"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ai.eecs.umich.edu/people/conway/VLSI/MPCAdv/MPCAdv.pdf" TargetMode="External"/><Relationship Id="rId7" Type="http://schemas.openxmlformats.org/officeDocument/2006/relationships/hyperlink" Target="http://socialphysics.media.mit.edu/book/" TargetMode="External"/><Relationship Id="rId2" Type="http://schemas.openxmlformats.org/officeDocument/2006/relationships/image" Target="../media/image70.JPG"/><Relationship Id="rId1" Type="http://schemas.openxmlformats.org/officeDocument/2006/relationships/slideLayout" Target="../slideLayouts/slideLayout7.xml"/><Relationship Id="rId6" Type="http://schemas.openxmlformats.org/officeDocument/2006/relationships/hyperlink" Target="https://www.amazon.com/Economy-Evolving-Complex-System-Institute/dp/0201328232" TargetMode="External"/><Relationship Id="rId5" Type="http://schemas.openxmlformats.org/officeDocument/2006/relationships/image" Target="../media/image69.gif"/><Relationship Id="rId4" Type="http://schemas.openxmlformats.org/officeDocument/2006/relationships/hyperlink" Target="http://ai.eecs.umich.edu/people/conway/VLSI/MPCAdv/Instructors.html"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hyperlink" Target="ai.eecs.umich.edu/people/conway/LynnPhotos/Lynn77PARC.jpg" TargetMode="External"/><Relationship Id="rId7" Type="http://schemas.openxmlformats.org/officeDocument/2006/relationships/hyperlink" Target="http://ai.eecs.umich.edu/people/conway/VLSI/MPCAdv/MPCAdv.html" TargetMode="External"/><Relationship Id="rId12" Type="http://schemas.openxmlformats.org/officeDocument/2006/relationships/hyperlink" Target="http://ai.eecs.umich.edu/people/conway/VLSI/VLSI.archive.spreadsheet.htm" TargetMode="External"/><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4.jpeg"/><Relationship Id="rId11" Type="http://schemas.openxmlformats.org/officeDocument/2006/relationships/hyperlink" Target="http://ai.eecs.umich.edu/people/conway/VLSI/VLSIText/PP-V1/V1.pdf" TargetMode="External"/><Relationship Id="rId5" Type="http://schemas.openxmlformats.org/officeDocument/2006/relationships/hyperlink" Target="http://ai.eecs.umich.edu/people/conway/Memoirs/MIT/Figures/MIT78%20ChipSet%20L.jpg" TargetMode="External"/><Relationship Id="rId10" Type="http://schemas.openxmlformats.org/officeDocument/2006/relationships/hyperlink" Target="http://ai.eecs.umich.edu/people/conway/VLSI/MIT78/MIT78.html" TargetMode="External"/><Relationship Id="rId4" Type="http://schemas.openxmlformats.org/officeDocument/2006/relationships/image" Target="../media/image73.jpeg"/><Relationship Id="rId9" Type="http://schemas.openxmlformats.org/officeDocument/2006/relationships/hyperlink" Target="http://ai.eecs.umich.edu/people/conway/VLSI/BackgroundContext/Sutherland_Letter.html"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en.wikipedia.org/wiki/Moore's_law" TargetMode="External"/><Relationship Id="rId2" Type="http://schemas.openxmlformats.org/officeDocument/2006/relationships/hyperlink" Target="http://en.wikipedia.org/wiki/Transistor_count" TargetMode="Externa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jpeg"/></Relationships>
</file>

<file path=ppt/slides/_rels/slide4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hyperlink" Target="http://applemagazine.com/we-go-inside-apples-a6-processor/1220" TargetMode="External"/><Relationship Id="rId1" Type="http://schemas.openxmlformats.org/officeDocument/2006/relationships/slideLayout" Target="../slideLayouts/slideLayout7.xml"/><Relationship Id="rId5" Type="http://schemas.openxmlformats.org/officeDocument/2006/relationships/hyperlink" Target="http://voltmagonline.com/apple-cuts-samsungs-say-in-production-elements-of-the-iphone/" TargetMode="External"/><Relationship Id="rId4" Type="http://schemas.openxmlformats.org/officeDocument/2006/relationships/image" Target="../media/image79.jpg"/></Relationships>
</file>

<file path=ppt/slides/_rels/slide46.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hyperlink" Target="http://www.amazon.com/gp/product/B0029PBVCA/" TargetMode="External"/><Relationship Id="rId7" Type="http://schemas.openxmlformats.org/officeDocument/2006/relationships/image" Target="../media/image81.jpeg"/><Relationship Id="rId2" Type="http://schemas.openxmlformats.org/officeDocument/2006/relationships/hyperlink" Target="http://www.latimes.com/business/lanews-michael-hiltzik-20130507-staff.html" TargetMode="External"/><Relationship Id="rId1" Type="http://schemas.openxmlformats.org/officeDocument/2006/relationships/slideLayout" Target="../slideLayouts/slideLayout7.xml"/><Relationship Id="rId6" Type="http://schemas.openxmlformats.org/officeDocument/2006/relationships/image" Target="../media/image80.jpg"/><Relationship Id="rId5" Type="http://schemas.openxmlformats.org/officeDocument/2006/relationships/hyperlink" Target="http://www.amazon.com/gp/product/B004FGMPG2/" TargetMode="External"/><Relationship Id="rId4" Type="http://schemas.openxmlformats.org/officeDocument/2006/relationships/hyperlink" Target="http://www.uvm.edu/~tstreete/" TargetMode="External"/><Relationship Id="rId9" Type="http://schemas.openxmlformats.org/officeDocument/2006/relationships/hyperlink" Target="http://ai.eecs.umich.edu/people/conway/Impact/FundingaRevolution.html"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internet-map.net/"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g"/></Relationships>
</file>

<file path=ppt/slides/_rels/slide48.xml.rels><?xml version="1.0" encoding="UTF-8" standalone="yes"?>
<Relationships xmlns="http://schemas.openxmlformats.org/package/2006/relationships"><Relationship Id="rId3" Type="http://schemas.openxmlformats.org/officeDocument/2006/relationships/hyperlink" Target="https://www.nasa.gov/sites/default/files/images/712130main_8246931247_e60f3c09fb_o.jpg" TargetMode="External"/><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en.wikipedia.org/wiki/What's_past_is_prologue" TargetMode="Externa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http://commons.wikimedia.org/wiki/File:Astrolabe_(PSF).png" TargetMode="External"/><Relationship Id="rId7" Type="http://schemas.openxmlformats.org/officeDocument/2006/relationships/hyperlink" Target="http://en.wikipedia.org/wiki/Gimbal" TargetMode="External"/><Relationship Id="rId12" Type="http://schemas.openxmlformats.org/officeDocument/2006/relationships/hyperlink" Target="http://en.wikipedia.org/wiki/Age_of_Discovery" TargetMode="External"/><Relationship Id="rId2" Type="http://schemas.openxmlformats.org/officeDocument/2006/relationships/hyperlink" Target="http://en.wikipedia.org/wiki/The_Tipping_Point" TargetMode="External"/><Relationship Id="rId1" Type="http://schemas.openxmlformats.org/officeDocument/2006/relationships/slideLayout" Target="../slideLayouts/slideLayout7.xml"/><Relationship Id="rId6" Type="http://schemas.openxmlformats.org/officeDocument/2006/relationships/image" Target="../media/image9.jpg"/><Relationship Id="rId11" Type="http://schemas.openxmlformats.org/officeDocument/2006/relationships/image" Target="../media/image11.jpg"/><Relationship Id="rId5" Type="http://schemas.openxmlformats.org/officeDocument/2006/relationships/hyperlink" Target="http://commons.wikimedia.org/wiki/File:Carrack_1565.jpg" TargetMode="External"/><Relationship Id="rId10" Type="http://schemas.openxmlformats.org/officeDocument/2006/relationships/hyperlink" Target="http://commons.wikimedia.org/wiki/File:Cantino_planisphere_(1502).jpg" TargetMode="External"/><Relationship Id="rId4" Type="http://schemas.openxmlformats.org/officeDocument/2006/relationships/image" Target="../media/image8.png"/><Relationship Id="rId9" Type="http://schemas.openxmlformats.org/officeDocument/2006/relationships/hyperlink" Target="http://commons.wikimedia.org/wiki/File:Kardanischer-Kompass.jpg"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hyperlink" Target="http://www.exquisiteartz.co.uk/extreme-wave-surfing-printpostercanvas-sizes-a3a2a1-1479-p.asp"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53.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91.jpg"/><Relationship Id="rId7" Type="http://schemas.openxmlformats.org/officeDocument/2006/relationships/hyperlink" Target="http://www.youtube.com/watch?v=Io6V0NR7DN0" TargetMode="External"/><Relationship Id="rId2" Type="http://schemas.openxmlformats.org/officeDocument/2006/relationships/hyperlink" Target="http://www.parrot.com/usa/products/bebop-drone/" TargetMode="External"/><Relationship Id="rId1" Type="http://schemas.openxmlformats.org/officeDocument/2006/relationships/slideLayout" Target="../slideLayouts/slideLayout7.xml"/><Relationship Id="rId6" Type="http://schemas.openxmlformats.org/officeDocument/2006/relationships/image" Target="../media/image93.jpg"/><Relationship Id="rId5" Type="http://schemas.openxmlformats.org/officeDocument/2006/relationships/hyperlink" Target="http://www.theverge.com/2014/5/11/5707764/parrot-bebop-drone-ar-drone-promises-long-range-missions-and-clear-video" TargetMode="External"/><Relationship Id="rId10" Type="http://schemas.openxmlformats.org/officeDocument/2006/relationships/hyperlink" Target="http://info.yole.fr/HM?b=auFu9VmcczLVHm88LG2LrPigP9FbueAVXm9Xw3fKt6UqLSp0Nce98nPOU3SzESmX&amp;c=4_reWImRLihPxdR-UGPyXA" TargetMode="External"/><Relationship Id="rId4" Type="http://schemas.openxmlformats.org/officeDocument/2006/relationships/image" Target="../media/image92.jpeg"/><Relationship Id="rId9" Type="http://schemas.openxmlformats.org/officeDocument/2006/relationships/hyperlink" Target="http://www.youtube.com/watch?v=6ZdSMAG90Rs"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en.wikipedia.org/wiki/Microelectromechanical_systems"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hyperlink" Target="https://www.ifixit.com/Teardown/Oculus+Rift+DK1+Teardown/13682" TargetMode="External"/><Relationship Id="rId4" Type="http://schemas.openxmlformats.org/officeDocument/2006/relationships/image" Target="../media/image95.JPG"/></Relationships>
</file>

<file path=ppt/slides/_rels/slide55.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7.xml"/><Relationship Id="rId6" Type="http://schemas.openxmlformats.org/officeDocument/2006/relationships/hyperlink" Target="https://twitter.com/blueriverdrones/status/552895777983315971" TargetMode="External"/><Relationship Id="rId5" Type="http://schemas.openxmlformats.org/officeDocument/2006/relationships/image" Target="../media/image100.JPG"/><Relationship Id="rId4" Type="http://schemas.openxmlformats.org/officeDocument/2006/relationships/image" Target="../media/image99.JPG"/></Relationships>
</file>

<file path=ppt/slides/_rels/slide56.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hyperlink" Target="https://www.youtube.com/watch?v=1f_bAXHckUY" TargetMode="External"/><Relationship Id="rId3" Type="http://schemas.openxmlformats.org/officeDocument/2006/relationships/image" Target="../media/image102.jpeg"/><Relationship Id="rId7" Type="http://schemas.openxmlformats.org/officeDocument/2006/relationships/image" Target="../media/image104.jpeg"/><Relationship Id="rId12" Type="http://schemas.openxmlformats.org/officeDocument/2006/relationships/hyperlink" Target="https://www.youtube.com/watch?v=oV0PbKZyqg8" TargetMode="External"/><Relationship Id="rId2"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hyperlink" Target="https://www.thalmic.com/about/" TargetMode="External"/><Relationship Id="rId11" Type="http://schemas.openxmlformats.org/officeDocument/2006/relationships/hyperlink" Target="https://www.youtube.com/watch?v=VV6-aiSqpOM" TargetMode="External"/><Relationship Id="rId5" Type="http://schemas.openxmlformats.org/officeDocument/2006/relationships/hyperlink" Target="https://www.thalmic.com/en/myo/" TargetMode="External"/><Relationship Id="rId10" Type="http://schemas.openxmlformats.org/officeDocument/2006/relationships/hyperlink" Target="https://www.youtube.com/user/ThalmicLabs" TargetMode="External"/><Relationship Id="rId4" Type="http://schemas.openxmlformats.org/officeDocument/2006/relationships/image" Target="../media/image103.jpeg"/><Relationship Id="rId9" Type="http://schemas.openxmlformats.org/officeDocument/2006/relationships/image" Target="../media/image10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www.parrot.com/products/bebop-drone/"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www.oculus.com/"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109.jpg"/></Relationships>
</file>

<file path=ppt/slides/_rels/slide6.xml.rels><?xml version="1.0" encoding="UTF-8" standalone="yes"?>
<Relationships xmlns="http://schemas.openxmlformats.org/package/2006/relationships"><Relationship Id="rId3" Type="http://schemas.openxmlformats.org/officeDocument/2006/relationships/hyperlink" Target="http://commons.wikimedia.org/wiki/File:Z%C3%A1mo%C5%99sk%C3%A9_cesty_Portugalc%C5%AF_a_%C5%A0pan%C4%9Bl%C5%AF.jpg"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www.i-micronews.com/imaging-report/product/status-of-the-cmos-image-sensor-industry-report.html#description" TargetMode="External"/><Relationship Id="rId2" Type="http://schemas.openxmlformats.org/officeDocument/2006/relationships/image" Target="../media/image111.JPG"/><Relationship Id="rId1" Type="http://schemas.openxmlformats.org/officeDocument/2006/relationships/slideLayout" Target="../slideLayouts/slideLayout7.xml"/><Relationship Id="rId4" Type="http://schemas.openxmlformats.org/officeDocument/2006/relationships/hyperlink" Target="http://www.i-micronews.com/imaging-report/product/status-of-the-cmos-image-sensor-industry-report.html"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en.wikipedia.org/wiki/3D_printing" TargetMode="External"/><Relationship Id="rId7" Type="http://schemas.openxmlformats.org/officeDocument/2006/relationships/hyperlink" Target="http://www.makerbot.com/"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www.medicaldaily.com/volunteers-use-3d-printers-create-inexpensive-prosthetics-305072" TargetMode="External"/><Relationship Id="rId5" Type="http://schemas.openxmlformats.org/officeDocument/2006/relationships/image" Target="../media/image113.JPG"/><Relationship Id="rId4" Type="http://schemas.openxmlformats.org/officeDocument/2006/relationships/image" Target="../media/image112.jpeg"/></Relationships>
</file>

<file path=ppt/slides/_rels/slide62.xml.rels><?xml version="1.0" encoding="UTF-8" standalone="yes"?>
<Relationships xmlns="http://schemas.openxmlformats.org/package/2006/relationships"><Relationship Id="rId3" Type="http://schemas.openxmlformats.org/officeDocument/2006/relationships/hyperlink" Target="https://vimeo.com/20292643" TargetMode="External"/><Relationship Id="rId7" Type="http://schemas.openxmlformats.org/officeDocument/2006/relationships/hyperlink" Target="http://en.wikipedia.org/wiki/Positive_feedback"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en.wikipedia.org/wiki/RepRap_Project" TargetMode="External"/><Relationship Id="rId5" Type="http://schemas.openxmlformats.org/officeDocument/2006/relationships/hyperlink" Target="https://en.wikipedia.org/wiki/Adrian_Bowyer" TargetMode="External"/><Relationship Id="rId4" Type="http://schemas.openxmlformats.org/officeDocument/2006/relationships/image" Target="../media/image114.jpeg"/></Relationships>
</file>

<file path=ppt/slides/_rels/slide6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www.gartner.com/technology/research/methodologies/hype-cycle.jsp" TargetMode="External"/><Relationship Id="rId1" Type="http://schemas.openxmlformats.org/officeDocument/2006/relationships/slideLayout" Target="../slideLayouts/slideLayout7.xml"/><Relationship Id="rId5" Type="http://schemas.openxmlformats.org/officeDocument/2006/relationships/hyperlink" Target="https://en.wikipedia.org/wiki/Venture_capital" TargetMode="External"/><Relationship Id="rId4" Type="http://schemas.openxmlformats.org/officeDocument/2006/relationships/hyperlink" Target="http://www.gartner.com/newsroom/id/2819918"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hyperlink" Target="http://www.fabfoundation.org/fab-labs/" TargetMode="External"/><Relationship Id="rId3" Type="http://schemas.openxmlformats.org/officeDocument/2006/relationships/image" Target="../media/image118.jpeg"/><Relationship Id="rId7" Type="http://schemas.openxmlformats.org/officeDocument/2006/relationships/hyperlink" Target="http://makerfaire.com/" TargetMode="External"/><Relationship Id="rId2" Type="http://schemas.openxmlformats.org/officeDocument/2006/relationships/image" Target="../media/image117.jpeg"/><Relationship Id="rId1" Type="http://schemas.openxmlformats.org/officeDocument/2006/relationships/slideLayout" Target="../slideLayouts/slideLayout7.xml"/><Relationship Id="rId6" Type="http://schemas.openxmlformats.org/officeDocument/2006/relationships/hyperlink" Target="https://education.lego.com/en-us/lesi/afterschool/education-camps" TargetMode="External"/><Relationship Id="rId5" Type="http://schemas.openxmlformats.org/officeDocument/2006/relationships/image" Target="../media/image120.jpeg"/><Relationship Id="rId4" Type="http://schemas.openxmlformats.org/officeDocument/2006/relationships/image" Target="../media/image119.jpeg"/><Relationship Id="rId9" Type="http://schemas.openxmlformats.org/officeDocument/2006/relationships/hyperlink" Target="http://www.usfirst.org/"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www.myopencourses.com/" TargetMode="External"/><Relationship Id="rId3" Type="http://schemas.openxmlformats.org/officeDocument/2006/relationships/image" Target="../media/image121.jpg"/><Relationship Id="rId7" Type="http://schemas.openxmlformats.org/officeDocument/2006/relationships/hyperlink" Target="http://scholarshipjamaica.com/free-online-courses/" TargetMode="External"/><Relationship Id="rId12" Type="http://schemas.openxmlformats.org/officeDocument/2006/relationships/hyperlink" Target="http://nptel.ac.in/"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s://www.khanacademy.org/" TargetMode="External"/><Relationship Id="rId11" Type="http://schemas.openxmlformats.org/officeDocument/2006/relationships/hyperlink" Target="https://www.udemy.com/" TargetMode="External"/><Relationship Id="rId5" Type="http://schemas.openxmlformats.org/officeDocument/2006/relationships/hyperlink" Target="https://www.edx.org/school/mitx" TargetMode="External"/><Relationship Id="rId10" Type="http://schemas.openxmlformats.org/officeDocument/2006/relationships/hyperlink" Target="https://www.edx.org/" TargetMode="External"/><Relationship Id="rId4" Type="http://schemas.openxmlformats.org/officeDocument/2006/relationships/hyperlink" Target="https://www.coursera.org/" TargetMode="External"/><Relationship Id="rId9" Type="http://schemas.openxmlformats.org/officeDocument/2006/relationships/hyperlink" Target="https://www.udacity.com/" TargetMode="External"/></Relationships>
</file>

<file path=ppt/slides/_rels/slide67.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2.jpeg"/><Relationship Id="rId7" Type="http://schemas.openxmlformats.org/officeDocument/2006/relationships/image" Target="../media/image12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blogs.jabil.com/2014/08/13/internet-of-things-infographic/" TargetMode="External"/><Relationship Id="rId5" Type="http://schemas.openxmlformats.org/officeDocument/2006/relationships/image" Target="../media/image124.png"/><Relationship Id="rId4" Type="http://schemas.openxmlformats.org/officeDocument/2006/relationships/image" Target="../media/image123.jpeg"/><Relationship Id="rId9" Type="http://schemas.openxmlformats.org/officeDocument/2006/relationships/image" Target="../media/image127.jpeg"/></Relationships>
</file>

<file path=ppt/slides/_rels/slide6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www.kedgefutures.com/the-age-opportunity-harnessing-complexity-to-solve-big-world-problems/" TargetMode="Externa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hyperlink" Target="https://www.google.com/search?q=rapid+prototyping&amp;tbm=isch&amp;tbo=u&amp;source=univ&amp;sa=X&amp;ei=P63mUq2eD8K2yAHNs4HICw&amp;sqi=2&amp;ved=0CGQQsAQ&amp;biw=1223&amp;bih=553" TargetMode="External"/><Relationship Id="rId3" Type="http://schemas.openxmlformats.org/officeDocument/2006/relationships/hyperlink" Target="http://www.scoop.it/t/leadership-trust-and-e-learning" TargetMode="External"/><Relationship Id="rId7" Type="http://schemas.openxmlformats.org/officeDocument/2006/relationships/hyperlink" Target="https://www.youtube.com/watch?v=sy0-VhKAr7s" TargetMode="External"/><Relationship Id="rId12" Type="http://schemas.openxmlformats.org/officeDocument/2006/relationships/hyperlink" Target="https://iitaablogs.wordpress.com/2014/11/03/the-disruptive-force-of-crowdsourcing/" TargetMode="External"/><Relationship Id="rId2" Type="http://schemas.openxmlformats.org/officeDocument/2006/relationships/image" Target="../media/image129.jpeg"/><Relationship Id="rId1" Type="http://schemas.openxmlformats.org/officeDocument/2006/relationships/slideLayout" Target="../slideLayouts/slideLayout7.xml"/><Relationship Id="rId6" Type="http://schemas.openxmlformats.org/officeDocument/2006/relationships/hyperlink" Target="http://www.semiwiki.com/forum/content/section/1642-ipnest.html" TargetMode="External"/><Relationship Id="rId11" Type="http://schemas.openxmlformats.org/officeDocument/2006/relationships/hyperlink" Target="https://www.google.com/search?q=play&amp;source=lnms&amp;tbm=isch&amp;sa=X&amp;ei=vX2QU9CXDciZyAS4n4KwBg&amp;ved=0CAYQ_AUoAQ&amp;biw=1258&amp;bih=602#q=maker+faire&amp;tbm=isch" TargetMode="External"/><Relationship Id="rId5" Type="http://schemas.openxmlformats.org/officeDocument/2006/relationships/hyperlink" Target="https://www.kickstarter.com/hello" TargetMode="External"/><Relationship Id="rId10" Type="http://schemas.openxmlformats.org/officeDocument/2006/relationships/hyperlink" Target="https://www.google.com/search?q=innovators&amp;biw=1102&amp;bih=581&amp;source=lnms&amp;tbm=isch&amp;sa=X&amp;ved=0CAYQ_AUoAWoVChMIm4Wco5DoyAIVBFkmCh3qmgaW" TargetMode="External"/><Relationship Id="rId4" Type="http://schemas.openxmlformats.org/officeDocument/2006/relationships/hyperlink" Target="http://en.wikipedia.org/wiki/Crowdsourcing" TargetMode="External"/><Relationship Id="rId9" Type="http://schemas.openxmlformats.org/officeDocument/2006/relationships/hyperlink" Target="https://www.google.com/search?q=crowd+surfing&amp;biw=927&amp;bih=565&amp;source=lnms&amp;tbm=isch&amp;sa=X&amp;ei=-2ooVN-VAceJoQSG2ILgBg&amp;sqi=2&amp;ved=0CAYQ_AUoAQ#tbm=isch&amp;q=engaged-user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en.wikipedia.org/wiki/Johannes_Gutenberg#/media/File:Featherbed_Alley_Printshop_Bermuda.jpg" TargetMode="External"/><Relationship Id="rId7" Type="http://schemas.openxmlformats.org/officeDocument/2006/relationships/hyperlink" Target="http://en.wikipedia.org/wiki/Featherbed_Alley_Printshop" TargetMode="External"/><Relationship Id="rId2" Type="http://schemas.openxmlformats.org/officeDocument/2006/relationships/hyperlink" Target="http://en.wikipedia.org/wiki/Printing" TargetMode="Externa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hyperlink" Target="http://en.wikipedia.org/wiki/" TargetMode="External"/><Relationship Id="rId4" Type="http://schemas.openxmlformats.org/officeDocument/2006/relationships/hyperlink" Target="http://en.wikipedia.org/wiki/User:Aodhdubh"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hyperlink" Target="https://solarsystem.nasa.gov/50th/stories.cfm?StoryID=203" TargetMode="External"/><Relationship Id="rId1" Type="http://schemas.openxmlformats.org/officeDocument/2006/relationships/slideLayout" Target="../slideLayouts/slideLayout7.xml"/><Relationship Id="rId4" Type="http://schemas.openxmlformats.org/officeDocument/2006/relationships/image" Target="../media/image131.jpeg"/></Relationships>
</file>

<file path=ppt/slides/_rels/slide71.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hyperlink" Target="http://m.walltowatch.com/view/6797" TargetMode="External"/><Relationship Id="rId1" Type="http://schemas.openxmlformats.org/officeDocument/2006/relationships/slideLayout" Target="../slideLayouts/slideLayout7.xml"/><Relationship Id="rId6" Type="http://schemas.openxmlformats.org/officeDocument/2006/relationships/hyperlink" Target="http://www.randyscottslavin.com/" TargetMode="External"/><Relationship Id="rId5" Type="http://schemas.openxmlformats.org/officeDocument/2006/relationships/image" Target="../media/image133.JPG"/><Relationship Id="rId4" Type="http://schemas.openxmlformats.org/officeDocument/2006/relationships/hyperlink" Target="http://nupex.eu/index.php?g=textcontent/materialuniverse/sizeofthings&amp;lang=en" TargetMode="External"/></Relationships>
</file>

<file path=ppt/slides/_rels/slide72.xml.rels><?xml version="1.0" encoding="UTF-8" standalone="yes"?>
<Relationships xmlns="http://schemas.openxmlformats.org/package/2006/relationships"><Relationship Id="rId8" Type="http://schemas.openxmlformats.org/officeDocument/2006/relationships/hyperlink" Target="https://en.wikipedia.org/wiki/Adenosine_triphosphate" TargetMode="External"/><Relationship Id="rId3" Type="http://schemas.openxmlformats.org/officeDocument/2006/relationships/image" Target="../media/image135.jpg"/><Relationship Id="rId7" Type="http://schemas.openxmlformats.org/officeDocument/2006/relationships/hyperlink" Target="https://en.wikipedia.org/wiki/CMOS" TargetMode="External"/><Relationship Id="rId2" Type="http://schemas.openxmlformats.org/officeDocument/2006/relationships/image" Target="../media/image134.jpeg"/><Relationship Id="rId1" Type="http://schemas.openxmlformats.org/officeDocument/2006/relationships/slideLayout" Target="../slideLayouts/slideLayout7.xml"/><Relationship Id="rId6" Type="http://schemas.openxmlformats.org/officeDocument/2006/relationships/hyperlink" Target="https://www.youtube.com/watch?v=3serriujeis" TargetMode="External"/><Relationship Id="rId5" Type="http://schemas.openxmlformats.org/officeDocument/2006/relationships/hyperlink" Target="http://www.ee.columbia.edu/ken-shepard" TargetMode="External"/><Relationship Id="rId4" Type="http://schemas.openxmlformats.org/officeDocument/2006/relationships/hyperlink" Target="http://www.nature.com/ncomms/2015/151207/ncomms10070/full/ncomms10070.html" TargetMode="External"/><Relationship Id="rId9" Type="http://schemas.openxmlformats.org/officeDocument/2006/relationships/image" Target="../media/image136.jpg"/></Relationships>
</file>

<file path=ppt/slides/_rels/slide73.xml.rels><?xml version="1.0" encoding="UTF-8" standalone="yes"?>
<Relationships xmlns="http://schemas.openxmlformats.org/package/2006/relationships"><Relationship Id="rId8" Type="http://schemas.openxmlformats.org/officeDocument/2006/relationships/hyperlink" Target="http://phys.org/news/2016-03-democratizing-high-throughput-molecule-analysis.html" TargetMode="External"/><Relationship Id="rId3" Type="http://schemas.openxmlformats.org/officeDocument/2006/relationships/hyperlink" Target="http://en.wikipedia.org/wiki/Scanning_tunneling_microscope" TargetMode="External"/><Relationship Id="rId7" Type="http://schemas.openxmlformats.org/officeDocument/2006/relationships/hyperlink" Target="http://www.nature.com/ncomms/2016/160317/ncomms11026/full/ncomms11026.html" TargetMode="External"/><Relationship Id="rId2" Type="http://schemas.openxmlformats.org/officeDocument/2006/relationships/hyperlink" Target="http://en.wikipedia.org/wiki/Atomic_force_microscopy" TargetMode="External"/><Relationship Id="rId1" Type="http://schemas.openxmlformats.org/officeDocument/2006/relationships/slideLayout" Target="../slideLayouts/slideLayout7.xml"/><Relationship Id="rId6" Type="http://schemas.openxmlformats.org/officeDocument/2006/relationships/image" Target="../media/image139.jpg"/><Relationship Id="rId5" Type="http://schemas.openxmlformats.org/officeDocument/2006/relationships/image" Target="../media/image138.jpeg"/><Relationship Id="rId4" Type="http://schemas.openxmlformats.org/officeDocument/2006/relationships/image" Target="../media/image137.jpeg"/></Relationships>
</file>

<file path=ppt/slides/_rels/slide74.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hyperlink" Target="https://www.google.com/search?q=crowd+surfing&amp;biw=927&amp;bih=565&amp;source=lnms&amp;tbm=isch&amp;sa=X&amp;ei=-2ooVN-VAceJoQSG2ILgBg&amp;sqi=2&amp;ved=0CAYQ_AUoAQ#tbm=isch&amp;q=crowds+surfing" TargetMode="Externa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78.xml.rels><?xml version="1.0" encoding="UTF-8" standalone="yes"?>
<Relationships xmlns="http://schemas.openxmlformats.org/package/2006/relationships"><Relationship Id="rId3" Type="http://schemas.openxmlformats.org/officeDocument/2006/relationships/hyperlink" Target="http://ai.eecs.umich.edu/people/conway/VLSI/MPCAdv/MPCAdv.pdf" TargetMode="External"/><Relationship Id="rId7" Type="http://schemas.openxmlformats.org/officeDocument/2006/relationships/hyperlink" Target="http://www.economist.com/news/books-and-arts/21595883-how-re-engineer-world-measure-man-0" TargetMode="External"/><Relationship Id="rId2" Type="http://schemas.openxmlformats.org/officeDocument/2006/relationships/image" Target="../media/image70.JPG"/><Relationship Id="rId1" Type="http://schemas.openxmlformats.org/officeDocument/2006/relationships/slideLayout" Target="../slideLayouts/slideLayout7.xml"/><Relationship Id="rId6" Type="http://schemas.openxmlformats.org/officeDocument/2006/relationships/hyperlink" Target="http://ai.eecs.umich.edu/people/conway/VLSI/MPCAdv/MPCAdv.html#8" TargetMode="External"/><Relationship Id="rId5" Type="http://schemas.openxmlformats.org/officeDocument/2006/relationships/image" Target="../media/image142.JPG"/><Relationship Id="rId4" Type="http://schemas.openxmlformats.org/officeDocument/2006/relationships/hyperlink" Target="http://www.amazon.com/Social-Physics-Spread-The-Lessons-Science/dp/1594205655/ref=pd_sim_b_2" TargetMode="External"/></Relationships>
</file>

<file path=ppt/slides/_rels/slide79.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hyperlink" Target="http://journals.aps.org/rmp/abstract/10.1103/RevModPhys.87.925" TargetMode="External"/><Relationship Id="rId7" Type="http://schemas.openxmlformats.org/officeDocument/2006/relationships/image" Target="../media/image145.JP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44.jpeg"/><Relationship Id="rId11" Type="http://schemas.openxmlformats.org/officeDocument/2006/relationships/hyperlink" Target="https://www.youtube.com/watch?v=8dFO5Ir0xqY" TargetMode="External"/><Relationship Id="rId5" Type="http://schemas.openxmlformats.org/officeDocument/2006/relationships/image" Target="../media/image143.jpeg"/><Relationship Id="rId10" Type="http://schemas.openxmlformats.org/officeDocument/2006/relationships/hyperlink" Target="https://en.wikipedia.org/wiki/Convolutional_neural_network" TargetMode="External"/><Relationship Id="rId4" Type="http://schemas.openxmlformats.org/officeDocument/2006/relationships/hyperlink" Target="https://en.wikipedia.org/wiki/Epidemic_model" TargetMode="External"/><Relationship Id="rId9" Type="http://schemas.openxmlformats.org/officeDocument/2006/relationships/image" Target="../media/image147.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www.public.iastate.edu/~cfford/342WorldHistoryModern.html" TargetMode="External"/><Relationship Id="rId1" Type="http://schemas.openxmlformats.org/officeDocument/2006/relationships/slideLayout" Target="../slideLayouts/slideLayout7.xml"/><Relationship Id="rId4" Type="http://schemas.openxmlformats.org/officeDocument/2006/relationships/hyperlink" Target="http://en.wikipedia.org/wiki/Exponentiation"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www.amazon.com/From-Logical-Point-View-Logico-Philosophical/dp/0674323513" TargetMode="External"/><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hyperlink" Target="https://www.youtube.com/watch?v=18BL7MKjtZM" TargetMode="External"/><Relationship Id="rId13" Type="http://schemas.openxmlformats.org/officeDocument/2006/relationships/hyperlink" Target="http://vimeo.com/90429499" TargetMode="External"/><Relationship Id="rId3" Type="http://schemas.openxmlformats.org/officeDocument/2006/relationships/image" Target="../media/image148.png"/><Relationship Id="rId7" Type="http://schemas.openxmlformats.org/officeDocument/2006/relationships/hyperlink" Target="http://en.wikipedia.org/wiki/Periodic_travelling_wave" TargetMode="External"/><Relationship Id="rId12" Type="http://schemas.openxmlformats.org/officeDocument/2006/relationships/hyperlink" Target="https://en.wikipedia.org/wiki/Ethnomethodology"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50.png"/><Relationship Id="rId11" Type="http://schemas.openxmlformats.org/officeDocument/2006/relationships/hyperlink" Target="http://thingsthataremeta.blogspot.com/2011/04/from-meta-nerd-discussion-of-meta.html" TargetMode="External"/><Relationship Id="rId5" Type="http://schemas.openxmlformats.org/officeDocument/2006/relationships/image" Target="../media/image115.png"/><Relationship Id="rId10" Type="http://schemas.openxmlformats.org/officeDocument/2006/relationships/hyperlink" Target="https://vimeo.com/90429499" TargetMode="External"/><Relationship Id="rId4" Type="http://schemas.openxmlformats.org/officeDocument/2006/relationships/image" Target="../media/image149.png"/><Relationship Id="rId9" Type="http://schemas.openxmlformats.org/officeDocument/2006/relationships/hyperlink" Target="http://www.physicsclassroom.com/class/waves/Lesson-4/Traveling-Waves-vs-Standing-Waves" TargetMode="External"/><Relationship Id="rId14" Type="http://schemas.openxmlformats.org/officeDocument/2006/relationships/hyperlink" Target="http://www.gartner.com/newsroom/id/2819918" TargetMode="External"/></Relationships>
</file>

<file path=ppt/slides/_rels/slide82.xml.rels><?xml version="1.0" encoding="UTF-8" standalone="yes"?>
<Relationships xmlns="http://schemas.openxmlformats.org/package/2006/relationships"><Relationship Id="rId8" Type="http://schemas.openxmlformats.org/officeDocument/2006/relationships/hyperlink" Target="http://www.princeton.edu/main/news/archive/S41/89/26C41/index.xml" TargetMode="External"/><Relationship Id="rId13" Type="http://schemas.openxmlformats.org/officeDocument/2006/relationships/hyperlink" Target="http://www.history.columbia.edu/faculty/Smith.html" TargetMode="External"/><Relationship Id="rId18" Type="http://schemas.openxmlformats.org/officeDocument/2006/relationships/hyperlink" Target="https://en.wikipedia.org/wiki/Arthur_Eddington" TargetMode="External"/><Relationship Id="rId3" Type="http://schemas.openxmlformats.org/officeDocument/2006/relationships/hyperlink" Target="https://en.wikipedia.org/wiki/Alchemy" TargetMode="External"/><Relationship Id="rId21" Type="http://schemas.openxmlformats.org/officeDocument/2006/relationships/hyperlink" Target="https://www.amazon.com/Now-Physics-Time-Richard-Muller/dp/0393285235" TargetMode="External"/><Relationship Id="rId7" Type="http://schemas.openxmlformats.org/officeDocument/2006/relationships/hyperlink" Target="https://en.wikipedia.org/wiki/Reverse_engineering" TargetMode="External"/><Relationship Id="rId12" Type="http://schemas.openxmlformats.org/officeDocument/2006/relationships/hyperlink" Target="http://www.makingandknowing.org/" TargetMode="External"/><Relationship Id="rId17" Type="http://schemas.openxmlformats.org/officeDocument/2006/relationships/hyperlink" Target="https://en.wikipedia.org/wiki/Second_law_of_thermodynamics" TargetMode="External"/><Relationship Id="rId2" Type="http://schemas.openxmlformats.org/officeDocument/2006/relationships/notesSlide" Target="../notesSlides/notesSlide25.xml"/><Relationship Id="rId16" Type="http://schemas.openxmlformats.org/officeDocument/2006/relationships/image" Target="../media/image152.gif"/><Relationship Id="rId20" Type="http://schemas.openxmlformats.org/officeDocument/2006/relationships/hyperlink" Target="http://www.informationphilosopher.com/solutions/scientists/layzer/Arrow_of_Time.pdf" TargetMode="External"/><Relationship Id="rId1" Type="http://schemas.openxmlformats.org/officeDocument/2006/relationships/slideLayout" Target="../slideLayouts/slideLayout7.xml"/><Relationship Id="rId6" Type="http://schemas.openxmlformats.org/officeDocument/2006/relationships/hyperlink" Target="http://www.history.org/Foundation/journal/Winter11/reenacting.cfm" TargetMode="External"/><Relationship Id="rId11" Type="http://schemas.openxmlformats.org/officeDocument/2006/relationships/hyperlink" Target="http://www.ambix.org/" TargetMode="External"/><Relationship Id="rId5" Type="http://schemas.openxmlformats.org/officeDocument/2006/relationships/hyperlink" Target="https://en.wikipedia.org/wiki/Materials_science" TargetMode="External"/><Relationship Id="rId15" Type="http://schemas.openxmlformats.org/officeDocument/2006/relationships/image" Target="../media/image151.jpeg"/><Relationship Id="rId10" Type="http://schemas.openxmlformats.org/officeDocument/2006/relationships/hyperlink" Target="http://scientiae.co.uk/" TargetMode="External"/><Relationship Id="rId19" Type="http://schemas.openxmlformats.org/officeDocument/2006/relationships/hyperlink" Target="https://en.wikipedia.org/wiki/Arrow_of_time" TargetMode="External"/><Relationship Id="rId4" Type="http://schemas.openxmlformats.org/officeDocument/2006/relationships/hyperlink" Target="https://en.wikipedia.org/wiki/Chemistry" TargetMode="External"/><Relationship Id="rId9" Type="http://schemas.openxmlformats.org/officeDocument/2006/relationships/hyperlink" Target="https://history.princeton.edu/people/jennifer-m-rampling" TargetMode="External"/><Relationship Id="rId14" Type="http://schemas.openxmlformats.org/officeDocument/2006/relationships/hyperlink" Target="https://vimeo.com/129811219"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www.amazon.com/Civilization-Capitalism-15th-18th-Century-Vol/dp/0520081145"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54.jpeg"/><Relationship Id="rId5" Type="http://schemas.openxmlformats.org/officeDocument/2006/relationships/image" Target="../media/image153.jpg"/><Relationship Id="rId4" Type="http://schemas.openxmlformats.org/officeDocument/2006/relationships/hyperlink" Target="http://www.amazon.com/The-Power-Habit-What-Business/dp/081298160X"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en.wikipedia.org/wiki/Lynn_Conway" TargetMode="External"/><Relationship Id="rId2" Type="http://schemas.openxmlformats.org/officeDocument/2006/relationships/hyperlink" Target="http://en.wikipedia.org/wiki/Eric_Hoffer" TargetMode="Externa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hyperlink" Target="https://en.wikipedia.org/wiki/Kentaro_Toyama" TargetMode="External"/><Relationship Id="rId3" Type="http://schemas.openxmlformats.org/officeDocument/2006/relationships/hyperlink" Target="http://www.amazon.com/gp/product/B00TT1VSA2/" TargetMode="External"/><Relationship Id="rId7" Type="http://schemas.openxmlformats.org/officeDocument/2006/relationships/hyperlink" Target="https://www.si.umich.edu/people/kentaro-toyama" TargetMode="External"/><Relationship Id="rId2" Type="http://schemas.openxmlformats.org/officeDocument/2006/relationships/image" Target="../media/image155.jpg"/><Relationship Id="rId1" Type="http://schemas.openxmlformats.org/officeDocument/2006/relationships/slideLayout" Target="../slideLayouts/slideLayout7.xml"/><Relationship Id="rId6" Type="http://schemas.openxmlformats.org/officeDocument/2006/relationships/hyperlink" Target="https://julianstodd.wordpress.com/2014/09/10/the-social-leadership-handbook-launching-today/" TargetMode="External"/><Relationship Id="rId11" Type="http://schemas.openxmlformats.org/officeDocument/2006/relationships/hyperlink" Target="https://julianstodd.wordpress.com/about/" TargetMode="External"/><Relationship Id="rId5" Type="http://schemas.openxmlformats.org/officeDocument/2006/relationships/hyperlink" Target="http://seasaltlearning.com/books-2/" TargetMode="External"/><Relationship Id="rId10" Type="http://schemas.openxmlformats.org/officeDocument/2006/relationships/hyperlink" Target="https://julianstodd.wordpress.com/2015/01/14/here-be-dragons-the-ecosystem-of-the-social-age/" TargetMode="External"/><Relationship Id="rId4" Type="http://schemas.openxmlformats.org/officeDocument/2006/relationships/image" Target="../media/image156.JPG"/><Relationship Id="rId9" Type="http://schemas.openxmlformats.org/officeDocument/2006/relationships/hyperlink" Target="http://geekheresy.org/" TargetMode="External"/></Relationships>
</file>

<file path=ppt/slides/_rels/slide86.xml.rels><?xml version="1.0" encoding="UTF-8" standalone="yes"?>
<Relationships xmlns="http://schemas.openxmlformats.org/package/2006/relationships"><Relationship Id="rId8" Type="http://schemas.openxmlformats.org/officeDocument/2006/relationships/hyperlink" Target="http://web.stanford.edu/class/ee380/Abstracts/151021.html" TargetMode="External"/><Relationship Id="rId13" Type="http://schemas.openxmlformats.org/officeDocument/2006/relationships/hyperlink" Target="http://www.nytimes.com/2015/12/04/science/data-storage-on-dna-can-keep-it-safe-for-centuries.html" TargetMode="External"/><Relationship Id="rId3" Type="http://schemas.openxmlformats.org/officeDocument/2006/relationships/hyperlink" Target="http://www.rumseywrites.com/bio/" TargetMode="External"/><Relationship Id="rId7" Type="http://schemas.openxmlformats.org/officeDocument/2006/relationships/hyperlink" Target="https://www.youtube.com/watch?v=HUVmypx9HGI" TargetMode="External"/><Relationship Id="rId12" Type="http://schemas.openxmlformats.org/officeDocument/2006/relationships/image" Target="../media/image160.jpeg"/><Relationship Id="rId2" Type="http://schemas.openxmlformats.org/officeDocument/2006/relationships/hyperlink" Target="http://www.rumseywrites.com/" TargetMode="External"/><Relationship Id="rId1" Type="http://schemas.openxmlformats.org/officeDocument/2006/relationships/slideLayout" Target="../slideLayouts/slideLayout7.xml"/><Relationship Id="rId6" Type="http://schemas.openxmlformats.org/officeDocument/2006/relationships/hyperlink" Target="https://www.youtube.com/watch?v=erB7i6Uc4DM" TargetMode="External"/><Relationship Id="rId11" Type="http://schemas.openxmlformats.org/officeDocument/2006/relationships/hyperlink" Target="https://ipfs.io/" TargetMode="External"/><Relationship Id="rId5" Type="http://schemas.openxmlformats.org/officeDocument/2006/relationships/image" Target="../media/image157.jpg"/><Relationship Id="rId10" Type="http://schemas.openxmlformats.org/officeDocument/2006/relationships/image" Target="../media/image159.jpeg"/><Relationship Id="rId4" Type="http://schemas.openxmlformats.org/officeDocument/2006/relationships/hyperlink" Target="http://www.amazon.com/gp/product/B015JJ8TFY/ref=dp-kindle-redirect" TargetMode="External"/><Relationship Id="rId9" Type="http://schemas.openxmlformats.org/officeDocument/2006/relationships/image" Target="../media/image158.jpeg"/></Relationships>
</file>

<file path=ppt/slides/_rels/slide87.xml.rels><?xml version="1.0" encoding="UTF-8" standalone="yes"?>
<Relationships xmlns="http://schemas.openxmlformats.org/package/2006/relationships"><Relationship Id="rId8" Type="http://schemas.openxmlformats.org/officeDocument/2006/relationships/hyperlink" Target="https://en.wikipedia.org/wiki/The_City_in_History" TargetMode="External"/><Relationship Id="rId13" Type="http://schemas.openxmlformats.org/officeDocument/2006/relationships/hyperlink" Target="https://en.wikipedia.org/wiki/Lewis_Mumford" TargetMode="External"/><Relationship Id="rId3" Type="http://schemas.openxmlformats.org/officeDocument/2006/relationships/image" Target="../media/image161.jpg"/><Relationship Id="rId7" Type="http://schemas.openxmlformats.org/officeDocument/2006/relationships/hyperlink" Target="https://en.wikipedia.org/wiki/Political_economy" TargetMode="External"/><Relationship Id="rId12" Type="http://schemas.openxmlformats.org/officeDocument/2006/relationships/hyperlink" Target="http://www.peersincorporated.com/"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http://www.amazon.com/The-City-History-Transformations-Prospects/dp/0156180359" TargetMode="External"/><Relationship Id="rId11" Type="http://schemas.openxmlformats.org/officeDocument/2006/relationships/hyperlink" Target="https://en.wikipedia.org/wiki/Zipcar" TargetMode="External"/><Relationship Id="rId5" Type="http://schemas.openxmlformats.org/officeDocument/2006/relationships/image" Target="../media/image162.JPG"/><Relationship Id="rId10" Type="http://schemas.openxmlformats.org/officeDocument/2006/relationships/hyperlink" Target="https://www.linkedin.com/pub/robin-chase/2/314/38b" TargetMode="External"/><Relationship Id="rId4" Type="http://schemas.openxmlformats.org/officeDocument/2006/relationships/hyperlink" Target="http://www.amazon.com/gp/product/B00TT1VTA6/" TargetMode="External"/><Relationship Id="rId9" Type="http://schemas.openxmlformats.org/officeDocument/2006/relationships/hyperlink" Target="https://www.project-syndicate.org/commentary/coming-soon--capitalism-3-0" TargetMode="External"/><Relationship Id="rId14" Type="http://schemas.openxmlformats.org/officeDocument/2006/relationships/hyperlink" Target="http://www.robinchase.org/#every-day-create-the-world-you-want-to-live-in"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en.wikipedia.org/wiki/The_Tree_of_Life_(film)" TargetMode="External"/><Relationship Id="rId7" Type="http://schemas.openxmlformats.org/officeDocument/2006/relationships/hyperlink" Target="https://www.evogeneao.com/learn/tree-of-life" TargetMode="External"/><Relationship Id="rId2" Type="http://schemas.openxmlformats.org/officeDocument/2006/relationships/image" Target="../media/image163.jpg"/><Relationship Id="rId1" Type="http://schemas.openxmlformats.org/officeDocument/2006/relationships/slideLayout" Target="../slideLayouts/slideLayout7.xml"/><Relationship Id="rId6" Type="http://schemas.openxmlformats.org/officeDocument/2006/relationships/image" Target="../media/image165.jpeg"/><Relationship Id="rId5" Type="http://schemas.openxmlformats.org/officeDocument/2006/relationships/hyperlink" Target="http://screenmusings.org/movie/hd/The-Tree-of-Life/" TargetMode="External"/><Relationship Id="rId4" Type="http://schemas.openxmlformats.org/officeDocument/2006/relationships/image" Target="../media/image164.jpg"/></Relationships>
</file>

<file path=ppt/slides/_rels/slide89.xml.rels><?xml version="1.0" encoding="UTF-8" standalone="yes"?>
<Relationships xmlns="http://schemas.openxmlformats.org/package/2006/relationships"><Relationship Id="rId8" Type="http://schemas.openxmlformats.org/officeDocument/2006/relationships/image" Target="../media/image168.JPG"/><Relationship Id="rId13" Type="http://schemas.openxmlformats.org/officeDocument/2006/relationships/hyperlink" Target="https://en.wikipedia.org/wiki/Richard_A._Muller" TargetMode="External"/><Relationship Id="rId18" Type="http://schemas.openxmlformats.org/officeDocument/2006/relationships/hyperlink" Target="https://en.wikipedia.org/wiki/Norbert_Wiener" TargetMode="External"/><Relationship Id="rId3" Type="http://schemas.openxmlformats.org/officeDocument/2006/relationships/hyperlink" Target="https://www.amazon.com/Cybernetics-Second-Control-Communication-Machine/dp/026273009X" TargetMode="External"/><Relationship Id="rId21" Type="http://schemas.openxmlformats.org/officeDocument/2006/relationships/hyperlink" Target="https://en.wikipedia.org/wiki/Oliver_Sacks" TargetMode="External"/><Relationship Id="rId7" Type="http://schemas.openxmlformats.org/officeDocument/2006/relationships/hyperlink" Target="https://www.amazon.com/Economy-Evolving-Complex-System-Institute/dp/0201328232/" TargetMode="External"/><Relationship Id="rId12" Type="http://schemas.openxmlformats.org/officeDocument/2006/relationships/hyperlink" Target="https://en.wikipedia.org/wiki/Stephen_Stigler" TargetMode="External"/><Relationship Id="rId17" Type="http://schemas.openxmlformats.org/officeDocument/2006/relationships/image" Target="../media/image171.jpeg"/><Relationship Id="rId2" Type="http://schemas.openxmlformats.org/officeDocument/2006/relationships/notesSlide" Target="../notesSlides/notesSlide28.xml"/><Relationship Id="rId16" Type="http://schemas.openxmlformats.org/officeDocument/2006/relationships/hyperlink" Target="https://www.amazon.com/Move-Life-Oliver-Sacks/dp/0385352549/" TargetMode="External"/><Relationship Id="rId20" Type="http://schemas.openxmlformats.org/officeDocument/2006/relationships/hyperlink" Target="https://en.wikipedia.org/wiki/W._Brian_Arthur" TargetMode="External"/><Relationship Id="rId1" Type="http://schemas.openxmlformats.org/officeDocument/2006/relationships/slideLayout" Target="../slideLayouts/slideLayout7.xml"/><Relationship Id="rId6" Type="http://schemas.openxmlformats.org/officeDocument/2006/relationships/image" Target="../media/image167.jpeg"/><Relationship Id="rId11" Type="http://schemas.openxmlformats.org/officeDocument/2006/relationships/hyperlink" Target="https://en.wikipedia.org/wiki/Steven_Strogatz" TargetMode="External"/><Relationship Id="rId5" Type="http://schemas.openxmlformats.org/officeDocument/2006/relationships/hyperlink" Target="https://www.amazon.com/Operating-Manual-Spaceship-Buckminster-Fuller-ebook/dp/B010R3HVOW/" TargetMode="External"/><Relationship Id="rId15" Type="http://schemas.openxmlformats.org/officeDocument/2006/relationships/image" Target="../media/image170.jpeg"/><Relationship Id="rId23" Type="http://schemas.openxmlformats.org/officeDocument/2006/relationships/image" Target="../media/image172.jpeg"/><Relationship Id="rId10" Type="http://schemas.openxmlformats.org/officeDocument/2006/relationships/image" Target="../media/image169.jpg"/><Relationship Id="rId19" Type="http://schemas.openxmlformats.org/officeDocument/2006/relationships/hyperlink" Target="https://en.wikipedia.org/wiki/Buckminster_Fuller" TargetMode="External"/><Relationship Id="rId4" Type="http://schemas.openxmlformats.org/officeDocument/2006/relationships/image" Target="../media/image166.jpeg"/><Relationship Id="rId9" Type="http://schemas.openxmlformats.org/officeDocument/2006/relationships/hyperlink" Target="https://www.amazon.com/Seven-Pillars-Statistical-Wisdom/dp/0674088913" TargetMode="External"/><Relationship Id="rId14" Type="http://schemas.openxmlformats.org/officeDocument/2006/relationships/hyperlink" Target="https://www.amazon.com/Now-Physics-Time-Richard-Muller-ebook/dp/B01BX7S14K/" TargetMode="External"/><Relationship Id="rId22" Type="http://schemas.openxmlformats.org/officeDocument/2006/relationships/hyperlink" Target="https://www.amazon.com/Nonlinear-Dynamics-Chaos-Applications-Nonlinearity-ebook/dp/B00J1JPQYQ/ref=mt_kindle"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commons.wikimedia.org/wiki/File:Carrack_1565.jpg" TargetMode="External"/><Relationship Id="rId3" Type="http://schemas.openxmlformats.org/officeDocument/2006/relationships/image" Target="../media/image8.png"/><Relationship Id="rId7" Type="http://schemas.openxmlformats.org/officeDocument/2006/relationships/image" Target="../media/image15.jpeg"/><Relationship Id="rId12" Type="http://schemas.openxmlformats.org/officeDocument/2006/relationships/image" Target="../media/image16.jpeg"/><Relationship Id="rId2" Type="http://schemas.openxmlformats.org/officeDocument/2006/relationships/hyperlink" Target="http://commons.wikimedia.org/wiki/File:Astrolabe_(PSF).png" TargetMode="External"/><Relationship Id="rId1" Type="http://schemas.openxmlformats.org/officeDocument/2006/relationships/slideLayout" Target="../slideLayouts/slideLayout7.xml"/><Relationship Id="rId6" Type="http://schemas.openxmlformats.org/officeDocument/2006/relationships/hyperlink" Target="http://commons.wikimedia.org/wiki/File:Cantino_planisphere_(1502).jpg" TargetMode="External"/><Relationship Id="rId11" Type="http://schemas.openxmlformats.org/officeDocument/2006/relationships/hyperlink" Target="http://en.wikipedia.org/wiki/Johannes_Gutenberg#/media/File:Featherbed_Alley_Printshop_Bermuda.jpg" TargetMode="External"/><Relationship Id="rId5" Type="http://schemas.openxmlformats.org/officeDocument/2006/relationships/image" Target="../media/image10.jpeg"/><Relationship Id="rId10" Type="http://schemas.openxmlformats.org/officeDocument/2006/relationships/hyperlink" Target="http://en.wikipedia.org/wiki/Diffusion_of_innovations" TargetMode="External"/><Relationship Id="rId4" Type="http://schemas.openxmlformats.org/officeDocument/2006/relationships/hyperlink" Target="http://en.wikipedia.org/wiki/Gimbal" TargetMode="External"/><Relationship Id="rId9" Type="http://schemas.openxmlformats.org/officeDocument/2006/relationships/image" Target="../media/image9.jpg"/></Relationships>
</file>

<file path=ppt/slides/_rels/slide90.xml.rels><?xml version="1.0" encoding="UTF-8" standalone="yes"?>
<Relationships xmlns="http://schemas.openxmlformats.org/package/2006/relationships"><Relationship Id="rId3" Type="http://schemas.openxmlformats.org/officeDocument/2006/relationships/hyperlink" Target="https://en.wikipedia.org/wiki/Ephemeralization"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hyperlink" Target="http://www.desktopwallpapers4.me/nature/misty-sunrise-20593/" TargetMode="External"/><Relationship Id="rId1" Type="http://schemas.openxmlformats.org/officeDocument/2006/relationships/slideLayout" Target="../slideLayouts/slideLayout7.xml"/><Relationship Id="rId4" Type="http://schemas.openxmlformats.org/officeDocument/2006/relationships/hyperlink" Target="http://www.huffingtonpost.com/lynn-conway/the-many-shades-of-out_b_3591764.html"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ai.eecs.umich.edu/people/conway/Memoirs/Talks/UVIC/Techno_Social_Talk.pdf" TargetMode="External"/><Relationship Id="rId2" Type="http://schemas.openxmlformats.org/officeDocument/2006/relationships/hyperlink" Target="http://ai.eecs.umich.edu/people/conway/Memoirs/Talks/UVIC/Techno_Social_Talk.pptx"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3093" y="651702"/>
            <a:ext cx="1675704" cy="1614420"/>
          </a:xfrm>
          <a:prstGeom prst="rect">
            <a:avLst/>
          </a:prstGeom>
          <a:ln>
            <a:solidFill>
              <a:schemeClr val="accent1"/>
            </a:solidFill>
          </a:ln>
        </p:spPr>
      </p:pic>
      <p:sp>
        <p:nvSpPr>
          <p:cNvPr id="7" name="TextBox 6"/>
          <p:cNvSpPr txBox="1"/>
          <p:nvPr/>
        </p:nvSpPr>
        <p:spPr>
          <a:xfrm>
            <a:off x="2920018" y="1284978"/>
            <a:ext cx="6491915" cy="738664"/>
          </a:xfrm>
          <a:prstGeom prst="rect">
            <a:avLst/>
          </a:prstGeom>
          <a:noFill/>
        </p:spPr>
        <p:txBody>
          <a:bodyPr wrap="square" rtlCol="0">
            <a:spAutoFit/>
          </a:bodyPr>
          <a:lstStyle/>
          <a:p>
            <a:r>
              <a:rPr lang="en-US" sz="2100" b="1" dirty="0"/>
              <a:t>Our Travels Through Techno-Social Space-Time: </a:t>
            </a:r>
          </a:p>
          <a:p>
            <a:r>
              <a:rPr lang="en-US" sz="2100" b="1" dirty="0"/>
              <a:t>Envisioning Incoming Waves of Technological Innovation</a:t>
            </a:r>
          </a:p>
        </p:txBody>
      </p:sp>
      <p:sp>
        <p:nvSpPr>
          <p:cNvPr id="8" name="TextBox 7"/>
          <p:cNvSpPr txBox="1"/>
          <p:nvPr/>
        </p:nvSpPr>
        <p:spPr>
          <a:xfrm>
            <a:off x="2920018" y="2061044"/>
            <a:ext cx="4896637" cy="639855"/>
          </a:xfrm>
          <a:prstGeom prst="rect">
            <a:avLst/>
          </a:prstGeom>
          <a:noFill/>
        </p:spPr>
        <p:txBody>
          <a:bodyPr wrap="square" rtlCol="0">
            <a:spAutoFit/>
          </a:bodyPr>
          <a:lstStyle/>
          <a:p>
            <a:pPr>
              <a:lnSpc>
                <a:spcPct val="107000"/>
              </a:lnSpc>
            </a:pPr>
            <a:r>
              <a:rPr lang="en-US" sz="1700" dirty="0">
                <a:latin typeface="Calibri" panose="020F0502020204030204" pitchFamily="34" charset="0"/>
                <a:ea typeface="Calibri" panose="020F0502020204030204" pitchFamily="34" charset="0"/>
                <a:cs typeface="Times New Roman" panose="02020603050405020304" pitchFamily="18" charset="0"/>
                <a:hlinkClick r:id="rId5"/>
              </a:rPr>
              <a:t>Lynn Conway</a:t>
            </a:r>
            <a:r>
              <a:rPr lang="en-US" sz="1700" dirty="0">
                <a:latin typeface="Calibri" panose="020F0502020204030204" pitchFamily="34" charset="0"/>
                <a:ea typeface="Calibri" panose="020F0502020204030204" pitchFamily="34" charset="0"/>
                <a:cs typeface="Times New Roman" panose="02020603050405020304" pitchFamily="18" charset="0"/>
              </a:rPr>
              <a:t>, </a:t>
            </a:r>
            <a:r>
              <a:rPr lang="en-US" sz="1700" dirty="0">
                <a:latin typeface="Calibri" panose="020F0502020204030204" pitchFamily="34" charset="0"/>
                <a:ea typeface="Calibri" panose="020F0502020204030204" pitchFamily="34" charset="0"/>
                <a:cs typeface="Times New Roman" panose="02020603050405020304" pitchFamily="18" charset="0"/>
                <a:hlinkClick r:id="rId6"/>
              </a:rPr>
              <a:t>Professor of EECS Emerita</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700" dirty="0">
                <a:latin typeface="Calibri" panose="020F0502020204030204" pitchFamily="34" charset="0"/>
                <a:ea typeface="Calibri" panose="020F0502020204030204" pitchFamily="34" charset="0"/>
                <a:cs typeface="Times New Roman" panose="02020603050405020304" pitchFamily="18" charset="0"/>
              </a:rPr>
              <a:t>University of Michigan, Ann Arbor</a:t>
            </a:r>
          </a:p>
        </p:txBody>
      </p:sp>
      <p:sp>
        <p:nvSpPr>
          <p:cNvPr id="3" name="TextBox 2"/>
          <p:cNvSpPr txBox="1"/>
          <p:nvPr/>
        </p:nvSpPr>
        <p:spPr>
          <a:xfrm>
            <a:off x="2920018" y="2738302"/>
            <a:ext cx="6545795" cy="1661993"/>
          </a:xfrm>
          <a:prstGeom prst="rect">
            <a:avLst/>
          </a:prstGeom>
          <a:noFill/>
        </p:spPr>
        <p:txBody>
          <a:bodyPr wrap="square" rtlCol="0">
            <a:spAutoFit/>
          </a:bodyPr>
          <a:lstStyle/>
          <a:p>
            <a:pPr algn="just"/>
            <a:r>
              <a:rPr lang="en-US" sz="1700" dirty="0"/>
              <a:t>How can we visualize our life-journeys through an ever-more rapidly-changing techno-social landscape? How did the processes of social-change begin speeding-up in the first place? Where are we headed as we enter the looming techno-social age? These questions are on ever-more minds all around the world. For insights we reflect on, then follow, evidence and words of wisdom from the past.</a:t>
            </a:r>
          </a:p>
        </p:txBody>
      </p:sp>
      <p:sp>
        <p:nvSpPr>
          <p:cNvPr id="9" name="TextBox 1"/>
          <p:cNvSpPr txBox="1"/>
          <p:nvPr/>
        </p:nvSpPr>
        <p:spPr>
          <a:xfrm>
            <a:off x="2920017" y="4643764"/>
            <a:ext cx="6085437" cy="7232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This slideshow with embedded links is posted online</a:t>
            </a:r>
            <a:r>
              <a:rPr lang="en-US" sz="1100" dirty="0">
                <a:hlinkClick r:id="rId7"/>
              </a:rPr>
              <a:t> </a:t>
            </a:r>
            <a:r>
              <a:rPr lang="en-US" sz="1100" dirty="0"/>
              <a:t>for later study &amp; reference:</a:t>
            </a:r>
          </a:p>
          <a:p>
            <a:r>
              <a:rPr lang="en-US" sz="1000" dirty="0">
                <a:hlinkClick r:id="rId8"/>
              </a:rPr>
              <a:t>http://ai.eecs.umich.edu/people/conway/Memoirs/Talks/UVIC/Techno_Social_Talk.pptx</a:t>
            </a:r>
            <a:r>
              <a:rPr lang="en-US" sz="1000" dirty="0"/>
              <a:t> </a:t>
            </a:r>
          </a:p>
          <a:p>
            <a:r>
              <a:rPr lang="en-US" sz="1000" dirty="0">
                <a:hlinkClick r:id="rId9"/>
              </a:rPr>
              <a:t>http://ai.eecs.umich.edu/people/conway/Memoirs/Talks/UVIC/Techno_Social_Talk.pdf</a:t>
            </a:r>
            <a:r>
              <a:rPr lang="en-US" sz="1000" dirty="0"/>
              <a:t>  </a:t>
            </a:r>
          </a:p>
          <a:p>
            <a:pPr algn="ctr"/>
            <a:endParaRPr lang="en-US" sz="1000" dirty="0"/>
          </a:p>
        </p:txBody>
      </p:sp>
      <p:pic>
        <p:nvPicPr>
          <p:cNvPr id="10" name="Picture 9">
            <a:hlinkClick r:id="rId10"/>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09702" y="4622482"/>
            <a:ext cx="1769095" cy="1202391"/>
          </a:xfrm>
          <a:prstGeom prst="rect">
            <a:avLst/>
          </a:prstGeom>
          <a:ln>
            <a:solidFill>
              <a:schemeClr val="accent1"/>
            </a:solidFill>
          </a:ln>
        </p:spPr>
      </p:pic>
      <p:pic>
        <p:nvPicPr>
          <p:cNvPr id="11" name="Picture 10">
            <a:hlinkClick r:id="rId12"/>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5257" y="4643764"/>
            <a:ext cx="1783538" cy="1159828"/>
          </a:xfrm>
          <a:prstGeom prst="rect">
            <a:avLst/>
          </a:prstGeom>
          <a:noFill/>
          <a:ln>
            <a:solidFill>
              <a:schemeClr val="accent1"/>
            </a:solidFill>
          </a:ln>
        </p:spPr>
      </p:pic>
      <p:sp>
        <p:nvSpPr>
          <p:cNvPr id="12" name="TextBox 11"/>
          <p:cNvSpPr txBox="1"/>
          <p:nvPr/>
        </p:nvSpPr>
        <p:spPr>
          <a:xfrm>
            <a:off x="811539" y="4397543"/>
            <a:ext cx="1592103" cy="246221"/>
          </a:xfrm>
          <a:prstGeom prst="rect">
            <a:avLst/>
          </a:prstGeom>
          <a:noFill/>
        </p:spPr>
        <p:txBody>
          <a:bodyPr wrap="square" rtlCol="0">
            <a:spAutoFit/>
          </a:bodyPr>
          <a:lstStyle/>
          <a:p>
            <a:r>
              <a:rPr lang="en-US" sz="1000" dirty="0">
                <a:hlinkClick r:id="rId14"/>
              </a:rPr>
              <a:t>UVIC Transgender Archives</a:t>
            </a:r>
            <a:endParaRPr lang="en-US" sz="1000" dirty="0"/>
          </a:p>
        </p:txBody>
      </p:sp>
      <p:pic>
        <p:nvPicPr>
          <p:cNvPr id="13" name="Picture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05257" y="816221"/>
            <a:ext cx="1933958" cy="812263"/>
          </a:xfrm>
          <a:prstGeom prst="rect">
            <a:avLst/>
          </a:prstGeom>
        </p:spPr>
      </p:pic>
      <p:sp>
        <p:nvSpPr>
          <p:cNvPr id="14" name="TextBox 13"/>
          <p:cNvSpPr txBox="1"/>
          <p:nvPr/>
        </p:nvSpPr>
        <p:spPr>
          <a:xfrm>
            <a:off x="703498" y="1654310"/>
            <a:ext cx="1626471" cy="307777"/>
          </a:xfrm>
          <a:prstGeom prst="rect">
            <a:avLst/>
          </a:prstGeom>
          <a:noFill/>
        </p:spPr>
        <p:txBody>
          <a:bodyPr wrap="square" rtlCol="0">
            <a:spAutoFit/>
          </a:bodyPr>
          <a:lstStyle/>
          <a:p>
            <a:r>
              <a:rPr lang="en-US" sz="1400" dirty="0"/>
              <a:t>November 9, 2016</a:t>
            </a:r>
          </a:p>
        </p:txBody>
      </p:sp>
      <p:sp>
        <p:nvSpPr>
          <p:cNvPr id="15" name="TextBox 14"/>
          <p:cNvSpPr txBox="1"/>
          <p:nvPr/>
        </p:nvSpPr>
        <p:spPr>
          <a:xfrm>
            <a:off x="9551731" y="4365426"/>
            <a:ext cx="1978427" cy="230832"/>
          </a:xfrm>
          <a:prstGeom prst="rect">
            <a:avLst/>
          </a:prstGeom>
          <a:noFill/>
        </p:spPr>
        <p:txBody>
          <a:bodyPr wrap="square" rtlCol="0">
            <a:spAutoFit/>
          </a:bodyPr>
          <a:lstStyle/>
          <a:p>
            <a:r>
              <a:rPr lang="en-US" sz="900" dirty="0">
                <a:hlinkClick r:id="rId16"/>
              </a:rPr>
              <a:t>UVIC Engineering &amp; Computer Science</a:t>
            </a:r>
            <a:endParaRPr lang="en-US" sz="900" dirty="0"/>
          </a:p>
        </p:txBody>
      </p:sp>
    </p:spTree>
    <p:extLst>
      <p:ext uri="{BB962C8B-B14F-4D97-AF65-F5344CB8AC3E}">
        <p14:creationId xmlns:p14="http://schemas.microsoft.com/office/powerpoint/2010/main" val="304587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additive="base">
                                        <p:cTn id="1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additive="base">
                                        <p:cTn id="2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8999" y="612125"/>
            <a:ext cx="6785287" cy="769441"/>
          </a:xfrm>
          <a:prstGeom prst="rect">
            <a:avLst/>
          </a:prstGeom>
          <a:noFill/>
        </p:spPr>
        <p:txBody>
          <a:bodyPr wrap="square" rtlCol="0">
            <a:spAutoFit/>
          </a:bodyPr>
          <a:lstStyle/>
          <a:p>
            <a:r>
              <a:rPr lang="en-US" sz="2200" dirty="0"/>
              <a:t>By the mid-1700’s, the stage was set for yet another </a:t>
            </a:r>
          </a:p>
          <a:p>
            <a:r>
              <a:rPr lang="en-US" sz="2200" dirty="0"/>
              <a:t>tremendous </a:t>
            </a:r>
            <a:r>
              <a:rPr lang="en-US" sz="2200" dirty="0">
                <a:hlinkClick r:id="rId2"/>
              </a:rPr>
              <a:t>disruptive wave </a:t>
            </a:r>
            <a:r>
              <a:rPr lang="en-US" sz="2200" dirty="0"/>
              <a:t>of innovation . . .  </a:t>
            </a: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2571" y="1806328"/>
            <a:ext cx="6462713" cy="3633501"/>
          </a:xfrm>
          <a:prstGeom prst="rect">
            <a:avLst/>
          </a:prstGeom>
        </p:spPr>
      </p:pic>
      <p:sp>
        <p:nvSpPr>
          <p:cNvPr id="4" name="TextBox 3"/>
          <p:cNvSpPr txBox="1"/>
          <p:nvPr/>
        </p:nvSpPr>
        <p:spPr>
          <a:xfrm>
            <a:off x="8415809" y="4617945"/>
            <a:ext cx="518091" cy="338554"/>
          </a:xfrm>
          <a:prstGeom prst="rect">
            <a:avLst/>
          </a:prstGeom>
          <a:noFill/>
        </p:spPr>
        <p:txBody>
          <a:bodyPr wrap="none" rtlCol="0">
            <a:spAutoFit/>
          </a:bodyPr>
          <a:lstStyle/>
          <a:p>
            <a:r>
              <a:rPr lang="en-US" sz="1600" dirty="0">
                <a:hlinkClick r:id="rId3"/>
              </a:rPr>
              <a:t>Link</a:t>
            </a:r>
            <a:endParaRPr lang="en-US" sz="1600" dirty="0"/>
          </a:p>
        </p:txBody>
      </p:sp>
      <p:sp>
        <p:nvSpPr>
          <p:cNvPr id="5" name="TextBox 4"/>
          <p:cNvSpPr txBox="1"/>
          <p:nvPr/>
        </p:nvSpPr>
        <p:spPr>
          <a:xfrm>
            <a:off x="2698999" y="1322998"/>
            <a:ext cx="7006004" cy="430887"/>
          </a:xfrm>
          <a:prstGeom prst="rect">
            <a:avLst/>
          </a:prstGeom>
          <a:noFill/>
        </p:spPr>
        <p:txBody>
          <a:bodyPr wrap="square" rtlCol="0">
            <a:spAutoFit/>
          </a:bodyPr>
          <a:lstStyle/>
          <a:p>
            <a:r>
              <a:rPr lang="en-US" sz="2200" dirty="0"/>
              <a:t>and so began the </a:t>
            </a:r>
            <a:r>
              <a:rPr lang="en-US" sz="2200" dirty="0">
                <a:hlinkClick r:id="rId5"/>
              </a:rPr>
              <a:t>industrial revolution</a:t>
            </a:r>
            <a:r>
              <a:rPr lang="en-US" sz="2200" dirty="0"/>
              <a:t> (~1760) . . .</a:t>
            </a:r>
          </a:p>
        </p:txBody>
      </p:sp>
    </p:spTree>
    <p:extLst>
      <p:ext uri="{BB962C8B-B14F-4D97-AF65-F5344CB8AC3E}">
        <p14:creationId xmlns:p14="http://schemas.microsoft.com/office/powerpoint/2010/main" val="334712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53947" y="729704"/>
            <a:ext cx="8709516" cy="769441"/>
          </a:xfrm>
          <a:prstGeom prst="rect">
            <a:avLst/>
          </a:prstGeom>
          <a:noFill/>
        </p:spPr>
        <p:txBody>
          <a:bodyPr wrap="square" rtlCol="0">
            <a:spAutoFit/>
          </a:bodyPr>
          <a:lstStyle/>
          <a:p>
            <a:r>
              <a:rPr lang="en-US" sz="2200" dirty="0"/>
              <a:t>During the Industrial Revolution the mining/processing of </a:t>
            </a:r>
          </a:p>
          <a:p>
            <a:r>
              <a:rPr lang="en-US" sz="2200" dirty="0"/>
              <a:t>coal and iron-ore was greatly amplified by steam-power . .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200" y="1499145"/>
            <a:ext cx="7043327" cy="3268447"/>
          </a:xfrm>
          <a:prstGeom prst="rect">
            <a:avLst/>
          </a:prstGeom>
        </p:spPr>
      </p:pic>
      <p:sp>
        <p:nvSpPr>
          <p:cNvPr id="4" name="TextBox 3"/>
          <p:cNvSpPr txBox="1"/>
          <p:nvPr/>
        </p:nvSpPr>
        <p:spPr>
          <a:xfrm>
            <a:off x="8046162" y="2385409"/>
            <a:ext cx="2006127" cy="307777"/>
          </a:xfrm>
          <a:prstGeom prst="rect">
            <a:avLst/>
          </a:prstGeom>
          <a:noFill/>
        </p:spPr>
        <p:txBody>
          <a:bodyPr wrap="none" rtlCol="0">
            <a:spAutoFit/>
          </a:bodyPr>
          <a:lstStyle/>
          <a:p>
            <a:r>
              <a:rPr lang="en-US" sz="1400" dirty="0"/>
              <a:t>Snip from Google Images</a:t>
            </a:r>
          </a:p>
        </p:txBody>
      </p:sp>
      <p:sp>
        <p:nvSpPr>
          <p:cNvPr id="5" name="TextBox 4"/>
          <p:cNvSpPr txBox="1"/>
          <p:nvPr/>
        </p:nvSpPr>
        <p:spPr>
          <a:xfrm>
            <a:off x="2253947" y="4884415"/>
            <a:ext cx="7952049" cy="769441"/>
          </a:xfrm>
          <a:prstGeom prst="rect">
            <a:avLst/>
          </a:prstGeom>
          <a:noFill/>
        </p:spPr>
        <p:txBody>
          <a:bodyPr wrap="none" rtlCol="0">
            <a:spAutoFit/>
          </a:bodyPr>
          <a:lstStyle/>
          <a:p>
            <a:r>
              <a:rPr lang="en-US" sz="2200" dirty="0"/>
              <a:t>Some of the </a:t>
            </a:r>
            <a:r>
              <a:rPr lang="en-US" sz="2200" dirty="0">
                <a:hlinkClick r:id="rId3"/>
              </a:rPr>
              <a:t>resulting iron was used </a:t>
            </a:r>
            <a:r>
              <a:rPr lang="en-US" sz="2200" dirty="0"/>
              <a:t>to make more steam engines,</a:t>
            </a:r>
          </a:p>
          <a:p>
            <a:r>
              <a:rPr lang="en-US" sz="2200" dirty="0"/>
              <a:t>and this positive feedback fueled an </a:t>
            </a:r>
            <a:r>
              <a:rPr lang="en-US" sz="2200" dirty="0">
                <a:hlinkClick r:id="rId4"/>
              </a:rPr>
              <a:t>iterative expansion-process </a:t>
            </a:r>
            <a:r>
              <a:rPr lang="en-US" sz="2200" dirty="0"/>
              <a:t>. . . </a:t>
            </a:r>
          </a:p>
        </p:txBody>
      </p:sp>
    </p:spTree>
    <p:extLst>
      <p:ext uri="{BB962C8B-B14F-4D97-AF65-F5344CB8AC3E}">
        <p14:creationId xmlns:p14="http://schemas.microsoft.com/office/powerpoint/2010/main" val="71638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328" y="1663364"/>
            <a:ext cx="8017899" cy="4144725"/>
          </a:xfrm>
          <a:prstGeom prst="rect">
            <a:avLst/>
          </a:prstGeom>
          <a:ln>
            <a:solidFill>
              <a:schemeClr val="accent1"/>
            </a:solidFill>
          </a:ln>
        </p:spPr>
      </p:pic>
      <p:sp>
        <p:nvSpPr>
          <p:cNvPr id="3" name="Rectangle 2"/>
          <p:cNvSpPr/>
          <p:nvPr/>
        </p:nvSpPr>
        <p:spPr>
          <a:xfrm>
            <a:off x="2033128" y="825626"/>
            <a:ext cx="8765989" cy="707886"/>
          </a:xfrm>
          <a:prstGeom prst="rect">
            <a:avLst/>
          </a:prstGeom>
        </p:spPr>
        <p:txBody>
          <a:bodyPr wrap="none">
            <a:spAutoFit/>
          </a:bodyPr>
          <a:lstStyle/>
          <a:p>
            <a:r>
              <a:rPr lang="en-US" sz="2000" dirty="0"/>
              <a:t>By the 1830’s, steam-powered railroads began interconnecting mines to </a:t>
            </a:r>
          </a:p>
          <a:p>
            <a:r>
              <a:rPr lang="en-US" sz="2000" dirty="0"/>
              <a:t>iron-works and rail-makers, enabling ever more rapid expansion of the railroads . . .</a:t>
            </a:r>
          </a:p>
        </p:txBody>
      </p:sp>
      <p:sp>
        <p:nvSpPr>
          <p:cNvPr id="4" name="TextBox 3"/>
          <p:cNvSpPr txBox="1"/>
          <p:nvPr/>
        </p:nvSpPr>
        <p:spPr>
          <a:xfrm>
            <a:off x="8229601" y="5808089"/>
            <a:ext cx="2006127" cy="307777"/>
          </a:xfrm>
          <a:prstGeom prst="rect">
            <a:avLst/>
          </a:prstGeom>
          <a:noFill/>
        </p:spPr>
        <p:txBody>
          <a:bodyPr wrap="none" rtlCol="0">
            <a:spAutoFit/>
          </a:bodyPr>
          <a:lstStyle/>
          <a:p>
            <a:r>
              <a:rPr lang="en-US" sz="1400" dirty="0"/>
              <a:t>Snip from Google Images</a:t>
            </a:r>
          </a:p>
        </p:txBody>
      </p:sp>
    </p:spTree>
    <p:extLst>
      <p:ext uri="{BB962C8B-B14F-4D97-AF65-F5344CB8AC3E}">
        <p14:creationId xmlns:p14="http://schemas.microsoft.com/office/powerpoint/2010/main" val="101899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50097" y="940711"/>
            <a:ext cx="8208914" cy="400110"/>
          </a:xfrm>
          <a:prstGeom prst="rect">
            <a:avLst/>
          </a:prstGeom>
          <a:noFill/>
        </p:spPr>
        <p:txBody>
          <a:bodyPr wrap="none" rtlCol="0">
            <a:spAutoFit/>
          </a:bodyPr>
          <a:lstStyle/>
          <a:p>
            <a:r>
              <a:rPr lang="en-US" sz="2000" dirty="0"/>
              <a:t>These maps show the rapid early-spread of railroading in the United States. .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6747" y="1539532"/>
            <a:ext cx="8541145" cy="3964438"/>
          </a:xfrm>
          <a:prstGeom prst="rect">
            <a:avLst/>
          </a:prstGeom>
          <a:ln>
            <a:solidFill>
              <a:schemeClr val="accent1"/>
            </a:solidFill>
          </a:ln>
        </p:spPr>
      </p:pic>
      <p:sp>
        <p:nvSpPr>
          <p:cNvPr id="2" name="Rectangle 1"/>
          <p:cNvSpPr/>
          <p:nvPr/>
        </p:nvSpPr>
        <p:spPr>
          <a:xfrm>
            <a:off x="6710585" y="5503970"/>
            <a:ext cx="3726726" cy="276999"/>
          </a:xfrm>
          <a:prstGeom prst="rect">
            <a:avLst/>
          </a:prstGeom>
        </p:spPr>
        <p:txBody>
          <a:bodyPr wrap="none">
            <a:spAutoFit/>
          </a:bodyPr>
          <a:lstStyle/>
          <a:p>
            <a:r>
              <a:rPr lang="en-US" sz="1200" dirty="0">
                <a:hlinkClick r:id="rId4"/>
              </a:rPr>
              <a:t>http://www.cprr.org/Museum/RR_Development.html#2</a:t>
            </a:r>
            <a:r>
              <a:rPr lang="en-US" sz="1200" dirty="0"/>
              <a:t> </a:t>
            </a:r>
          </a:p>
        </p:txBody>
      </p:sp>
    </p:spTree>
    <p:extLst>
      <p:ext uri="{BB962C8B-B14F-4D97-AF65-F5344CB8AC3E}">
        <p14:creationId xmlns:p14="http://schemas.microsoft.com/office/powerpoint/2010/main" val="3178557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5436" y="1816689"/>
            <a:ext cx="7860810" cy="3757204"/>
          </a:xfrm>
          <a:prstGeom prst="rect">
            <a:avLst/>
          </a:prstGeom>
          <a:ln>
            <a:solidFill>
              <a:schemeClr val="accent1"/>
            </a:solidFill>
          </a:ln>
        </p:spPr>
      </p:pic>
      <p:sp>
        <p:nvSpPr>
          <p:cNvPr id="5" name="TextBox 4"/>
          <p:cNvSpPr txBox="1"/>
          <p:nvPr/>
        </p:nvSpPr>
        <p:spPr>
          <a:xfrm>
            <a:off x="1467923" y="876969"/>
            <a:ext cx="9788607" cy="430887"/>
          </a:xfrm>
          <a:prstGeom prst="rect">
            <a:avLst/>
          </a:prstGeom>
          <a:noFill/>
        </p:spPr>
        <p:txBody>
          <a:bodyPr wrap="square" rtlCol="0">
            <a:spAutoFit/>
          </a:bodyPr>
          <a:lstStyle/>
          <a:p>
            <a:r>
              <a:rPr lang="en-US" sz="2200" dirty="0"/>
              <a:t>The expansion was accelerated by the rapid-spread of </a:t>
            </a:r>
            <a:r>
              <a:rPr lang="en-US" sz="2200" i="1" dirty="0"/>
              <a:t>telegraphy</a:t>
            </a:r>
            <a:r>
              <a:rPr lang="en-US" sz="2200" dirty="0"/>
              <a:t> in the 1850s, </a:t>
            </a:r>
          </a:p>
        </p:txBody>
      </p:sp>
      <p:sp>
        <p:nvSpPr>
          <p:cNvPr id="4" name="TextBox 3"/>
          <p:cNvSpPr txBox="1"/>
          <p:nvPr/>
        </p:nvSpPr>
        <p:spPr>
          <a:xfrm>
            <a:off x="1882283" y="1190209"/>
            <a:ext cx="8959888" cy="430887"/>
          </a:xfrm>
          <a:prstGeom prst="rect">
            <a:avLst/>
          </a:prstGeom>
          <a:noFill/>
        </p:spPr>
        <p:txBody>
          <a:bodyPr wrap="square" rtlCol="0">
            <a:spAutoFit/>
          </a:bodyPr>
          <a:lstStyle/>
          <a:p>
            <a:r>
              <a:rPr lang="en-US" sz="2200" dirty="0"/>
              <a:t>an effect analogous to that of </a:t>
            </a:r>
            <a:r>
              <a:rPr lang="en-US" sz="2200" i="1" dirty="0"/>
              <a:t>printing</a:t>
            </a:r>
            <a:r>
              <a:rPr lang="en-US" sz="2200" dirty="0"/>
              <a:t> during the age of discovery . . .</a:t>
            </a:r>
          </a:p>
        </p:txBody>
      </p:sp>
      <p:sp>
        <p:nvSpPr>
          <p:cNvPr id="2" name="TextBox 1"/>
          <p:cNvSpPr txBox="1"/>
          <p:nvPr/>
        </p:nvSpPr>
        <p:spPr>
          <a:xfrm>
            <a:off x="8117970" y="5664286"/>
            <a:ext cx="1841594" cy="276999"/>
          </a:xfrm>
          <a:prstGeom prst="rect">
            <a:avLst/>
          </a:prstGeom>
          <a:noFill/>
        </p:spPr>
        <p:txBody>
          <a:bodyPr wrap="none" rtlCol="0">
            <a:spAutoFit/>
          </a:bodyPr>
          <a:lstStyle/>
          <a:p>
            <a:r>
              <a:rPr lang="en-US" sz="1200" dirty="0"/>
              <a:t>(Snip from Google Images)</a:t>
            </a:r>
          </a:p>
        </p:txBody>
      </p:sp>
    </p:spTree>
    <p:extLst>
      <p:ext uri="{BB962C8B-B14F-4D97-AF65-F5344CB8AC3E}">
        <p14:creationId xmlns:p14="http://schemas.microsoft.com/office/powerpoint/2010/main" val="252571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0351" y="622509"/>
            <a:ext cx="8964069" cy="5678894"/>
          </a:xfrm>
          <a:prstGeom prst="rect">
            <a:avLst/>
          </a:prstGeom>
        </p:spPr>
      </p:pic>
      <p:sp>
        <p:nvSpPr>
          <p:cNvPr id="3" name="TextBox 2"/>
          <p:cNvSpPr txBox="1"/>
          <p:nvPr/>
        </p:nvSpPr>
        <p:spPr>
          <a:xfrm>
            <a:off x="8454337" y="870159"/>
            <a:ext cx="1111046" cy="523220"/>
          </a:xfrm>
          <a:prstGeom prst="rect">
            <a:avLst/>
          </a:prstGeom>
          <a:noFill/>
        </p:spPr>
        <p:txBody>
          <a:bodyPr wrap="square" rtlCol="0">
            <a:spAutoFit/>
          </a:bodyPr>
          <a:lstStyle/>
          <a:p>
            <a:r>
              <a:rPr lang="en-US" sz="2800" b="1" dirty="0"/>
              <a:t>1860</a:t>
            </a:r>
          </a:p>
        </p:txBody>
      </p:sp>
      <p:sp>
        <p:nvSpPr>
          <p:cNvPr id="4" name="TextBox 3"/>
          <p:cNvSpPr txBox="1"/>
          <p:nvPr/>
        </p:nvSpPr>
        <p:spPr>
          <a:xfrm>
            <a:off x="9360310" y="4503174"/>
            <a:ext cx="669350" cy="307777"/>
          </a:xfrm>
          <a:prstGeom prst="rect">
            <a:avLst/>
          </a:prstGeom>
          <a:noFill/>
        </p:spPr>
        <p:txBody>
          <a:bodyPr wrap="none" rtlCol="0">
            <a:spAutoFit/>
          </a:bodyPr>
          <a:lstStyle/>
          <a:p>
            <a:r>
              <a:rPr lang="en-US" sz="1400" dirty="0">
                <a:hlinkClick r:id="rId3"/>
              </a:rPr>
              <a:t>source</a:t>
            </a:r>
            <a:endParaRPr lang="en-US" sz="1400" dirty="0"/>
          </a:p>
        </p:txBody>
      </p:sp>
      <p:sp>
        <p:nvSpPr>
          <p:cNvPr id="5" name="TextBox 4"/>
          <p:cNvSpPr txBox="1"/>
          <p:nvPr/>
        </p:nvSpPr>
        <p:spPr>
          <a:xfrm>
            <a:off x="3736447" y="422454"/>
            <a:ext cx="6210858" cy="400110"/>
          </a:xfrm>
          <a:prstGeom prst="rect">
            <a:avLst/>
          </a:prstGeom>
          <a:noFill/>
        </p:spPr>
        <p:txBody>
          <a:bodyPr wrap="square" rtlCol="0">
            <a:spAutoFit/>
          </a:bodyPr>
          <a:lstStyle/>
          <a:p>
            <a:r>
              <a:rPr lang="en-US" sz="2000" b="1" dirty="0"/>
              <a:t>As seen in railroad maps from the following decades . . . </a:t>
            </a:r>
          </a:p>
        </p:txBody>
      </p:sp>
    </p:spTree>
    <p:extLst>
      <p:ext uri="{BB962C8B-B14F-4D97-AF65-F5344CB8AC3E}">
        <p14:creationId xmlns:p14="http://schemas.microsoft.com/office/powerpoint/2010/main" val="491353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1709" y="316989"/>
            <a:ext cx="9640929" cy="6132039"/>
          </a:xfrm>
          <a:prstGeom prst="rect">
            <a:avLst/>
          </a:prstGeom>
        </p:spPr>
      </p:pic>
      <p:sp>
        <p:nvSpPr>
          <p:cNvPr id="3" name="TextBox 2"/>
          <p:cNvSpPr txBox="1"/>
          <p:nvPr/>
        </p:nvSpPr>
        <p:spPr>
          <a:xfrm>
            <a:off x="8426245" y="747253"/>
            <a:ext cx="915635" cy="523220"/>
          </a:xfrm>
          <a:prstGeom prst="rect">
            <a:avLst/>
          </a:prstGeom>
          <a:noFill/>
        </p:spPr>
        <p:txBody>
          <a:bodyPr wrap="none" rtlCol="0">
            <a:spAutoFit/>
          </a:bodyPr>
          <a:lstStyle/>
          <a:p>
            <a:r>
              <a:rPr lang="en-US" sz="2800" b="1" dirty="0"/>
              <a:t>1870</a:t>
            </a:r>
          </a:p>
        </p:txBody>
      </p:sp>
      <p:sp>
        <p:nvSpPr>
          <p:cNvPr id="4" name="TextBox 3"/>
          <p:cNvSpPr txBox="1"/>
          <p:nvPr/>
        </p:nvSpPr>
        <p:spPr>
          <a:xfrm>
            <a:off x="9341880" y="4532671"/>
            <a:ext cx="669350" cy="307777"/>
          </a:xfrm>
          <a:prstGeom prst="rect">
            <a:avLst/>
          </a:prstGeom>
          <a:noFill/>
        </p:spPr>
        <p:txBody>
          <a:bodyPr wrap="non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2417078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1540" y="355354"/>
            <a:ext cx="9623711" cy="6224122"/>
          </a:xfrm>
          <a:prstGeom prst="rect">
            <a:avLst/>
          </a:prstGeom>
        </p:spPr>
      </p:pic>
      <p:sp>
        <p:nvSpPr>
          <p:cNvPr id="3" name="TextBox 2"/>
          <p:cNvSpPr txBox="1"/>
          <p:nvPr/>
        </p:nvSpPr>
        <p:spPr>
          <a:xfrm>
            <a:off x="8406580" y="806245"/>
            <a:ext cx="915635" cy="523220"/>
          </a:xfrm>
          <a:prstGeom prst="rect">
            <a:avLst/>
          </a:prstGeom>
          <a:noFill/>
        </p:spPr>
        <p:txBody>
          <a:bodyPr wrap="none" rtlCol="0">
            <a:spAutoFit/>
          </a:bodyPr>
          <a:lstStyle/>
          <a:p>
            <a:r>
              <a:rPr lang="en-US" sz="2800" b="1" dirty="0"/>
              <a:t>1880</a:t>
            </a:r>
          </a:p>
        </p:txBody>
      </p:sp>
      <p:sp>
        <p:nvSpPr>
          <p:cNvPr id="4" name="TextBox 3"/>
          <p:cNvSpPr txBox="1"/>
          <p:nvPr/>
        </p:nvSpPr>
        <p:spPr>
          <a:xfrm>
            <a:off x="9252155" y="4503174"/>
            <a:ext cx="669350" cy="307777"/>
          </a:xfrm>
          <a:prstGeom prst="rect">
            <a:avLst/>
          </a:prstGeom>
          <a:noFill/>
        </p:spPr>
        <p:txBody>
          <a:bodyPr wrap="non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4111594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6437" y="346525"/>
            <a:ext cx="9690025" cy="6232951"/>
          </a:xfrm>
          <a:prstGeom prst="rect">
            <a:avLst/>
          </a:prstGeom>
        </p:spPr>
      </p:pic>
      <p:sp>
        <p:nvSpPr>
          <p:cNvPr id="3" name="TextBox 2"/>
          <p:cNvSpPr txBox="1"/>
          <p:nvPr/>
        </p:nvSpPr>
        <p:spPr>
          <a:xfrm>
            <a:off x="8377084" y="796412"/>
            <a:ext cx="1081549" cy="523220"/>
          </a:xfrm>
          <a:prstGeom prst="rect">
            <a:avLst/>
          </a:prstGeom>
          <a:noFill/>
        </p:spPr>
        <p:txBody>
          <a:bodyPr wrap="square" rtlCol="0">
            <a:spAutoFit/>
          </a:bodyPr>
          <a:lstStyle/>
          <a:p>
            <a:r>
              <a:rPr lang="en-US" sz="2800" b="1" dirty="0"/>
              <a:t>1890</a:t>
            </a:r>
          </a:p>
        </p:txBody>
      </p:sp>
      <p:sp>
        <p:nvSpPr>
          <p:cNvPr id="4" name="TextBox 3"/>
          <p:cNvSpPr txBox="1"/>
          <p:nvPr/>
        </p:nvSpPr>
        <p:spPr>
          <a:xfrm>
            <a:off x="9212825" y="4640827"/>
            <a:ext cx="669350" cy="307777"/>
          </a:xfrm>
          <a:prstGeom prst="rect">
            <a:avLst/>
          </a:prstGeom>
          <a:noFill/>
        </p:spPr>
        <p:txBody>
          <a:bodyPr wrap="non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600668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33083" y="949725"/>
            <a:ext cx="3677380" cy="1477328"/>
          </a:xfrm>
          <a:prstGeom prst="rect">
            <a:avLst/>
          </a:prstGeom>
        </p:spPr>
        <p:txBody>
          <a:bodyPr wrap="square">
            <a:spAutoFit/>
          </a:bodyPr>
          <a:lstStyle/>
          <a:p>
            <a:r>
              <a:rPr lang="en-US" dirty="0"/>
              <a:t>Like </a:t>
            </a:r>
            <a:r>
              <a:rPr lang="en-US" dirty="0">
                <a:hlinkClick r:id="rId2"/>
              </a:rPr>
              <a:t>compound interest</a:t>
            </a:r>
            <a:r>
              <a:rPr lang="en-US" dirty="0"/>
              <a:t>, the early </a:t>
            </a:r>
            <a:r>
              <a:rPr lang="en-US" dirty="0">
                <a:hlinkClick r:id="rId3"/>
              </a:rPr>
              <a:t>social-diffusion rate of such clusters of technological ideas</a:t>
            </a:r>
            <a:r>
              <a:rPr lang="en-US" dirty="0"/>
              <a:t> is proportional to what has materially accumulated at any given point in time . . . </a:t>
            </a:r>
          </a:p>
        </p:txBody>
      </p:sp>
      <p:sp>
        <p:nvSpPr>
          <p:cNvPr id="2" name="TextBox 1"/>
          <p:cNvSpPr txBox="1"/>
          <p:nvPr/>
        </p:nvSpPr>
        <p:spPr>
          <a:xfrm>
            <a:off x="9374345" y="5969876"/>
            <a:ext cx="600805" cy="276999"/>
          </a:xfrm>
          <a:prstGeom prst="rect">
            <a:avLst/>
          </a:prstGeom>
          <a:noFill/>
        </p:spPr>
        <p:txBody>
          <a:bodyPr wrap="none" rtlCol="0">
            <a:spAutoFit/>
          </a:bodyPr>
          <a:lstStyle/>
          <a:p>
            <a:r>
              <a:rPr lang="en-US" sz="1200" dirty="0">
                <a:hlinkClick r:id="rId4"/>
              </a:rPr>
              <a:t>source</a:t>
            </a:r>
            <a:endParaRPr lang="en-US" sz="1200"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7985" y="3166111"/>
            <a:ext cx="2912387" cy="2515614"/>
          </a:xfrm>
          <a:prstGeom prst="rect">
            <a:avLst/>
          </a:prstGeom>
        </p:spPr>
      </p:pic>
      <p:sp>
        <p:nvSpPr>
          <p:cNvPr id="6" name="TextBox 5"/>
          <p:cNvSpPr txBox="1"/>
          <p:nvPr/>
        </p:nvSpPr>
        <p:spPr>
          <a:xfrm>
            <a:off x="3324851" y="4008222"/>
            <a:ext cx="1473480" cy="369332"/>
          </a:xfrm>
          <a:prstGeom prst="rect">
            <a:avLst/>
          </a:prstGeom>
          <a:noFill/>
        </p:spPr>
        <p:txBody>
          <a:bodyPr wrap="none" rtlCol="0">
            <a:spAutoFit/>
          </a:bodyPr>
          <a:lstStyle/>
          <a:p>
            <a:r>
              <a:rPr lang="en-US" dirty="0"/>
              <a:t>y(t) = y(0)</a:t>
            </a:r>
            <a:r>
              <a:rPr lang="en-US" i="1" dirty="0" err="1"/>
              <a:t>e</a:t>
            </a:r>
            <a:r>
              <a:rPr lang="en-US" dirty="0" err="1"/>
              <a:t>^rt</a:t>
            </a:r>
            <a:endParaRPr lang="en-US" dirty="0"/>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0225" y="1069682"/>
            <a:ext cx="4704782" cy="218376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1320" y="3381537"/>
            <a:ext cx="3883467" cy="2460244"/>
          </a:xfrm>
          <a:prstGeom prst="rect">
            <a:avLst/>
          </a:prstGeom>
        </p:spPr>
      </p:pic>
      <p:sp>
        <p:nvSpPr>
          <p:cNvPr id="8" name="Rectangle 7"/>
          <p:cNvSpPr/>
          <p:nvPr/>
        </p:nvSpPr>
        <p:spPr>
          <a:xfrm>
            <a:off x="1793479" y="2704051"/>
            <a:ext cx="3335721" cy="369332"/>
          </a:xfrm>
          <a:prstGeom prst="rect">
            <a:avLst/>
          </a:prstGeom>
        </p:spPr>
        <p:txBody>
          <a:bodyPr wrap="none">
            <a:spAutoFit/>
          </a:bodyPr>
          <a:lstStyle/>
          <a:p>
            <a:r>
              <a:rPr lang="en-US" dirty="0"/>
              <a:t>(I.e., it’s an </a:t>
            </a:r>
            <a:r>
              <a:rPr lang="en-US" dirty="0">
                <a:hlinkClick r:id="rId8"/>
              </a:rPr>
              <a:t>exponential function</a:t>
            </a:r>
            <a:r>
              <a:rPr lang="en-US" dirty="0"/>
              <a:t>):</a:t>
            </a:r>
          </a:p>
        </p:txBody>
      </p:sp>
    </p:spTree>
    <p:extLst>
      <p:ext uri="{BB962C8B-B14F-4D97-AF65-F5344CB8AC3E}">
        <p14:creationId xmlns:p14="http://schemas.microsoft.com/office/powerpoint/2010/main" val="131209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702" y="1394136"/>
            <a:ext cx="6666608" cy="3748135"/>
          </a:xfrm>
          <a:prstGeom prst="rect">
            <a:avLst/>
          </a:prstGeom>
        </p:spPr>
      </p:pic>
      <p:sp>
        <p:nvSpPr>
          <p:cNvPr id="4" name="TextBox 3"/>
          <p:cNvSpPr txBox="1"/>
          <p:nvPr/>
        </p:nvSpPr>
        <p:spPr>
          <a:xfrm>
            <a:off x="5253765" y="4058698"/>
            <a:ext cx="518091" cy="338554"/>
          </a:xfrm>
          <a:prstGeom prst="rect">
            <a:avLst/>
          </a:prstGeom>
          <a:noFill/>
        </p:spPr>
        <p:txBody>
          <a:bodyPr wrap="none" rtlCol="0">
            <a:spAutoFit/>
          </a:bodyPr>
          <a:lstStyle/>
          <a:p>
            <a:r>
              <a:rPr lang="en-US" sz="1600" dirty="0">
                <a:hlinkClick r:id="rId2"/>
              </a:rPr>
              <a:t>Link</a:t>
            </a:r>
            <a:endParaRPr lang="en-US" sz="1600" dirty="0"/>
          </a:p>
        </p:txBody>
      </p:sp>
      <p:sp>
        <p:nvSpPr>
          <p:cNvPr id="5" name="TextBox 4"/>
          <p:cNvSpPr txBox="1"/>
          <p:nvPr/>
        </p:nvSpPr>
        <p:spPr>
          <a:xfrm>
            <a:off x="2266211" y="816057"/>
            <a:ext cx="7530748" cy="400110"/>
          </a:xfrm>
          <a:prstGeom prst="rect">
            <a:avLst/>
          </a:prstGeom>
          <a:noFill/>
        </p:spPr>
        <p:txBody>
          <a:bodyPr wrap="square" rtlCol="0">
            <a:spAutoFit/>
          </a:bodyPr>
          <a:lstStyle/>
          <a:p>
            <a:r>
              <a:rPr lang="en-US" sz="2000" dirty="0"/>
              <a:t>Let’s begin by visualizing some past waves of techno-social change . . . </a:t>
            </a:r>
          </a:p>
        </p:txBody>
      </p:sp>
      <p:sp>
        <p:nvSpPr>
          <p:cNvPr id="2" name="TextBox 1"/>
          <p:cNvSpPr txBox="1"/>
          <p:nvPr/>
        </p:nvSpPr>
        <p:spPr>
          <a:xfrm>
            <a:off x="2266211" y="5314725"/>
            <a:ext cx="7816645" cy="400110"/>
          </a:xfrm>
          <a:prstGeom prst="rect">
            <a:avLst/>
          </a:prstGeom>
          <a:noFill/>
        </p:spPr>
        <p:txBody>
          <a:bodyPr wrap="square" rtlCol="0">
            <a:spAutoFit/>
          </a:bodyPr>
          <a:lstStyle/>
          <a:p>
            <a:r>
              <a:rPr lang="en-US" sz="2000" dirty="0"/>
              <a:t>Dropping-back-in just before them, then coming forward through time . . .</a:t>
            </a:r>
          </a:p>
        </p:txBody>
      </p:sp>
    </p:spTree>
    <p:extLst>
      <p:ext uri="{BB962C8B-B14F-4D97-AF65-F5344CB8AC3E}">
        <p14:creationId xmlns:p14="http://schemas.microsoft.com/office/powerpoint/2010/main" val="51772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738" y="2900717"/>
            <a:ext cx="3356740" cy="2608666"/>
          </a:xfrm>
          <a:prstGeom prst="rect">
            <a:avLst/>
          </a:prstGeom>
        </p:spPr>
      </p:pic>
      <p:sp>
        <p:nvSpPr>
          <p:cNvPr id="6" name="TextBox 5"/>
          <p:cNvSpPr txBox="1"/>
          <p:nvPr/>
        </p:nvSpPr>
        <p:spPr>
          <a:xfrm>
            <a:off x="1524738" y="3929723"/>
            <a:ext cx="4500082" cy="338554"/>
          </a:xfrm>
          <a:prstGeom prst="rect">
            <a:avLst/>
          </a:prstGeom>
          <a:noFill/>
        </p:spPr>
        <p:txBody>
          <a:bodyPr wrap="square" rtlCol="0">
            <a:spAutoFit/>
          </a:bodyPr>
          <a:lstStyle/>
          <a:p>
            <a:r>
              <a:rPr lang="en-US" sz="1600" dirty="0"/>
              <a:t>y(t) =  </a:t>
            </a:r>
            <a:r>
              <a:rPr lang="en-US" sz="1600" dirty="0" err="1"/>
              <a:t>ymax</a:t>
            </a:r>
            <a:r>
              <a:rPr lang="en-US" sz="1600" dirty="0"/>
              <a:t>/(1+((</a:t>
            </a:r>
            <a:r>
              <a:rPr lang="en-US" sz="1600" dirty="0" err="1"/>
              <a:t>ymax</a:t>
            </a:r>
            <a:r>
              <a:rPr lang="en-US" sz="1600" dirty="0"/>
              <a:t>/y(0))–1))e^-</a:t>
            </a:r>
            <a:r>
              <a:rPr lang="en-US" sz="1600" dirty="0" err="1"/>
              <a:t>rt</a:t>
            </a:r>
            <a:r>
              <a:rPr lang="en-US" sz="1600" dirty="0"/>
              <a:t>)              </a:t>
            </a:r>
          </a:p>
        </p:txBody>
      </p:sp>
      <p:pic>
        <p:nvPicPr>
          <p:cNvPr id="7" name="Picture 6">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1501" y="1050760"/>
            <a:ext cx="5931257" cy="4099296"/>
          </a:xfrm>
          <a:prstGeom prst="rect">
            <a:avLst/>
          </a:prstGeom>
          <a:ln>
            <a:solidFill>
              <a:schemeClr val="accent1"/>
            </a:solidFill>
          </a:ln>
        </p:spPr>
      </p:pic>
      <p:sp>
        <p:nvSpPr>
          <p:cNvPr id="3" name="Rectangle 2"/>
          <p:cNvSpPr/>
          <p:nvPr/>
        </p:nvSpPr>
        <p:spPr>
          <a:xfrm>
            <a:off x="1524738" y="918413"/>
            <a:ext cx="3496763" cy="1554272"/>
          </a:xfrm>
          <a:prstGeom prst="rect">
            <a:avLst/>
          </a:prstGeom>
        </p:spPr>
        <p:txBody>
          <a:bodyPr wrap="square">
            <a:spAutoFit/>
          </a:bodyPr>
          <a:lstStyle/>
          <a:p>
            <a:r>
              <a:rPr lang="en-US" sz="1900" dirty="0"/>
              <a:t>But as the opportunity-space fills, </a:t>
            </a:r>
          </a:p>
          <a:p>
            <a:r>
              <a:rPr lang="en-US" sz="1900" dirty="0">
                <a:hlinkClick r:id="rId6"/>
              </a:rPr>
              <a:t>diffusion of those technological ideas</a:t>
            </a:r>
            <a:r>
              <a:rPr lang="en-US" sz="1900" dirty="0"/>
              <a:t> slows as </a:t>
            </a:r>
            <a:r>
              <a:rPr lang="en-US" sz="1900" u="sng" dirty="0"/>
              <a:t>that</a:t>
            </a:r>
            <a:r>
              <a:rPr lang="en-US" sz="1900" dirty="0"/>
              <a:t> cluster nears its materially-expressed expansion limits . . . </a:t>
            </a:r>
          </a:p>
        </p:txBody>
      </p:sp>
      <p:sp>
        <p:nvSpPr>
          <p:cNvPr id="8" name="TextBox 7"/>
          <p:cNvSpPr txBox="1"/>
          <p:nvPr/>
        </p:nvSpPr>
        <p:spPr>
          <a:xfrm>
            <a:off x="7804146" y="4493543"/>
            <a:ext cx="669350" cy="307777"/>
          </a:xfrm>
          <a:prstGeom prst="rect">
            <a:avLst/>
          </a:prstGeom>
          <a:noFill/>
        </p:spPr>
        <p:txBody>
          <a:bodyPr wrap="none" rtlCol="0">
            <a:spAutoFit/>
          </a:bodyPr>
          <a:lstStyle/>
          <a:p>
            <a:r>
              <a:rPr lang="en-US" sz="1400" dirty="0">
                <a:hlinkClick r:id="rId7"/>
              </a:rPr>
              <a:t>source</a:t>
            </a:r>
            <a:endParaRPr lang="en-US" sz="1400" dirty="0"/>
          </a:p>
        </p:txBody>
      </p:sp>
      <p:sp>
        <p:nvSpPr>
          <p:cNvPr id="4" name="TextBox 3"/>
          <p:cNvSpPr txBox="1"/>
          <p:nvPr/>
        </p:nvSpPr>
        <p:spPr>
          <a:xfrm>
            <a:off x="2475935" y="4386443"/>
            <a:ext cx="1905778" cy="338554"/>
          </a:xfrm>
          <a:prstGeom prst="rect">
            <a:avLst/>
          </a:prstGeom>
          <a:noFill/>
        </p:spPr>
        <p:txBody>
          <a:bodyPr wrap="none" rtlCol="0">
            <a:spAutoFit/>
          </a:bodyPr>
          <a:lstStyle/>
          <a:p>
            <a:r>
              <a:rPr lang="en-US" sz="1600" dirty="0">
                <a:solidFill>
                  <a:schemeClr val="bg1">
                    <a:lumMod val="50000"/>
                  </a:schemeClr>
                </a:solidFill>
              </a:rPr>
              <a:t>early exponentiation</a:t>
            </a:r>
          </a:p>
        </p:txBody>
      </p:sp>
      <p:sp>
        <p:nvSpPr>
          <p:cNvPr id="9" name="TextBox 8"/>
          <p:cNvSpPr txBox="1"/>
          <p:nvPr/>
        </p:nvSpPr>
        <p:spPr>
          <a:xfrm flipH="1">
            <a:off x="2947240" y="3432135"/>
            <a:ext cx="1655078" cy="338554"/>
          </a:xfrm>
          <a:prstGeom prst="rect">
            <a:avLst/>
          </a:prstGeom>
          <a:noFill/>
        </p:spPr>
        <p:txBody>
          <a:bodyPr wrap="square" rtlCol="0">
            <a:spAutoFit/>
          </a:bodyPr>
          <a:lstStyle/>
          <a:p>
            <a:r>
              <a:rPr lang="en-US" sz="1600" dirty="0">
                <a:solidFill>
                  <a:schemeClr val="bg1">
                    <a:lumMod val="50000"/>
                  </a:schemeClr>
                </a:solidFill>
              </a:rPr>
              <a:t>later saturation</a:t>
            </a:r>
          </a:p>
        </p:txBody>
      </p:sp>
      <p:sp>
        <p:nvSpPr>
          <p:cNvPr id="10" name="TextBox 9"/>
          <p:cNvSpPr txBox="1"/>
          <p:nvPr/>
        </p:nvSpPr>
        <p:spPr>
          <a:xfrm>
            <a:off x="1542153" y="2502035"/>
            <a:ext cx="3604897" cy="369332"/>
          </a:xfrm>
          <a:prstGeom prst="rect">
            <a:avLst/>
          </a:prstGeom>
          <a:noFill/>
        </p:spPr>
        <p:txBody>
          <a:bodyPr wrap="square" rtlCol="0">
            <a:spAutoFit/>
          </a:bodyPr>
          <a:lstStyle/>
          <a:p>
            <a:r>
              <a:rPr lang="en-US" dirty="0"/>
              <a:t>(I.e., it becomes a </a:t>
            </a:r>
            <a:r>
              <a:rPr lang="en-US" dirty="0">
                <a:hlinkClick r:id="rId8"/>
              </a:rPr>
              <a:t>logistic function</a:t>
            </a:r>
            <a:r>
              <a:rPr lang="en-US" dirty="0"/>
              <a:t>):</a:t>
            </a:r>
          </a:p>
        </p:txBody>
      </p:sp>
    </p:spTree>
    <p:extLst>
      <p:ext uri="{BB962C8B-B14F-4D97-AF65-F5344CB8AC3E}">
        <p14:creationId xmlns:p14="http://schemas.microsoft.com/office/powerpoint/2010/main" val="137767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80339" y="563028"/>
            <a:ext cx="8368312" cy="1323439"/>
          </a:xfrm>
          <a:prstGeom prst="rect">
            <a:avLst/>
          </a:prstGeom>
          <a:noFill/>
        </p:spPr>
        <p:txBody>
          <a:bodyPr wrap="square" rtlCol="0">
            <a:spAutoFit/>
          </a:bodyPr>
          <a:lstStyle/>
          <a:p>
            <a:r>
              <a:rPr lang="en-US" sz="2000" dirty="0"/>
              <a:t>As a result of a widespread harnessing of electricity in the 1890’s, innovative technology clusters lurched out into wild dimensions . . . as electric generators and motors were embedded into new industrial and transportation systems:</a:t>
            </a:r>
          </a:p>
          <a:p>
            <a:endParaRPr lang="en-US" sz="2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5430" y="1946924"/>
            <a:ext cx="2741454" cy="1565020"/>
          </a:xfrm>
          <a:prstGeom prst="rect">
            <a:avLst/>
          </a:prstGeom>
          <a:ln>
            <a:solidFill>
              <a:schemeClr val="accent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6515" y="1968182"/>
            <a:ext cx="2935825" cy="1545682"/>
          </a:xfrm>
          <a:prstGeom prst="rect">
            <a:avLst/>
          </a:prstGeom>
          <a:ln>
            <a:solidFill>
              <a:schemeClr val="accent1"/>
            </a:solidFill>
          </a:ln>
        </p:spPr>
      </p:pic>
      <p:sp>
        <p:nvSpPr>
          <p:cNvPr id="6" name="TextBox 5"/>
          <p:cNvSpPr txBox="1"/>
          <p:nvPr/>
        </p:nvSpPr>
        <p:spPr>
          <a:xfrm>
            <a:off x="6207715" y="1592774"/>
            <a:ext cx="1766702" cy="369332"/>
          </a:xfrm>
          <a:prstGeom prst="rect">
            <a:avLst/>
          </a:prstGeom>
          <a:noFill/>
        </p:spPr>
        <p:txBody>
          <a:bodyPr wrap="none" rtlCol="0">
            <a:spAutoFit/>
          </a:bodyPr>
          <a:lstStyle/>
          <a:p>
            <a:r>
              <a:rPr lang="en-US" dirty="0"/>
              <a:t>Electrical Motors</a:t>
            </a:r>
          </a:p>
        </p:txBody>
      </p:sp>
      <p:sp>
        <p:nvSpPr>
          <p:cNvPr id="7" name="TextBox 6"/>
          <p:cNvSpPr txBox="1"/>
          <p:nvPr/>
        </p:nvSpPr>
        <p:spPr>
          <a:xfrm>
            <a:off x="2141272" y="1618869"/>
            <a:ext cx="2130135" cy="369332"/>
          </a:xfrm>
          <a:prstGeom prst="rect">
            <a:avLst/>
          </a:prstGeom>
          <a:noFill/>
        </p:spPr>
        <p:txBody>
          <a:bodyPr wrap="none" rtlCol="0">
            <a:spAutoFit/>
          </a:bodyPr>
          <a:lstStyle/>
          <a:p>
            <a:r>
              <a:rPr lang="en-US" dirty="0"/>
              <a:t>Electrical Generators</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6512" y="4019429"/>
            <a:ext cx="2955828" cy="1492192"/>
          </a:xfrm>
          <a:prstGeom prst="rect">
            <a:avLst/>
          </a:prstGeom>
          <a:ln>
            <a:solidFill>
              <a:schemeClr val="accent1"/>
            </a:solidFill>
          </a:ln>
        </p:spPr>
      </p:pic>
      <p:sp>
        <p:nvSpPr>
          <p:cNvPr id="10" name="TextBox 9"/>
          <p:cNvSpPr txBox="1"/>
          <p:nvPr/>
        </p:nvSpPr>
        <p:spPr>
          <a:xfrm>
            <a:off x="6224401" y="3712788"/>
            <a:ext cx="993670" cy="369332"/>
          </a:xfrm>
          <a:prstGeom prst="rect">
            <a:avLst/>
          </a:prstGeom>
          <a:noFill/>
        </p:spPr>
        <p:txBody>
          <a:bodyPr wrap="none" rtlCol="0">
            <a:spAutoFit/>
          </a:bodyPr>
          <a:lstStyle/>
          <a:p>
            <a:r>
              <a:rPr lang="en-US" dirty="0"/>
              <a:t>Subways</a:t>
            </a:r>
          </a:p>
        </p:txBody>
      </p:sp>
      <p:sp>
        <p:nvSpPr>
          <p:cNvPr id="12" name="TextBox 11"/>
          <p:cNvSpPr txBox="1"/>
          <p:nvPr/>
        </p:nvSpPr>
        <p:spPr>
          <a:xfrm>
            <a:off x="7338731" y="3710693"/>
            <a:ext cx="1802801" cy="307777"/>
          </a:xfrm>
          <a:prstGeom prst="rect">
            <a:avLst/>
          </a:prstGeom>
          <a:noFill/>
        </p:spPr>
        <p:txBody>
          <a:bodyPr wrap="none" rtlCol="0">
            <a:spAutoFit/>
          </a:bodyPr>
          <a:lstStyle/>
          <a:p>
            <a:r>
              <a:rPr lang="en-US" sz="1400" dirty="0">
                <a:hlinkClick r:id="rId6"/>
              </a:rPr>
              <a:t>Planning the IRT, 1891</a:t>
            </a:r>
            <a:endParaRPr lang="en-US" sz="1400" dirty="0"/>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5429" y="4030999"/>
            <a:ext cx="2741454" cy="1552084"/>
          </a:xfrm>
          <a:prstGeom prst="rect">
            <a:avLst/>
          </a:prstGeom>
          <a:ln>
            <a:solidFill>
              <a:schemeClr val="accent1"/>
            </a:solidFill>
          </a:ln>
        </p:spPr>
      </p:pic>
      <p:pic>
        <p:nvPicPr>
          <p:cNvPr id="14" name="Picture 13"/>
          <p:cNvPicPr>
            <a:picLocks noChangeAspect="1"/>
          </p:cNvPicPr>
          <p:nvPr/>
        </p:nvPicPr>
        <p:blipFill>
          <a:blip r:embed="rId8"/>
          <a:stretch>
            <a:fillRect/>
          </a:stretch>
        </p:blipFill>
        <p:spPr>
          <a:xfrm>
            <a:off x="2141272" y="3593659"/>
            <a:ext cx="1627773" cy="499915"/>
          </a:xfrm>
          <a:prstGeom prst="rect">
            <a:avLst/>
          </a:prstGeom>
        </p:spPr>
      </p:pic>
    </p:spTree>
    <p:extLst>
      <p:ext uri="{BB962C8B-B14F-4D97-AF65-F5344CB8AC3E}">
        <p14:creationId xmlns:p14="http://schemas.microsoft.com/office/powerpoint/2010/main" val="416256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6359" y="753076"/>
            <a:ext cx="10025592" cy="707886"/>
          </a:xfrm>
          <a:prstGeom prst="rect">
            <a:avLst/>
          </a:prstGeom>
          <a:noFill/>
        </p:spPr>
        <p:txBody>
          <a:bodyPr wrap="square" rtlCol="0">
            <a:spAutoFit/>
          </a:bodyPr>
          <a:lstStyle/>
          <a:p>
            <a:pPr algn="ctr"/>
            <a:r>
              <a:rPr lang="en-US" sz="2000" dirty="0">
                <a:hlinkClick r:id="rId2"/>
              </a:rPr>
              <a:t>The rapidly diffusing</a:t>
            </a:r>
            <a:r>
              <a:rPr lang="en-US" sz="2000" dirty="0"/>
              <a:t> electrification then </a:t>
            </a:r>
            <a:r>
              <a:rPr lang="en-US" sz="2000" dirty="0">
                <a:hlinkClick r:id="rId3"/>
              </a:rPr>
              <a:t>co-evolved</a:t>
            </a:r>
            <a:r>
              <a:rPr lang="en-US" sz="2000" dirty="0"/>
              <a:t> with rapidly-diffusing electric rail, subway, telephone and lighting systems, then with the new ‘wireless’ radio communication systems . . .  </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2939" y="1730995"/>
            <a:ext cx="3663364" cy="2980895"/>
          </a:xfrm>
          <a:prstGeom prst="rect">
            <a:avLst/>
          </a:prstGeom>
        </p:spPr>
      </p:pic>
      <p:sp>
        <p:nvSpPr>
          <p:cNvPr id="21" name="TextBox 20"/>
          <p:cNvSpPr txBox="1"/>
          <p:nvPr/>
        </p:nvSpPr>
        <p:spPr>
          <a:xfrm>
            <a:off x="5087174" y="1900060"/>
            <a:ext cx="2193806" cy="307777"/>
          </a:xfrm>
          <a:prstGeom prst="rect">
            <a:avLst/>
          </a:prstGeom>
          <a:noFill/>
        </p:spPr>
        <p:txBody>
          <a:bodyPr wrap="none" rtlCol="0">
            <a:spAutoFit/>
          </a:bodyPr>
          <a:lstStyle/>
          <a:p>
            <a:r>
              <a:rPr lang="en-US" sz="1400" dirty="0">
                <a:hlinkClick r:id="rId5"/>
              </a:rPr>
              <a:t>WWI military radio receiver</a:t>
            </a:r>
            <a:endParaRPr lang="en-US" sz="1400" dirty="0"/>
          </a:p>
        </p:txBody>
      </p:sp>
      <p:sp>
        <p:nvSpPr>
          <p:cNvPr id="24" name="TextBox 23"/>
          <p:cNvSpPr txBox="1"/>
          <p:nvPr/>
        </p:nvSpPr>
        <p:spPr>
          <a:xfrm>
            <a:off x="2314081" y="3465057"/>
            <a:ext cx="478016" cy="338554"/>
          </a:xfrm>
          <a:prstGeom prst="rect">
            <a:avLst/>
          </a:prstGeom>
          <a:noFill/>
        </p:spPr>
        <p:txBody>
          <a:bodyPr wrap="none" rtlCol="0">
            <a:spAutoFit/>
          </a:bodyPr>
          <a:lstStyle/>
          <a:p>
            <a:r>
              <a:rPr lang="en-US" sz="1600" dirty="0">
                <a:hlinkClick r:id="rId6"/>
              </a:rPr>
              <a:t>link</a:t>
            </a:r>
            <a:endParaRPr lang="en-US" sz="1600" dirty="0"/>
          </a:p>
        </p:txBody>
      </p:sp>
      <p:sp>
        <p:nvSpPr>
          <p:cNvPr id="25" name="Rectangle 24"/>
          <p:cNvSpPr/>
          <p:nvPr/>
        </p:nvSpPr>
        <p:spPr>
          <a:xfrm>
            <a:off x="1526716" y="4981923"/>
            <a:ext cx="8691592" cy="707886"/>
          </a:xfrm>
          <a:prstGeom prst="rect">
            <a:avLst/>
          </a:prstGeom>
        </p:spPr>
        <p:txBody>
          <a:bodyPr wrap="square">
            <a:spAutoFit/>
          </a:bodyPr>
          <a:lstStyle/>
          <a:p>
            <a:r>
              <a:rPr lang="en-US" sz="2000" dirty="0"/>
              <a:t>Back then, </a:t>
            </a:r>
            <a:r>
              <a:rPr lang="en-US" sz="2000" dirty="0">
                <a:hlinkClick r:id="rId7"/>
              </a:rPr>
              <a:t>Edison</a:t>
            </a:r>
            <a:r>
              <a:rPr lang="en-US" sz="2000" dirty="0"/>
              <a:t>, </a:t>
            </a:r>
            <a:r>
              <a:rPr lang="en-US" sz="2000" dirty="0">
                <a:hlinkClick r:id="rId8"/>
              </a:rPr>
              <a:t>Westinghouse</a:t>
            </a:r>
            <a:r>
              <a:rPr lang="en-US" sz="2000" dirty="0"/>
              <a:t>, </a:t>
            </a:r>
            <a:r>
              <a:rPr lang="en-US" sz="2000" dirty="0">
                <a:hlinkClick r:id="rId9"/>
              </a:rPr>
              <a:t>Tesla</a:t>
            </a:r>
            <a:r>
              <a:rPr lang="en-US" sz="2000" dirty="0"/>
              <a:t>, </a:t>
            </a:r>
            <a:r>
              <a:rPr lang="en-US" sz="2000" dirty="0">
                <a:hlinkClick r:id="rId10"/>
              </a:rPr>
              <a:t>Steinmetz</a:t>
            </a:r>
            <a:r>
              <a:rPr lang="en-US" sz="2000" dirty="0"/>
              <a:t>, </a:t>
            </a:r>
            <a:r>
              <a:rPr lang="en-US" sz="2000" dirty="0">
                <a:hlinkClick r:id="rId11"/>
              </a:rPr>
              <a:t>Bell</a:t>
            </a:r>
            <a:r>
              <a:rPr lang="en-US" sz="2000" dirty="0"/>
              <a:t>, </a:t>
            </a:r>
            <a:r>
              <a:rPr lang="en-US" sz="2000" dirty="0">
                <a:hlinkClick r:id="rId12"/>
              </a:rPr>
              <a:t>Marconi</a:t>
            </a:r>
            <a:r>
              <a:rPr lang="en-US" sz="2000" dirty="0"/>
              <a:t> and </a:t>
            </a:r>
            <a:r>
              <a:rPr lang="en-US" sz="2000" dirty="0">
                <a:hlinkClick r:id="rId6"/>
              </a:rPr>
              <a:t>Armstrong</a:t>
            </a:r>
            <a:r>
              <a:rPr lang="en-US" sz="2000" dirty="0"/>
              <a:t> became household names for their seminal ideas behind these wild technologies.</a:t>
            </a:r>
          </a:p>
        </p:txBody>
      </p:sp>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94154" y="2053948"/>
            <a:ext cx="2122157" cy="2631332"/>
          </a:xfrm>
          <a:prstGeom prst="rect">
            <a:avLst/>
          </a:prstGeom>
        </p:spPr>
      </p:pic>
      <p:sp>
        <p:nvSpPr>
          <p:cNvPr id="27" name="TextBox 26"/>
          <p:cNvSpPr txBox="1"/>
          <p:nvPr/>
        </p:nvSpPr>
        <p:spPr>
          <a:xfrm>
            <a:off x="7892158" y="1715519"/>
            <a:ext cx="2326150" cy="307777"/>
          </a:xfrm>
          <a:prstGeom prst="rect">
            <a:avLst/>
          </a:prstGeom>
          <a:noFill/>
        </p:spPr>
        <p:txBody>
          <a:bodyPr wrap="none" rtlCol="0">
            <a:spAutoFit/>
          </a:bodyPr>
          <a:lstStyle/>
          <a:p>
            <a:r>
              <a:rPr lang="en-US" sz="1400" dirty="0">
                <a:hlinkClick r:id="rId6"/>
              </a:rPr>
              <a:t>Armstrong at Columbia 1922</a:t>
            </a:r>
            <a:endParaRPr lang="en-US" sz="1400" dirty="0"/>
          </a:p>
        </p:txBody>
      </p:sp>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45341" y="2288629"/>
            <a:ext cx="2221992" cy="2084832"/>
          </a:xfrm>
          <a:prstGeom prst="rect">
            <a:avLst/>
          </a:prstGeom>
          <a:ln>
            <a:solidFill>
              <a:schemeClr val="accent1"/>
            </a:solidFill>
          </a:ln>
        </p:spPr>
      </p:pic>
    </p:spTree>
    <p:extLst>
      <p:ext uri="{BB962C8B-B14F-4D97-AF65-F5344CB8AC3E}">
        <p14:creationId xmlns:p14="http://schemas.microsoft.com/office/powerpoint/2010/main" val="26509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5"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7877" y="781958"/>
            <a:ext cx="8224297" cy="538948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1728" y="4204773"/>
            <a:ext cx="2094658" cy="1570994"/>
          </a:xfrm>
          <a:prstGeom prst="rect">
            <a:avLst/>
          </a:prstGeom>
        </p:spPr>
      </p:pic>
      <p:sp>
        <p:nvSpPr>
          <p:cNvPr id="4" name="TextBox 3"/>
          <p:cNvSpPr txBox="1"/>
          <p:nvPr/>
        </p:nvSpPr>
        <p:spPr>
          <a:xfrm>
            <a:off x="2539150" y="662688"/>
            <a:ext cx="7270516" cy="430887"/>
          </a:xfrm>
          <a:prstGeom prst="rect">
            <a:avLst/>
          </a:prstGeom>
          <a:noFill/>
        </p:spPr>
        <p:txBody>
          <a:bodyPr wrap="none" rtlCol="0">
            <a:spAutoFit/>
          </a:bodyPr>
          <a:lstStyle/>
          <a:p>
            <a:r>
              <a:rPr lang="en-US" sz="2200" dirty="0"/>
              <a:t>Leading, for example, to this high-voltage power grid by 2008!</a:t>
            </a:r>
          </a:p>
        </p:txBody>
      </p:sp>
      <p:sp>
        <p:nvSpPr>
          <p:cNvPr id="5" name="TextBox 4"/>
          <p:cNvSpPr txBox="1"/>
          <p:nvPr/>
        </p:nvSpPr>
        <p:spPr>
          <a:xfrm>
            <a:off x="2394308" y="5279404"/>
            <a:ext cx="510076" cy="307777"/>
          </a:xfrm>
          <a:prstGeom prst="rect">
            <a:avLst/>
          </a:prstGeom>
          <a:noFill/>
        </p:spPr>
        <p:txBody>
          <a:bodyPr wrap="none" rtlCol="0">
            <a:spAutoFit/>
          </a:bodyPr>
          <a:lstStyle/>
          <a:p>
            <a:r>
              <a:rPr lang="en-US" sz="1400" dirty="0">
                <a:hlinkClick r:id="rId4"/>
              </a:rPr>
              <a:t>Wiki</a:t>
            </a:r>
            <a:endParaRPr lang="en-US" sz="1400" dirty="0"/>
          </a:p>
        </p:txBody>
      </p:sp>
    </p:spTree>
    <p:extLst>
      <p:ext uri="{BB962C8B-B14F-4D97-AF65-F5344CB8AC3E}">
        <p14:creationId xmlns:p14="http://schemas.microsoft.com/office/powerpoint/2010/main" val="2104650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2508" y="1351961"/>
            <a:ext cx="6541324" cy="3876513"/>
          </a:xfrm>
          <a:prstGeom prst="rect">
            <a:avLst/>
          </a:prstGeom>
        </p:spPr>
      </p:pic>
      <p:sp>
        <p:nvSpPr>
          <p:cNvPr id="4" name="TextBox 3"/>
          <p:cNvSpPr txBox="1"/>
          <p:nvPr/>
        </p:nvSpPr>
        <p:spPr>
          <a:xfrm>
            <a:off x="2579336" y="460309"/>
            <a:ext cx="6318909" cy="769441"/>
          </a:xfrm>
          <a:prstGeom prst="rect">
            <a:avLst/>
          </a:prstGeom>
          <a:noFill/>
        </p:spPr>
        <p:txBody>
          <a:bodyPr wrap="none" rtlCol="0">
            <a:spAutoFit/>
          </a:bodyPr>
          <a:lstStyle/>
          <a:p>
            <a:pPr algn="ctr"/>
            <a:r>
              <a:rPr lang="en-US" sz="2200" dirty="0"/>
              <a:t>The dramatic results of the exponentiation </a:t>
            </a:r>
          </a:p>
          <a:p>
            <a:pPr algn="ctr"/>
            <a:r>
              <a:rPr lang="en-US" sz="2200" dirty="0"/>
              <a:t>of electrification are easily </a:t>
            </a:r>
            <a:r>
              <a:rPr lang="en-US" sz="2200" dirty="0">
                <a:hlinkClick r:id="rId3"/>
              </a:rPr>
              <a:t>seen from space </a:t>
            </a:r>
            <a:r>
              <a:rPr lang="en-US" sz="2200" dirty="0"/>
              <a:t>today . . . </a:t>
            </a:r>
          </a:p>
        </p:txBody>
      </p:sp>
      <p:sp>
        <p:nvSpPr>
          <p:cNvPr id="5" name="TextBox 4"/>
          <p:cNvSpPr txBox="1"/>
          <p:nvPr/>
        </p:nvSpPr>
        <p:spPr>
          <a:xfrm>
            <a:off x="9153832" y="4966864"/>
            <a:ext cx="503664" cy="261610"/>
          </a:xfrm>
          <a:prstGeom prst="rect">
            <a:avLst/>
          </a:prstGeom>
          <a:noFill/>
        </p:spPr>
        <p:txBody>
          <a:bodyPr wrap="none" rtlCol="0">
            <a:spAutoFit/>
          </a:bodyPr>
          <a:lstStyle/>
          <a:p>
            <a:r>
              <a:rPr lang="en-US" sz="1100" dirty="0">
                <a:hlinkClick r:id="rId3"/>
              </a:rPr>
              <a:t>NASA</a:t>
            </a:r>
            <a:endParaRPr lang="en-US" sz="1100" dirty="0"/>
          </a:p>
        </p:txBody>
      </p:sp>
      <p:sp>
        <p:nvSpPr>
          <p:cNvPr id="6" name="TextBox 5"/>
          <p:cNvSpPr txBox="1"/>
          <p:nvPr/>
        </p:nvSpPr>
        <p:spPr>
          <a:xfrm>
            <a:off x="1615313" y="5352483"/>
            <a:ext cx="8535713" cy="646331"/>
          </a:xfrm>
          <a:prstGeom prst="rect">
            <a:avLst/>
          </a:prstGeom>
          <a:noFill/>
        </p:spPr>
        <p:txBody>
          <a:bodyPr wrap="square" rtlCol="0">
            <a:spAutoFit/>
          </a:bodyPr>
          <a:lstStyle/>
          <a:p>
            <a:pPr algn="ctr"/>
            <a:r>
              <a:rPr lang="en-US" dirty="0"/>
              <a:t>Think how many minds the foundational ideas of </a:t>
            </a:r>
            <a:r>
              <a:rPr lang="en-US" dirty="0">
                <a:hlinkClick r:id="rId4"/>
              </a:rPr>
              <a:t>Faraday</a:t>
            </a:r>
            <a:r>
              <a:rPr lang="en-US" dirty="0"/>
              <a:t>, </a:t>
            </a:r>
            <a:r>
              <a:rPr lang="en-US" dirty="0">
                <a:hlinkClick r:id="rId5"/>
              </a:rPr>
              <a:t>Maxwell</a:t>
            </a:r>
            <a:r>
              <a:rPr lang="en-US" dirty="0"/>
              <a:t>, </a:t>
            </a:r>
            <a:r>
              <a:rPr lang="en-US" dirty="0">
                <a:hlinkClick r:id="rId6"/>
              </a:rPr>
              <a:t>Hertz</a:t>
            </a:r>
            <a:r>
              <a:rPr lang="en-US" dirty="0"/>
              <a:t>, </a:t>
            </a:r>
          </a:p>
          <a:p>
            <a:pPr algn="ctr"/>
            <a:r>
              <a:rPr lang="en-US" dirty="0">
                <a:hlinkClick r:id="rId7"/>
              </a:rPr>
              <a:t>Steinmetz</a:t>
            </a:r>
            <a:r>
              <a:rPr lang="en-US" dirty="0"/>
              <a:t>, </a:t>
            </a:r>
            <a:r>
              <a:rPr lang="en-US" dirty="0">
                <a:hlinkClick r:id="rId8"/>
              </a:rPr>
              <a:t>Marconi</a:t>
            </a:r>
            <a:r>
              <a:rPr lang="en-US" dirty="0"/>
              <a:t>, </a:t>
            </a:r>
            <a:r>
              <a:rPr lang="en-US" dirty="0">
                <a:hlinkClick r:id="rId9"/>
              </a:rPr>
              <a:t>Armstrong</a:t>
            </a:r>
            <a:r>
              <a:rPr lang="en-US" dirty="0"/>
              <a:t>, . . . have cycled through to make this happen!</a:t>
            </a:r>
          </a:p>
        </p:txBody>
      </p:sp>
    </p:spTree>
    <p:extLst>
      <p:ext uri="{BB962C8B-B14F-4D97-AF65-F5344CB8AC3E}">
        <p14:creationId xmlns:p14="http://schemas.microsoft.com/office/powerpoint/2010/main" val="271914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3502" y="841693"/>
            <a:ext cx="9268085" cy="430887"/>
          </a:xfrm>
          <a:prstGeom prst="rect">
            <a:avLst/>
          </a:prstGeom>
          <a:noFill/>
        </p:spPr>
        <p:txBody>
          <a:bodyPr wrap="square" rtlCol="0">
            <a:spAutoFit/>
          </a:bodyPr>
          <a:lstStyle/>
          <a:p>
            <a:pPr algn="ctr"/>
            <a:r>
              <a:rPr lang="en-US" sz="2200" dirty="0"/>
              <a:t>Let’s now look at a wave of innovation that </a:t>
            </a:r>
            <a:r>
              <a:rPr lang="en-US" sz="2200" dirty="0">
                <a:hlinkClick r:id="rId3"/>
              </a:rPr>
              <a:t>I surfed</a:t>
            </a:r>
            <a:r>
              <a:rPr lang="en-US" sz="2200" dirty="0"/>
              <a:t> back in the 1970’s:</a:t>
            </a:r>
          </a:p>
        </p:txBody>
      </p:sp>
      <p:pic>
        <p:nvPicPr>
          <p:cNvPr id="3" name="Picture 2">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9325" y="1319816"/>
            <a:ext cx="6636444" cy="3731179"/>
          </a:xfrm>
          <a:prstGeom prst="rect">
            <a:avLst/>
          </a:prstGeom>
        </p:spPr>
      </p:pic>
      <p:sp>
        <p:nvSpPr>
          <p:cNvPr id="5" name="TextBox 4"/>
          <p:cNvSpPr txBox="1"/>
          <p:nvPr/>
        </p:nvSpPr>
        <p:spPr>
          <a:xfrm>
            <a:off x="1922273" y="5098231"/>
            <a:ext cx="8570541" cy="430887"/>
          </a:xfrm>
          <a:prstGeom prst="rect">
            <a:avLst/>
          </a:prstGeom>
          <a:noFill/>
        </p:spPr>
        <p:txBody>
          <a:bodyPr wrap="square" rtlCol="0">
            <a:spAutoFit/>
          </a:bodyPr>
          <a:lstStyle/>
          <a:p>
            <a:pPr algn="ctr"/>
            <a:r>
              <a:rPr lang="en-US" sz="2200" dirty="0"/>
              <a:t>The revolution in VLSI (Very Large Scale Integrated) microchip design . . . </a:t>
            </a:r>
          </a:p>
        </p:txBody>
      </p:sp>
    </p:spTree>
    <p:extLst>
      <p:ext uri="{BB962C8B-B14F-4D97-AF65-F5344CB8AC3E}">
        <p14:creationId xmlns:p14="http://schemas.microsoft.com/office/powerpoint/2010/main" val="147095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3410" y="3096477"/>
            <a:ext cx="4939541" cy="279764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5897" y="1160655"/>
            <a:ext cx="3014427" cy="4546348"/>
          </a:xfrm>
          <a:prstGeom prst="rect">
            <a:avLst/>
          </a:prstGeom>
        </p:spPr>
      </p:pic>
      <p:sp>
        <p:nvSpPr>
          <p:cNvPr id="3" name="TextBox 2"/>
          <p:cNvSpPr txBox="1"/>
          <p:nvPr/>
        </p:nvSpPr>
        <p:spPr>
          <a:xfrm>
            <a:off x="1869632" y="1093282"/>
            <a:ext cx="5194971" cy="1631216"/>
          </a:xfrm>
          <a:prstGeom prst="rect">
            <a:avLst/>
          </a:prstGeom>
          <a:noFill/>
        </p:spPr>
        <p:txBody>
          <a:bodyPr wrap="square" rtlCol="0">
            <a:spAutoFit/>
          </a:bodyPr>
          <a:lstStyle/>
          <a:p>
            <a:r>
              <a:rPr lang="en-US" sz="2000" dirty="0"/>
              <a:t>While doing this let’s consciously notice how “the flow of ideas” expands as a function of </a:t>
            </a:r>
          </a:p>
          <a:p>
            <a:r>
              <a:rPr lang="en-US" sz="2000" dirty="0"/>
              <a:t>the increasing connectivity and bandwidth . . . </a:t>
            </a:r>
          </a:p>
          <a:p>
            <a:r>
              <a:rPr lang="en-US" sz="2000" dirty="0"/>
              <a:t>and the decreasing time-delays . . .  </a:t>
            </a:r>
          </a:p>
          <a:p>
            <a:r>
              <a:rPr lang="en-US" sz="2000" dirty="0"/>
              <a:t>in techno-social communication.</a:t>
            </a:r>
          </a:p>
        </p:txBody>
      </p:sp>
      <p:sp>
        <p:nvSpPr>
          <p:cNvPr id="4" name="Rectangle 3"/>
          <p:cNvSpPr/>
          <p:nvPr/>
        </p:nvSpPr>
        <p:spPr>
          <a:xfrm>
            <a:off x="1869632" y="2743124"/>
            <a:ext cx="5047099" cy="1015663"/>
          </a:xfrm>
          <a:prstGeom prst="rect">
            <a:avLst/>
          </a:prstGeom>
        </p:spPr>
        <p:txBody>
          <a:bodyPr wrap="square">
            <a:spAutoFit/>
          </a:bodyPr>
          <a:lstStyle/>
          <a:p>
            <a:r>
              <a:rPr lang="en-US" sz="2000" dirty="0"/>
              <a:t>We’ll also think along lines explored by </a:t>
            </a:r>
          </a:p>
          <a:p>
            <a:r>
              <a:rPr lang="en-US" sz="2000" dirty="0">
                <a:hlinkClick r:id="rId4"/>
              </a:rPr>
              <a:t>Everett Rogers</a:t>
            </a:r>
            <a:r>
              <a:rPr lang="en-US" sz="2000" dirty="0"/>
              <a:t> in his seminal 1962 text</a:t>
            </a:r>
          </a:p>
          <a:p>
            <a:r>
              <a:rPr lang="en-US" sz="2000" i="1" dirty="0">
                <a:hlinkClick r:id="rId5"/>
              </a:rPr>
              <a:t>Diffusion of Innovations</a:t>
            </a:r>
            <a:r>
              <a:rPr lang="en-US" sz="2000" dirty="0"/>
              <a:t>:</a:t>
            </a:r>
          </a:p>
        </p:txBody>
      </p:sp>
      <p:sp>
        <p:nvSpPr>
          <p:cNvPr id="5" name="TextBox 4"/>
          <p:cNvSpPr txBox="1"/>
          <p:nvPr/>
        </p:nvSpPr>
        <p:spPr>
          <a:xfrm>
            <a:off x="8435631" y="3758787"/>
            <a:ext cx="554960" cy="369332"/>
          </a:xfrm>
          <a:prstGeom prst="rect">
            <a:avLst/>
          </a:prstGeom>
          <a:noFill/>
        </p:spPr>
        <p:txBody>
          <a:bodyPr wrap="none" rtlCol="0">
            <a:spAutoFit/>
          </a:bodyPr>
          <a:lstStyle/>
          <a:p>
            <a:r>
              <a:rPr lang="en-US" dirty="0">
                <a:hlinkClick r:id="rId6"/>
              </a:rPr>
              <a:t>URL</a:t>
            </a:r>
            <a:endParaRPr lang="en-US" dirty="0"/>
          </a:p>
        </p:txBody>
      </p:sp>
    </p:spTree>
    <p:extLst>
      <p:ext uri="{BB962C8B-B14F-4D97-AF65-F5344CB8AC3E}">
        <p14:creationId xmlns:p14="http://schemas.microsoft.com/office/powerpoint/2010/main" val="10859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9453" y="810522"/>
            <a:ext cx="9302523" cy="1600438"/>
          </a:xfrm>
          <a:prstGeom prst="rect">
            <a:avLst/>
          </a:prstGeom>
          <a:noFill/>
        </p:spPr>
        <p:txBody>
          <a:bodyPr wrap="square" rtlCol="0">
            <a:spAutoFit/>
          </a:bodyPr>
          <a:lstStyle/>
          <a:p>
            <a:pPr algn="ctr"/>
            <a:r>
              <a:rPr lang="en-US" sz="2000" b="1" dirty="0"/>
              <a:t>The stage was set by the emergence of </a:t>
            </a:r>
            <a:r>
              <a:rPr lang="en-US" sz="2000" b="1" dirty="0">
                <a:hlinkClick r:id="rId2"/>
              </a:rPr>
              <a:t>integrated circuit</a:t>
            </a:r>
            <a:r>
              <a:rPr lang="en-US" sz="2000" b="1" dirty="0"/>
              <a:t> technology </a:t>
            </a:r>
            <a:r>
              <a:rPr lang="en-US" sz="2000" dirty="0"/>
              <a:t>in the 1960’s, enabling modest numbers of transistors and wiring </a:t>
            </a:r>
            <a:r>
              <a:rPr lang="en-US" sz="2000" dirty="0">
                <a:hlinkClick r:id="rId3"/>
              </a:rPr>
              <a:t>to be ‘printed’ onto chips of silicon </a:t>
            </a:r>
            <a:r>
              <a:rPr lang="en-US" sz="2000" dirty="0"/>
              <a:t>. . .</a:t>
            </a:r>
          </a:p>
          <a:p>
            <a:endParaRPr lang="en-US" sz="2000" dirty="0"/>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7670" y="1682885"/>
            <a:ext cx="7715005" cy="4021969"/>
          </a:xfrm>
          <a:prstGeom prst="rect">
            <a:avLst/>
          </a:prstGeom>
        </p:spPr>
      </p:pic>
      <p:sp>
        <p:nvSpPr>
          <p:cNvPr id="4" name="TextBox 3"/>
          <p:cNvSpPr txBox="1"/>
          <p:nvPr/>
        </p:nvSpPr>
        <p:spPr>
          <a:xfrm>
            <a:off x="2257670" y="3342975"/>
            <a:ext cx="1428505" cy="923330"/>
          </a:xfrm>
          <a:prstGeom prst="rect">
            <a:avLst/>
          </a:prstGeom>
          <a:noFill/>
        </p:spPr>
        <p:txBody>
          <a:bodyPr wrap="square" rtlCol="0">
            <a:spAutoFit/>
          </a:bodyPr>
          <a:lstStyle/>
          <a:p>
            <a:r>
              <a:rPr lang="en-US" dirty="0"/>
              <a:t>Some early integrated circuits:</a:t>
            </a:r>
          </a:p>
        </p:txBody>
      </p:sp>
      <p:sp>
        <p:nvSpPr>
          <p:cNvPr id="6" name="TextBox 5"/>
          <p:cNvSpPr txBox="1"/>
          <p:nvPr/>
        </p:nvSpPr>
        <p:spPr>
          <a:xfrm>
            <a:off x="8370790" y="5704854"/>
            <a:ext cx="1737207" cy="276999"/>
          </a:xfrm>
          <a:prstGeom prst="rect">
            <a:avLst/>
          </a:prstGeom>
          <a:noFill/>
        </p:spPr>
        <p:txBody>
          <a:bodyPr wrap="none" rtlCol="0">
            <a:spAutoFit/>
          </a:bodyPr>
          <a:lstStyle/>
          <a:p>
            <a:r>
              <a:rPr lang="en-US" sz="1200" dirty="0"/>
              <a:t>Snip from Goggle images</a:t>
            </a:r>
          </a:p>
        </p:txBody>
      </p:sp>
    </p:spTree>
    <p:extLst>
      <p:ext uri="{BB962C8B-B14F-4D97-AF65-F5344CB8AC3E}">
        <p14:creationId xmlns:p14="http://schemas.microsoft.com/office/powerpoint/2010/main" val="181586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8824" y="1177937"/>
            <a:ext cx="4371975" cy="1323439"/>
          </a:xfrm>
          <a:prstGeom prst="rect">
            <a:avLst/>
          </a:prstGeom>
          <a:noFill/>
        </p:spPr>
        <p:txBody>
          <a:bodyPr wrap="square" rtlCol="0">
            <a:spAutoFit/>
          </a:bodyPr>
          <a:lstStyle/>
          <a:p>
            <a:r>
              <a:rPr lang="en-US" sz="2000" dirty="0"/>
              <a:t>Rapid advances in lithography enabled ever-finer features to be printed, ever-increasing the numbers of transistors printable on single chips.</a:t>
            </a:r>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575" y="3800665"/>
            <a:ext cx="3333696" cy="1942909"/>
          </a:xfrm>
          <a:prstGeom prst="rect">
            <a:avLst/>
          </a:prstGeom>
          <a:ln>
            <a:solidFill>
              <a:schemeClr val="accent1"/>
            </a:solidFill>
          </a:ln>
        </p:spPr>
      </p:pic>
      <p:pic>
        <p:nvPicPr>
          <p:cNvPr id="6" name="Picture 5">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5575" y="1326103"/>
            <a:ext cx="3310590" cy="2350547"/>
          </a:xfrm>
          <a:prstGeom prst="rect">
            <a:avLst/>
          </a:prstGeom>
          <a:ln>
            <a:solidFill>
              <a:schemeClr val="accent1"/>
            </a:solidFill>
          </a:ln>
        </p:spPr>
      </p:pic>
      <p:sp>
        <p:nvSpPr>
          <p:cNvPr id="7" name="Rectangle 6"/>
          <p:cNvSpPr/>
          <p:nvPr/>
        </p:nvSpPr>
        <p:spPr>
          <a:xfrm>
            <a:off x="2028824" y="2709386"/>
            <a:ext cx="4337624" cy="1323439"/>
          </a:xfrm>
          <a:prstGeom prst="rect">
            <a:avLst/>
          </a:prstGeom>
        </p:spPr>
        <p:txBody>
          <a:bodyPr wrap="square">
            <a:spAutoFit/>
          </a:bodyPr>
          <a:lstStyle/>
          <a:p>
            <a:r>
              <a:rPr lang="en-US" sz="2000" b="1" dirty="0"/>
              <a:t>By 1971, a watershed was crossed</a:t>
            </a:r>
            <a:r>
              <a:rPr lang="en-US" sz="2000" dirty="0"/>
              <a:t> </a:t>
            </a:r>
          </a:p>
          <a:p>
            <a:r>
              <a:rPr lang="en-US" sz="2000" dirty="0"/>
              <a:t>with the introduction of the </a:t>
            </a:r>
            <a:r>
              <a:rPr lang="en-US" sz="2000" dirty="0">
                <a:hlinkClick r:id="rId7"/>
              </a:rPr>
              <a:t>Intel 4004</a:t>
            </a:r>
            <a:r>
              <a:rPr lang="en-US" sz="2000" dirty="0"/>
              <a:t>, the first single-chip “</a:t>
            </a:r>
            <a:r>
              <a:rPr lang="en-US" sz="2000" dirty="0">
                <a:hlinkClick r:id="rId8"/>
              </a:rPr>
              <a:t>microprocessor</a:t>
            </a:r>
            <a:r>
              <a:rPr lang="en-US" sz="2000" dirty="0"/>
              <a:t>”:</a:t>
            </a:r>
          </a:p>
          <a:p>
            <a:r>
              <a:rPr lang="en-US" sz="2000" dirty="0"/>
              <a:t>a “computer processor on a chip” . . . </a:t>
            </a:r>
          </a:p>
        </p:txBody>
      </p:sp>
      <p:sp>
        <p:nvSpPr>
          <p:cNvPr id="8" name="Rectangle 7"/>
          <p:cNvSpPr/>
          <p:nvPr/>
        </p:nvSpPr>
        <p:spPr>
          <a:xfrm>
            <a:off x="2028824" y="4159344"/>
            <a:ext cx="3523529" cy="400110"/>
          </a:xfrm>
          <a:prstGeom prst="rect">
            <a:avLst/>
          </a:prstGeom>
        </p:spPr>
        <p:txBody>
          <a:bodyPr wrap="none">
            <a:spAutoFit/>
          </a:bodyPr>
          <a:lstStyle/>
          <a:p>
            <a:r>
              <a:rPr lang="en-US" sz="2000" dirty="0"/>
              <a:t>It contained </a:t>
            </a:r>
            <a:r>
              <a:rPr lang="en-US" sz="2000" dirty="0">
                <a:hlinkClick r:id="rId9"/>
              </a:rPr>
              <a:t>2300 transistors </a:t>
            </a:r>
            <a:r>
              <a:rPr lang="en-US" sz="2000" dirty="0"/>
              <a:t>. . .</a:t>
            </a:r>
          </a:p>
        </p:txBody>
      </p:sp>
      <p:sp>
        <p:nvSpPr>
          <p:cNvPr id="9" name="TextBox 8">
            <a:hlinkClick r:id="rId5"/>
          </p:cNvPr>
          <p:cNvSpPr txBox="1"/>
          <p:nvPr/>
        </p:nvSpPr>
        <p:spPr>
          <a:xfrm>
            <a:off x="8991238" y="3368873"/>
            <a:ext cx="685800" cy="307777"/>
          </a:xfrm>
          <a:prstGeom prst="rect">
            <a:avLst/>
          </a:prstGeom>
          <a:noFill/>
        </p:spPr>
        <p:txBody>
          <a:bodyPr wrap="square" rtlCol="0">
            <a:spAutoFit/>
          </a:bodyPr>
          <a:lstStyle/>
          <a:p>
            <a:r>
              <a:rPr lang="en-US" sz="1400" dirty="0">
                <a:hlinkClick r:id="rId5"/>
              </a:rPr>
              <a:t>Source</a:t>
            </a:r>
            <a:endParaRPr lang="en-US" sz="1400" dirty="0"/>
          </a:p>
        </p:txBody>
      </p:sp>
      <p:sp>
        <p:nvSpPr>
          <p:cNvPr id="3" name="TextBox 2"/>
          <p:cNvSpPr txBox="1"/>
          <p:nvPr/>
        </p:nvSpPr>
        <p:spPr>
          <a:xfrm>
            <a:off x="6886587" y="5435797"/>
            <a:ext cx="865494" cy="307777"/>
          </a:xfrm>
          <a:prstGeom prst="rect">
            <a:avLst/>
          </a:prstGeom>
          <a:noFill/>
        </p:spPr>
        <p:txBody>
          <a:bodyPr wrap="squar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353299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436" y="974499"/>
            <a:ext cx="4201302" cy="1200329"/>
          </a:xfrm>
          <a:prstGeom prst="rect">
            <a:avLst/>
          </a:prstGeom>
          <a:noFill/>
        </p:spPr>
        <p:txBody>
          <a:bodyPr wrap="square" rtlCol="0">
            <a:spAutoFit/>
          </a:bodyPr>
          <a:lstStyle/>
          <a:p>
            <a:r>
              <a:rPr lang="en-US" dirty="0">
                <a:hlinkClick r:id="rId2"/>
              </a:rPr>
              <a:t>Gordon Moore </a:t>
            </a:r>
            <a:r>
              <a:rPr lang="en-US" dirty="0"/>
              <a:t>at Intel observed </a:t>
            </a:r>
          </a:p>
          <a:p>
            <a:r>
              <a:rPr lang="en-US" dirty="0"/>
              <a:t>that the number of transistors reliably printable on commercial chips was roughly doubling every two years . . .</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968" y="1698436"/>
            <a:ext cx="4208700" cy="3411431"/>
          </a:xfrm>
          <a:prstGeom prst="rect">
            <a:avLst/>
          </a:prstGeom>
        </p:spPr>
      </p:pic>
      <p:sp>
        <p:nvSpPr>
          <p:cNvPr id="5" name="TextBox 4"/>
          <p:cNvSpPr txBox="1"/>
          <p:nvPr/>
        </p:nvSpPr>
        <p:spPr>
          <a:xfrm flipH="1">
            <a:off x="8758546" y="2592787"/>
            <a:ext cx="2309352" cy="338554"/>
          </a:xfrm>
          <a:prstGeom prst="rect">
            <a:avLst/>
          </a:prstGeom>
          <a:noFill/>
        </p:spPr>
        <p:txBody>
          <a:bodyPr wrap="square" rtlCol="0">
            <a:spAutoFit/>
          </a:bodyPr>
          <a:lstStyle/>
          <a:p>
            <a:r>
              <a:rPr lang="en-US" sz="1600" dirty="0"/>
              <a:t>N(t)/N(0) = 2^(t/2)</a:t>
            </a:r>
          </a:p>
        </p:txBody>
      </p:sp>
      <p:sp>
        <p:nvSpPr>
          <p:cNvPr id="7" name="TextBox 6"/>
          <p:cNvSpPr txBox="1"/>
          <p:nvPr/>
        </p:nvSpPr>
        <p:spPr>
          <a:xfrm>
            <a:off x="7904171" y="1134754"/>
            <a:ext cx="2894630" cy="369332"/>
          </a:xfrm>
          <a:prstGeom prst="rect">
            <a:avLst/>
          </a:prstGeom>
          <a:noFill/>
        </p:spPr>
        <p:txBody>
          <a:bodyPr wrap="square" rtlCol="0">
            <a:spAutoFit/>
          </a:bodyPr>
          <a:lstStyle/>
          <a:p>
            <a:r>
              <a:rPr lang="en-US" b="1" dirty="0"/>
              <a:t>Moore’s Law</a:t>
            </a:r>
            <a:r>
              <a:rPr lang="en-US" dirty="0"/>
              <a:t> (as of 1976)</a:t>
            </a:r>
          </a:p>
        </p:txBody>
      </p:sp>
      <p:sp>
        <p:nvSpPr>
          <p:cNvPr id="9" name="TextBox 8"/>
          <p:cNvSpPr txBox="1"/>
          <p:nvPr/>
        </p:nvSpPr>
        <p:spPr>
          <a:xfrm>
            <a:off x="7938879" y="1848829"/>
            <a:ext cx="2859922" cy="523220"/>
          </a:xfrm>
          <a:prstGeom prst="rect">
            <a:avLst/>
          </a:prstGeom>
          <a:noFill/>
        </p:spPr>
        <p:txBody>
          <a:bodyPr wrap="square" rtlCol="0">
            <a:spAutoFit/>
          </a:bodyPr>
          <a:lstStyle/>
          <a:p>
            <a:r>
              <a:rPr lang="en-US" sz="1400" dirty="0"/>
              <a:t>An exponential function, </a:t>
            </a:r>
          </a:p>
          <a:p>
            <a:r>
              <a:rPr lang="en-US" sz="1400" dirty="0"/>
              <a:t>graphed on a vertical log scale</a:t>
            </a:r>
          </a:p>
        </p:txBody>
      </p:sp>
      <p:sp>
        <p:nvSpPr>
          <p:cNvPr id="10" name="TextBox 9"/>
          <p:cNvSpPr txBox="1"/>
          <p:nvPr/>
        </p:nvSpPr>
        <p:spPr>
          <a:xfrm flipH="1">
            <a:off x="10162637" y="1148812"/>
            <a:ext cx="308886" cy="923330"/>
          </a:xfrm>
          <a:prstGeom prst="rect">
            <a:avLst/>
          </a:prstGeom>
          <a:noFill/>
        </p:spPr>
        <p:txBody>
          <a:bodyPr wrap="square" rtlCol="0">
            <a:spAutoFit/>
          </a:bodyPr>
          <a:lstStyle/>
          <a:p>
            <a:r>
              <a:rPr lang="en-US" sz="5400" dirty="0"/>
              <a:t>.</a:t>
            </a:r>
          </a:p>
        </p:txBody>
      </p:sp>
      <p:sp>
        <p:nvSpPr>
          <p:cNvPr id="2" name="Rectangle 1"/>
          <p:cNvSpPr/>
          <p:nvPr/>
        </p:nvSpPr>
        <p:spPr>
          <a:xfrm>
            <a:off x="1904600" y="2240697"/>
            <a:ext cx="4855735" cy="1277786"/>
          </a:xfrm>
          <a:prstGeom prst="rect">
            <a:avLst/>
          </a:prstGeom>
        </p:spPr>
        <p:txBody>
          <a:bodyPr wrap="square">
            <a:spAutoFit/>
          </a:bodyPr>
          <a:lstStyle/>
          <a:p>
            <a:pPr lvl="0">
              <a:lnSpc>
                <a:spcPct val="107000"/>
              </a:lnSpc>
            </a:pPr>
            <a:r>
              <a:rPr lang="en-US" dirty="0">
                <a:hlinkClick r:id="rId4"/>
              </a:rPr>
              <a:t>Carver Mead</a:t>
            </a:r>
            <a:r>
              <a:rPr lang="en-US" dirty="0"/>
              <a:t> named this “</a:t>
            </a:r>
            <a:r>
              <a:rPr lang="en-US" dirty="0">
                <a:hlinkClick r:id="rId5"/>
              </a:rPr>
              <a:t>Moore’s Law</a:t>
            </a:r>
            <a:r>
              <a:rPr lang="en-US" dirty="0"/>
              <a:t>” </a:t>
            </a:r>
          </a:p>
          <a:p>
            <a:pPr lvl="0">
              <a:lnSpc>
                <a:spcPct val="107000"/>
              </a:lnSpc>
            </a:pPr>
            <a:r>
              <a:rPr lang="en-US" dirty="0"/>
              <a:t>(clever career move, eh?) and his student </a:t>
            </a:r>
            <a:r>
              <a:rPr lang="en-US" dirty="0">
                <a:hlinkClick r:id="rId6"/>
              </a:rPr>
              <a:t>Bruce </a:t>
            </a:r>
            <a:r>
              <a:rPr lang="en-US" dirty="0" err="1">
                <a:hlinkClick r:id="rId6"/>
              </a:rPr>
              <a:t>Hoeneisen</a:t>
            </a:r>
            <a:r>
              <a:rPr lang="en-US" dirty="0"/>
              <a:t> showed there were no physical limits to densities up to several million transistors/</a:t>
            </a:r>
            <a:r>
              <a:rPr lang="en-US" dirty="0">
                <a:latin typeface="Calibri" panose="020F0502020204030204" pitchFamily="34" charset="0"/>
                <a:ea typeface="Calibri" panose="020F0502020204030204" pitchFamily="34" charset="0"/>
                <a:cs typeface="Times New Roman" panose="02020603050405020304" pitchFamily="18" charset="0"/>
              </a:rPr>
              <a:t>cm</a:t>
            </a:r>
            <a:r>
              <a:rPr lang="en-US" sz="2000" baseline="30000" dirty="0">
                <a:solidFill>
                  <a:prstClr val="black"/>
                </a:solidFill>
                <a:latin typeface="Calibri" panose="020F0502020204030204" pitchFamily="34" charset="0"/>
                <a:ea typeface="Calibri" panose="020F0502020204030204" pitchFamily="34" charset="0"/>
                <a:cs typeface="Times New Roman" panose="02020603050405020304" pitchFamily="18" charset="0"/>
              </a:rPr>
              <a:t>2</a:t>
            </a:r>
            <a:r>
              <a:rPr lang="en-US" dirty="0"/>
              <a:t>.</a:t>
            </a:r>
          </a:p>
        </p:txBody>
      </p:sp>
      <p:sp>
        <p:nvSpPr>
          <p:cNvPr id="4" name="Rectangle 3"/>
          <p:cNvSpPr/>
          <p:nvPr/>
        </p:nvSpPr>
        <p:spPr>
          <a:xfrm>
            <a:off x="1904601" y="4573551"/>
            <a:ext cx="4440220" cy="1015663"/>
          </a:xfrm>
          <a:prstGeom prst="rect">
            <a:avLst/>
          </a:prstGeom>
        </p:spPr>
        <p:txBody>
          <a:bodyPr wrap="square">
            <a:spAutoFit/>
          </a:bodyPr>
          <a:lstStyle/>
          <a:p>
            <a:r>
              <a:rPr lang="en-US" sz="2000" b="1" dirty="0">
                <a:hlinkClick r:id="rId7"/>
              </a:rPr>
              <a:t>In 1976 this set-off a push at Xerox PARC and Caltech </a:t>
            </a:r>
            <a:r>
              <a:rPr lang="en-US" sz="2000" b="1" dirty="0"/>
              <a:t>to explore how to enable such complex chips to be designed. </a:t>
            </a:r>
          </a:p>
        </p:txBody>
      </p:sp>
      <p:sp>
        <p:nvSpPr>
          <p:cNvPr id="13" name="TextBox 12"/>
          <p:cNvSpPr txBox="1"/>
          <p:nvPr/>
        </p:nvSpPr>
        <p:spPr>
          <a:xfrm>
            <a:off x="1904601" y="3584352"/>
            <a:ext cx="4717588" cy="923330"/>
          </a:xfrm>
          <a:prstGeom prst="rect">
            <a:avLst/>
          </a:prstGeom>
          <a:noFill/>
        </p:spPr>
        <p:txBody>
          <a:bodyPr wrap="square" rtlCol="0">
            <a:spAutoFit/>
          </a:bodyPr>
          <a:lstStyle/>
          <a:p>
            <a:r>
              <a:rPr lang="en-US" dirty="0"/>
              <a:t>Looking ahead it was conceivable that</a:t>
            </a:r>
          </a:p>
          <a:p>
            <a:r>
              <a:rPr lang="en-US" dirty="0"/>
              <a:t>by ~1990 an entire “supercomputer” could </a:t>
            </a:r>
          </a:p>
          <a:p>
            <a:r>
              <a:rPr lang="en-US" dirty="0"/>
              <a:t>be printed on a single chip . . .</a:t>
            </a:r>
          </a:p>
        </p:txBody>
      </p:sp>
    </p:spTree>
    <p:extLst>
      <p:ext uri="{BB962C8B-B14F-4D97-AF65-F5344CB8AC3E}">
        <p14:creationId xmlns:p14="http://schemas.microsoft.com/office/powerpoint/2010/main" val="306235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2" grpId="0"/>
      <p:bldP spid="4"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132244" y="5175888"/>
            <a:ext cx="7517709" cy="654211"/>
          </a:xfrm>
        </p:spPr>
        <p:txBody>
          <a:bodyPr>
            <a:noAutofit/>
          </a:bodyPr>
          <a:lstStyle/>
          <a:p>
            <a:pPr algn="ctr">
              <a:spcBef>
                <a:spcPts val="0"/>
              </a:spcBef>
              <a:spcAft>
                <a:spcPts val="200"/>
              </a:spcAft>
            </a:pPr>
            <a:r>
              <a:rPr lang="en-US" sz="2000" b="1" i="1" dirty="0">
                <a:solidFill>
                  <a:schemeClr val="tx1"/>
                </a:solidFill>
              </a:rPr>
              <a:t>“</a:t>
            </a:r>
            <a:r>
              <a:rPr lang="en-US" sz="2000" i="1" dirty="0">
                <a:solidFill>
                  <a:schemeClr val="tx1"/>
                </a:solidFill>
              </a:rPr>
              <a:t>The farther backward you can look, the farther forward you can see.</a:t>
            </a:r>
            <a:r>
              <a:rPr lang="en-US" sz="2000" b="1" i="1" dirty="0">
                <a:solidFill>
                  <a:schemeClr val="tx1"/>
                </a:solidFill>
              </a:rPr>
              <a:t>”</a:t>
            </a:r>
          </a:p>
          <a:p>
            <a:pPr algn="ctr">
              <a:spcBef>
                <a:spcPts val="0"/>
              </a:spcBef>
              <a:spcAft>
                <a:spcPts val="200"/>
              </a:spcAft>
            </a:pPr>
            <a:r>
              <a:rPr lang="en-US" sz="2000" b="1" i="1" dirty="0">
                <a:solidFill>
                  <a:schemeClr val="tx1"/>
                </a:solidFill>
              </a:rPr>
              <a:t> </a:t>
            </a:r>
            <a:r>
              <a:rPr lang="en-US" sz="1800" dirty="0">
                <a:solidFill>
                  <a:schemeClr val="bg1">
                    <a:lumMod val="50000"/>
                  </a:schemeClr>
                </a:solidFill>
              </a:rPr>
              <a:t>– </a:t>
            </a:r>
            <a:r>
              <a:rPr lang="en-US" sz="1800" dirty="0">
                <a:solidFill>
                  <a:schemeClr val="bg1">
                    <a:lumMod val="50000"/>
                  </a:schemeClr>
                </a:solidFill>
                <a:hlinkClick r:id="rId2"/>
              </a:rPr>
              <a:t>Winston Churchill</a:t>
            </a:r>
            <a:endParaRPr lang="en-US" sz="1800" dirty="0">
              <a:solidFill>
                <a:schemeClr val="bg1">
                  <a:lumMod val="50000"/>
                </a:schemeClr>
              </a:solidFill>
            </a:endParaRPr>
          </a:p>
        </p:txBody>
      </p:sp>
      <p:sp>
        <p:nvSpPr>
          <p:cNvPr id="2" name="TextBox 1"/>
          <p:cNvSpPr txBox="1"/>
          <p:nvPr/>
        </p:nvSpPr>
        <p:spPr>
          <a:xfrm>
            <a:off x="9322406" y="4813826"/>
            <a:ext cx="655093" cy="307777"/>
          </a:xfrm>
          <a:prstGeom prst="rect">
            <a:avLst/>
          </a:prstGeom>
          <a:noFill/>
        </p:spPr>
        <p:txBody>
          <a:bodyPr wrap="square" rtlCol="0">
            <a:spAutoFit/>
          </a:bodyPr>
          <a:lstStyle/>
          <a:p>
            <a:r>
              <a:rPr lang="en-US" sz="1400" dirty="0">
                <a:hlinkClick r:id="rId3"/>
              </a:rPr>
              <a:t>Link</a:t>
            </a:r>
            <a:endParaRPr lang="en-US" sz="1400" dirty="0"/>
          </a:p>
        </p:txBody>
      </p:sp>
      <p:sp>
        <p:nvSpPr>
          <p:cNvPr id="5" name="TextBox 4"/>
          <p:cNvSpPr txBox="1"/>
          <p:nvPr/>
        </p:nvSpPr>
        <p:spPr>
          <a:xfrm>
            <a:off x="1883549" y="1038732"/>
            <a:ext cx="4423903" cy="400110"/>
          </a:xfrm>
          <a:prstGeom prst="rect">
            <a:avLst/>
          </a:prstGeom>
          <a:noFill/>
        </p:spPr>
        <p:txBody>
          <a:bodyPr wrap="none" rtlCol="0">
            <a:spAutoFit/>
          </a:bodyPr>
          <a:lstStyle/>
          <a:p>
            <a:r>
              <a:rPr lang="en-US" sz="2000" dirty="0"/>
              <a:t>And as we travel through space-time . . .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4038" y="1547412"/>
            <a:ext cx="6777197" cy="3519906"/>
          </a:xfrm>
          <a:prstGeom prst="rect">
            <a:avLst/>
          </a:prstGeom>
        </p:spPr>
      </p:pic>
      <p:sp>
        <p:nvSpPr>
          <p:cNvPr id="4" name="Rectangle 3"/>
          <p:cNvSpPr/>
          <p:nvPr/>
        </p:nvSpPr>
        <p:spPr>
          <a:xfrm>
            <a:off x="6092149" y="1038732"/>
            <a:ext cx="4037452" cy="400110"/>
          </a:xfrm>
          <a:prstGeom prst="rect">
            <a:avLst/>
          </a:prstGeom>
        </p:spPr>
        <p:txBody>
          <a:bodyPr wrap="none">
            <a:spAutoFit/>
          </a:bodyPr>
          <a:lstStyle/>
          <a:p>
            <a:r>
              <a:rPr lang="en-US" sz="2000" dirty="0"/>
              <a:t>be sure to keep these words in mind:</a:t>
            </a:r>
          </a:p>
        </p:txBody>
      </p:sp>
    </p:spTree>
    <p:extLst>
      <p:ext uri="{BB962C8B-B14F-4D97-AF65-F5344CB8AC3E}">
        <p14:creationId xmlns:p14="http://schemas.microsoft.com/office/powerpoint/2010/main" val="221721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9959" y="680302"/>
            <a:ext cx="9535853" cy="1092607"/>
          </a:xfrm>
          <a:prstGeom prst="rect">
            <a:avLst/>
          </a:prstGeom>
          <a:noFill/>
        </p:spPr>
        <p:txBody>
          <a:bodyPr wrap="square" rtlCol="0">
            <a:spAutoFit/>
          </a:bodyPr>
          <a:lstStyle/>
          <a:p>
            <a:pPr>
              <a:spcAft>
                <a:spcPts val="600"/>
              </a:spcAft>
            </a:pPr>
            <a:r>
              <a:rPr lang="en-US" sz="2000" b="1" dirty="0"/>
              <a:t>The stage was further set by seminal innovations in personal computing &amp; networking: </a:t>
            </a:r>
          </a:p>
          <a:p>
            <a:r>
              <a:rPr lang="en-US" sz="2000" dirty="0"/>
              <a:t>Innovation of the interactive-display, mouse-controlled “</a:t>
            </a:r>
            <a:r>
              <a:rPr lang="en-US" sz="2000" dirty="0">
                <a:hlinkClick r:id="rId2"/>
              </a:rPr>
              <a:t>personal computer</a:t>
            </a:r>
            <a:r>
              <a:rPr lang="en-US" sz="2000" dirty="0"/>
              <a:t>”, </a:t>
            </a:r>
          </a:p>
          <a:p>
            <a:r>
              <a:rPr lang="en-US" sz="2000" dirty="0"/>
              <a:t>the “</a:t>
            </a:r>
            <a:r>
              <a:rPr lang="en-US" sz="2000" dirty="0">
                <a:hlinkClick r:id="rId3"/>
              </a:rPr>
              <a:t>Ethernet</a:t>
            </a:r>
            <a:r>
              <a:rPr lang="en-US" sz="2000" dirty="0"/>
              <a:t>” local-area network, and the “</a:t>
            </a:r>
            <a:r>
              <a:rPr lang="en-US" sz="2000" dirty="0">
                <a:hlinkClick r:id="rId4"/>
              </a:rPr>
              <a:t>laser printer</a:t>
            </a:r>
            <a:r>
              <a:rPr lang="en-US" sz="2000" dirty="0"/>
              <a:t>” </a:t>
            </a:r>
            <a:r>
              <a:rPr lang="en-US" sz="2000" dirty="0">
                <a:solidFill>
                  <a:schemeClr val="bg1">
                    <a:lumMod val="50000"/>
                  </a:schemeClr>
                </a:solidFill>
              </a:rPr>
              <a:t>(at Xerox PARC)</a:t>
            </a:r>
            <a:r>
              <a:rPr lang="en-US" sz="2000" dirty="0"/>
              <a:t> . . . </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8474" y="4225222"/>
            <a:ext cx="3678460" cy="213924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1946" y="2754447"/>
            <a:ext cx="2073419" cy="2764558"/>
          </a:xfrm>
          <a:prstGeom prst="rect">
            <a:avLst/>
          </a:prstGeom>
          <a:ln>
            <a:solidFill>
              <a:schemeClr val="accent1"/>
            </a:solidFill>
          </a:ln>
        </p:spPr>
      </p:pic>
      <p:sp>
        <p:nvSpPr>
          <p:cNvPr id="7" name="TextBox 6"/>
          <p:cNvSpPr txBox="1"/>
          <p:nvPr/>
        </p:nvSpPr>
        <p:spPr>
          <a:xfrm>
            <a:off x="3008034" y="5519005"/>
            <a:ext cx="1113125" cy="276999"/>
          </a:xfrm>
          <a:prstGeom prst="rect">
            <a:avLst/>
          </a:prstGeom>
          <a:noFill/>
        </p:spPr>
        <p:txBody>
          <a:bodyPr wrap="none" rtlCol="0">
            <a:spAutoFit/>
          </a:bodyPr>
          <a:lstStyle/>
          <a:p>
            <a:r>
              <a:rPr lang="en-US" sz="1200" dirty="0">
                <a:hlinkClick r:id="rId7"/>
              </a:rPr>
              <a:t>Wiki commons</a:t>
            </a:r>
            <a:endParaRPr lang="en-US" sz="1200" dirty="0"/>
          </a:p>
        </p:txBody>
      </p:sp>
      <p:sp>
        <p:nvSpPr>
          <p:cNvPr id="8" name="TextBox 7"/>
          <p:cNvSpPr txBox="1"/>
          <p:nvPr/>
        </p:nvSpPr>
        <p:spPr>
          <a:xfrm>
            <a:off x="1907268" y="2415894"/>
            <a:ext cx="2162175" cy="338554"/>
          </a:xfrm>
          <a:prstGeom prst="rect">
            <a:avLst/>
          </a:prstGeom>
          <a:noFill/>
        </p:spPr>
        <p:txBody>
          <a:bodyPr wrap="square" rtlCol="0">
            <a:spAutoFit/>
          </a:bodyPr>
          <a:lstStyle/>
          <a:p>
            <a:r>
              <a:rPr lang="en-US" sz="1600" dirty="0">
                <a:hlinkClick r:id="rId2"/>
              </a:rPr>
              <a:t>Xerox Alto, 1973</a:t>
            </a:r>
            <a:endParaRPr lang="en-US" sz="1600" dirty="0"/>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9201" y="3170892"/>
            <a:ext cx="2473281" cy="2293230"/>
          </a:xfrm>
          <a:prstGeom prst="rect">
            <a:avLst/>
          </a:prstGeom>
        </p:spPr>
      </p:pic>
      <p:sp>
        <p:nvSpPr>
          <p:cNvPr id="11" name="TextBox 10"/>
          <p:cNvSpPr txBox="1"/>
          <p:nvPr/>
        </p:nvSpPr>
        <p:spPr>
          <a:xfrm>
            <a:off x="4367009" y="2415804"/>
            <a:ext cx="2110877" cy="584775"/>
          </a:xfrm>
          <a:prstGeom prst="rect">
            <a:avLst/>
          </a:prstGeom>
          <a:noFill/>
        </p:spPr>
        <p:txBody>
          <a:bodyPr wrap="square" rtlCol="0">
            <a:spAutoFit/>
          </a:bodyPr>
          <a:lstStyle/>
          <a:p>
            <a:r>
              <a:rPr lang="en-US" sz="1600" dirty="0">
                <a:hlinkClick r:id="rId9"/>
              </a:rPr>
              <a:t>Metcalfe’s</a:t>
            </a:r>
            <a:r>
              <a:rPr lang="en-US" sz="1600" dirty="0"/>
              <a:t> original</a:t>
            </a:r>
          </a:p>
          <a:p>
            <a:r>
              <a:rPr lang="en-US" sz="1600" dirty="0">
                <a:hlinkClick r:id="rId3"/>
              </a:rPr>
              <a:t>Ethernet</a:t>
            </a:r>
            <a:r>
              <a:rPr lang="en-US" sz="1600" dirty="0"/>
              <a:t> sketch, 1973</a:t>
            </a:r>
          </a:p>
        </p:txBody>
      </p:sp>
      <p:sp>
        <p:nvSpPr>
          <p:cNvPr id="14" name="TextBox 13"/>
          <p:cNvSpPr txBox="1"/>
          <p:nvPr/>
        </p:nvSpPr>
        <p:spPr>
          <a:xfrm>
            <a:off x="1709959" y="1772909"/>
            <a:ext cx="7568375" cy="400110"/>
          </a:xfrm>
          <a:prstGeom prst="rect">
            <a:avLst/>
          </a:prstGeom>
          <a:noFill/>
        </p:spPr>
        <p:txBody>
          <a:bodyPr wrap="square" rtlCol="0">
            <a:spAutoFit/>
          </a:bodyPr>
          <a:lstStyle/>
          <a:p>
            <a:r>
              <a:rPr lang="en-US" sz="2000" dirty="0"/>
              <a:t>And the Dept. of Defense’s “Arpanet” </a:t>
            </a:r>
            <a:r>
              <a:rPr lang="en-US" sz="2000" dirty="0">
                <a:solidFill>
                  <a:schemeClr val="bg1">
                    <a:lumMod val="50000"/>
                  </a:schemeClr>
                </a:solidFill>
              </a:rPr>
              <a:t>(the early internet, at DARPA) </a:t>
            </a:r>
            <a:r>
              <a:rPr lang="en-US" sz="2000" dirty="0"/>
              <a:t>. . .</a:t>
            </a:r>
          </a:p>
        </p:txBody>
      </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46814" y="2491783"/>
            <a:ext cx="2389261" cy="1791947"/>
          </a:xfrm>
          <a:prstGeom prst="rect">
            <a:avLst/>
          </a:prstGeom>
        </p:spPr>
      </p:pic>
      <p:sp>
        <p:nvSpPr>
          <p:cNvPr id="4" name="TextBox 3"/>
          <p:cNvSpPr txBox="1"/>
          <p:nvPr/>
        </p:nvSpPr>
        <p:spPr>
          <a:xfrm>
            <a:off x="8187667" y="5294845"/>
            <a:ext cx="2872553" cy="338554"/>
          </a:xfrm>
          <a:prstGeom prst="rect">
            <a:avLst/>
          </a:prstGeom>
          <a:noFill/>
        </p:spPr>
        <p:txBody>
          <a:bodyPr wrap="square" rtlCol="0">
            <a:spAutoFit/>
          </a:bodyPr>
          <a:lstStyle/>
          <a:p>
            <a:r>
              <a:rPr lang="en-US" sz="1600" dirty="0">
                <a:hlinkClick r:id="rId11"/>
              </a:rPr>
              <a:t>Arpanet</a:t>
            </a:r>
            <a:r>
              <a:rPr lang="en-US" sz="1600" dirty="0"/>
              <a:t> map, 1971</a:t>
            </a:r>
          </a:p>
        </p:txBody>
      </p:sp>
      <p:sp>
        <p:nvSpPr>
          <p:cNvPr id="16" name="TextBox 15"/>
          <p:cNvSpPr txBox="1"/>
          <p:nvPr/>
        </p:nvSpPr>
        <p:spPr>
          <a:xfrm>
            <a:off x="7112831" y="2415804"/>
            <a:ext cx="883186" cy="830997"/>
          </a:xfrm>
          <a:prstGeom prst="rect">
            <a:avLst/>
          </a:prstGeom>
          <a:noFill/>
        </p:spPr>
        <p:txBody>
          <a:bodyPr wrap="square" rtlCol="0">
            <a:spAutoFit/>
          </a:bodyPr>
          <a:lstStyle/>
          <a:p>
            <a:r>
              <a:rPr lang="en-US" sz="1600" dirty="0">
                <a:hlinkClick r:id="rId4"/>
              </a:rPr>
              <a:t>Laser printer, 1971</a:t>
            </a:r>
            <a:endParaRPr lang="en-US" sz="1600" dirty="0"/>
          </a:p>
        </p:txBody>
      </p:sp>
      <p:sp>
        <p:nvSpPr>
          <p:cNvPr id="17" name="TextBox 16"/>
          <p:cNvSpPr txBox="1"/>
          <p:nvPr/>
        </p:nvSpPr>
        <p:spPr>
          <a:xfrm>
            <a:off x="7674007" y="3656322"/>
            <a:ext cx="610424" cy="276999"/>
          </a:xfrm>
          <a:prstGeom prst="rect">
            <a:avLst/>
          </a:prstGeom>
          <a:noFill/>
        </p:spPr>
        <p:txBody>
          <a:bodyPr wrap="none" rtlCol="0">
            <a:spAutoFit/>
          </a:bodyPr>
          <a:lstStyle/>
          <a:p>
            <a:r>
              <a:rPr lang="en-US" sz="1200" dirty="0">
                <a:hlinkClick r:id="rId12"/>
              </a:rPr>
              <a:t>Source</a:t>
            </a:r>
            <a:endParaRPr lang="en-US" sz="1200" dirty="0"/>
          </a:p>
        </p:txBody>
      </p:sp>
      <p:sp>
        <p:nvSpPr>
          <p:cNvPr id="18" name="TextBox 17"/>
          <p:cNvSpPr txBox="1"/>
          <p:nvPr/>
        </p:nvSpPr>
        <p:spPr>
          <a:xfrm>
            <a:off x="5711655" y="3811610"/>
            <a:ext cx="1136244" cy="276999"/>
          </a:xfrm>
          <a:prstGeom prst="rect">
            <a:avLst/>
          </a:prstGeom>
          <a:noFill/>
        </p:spPr>
        <p:txBody>
          <a:bodyPr wrap="square" rtlCol="0">
            <a:spAutoFit/>
          </a:bodyPr>
          <a:lstStyle/>
          <a:p>
            <a:r>
              <a:rPr lang="en-US" sz="1200" dirty="0">
                <a:hlinkClick r:id="rId13"/>
              </a:rPr>
              <a:t>Source</a:t>
            </a:r>
            <a:endParaRPr lang="en-US" sz="1200" dirty="0"/>
          </a:p>
        </p:txBody>
      </p:sp>
    </p:spTree>
    <p:extLst>
      <p:ext uri="{BB962C8B-B14F-4D97-AF65-F5344CB8AC3E}">
        <p14:creationId xmlns:p14="http://schemas.microsoft.com/office/powerpoint/2010/main" val="111526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anim calcmode="lin" valueType="num">
                                      <p:cBhvr additive="base">
                                        <p:cTn id="5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500" fill="hold"/>
                                        <p:tgtEl>
                                          <p:spTgt spid="5"/>
                                        </p:tgtEl>
                                        <p:attrNameLst>
                                          <p:attrName>ppt_x</p:attrName>
                                        </p:attrNameLst>
                                      </p:cBhvr>
                                      <p:tavLst>
                                        <p:tav tm="0">
                                          <p:val>
                                            <p:strVal val="#ppt_x"/>
                                          </p:val>
                                        </p:tav>
                                        <p:tav tm="100000">
                                          <p:val>
                                            <p:strVal val="#ppt_x"/>
                                          </p:val>
                                        </p:tav>
                                      </p:tavLst>
                                    </p:anim>
                                    <p:anim calcmode="lin" valueType="num">
                                      <p:cBhvr additive="base">
                                        <p:cTn id="66" dur="500" fill="hold"/>
                                        <p:tgtEl>
                                          <p:spTgt spid="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
                                        </p:tgtEl>
                                        <p:attrNameLst>
                                          <p:attrName>style.visibility</p:attrName>
                                        </p:attrNameLst>
                                      </p:cBhvr>
                                      <p:to>
                                        <p:strVal val="visible"/>
                                      </p:to>
                                    </p:set>
                                    <p:anim calcmode="lin" valueType="num">
                                      <p:cBhvr additive="base">
                                        <p:cTn id="69" dur="500" fill="hold"/>
                                        <p:tgtEl>
                                          <p:spTgt spid="4"/>
                                        </p:tgtEl>
                                        <p:attrNameLst>
                                          <p:attrName>ppt_x</p:attrName>
                                        </p:attrNameLst>
                                      </p:cBhvr>
                                      <p:tavLst>
                                        <p:tav tm="0">
                                          <p:val>
                                            <p:strVal val="#ppt_x"/>
                                          </p:val>
                                        </p:tav>
                                        <p:tav tm="100000">
                                          <p:val>
                                            <p:strVal val="#ppt_x"/>
                                          </p:val>
                                        </p:tav>
                                      </p:tavLst>
                                    </p:anim>
                                    <p:anim calcmode="lin" valueType="num">
                                      <p:cBhvr additive="base">
                                        <p:cTn id="7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4" grpId="0"/>
      <p:bldP spid="16" grpId="0"/>
      <p:bldP spid="17"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2768" y="2081581"/>
            <a:ext cx="5101547" cy="1015663"/>
          </a:xfrm>
          <a:prstGeom prst="rect">
            <a:avLst/>
          </a:prstGeom>
          <a:noFill/>
        </p:spPr>
        <p:txBody>
          <a:bodyPr wrap="square" rtlCol="0">
            <a:spAutoFit/>
          </a:bodyPr>
          <a:lstStyle/>
          <a:p>
            <a:r>
              <a:rPr lang="en-US" sz="2000" dirty="0"/>
              <a:t>You’ll find insights into that saga in my</a:t>
            </a:r>
          </a:p>
          <a:p>
            <a:r>
              <a:rPr lang="en-US" sz="2000" dirty="0"/>
              <a:t>“Reminiscences of the VLSI Revolution” in </a:t>
            </a:r>
          </a:p>
          <a:p>
            <a:r>
              <a:rPr lang="en-US" sz="2000" dirty="0"/>
              <a:t>Fall 2012 </a:t>
            </a:r>
            <a:r>
              <a:rPr lang="en-US" sz="2000" dirty="0">
                <a:hlinkClick r:id="rId2"/>
              </a:rPr>
              <a:t>IEEE </a:t>
            </a:r>
            <a:r>
              <a:rPr lang="en-US" sz="2000" i="1" dirty="0">
                <a:hlinkClick r:id="rId2"/>
              </a:rPr>
              <a:t>Solid State Circuits Magazine</a:t>
            </a:r>
            <a:endParaRPr lang="en-US" sz="2000" dirty="0"/>
          </a:p>
        </p:txBody>
      </p:sp>
      <p:pic>
        <p:nvPicPr>
          <p:cNvPr id="3" name="Picture 2">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0389" y="809625"/>
            <a:ext cx="3824236" cy="5185403"/>
          </a:xfrm>
          <a:prstGeom prst="rect">
            <a:avLst/>
          </a:prstGeom>
        </p:spPr>
      </p:pic>
      <p:sp>
        <p:nvSpPr>
          <p:cNvPr id="4" name="Rectangle 3"/>
          <p:cNvSpPr/>
          <p:nvPr/>
        </p:nvSpPr>
        <p:spPr>
          <a:xfrm>
            <a:off x="1602767" y="5186306"/>
            <a:ext cx="5013789" cy="400110"/>
          </a:xfrm>
          <a:prstGeom prst="rect">
            <a:avLst/>
          </a:prstGeom>
        </p:spPr>
        <p:txBody>
          <a:bodyPr wrap="square">
            <a:spAutoFit/>
          </a:bodyPr>
          <a:lstStyle/>
          <a:p>
            <a:r>
              <a:rPr lang="en-US" sz="2000" b="1" dirty="0"/>
              <a:t>For now we’ll just hit some highlights . . . </a:t>
            </a:r>
          </a:p>
        </p:txBody>
      </p:sp>
      <p:sp>
        <p:nvSpPr>
          <p:cNvPr id="5" name="Rectangle 4"/>
          <p:cNvSpPr/>
          <p:nvPr/>
        </p:nvSpPr>
        <p:spPr>
          <a:xfrm>
            <a:off x="1602768" y="1264475"/>
            <a:ext cx="5013789" cy="707886"/>
          </a:xfrm>
          <a:prstGeom prst="rect">
            <a:avLst/>
          </a:prstGeom>
        </p:spPr>
        <p:txBody>
          <a:bodyPr wrap="square">
            <a:spAutoFit/>
          </a:bodyPr>
          <a:lstStyle/>
          <a:p>
            <a:r>
              <a:rPr lang="en-US" sz="2000" b="1" dirty="0"/>
              <a:t>The story of what happened over </a:t>
            </a:r>
          </a:p>
          <a:p>
            <a:r>
              <a:rPr lang="en-US" sz="2000" b="1" dirty="0"/>
              <a:t>the next four years is quite a saga . . . </a:t>
            </a:r>
          </a:p>
        </p:txBody>
      </p:sp>
      <p:sp>
        <p:nvSpPr>
          <p:cNvPr id="6" name="TextBox 5"/>
          <p:cNvSpPr txBox="1"/>
          <p:nvPr/>
        </p:nvSpPr>
        <p:spPr>
          <a:xfrm>
            <a:off x="1602768" y="3206464"/>
            <a:ext cx="4777484" cy="707886"/>
          </a:xfrm>
          <a:prstGeom prst="rect">
            <a:avLst/>
          </a:prstGeom>
          <a:noFill/>
        </p:spPr>
        <p:txBody>
          <a:bodyPr wrap="square" rtlCol="0">
            <a:spAutoFit/>
          </a:bodyPr>
          <a:lstStyle/>
          <a:p>
            <a:r>
              <a:rPr lang="en-US" sz="2000" dirty="0"/>
              <a:t>That was the very </a:t>
            </a:r>
            <a:r>
              <a:rPr lang="en-US" sz="2000" dirty="0">
                <a:hlinkClick r:id="rId4"/>
              </a:rPr>
              <a:t>first time I’d stepped forward</a:t>
            </a:r>
            <a:r>
              <a:rPr lang="en-US" sz="2000" dirty="0"/>
              <a:t> to </a:t>
            </a:r>
            <a:r>
              <a:rPr lang="en-US" sz="2000" dirty="0">
                <a:hlinkClick r:id="rId5"/>
              </a:rPr>
              <a:t>tell the story</a:t>
            </a:r>
            <a:r>
              <a:rPr lang="en-US" sz="2000" dirty="0"/>
              <a:t> . . .</a:t>
            </a:r>
          </a:p>
        </p:txBody>
      </p:sp>
      <p:sp>
        <p:nvSpPr>
          <p:cNvPr id="7" name="TextBox 6"/>
          <p:cNvSpPr txBox="1"/>
          <p:nvPr/>
        </p:nvSpPr>
        <p:spPr>
          <a:xfrm>
            <a:off x="1602767" y="4023570"/>
            <a:ext cx="5498171" cy="1015663"/>
          </a:xfrm>
          <a:prstGeom prst="rect">
            <a:avLst/>
          </a:prstGeom>
          <a:noFill/>
        </p:spPr>
        <p:txBody>
          <a:bodyPr wrap="square" rtlCol="0">
            <a:spAutoFit/>
          </a:bodyPr>
          <a:lstStyle/>
          <a:p>
            <a:r>
              <a:rPr lang="en-US" sz="2000" dirty="0"/>
              <a:t>Till then, </a:t>
            </a:r>
            <a:r>
              <a:rPr lang="en-US" sz="2000" dirty="0">
                <a:hlinkClick r:id="rId6"/>
              </a:rPr>
              <a:t>since I didn’t look like an engineer</a:t>
            </a:r>
            <a:r>
              <a:rPr lang="en-US" sz="2000" dirty="0"/>
              <a:t>, </a:t>
            </a:r>
          </a:p>
          <a:p>
            <a:r>
              <a:rPr lang="en-US" sz="2000" dirty="0"/>
              <a:t>Silicon Valley </a:t>
            </a:r>
            <a:r>
              <a:rPr lang="en-US" sz="2000" dirty="0">
                <a:hlinkClick r:id="rId7"/>
              </a:rPr>
              <a:t>had no clue what I’d done</a:t>
            </a:r>
            <a:r>
              <a:rPr lang="en-US" sz="2000" dirty="0"/>
              <a:t> </a:t>
            </a:r>
          </a:p>
          <a:p>
            <a:r>
              <a:rPr lang="en-US" sz="2000" dirty="0"/>
              <a:t>back during </a:t>
            </a:r>
            <a:r>
              <a:rPr lang="en-US" sz="2000" dirty="0">
                <a:hlinkClick r:id="rId8"/>
              </a:rPr>
              <a:t>the 1970’s</a:t>
            </a:r>
            <a:r>
              <a:rPr lang="en-US" sz="2000" dirty="0"/>
              <a:t>! (and still doesn’t!)</a:t>
            </a:r>
          </a:p>
        </p:txBody>
      </p:sp>
    </p:spTree>
    <p:extLst>
      <p:ext uri="{BB962C8B-B14F-4D97-AF65-F5344CB8AC3E}">
        <p14:creationId xmlns:p14="http://schemas.microsoft.com/office/powerpoint/2010/main" val="67995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4783" y="1108707"/>
            <a:ext cx="4119990" cy="4714058"/>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2219" y="1189270"/>
            <a:ext cx="3565290" cy="4833550"/>
          </a:xfrm>
          <a:prstGeom prst="rect">
            <a:avLst/>
          </a:prstGeom>
        </p:spPr>
      </p:pic>
      <p:sp>
        <p:nvSpPr>
          <p:cNvPr id="4" name="TextBox 3"/>
          <p:cNvSpPr txBox="1"/>
          <p:nvPr/>
        </p:nvSpPr>
        <p:spPr>
          <a:xfrm>
            <a:off x="1478303" y="588009"/>
            <a:ext cx="6279206" cy="707886"/>
          </a:xfrm>
          <a:prstGeom prst="rect">
            <a:avLst/>
          </a:prstGeom>
          <a:noFill/>
        </p:spPr>
        <p:txBody>
          <a:bodyPr wrap="square" rtlCol="0">
            <a:spAutoFit/>
          </a:bodyPr>
          <a:lstStyle/>
          <a:p>
            <a:r>
              <a:rPr lang="en-US" sz="2000" dirty="0">
                <a:hlinkClick r:id=""/>
              </a:rPr>
              <a:t>A sudden disruptive breakout was triggered </a:t>
            </a:r>
          </a:p>
          <a:p>
            <a:r>
              <a:rPr lang="en-US" sz="2000" dirty="0">
                <a:hlinkClick r:id=""/>
              </a:rPr>
              <a:t>by a cluster of abstract innovations, primarily at PARC . . . </a:t>
            </a:r>
            <a:endParaRPr lang="en-US" sz="2000" dirty="0"/>
          </a:p>
        </p:txBody>
      </p:sp>
      <p:sp>
        <p:nvSpPr>
          <p:cNvPr id="6" name="TextBox 5"/>
          <p:cNvSpPr txBox="1"/>
          <p:nvPr/>
        </p:nvSpPr>
        <p:spPr>
          <a:xfrm>
            <a:off x="10211863" y="5345435"/>
            <a:ext cx="561372" cy="369332"/>
          </a:xfrm>
          <a:prstGeom prst="rect">
            <a:avLst/>
          </a:prstGeom>
          <a:noFill/>
        </p:spPr>
        <p:txBody>
          <a:bodyPr wrap="none" rtlCol="0">
            <a:spAutoFit/>
          </a:bodyPr>
          <a:lstStyle/>
          <a:p>
            <a:r>
              <a:rPr lang="en-US" dirty="0">
                <a:hlinkClick r:id="rId5"/>
              </a:rPr>
              <a:t>Link</a:t>
            </a:r>
            <a:endParaRPr lang="en-US" dirty="0"/>
          </a:p>
        </p:txBody>
      </p:sp>
      <p:sp>
        <p:nvSpPr>
          <p:cNvPr id="7" name="TextBox 6"/>
          <p:cNvSpPr txBox="1"/>
          <p:nvPr/>
        </p:nvSpPr>
        <p:spPr>
          <a:xfrm>
            <a:off x="1478303" y="1435425"/>
            <a:ext cx="2713916" cy="1754326"/>
          </a:xfrm>
          <a:prstGeom prst="rect">
            <a:avLst/>
          </a:prstGeom>
          <a:noFill/>
        </p:spPr>
        <p:txBody>
          <a:bodyPr wrap="square" rtlCol="0">
            <a:spAutoFit/>
          </a:bodyPr>
          <a:lstStyle/>
          <a:p>
            <a:r>
              <a:rPr lang="en-US" dirty="0">
                <a:hlinkClick r:id="rId6"/>
              </a:rPr>
              <a:t>Included was a set of scalable VLSI chip-layout digital design rules</a:t>
            </a:r>
            <a:r>
              <a:rPr lang="en-US" dirty="0"/>
              <a:t>, as </a:t>
            </a:r>
            <a:r>
              <a:rPr lang="en-US" dirty="0" err="1"/>
              <a:t>ratioed</a:t>
            </a:r>
            <a:r>
              <a:rPr lang="en-US" dirty="0"/>
              <a:t> </a:t>
            </a:r>
            <a:r>
              <a:rPr lang="en-US" dirty="0">
                <a:solidFill>
                  <a:schemeClr val="bg1">
                    <a:lumMod val="50000"/>
                  </a:schemeClr>
                </a:solidFill>
              </a:rPr>
              <a:t>(dimensionless) </a:t>
            </a:r>
            <a:r>
              <a:rPr lang="en-US" dirty="0"/>
              <a:t>inequality equations </a:t>
            </a:r>
            <a:r>
              <a:rPr lang="en-US" dirty="0">
                <a:solidFill>
                  <a:schemeClr val="bg1">
                    <a:lumMod val="50000"/>
                  </a:schemeClr>
                </a:solidFill>
              </a:rPr>
              <a:t>(Conway, Xerox PARC) . . . </a:t>
            </a:r>
            <a:r>
              <a:rPr lang="en-US" dirty="0"/>
              <a:t> </a:t>
            </a:r>
          </a:p>
        </p:txBody>
      </p:sp>
      <p:sp>
        <p:nvSpPr>
          <p:cNvPr id="8" name="Rectangle 7"/>
          <p:cNvSpPr/>
          <p:nvPr/>
        </p:nvSpPr>
        <p:spPr>
          <a:xfrm>
            <a:off x="1478303" y="3221022"/>
            <a:ext cx="2892730" cy="2385268"/>
          </a:xfrm>
          <a:prstGeom prst="rect">
            <a:avLst/>
          </a:prstGeom>
        </p:spPr>
        <p:txBody>
          <a:bodyPr wrap="square">
            <a:spAutoFit/>
          </a:bodyPr>
          <a:lstStyle/>
          <a:p>
            <a:pPr>
              <a:spcAft>
                <a:spcPts val="600"/>
              </a:spcAft>
            </a:pPr>
            <a:r>
              <a:rPr lang="en-US" dirty="0"/>
              <a:t>These enabled digital chip designs to be numerically encoded, scaled, and reused as Moore’s law rapidly advanced . . . </a:t>
            </a:r>
          </a:p>
          <a:p>
            <a:pPr>
              <a:spcAft>
                <a:spcPts val="600"/>
              </a:spcAft>
            </a:pPr>
            <a:r>
              <a:rPr lang="en-US" dirty="0"/>
              <a:t>They also enabled subsystem designs to be scaled and open-source shared . . .</a:t>
            </a:r>
          </a:p>
        </p:txBody>
      </p:sp>
    </p:spTree>
    <p:extLst>
      <p:ext uri="{BB962C8B-B14F-4D97-AF65-F5344CB8AC3E}">
        <p14:creationId xmlns:p14="http://schemas.microsoft.com/office/powerpoint/2010/main" val="213514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2759" y="963797"/>
            <a:ext cx="8898402" cy="4601260"/>
          </a:xfrm>
          <a:prstGeom prst="rect">
            <a:avLst/>
          </a:prstGeom>
          <a:noFill/>
        </p:spPr>
        <p:txBody>
          <a:bodyPr wrap="square" rtlCol="0">
            <a:spAutoFit/>
          </a:bodyPr>
          <a:lstStyle/>
          <a:p>
            <a:r>
              <a:rPr lang="en-US" sz="2200" b="1" dirty="0"/>
              <a:t>The driving meta-architectural idea: </a:t>
            </a:r>
          </a:p>
          <a:p>
            <a:r>
              <a:rPr lang="en-US" sz="800" b="1" dirty="0"/>
              <a:t>   </a:t>
            </a:r>
          </a:p>
          <a:p>
            <a:r>
              <a:rPr lang="en-US" dirty="0"/>
              <a:t>As chip lithography scales-down according to Moore’s Law, and ever-more ever-faster transistors can be printed on individual chips as time passes, we can imagine launching the following “techno-social scripted-process”:</a:t>
            </a:r>
            <a:endParaRPr lang="en-US" b="1" dirty="0">
              <a:solidFill>
                <a:srgbClr val="FF0000"/>
              </a:solidFill>
            </a:endParaRPr>
          </a:p>
          <a:p>
            <a:pPr lvl="0">
              <a:spcAft>
                <a:spcPts val="300"/>
              </a:spcAft>
            </a:pPr>
            <a:r>
              <a:rPr lang="en-US" sz="800" b="1" dirty="0">
                <a:solidFill>
                  <a:prstClr val="black"/>
                </a:solidFill>
              </a:rPr>
              <a:t> </a:t>
            </a:r>
            <a:endParaRPr lang="en-US" b="1" dirty="0">
              <a:solidFill>
                <a:srgbClr val="FF0000"/>
              </a:solidFill>
            </a:endParaRPr>
          </a:p>
          <a:p>
            <a:pPr lvl="0">
              <a:spcAft>
                <a:spcPts val="300"/>
              </a:spcAft>
            </a:pPr>
            <a:r>
              <a:rPr lang="en-US" b="1" dirty="0">
                <a:solidFill>
                  <a:srgbClr val="FF0000"/>
                </a:solidFill>
              </a:rPr>
              <a:t>STEP (</a:t>
            </a:r>
            <a:r>
              <a:rPr lang="en-US" b="1" dirty="0" err="1">
                <a:solidFill>
                  <a:srgbClr val="FF0000"/>
                </a:solidFill>
              </a:rPr>
              <a:t>i</a:t>
            </a:r>
            <a:r>
              <a:rPr lang="en-US" b="1" dirty="0">
                <a:solidFill>
                  <a:srgbClr val="FF0000"/>
                </a:solidFill>
              </a:rPr>
              <a:t>): </a:t>
            </a:r>
          </a:p>
          <a:p>
            <a:pPr lvl="0">
              <a:spcAft>
                <a:spcPts val="300"/>
              </a:spcAft>
            </a:pPr>
            <a:r>
              <a:rPr lang="en-US" b="1" dirty="0">
                <a:solidFill>
                  <a:srgbClr val="FF0000"/>
                </a:solidFill>
              </a:rPr>
              <a:t>   Use design tools on current computers to </a:t>
            </a:r>
            <a:r>
              <a:rPr lang="en-US" b="1" u="sng" dirty="0">
                <a:solidFill>
                  <a:srgbClr val="FF0000"/>
                </a:solidFill>
              </a:rPr>
              <a:t>Design</a:t>
            </a:r>
            <a:r>
              <a:rPr lang="en-US" b="1" dirty="0">
                <a:solidFill>
                  <a:srgbClr val="FF0000"/>
                </a:solidFill>
              </a:rPr>
              <a:t> chip-sets for more powerful computers.</a:t>
            </a:r>
          </a:p>
          <a:p>
            <a:pPr lvl="0">
              <a:spcAft>
                <a:spcPts val="300"/>
              </a:spcAft>
            </a:pPr>
            <a:r>
              <a:rPr lang="en-US" b="1" dirty="0">
                <a:solidFill>
                  <a:srgbClr val="FF0000"/>
                </a:solidFill>
              </a:rPr>
              <a:t>   </a:t>
            </a:r>
            <a:r>
              <a:rPr lang="en-US" b="1" u="sng" dirty="0">
                <a:solidFill>
                  <a:srgbClr val="FF0000"/>
                </a:solidFill>
              </a:rPr>
              <a:t>Print</a:t>
            </a:r>
            <a:r>
              <a:rPr lang="en-US" b="1" dirty="0">
                <a:solidFill>
                  <a:srgbClr val="FF0000"/>
                </a:solidFill>
              </a:rPr>
              <a:t> the more powerful chip-sets using foundries’ next-denser fabrication processes.</a:t>
            </a:r>
          </a:p>
          <a:p>
            <a:pPr lvl="0">
              <a:spcAft>
                <a:spcPts val="600"/>
              </a:spcAft>
            </a:pPr>
            <a:r>
              <a:rPr lang="en-US" b="1" dirty="0">
                <a:solidFill>
                  <a:srgbClr val="FF0000"/>
                </a:solidFill>
              </a:rPr>
              <a:t>   Use some of those chip-sets to </a:t>
            </a:r>
            <a:r>
              <a:rPr lang="en-US" b="1" u="sng" dirty="0">
                <a:solidFill>
                  <a:srgbClr val="FF0000"/>
                </a:solidFill>
              </a:rPr>
              <a:t>Update</a:t>
            </a:r>
            <a:r>
              <a:rPr lang="en-US" b="1" dirty="0">
                <a:solidFill>
                  <a:srgbClr val="FF0000"/>
                </a:solidFill>
              </a:rPr>
              <a:t> current computer-design computers &amp; design tools.</a:t>
            </a:r>
          </a:p>
          <a:p>
            <a:pPr lvl="0"/>
            <a:r>
              <a:rPr lang="en-US" b="1" dirty="0">
                <a:solidFill>
                  <a:srgbClr val="FF0000"/>
                </a:solidFill>
              </a:rPr>
              <a:t>REPEAT (as STEP (i+1))</a:t>
            </a:r>
          </a:p>
          <a:p>
            <a:endParaRPr lang="en-US" sz="1200" dirty="0"/>
          </a:p>
          <a:p>
            <a:pPr>
              <a:spcAft>
                <a:spcPts val="1200"/>
              </a:spcAft>
            </a:pPr>
            <a:r>
              <a:rPr lang="en-US" dirty="0"/>
              <a:t>If ever-more engineers and design-tool builders did this (on an expanding number of increasingly powerful computers), </a:t>
            </a:r>
            <a:r>
              <a:rPr lang="en-US" dirty="0">
                <a:hlinkClick r:id="rId3"/>
              </a:rPr>
              <a:t>the iterating techno-social expansion-process</a:t>
            </a:r>
            <a:r>
              <a:rPr lang="en-US" dirty="0"/>
              <a:t> could exploratorily and innovatively-generate ever-more, ever-more-powerful, digital systems . . . </a:t>
            </a:r>
          </a:p>
          <a:p>
            <a:r>
              <a:rPr lang="en-US" sz="2000" dirty="0"/>
              <a:t>I.e., that techno-social process could </a:t>
            </a:r>
            <a:r>
              <a:rPr lang="en-US" sz="2000" b="1" dirty="0">
                <a:hlinkClick r:id="rId4"/>
              </a:rPr>
              <a:t>exponentiate</a:t>
            </a:r>
            <a:r>
              <a:rPr lang="en-US" sz="2000" b="1" dirty="0"/>
              <a:t>! </a:t>
            </a:r>
            <a:r>
              <a:rPr lang="en-US" dirty="0">
                <a:solidFill>
                  <a:schemeClr val="bg1">
                    <a:lumMod val="50000"/>
                  </a:schemeClr>
                </a:solidFill>
              </a:rPr>
              <a:t>(until Moore’s Law saturates . . . )</a:t>
            </a:r>
          </a:p>
        </p:txBody>
      </p:sp>
    </p:spTree>
    <p:extLst>
      <p:ext uri="{BB962C8B-B14F-4D97-AF65-F5344CB8AC3E}">
        <p14:creationId xmlns:p14="http://schemas.microsoft.com/office/powerpoint/2010/main" val="395442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anim calcmode="lin" valueType="num">
                                      <p:cBhvr additive="base">
                                        <p:cTn id="1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 calcmode="lin" valueType="num">
                                      <p:cBhvr additive="base">
                                        <p:cTn id="1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 calcmode="lin" valueType="num">
                                      <p:cBhvr additive="base">
                                        <p:cTn id="1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 calcmode="lin" valueType="num">
                                      <p:cBhvr additive="base">
                                        <p:cTn id="2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anim calcmode="lin" valueType="num">
                                      <p:cBhvr additive="base">
                                        <p:cTn id="3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anim calcmode="lin" valueType="num">
                                      <p:cBhvr additive="base">
                                        <p:cTn id="37"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81" y="1512249"/>
            <a:ext cx="9930362" cy="707886"/>
          </a:xfrm>
          <a:prstGeom prst="rect">
            <a:avLst/>
          </a:prstGeom>
          <a:noFill/>
        </p:spPr>
        <p:txBody>
          <a:bodyPr wrap="square" rtlCol="0">
            <a:spAutoFit/>
          </a:bodyPr>
          <a:lstStyle/>
          <a:p>
            <a:pPr algn="ctr"/>
            <a:r>
              <a:rPr lang="en-US" sz="2000" dirty="0"/>
              <a:t>To cope with this, I began documenting the new system of simplified, restructured </a:t>
            </a:r>
          </a:p>
          <a:p>
            <a:pPr algn="ctr"/>
            <a:r>
              <a:rPr lang="en-US" sz="2000" dirty="0"/>
              <a:t>chip design methods in </a:t>
            </a:r>
            <a:r>
              <a:rPr lang="en-US" sz="2000" dirty="0">
                <a:hlinkClick r:id="rId2"/>
              </a:rPr>
              <a:t>an evolving computer-edited book </a:t>
            </a:r>
            <a:r>
              <a:rPr lang="en-US" sz="2000" dirty="0"/>
              <a:t> . .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0145" y="4132344"/>
            <a:ext cx="2780593" cy="156408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4406" y="2324641"/>
            <a:ext cx="2771220" cy="155881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0144" y="2319368"/>
            <a:ext cx="2780594" cy="156408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3650" y="2319368"/>
            <a:ext cx="2780593" cy="156408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4406" y="4132345"/>
            <a:ext cx="2771220" cy="155881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53650" y="4143539"/>
            <a:ext cx="2751317" cy="1547616"/>
          </a:xfrm>
          <a:prstGeom prst="rect">
            <a:avLst/>
          </a:prstGeom>
        </p:spPr>
      </p:pic>
      <p:sp>
        <p:nvSpPr>
          <p:cNvPr id="13" name="TextBox 12"/>
          <p:cNvSpPr txBox="1"/>
          <p:nvPr/>
        </p:nvSpPr>
        <p:spPr>
          <a:xfrm>
            <a:off x="10434243" y="5418258"/>
            <a:ext cx="581690" cy="338554"/>
          </a:xfrm>
          <a:prstGeom prst="rect">
            <a:avLst/>
          </a:prstGeom>
          <a:noFill/>
        </p:spPr>
        <p:txBody>
          <a:bodyPr wrap="square" rtlCol="0">
            <a:spAutoFit/>
          </a:bodyPr>
          <a:lstStyle/>
          <a:p>
            <a:r>
              <a:rPr lang="en-US" sz="1600" dirty="0">
                <a:hlinkClick r:id="rId9"/>
              </a:rPr>
              <a:t>Link</a:t>
            </a:r>
            <a:endParaRPr lang="en-US" sz="1600" dirty="0"/>
          </a:p>
        </p:txBody>
      </p:sp>
      <p:sp>
        <p:nvSpPr>
          <p:cNvPr id="5" name="Rectangle 4"/>
          <p:cNvSpPr/>
          <p:nvPr/>
        </p:nvSpPr>
        <p:spPr>
          <a:xfrm>
            <a:off x="1537027" y="784562"/>
            <a:ext cx="8837669" cy="707886"/>
          </a:xfrm>
          <a:prstGeom prst="rect">
            <a:avLst/>
          </a:prstGeom>
        </p:spPr>
        <p:txBody>
          <a:bodyPr wrap="square">
            <a:spAutoFit/>
          </a:bodyPr>
          <a:lstStyle/>
          <a:p>
            <a:pPr algn="ctr"/>
            <a:r>
              <a:rPr lang="en-US" sz="2000" b="1" dirty="0"/>
              <a:t>But there’s a big problem: </a:t>
            </a:r>
            <a:r>
              <a:rPr lang="en-US" sz="2000" b="1" dirty="0">
                <a:solidFill>
                  <a:srgbClr val="FF0000"/>
                </a:solidFill>
              </a:rPr>
              <a:t>Where will all these engineers/programmers </a:t>
            </a:r>
          </a:p>
          <a:p>
            <a:pPr algn="ctr"/>
            <a:r>
              <a:rPr lang="en-US" sz="2000" b="1" dirty="0">
                <a:solidFill>
                  <a:srgbClr val="FF0000"/>
                </a:solidFill>
              </a:rPr>
              <a:t>come from, and how will they learn to do all this?</a:t>
            </a:r>
          </a:p>
        </p:txBody>
      </p:sp>
    </p:spTree>
    <p:extLst>
      <p:ext uri="{BB962C8B-B14F-4D97-AF65-F5344CB8AC3E}">
        <p14:creationId xmlns:p14="http://schemas.microsoft.com/office/powerpoint/2010/main" val="171827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0600" y="2869807"/>
            <a:ext cx="4506803" cy="1015663"/>
          </a:xfrm>
          <a:prstGeom prst="rect">
            <a:avLst/>
          </a:prstGeom>
          <a:noFill/>
        </p:spPr>
        <p:txBody>
          <a:bodyPr wrap="square" rtlCol="0">
            <a:spAutoFit/>
          </a:bodyPr>
          <a:lstStyle/>
          <a:p>
            <a:r>
              <a:rPr lang="en-US" sz="2000" dirty="0"/>
              <a:t>That </a:t>
            </a:r>
            <a:r>
              <a:rPr lang="en-US" sz="2000" dirty="0">
                <a:hlinkClick r:id="rId2"/>
              </a:rPr>
              <a:t>computer-edited evolving book</a:t>
            </a:r>
            <a:r>
              <a:rPr lang="en-US" sz="2000" dirty="0"/>
              <a:t>, printed on laser printers at PARC, became </a:t>
            </a:r>
            <a:r>
              <a:rPr lang="en-US" sz="2000" dirty="0">
                <a:hlinkClick r:id="rId3"/>
              </a:rPr>
              <a:t>the draft</a:t>
            </a:r>
            <a:r>
              <a:rPr lang="en-US" sz="2000" dirty="0"/>
              <a:t> of the seminal textbook . . .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7326" y="1153853"/>
            <a:ext cx="3569674" cy="4447569"/>
          </a:xfrm>
          <a:prstGeom prst="rect">
            <a:avLst/>
          </a:prstGeom>
        </p:spPr>
      </p:pic>
      <p:sp>
        <p:nvSpPr>
          <p:cNvPr id="4" name="Rectangle 3"/>
          <p:cNvSpPr/>
          <p:nvPr/>
        </p:nvSpPr>
        <p:spPr>
          <a:xfrm>
            <a:off x="2030600" y="3979773"/>
            <a:ext cx="4506803" cy="707886"/>
          </a:xfrm>
          <a:prstGeom prst="rect">
            <a:avLst/>
          </a:prstGeom>
        </p:spPr>
        <p:txBody>
          <a:bodyPr wrap="square">
            <a:spAutoFit/>
          </a:bodyPr>
          <a:lstStyle/>
          <a:p>
            <a:r>
              <a:rPr lang="en-US" sz="2000" i="1" dirty="0">
                <a:hlinkClick r:id="rId5"/>
              </a:rPr>
              <a:t>Introduction to VLSI Systems </a:t>
            </a:r>
            <a:endParaRPr lang="en-US" sz="2000" i="1" dirty="0"/>
          </a:p>
          <a:p>
            <a:r>
              <a:rPr lang="en-US" sz="2000" dirty="0"/>
              <a:t>by Mead and Conway, 1980.</a:t>
            </a:r>
          </a:p>
        </p:txBody>
      </p:sp>
      <p:sp>
        <p:nvSpPr>
          <p:cNvPr id="5" name="Rectangle 4"/>
          <p:cNvSpPr/>
          <p:nvPr/>
        </p:nvSpPr>
        <p:spPr>
          <a:xfrm>
            <a:off x="2030600" y="1142089"/>
            <a:ext cx="4204879" cy="1631216"/>
          </a:xfrm>
          <a:prstGeom prst="rect">
            <a:avLst/>
          </a:prstGeom>
        </p:spPr>
        <p:txBody>
          <a:bodyPr wrap="square">
            <a:spAutoFit/>
          </a:bodyPr>
          <a:lstStyle/>
          <a:p>
            <a:r>
              <a:rPr lang="en-US" sz="2000" dirty="0"/>
              <a:t>Thus using our </a:t>
            </a:r>
            <a:r>
              <a:rPr lang="en-US" sz="2000" dirty="0">
                <a:hlinkClick r:id="rId6"/>
              </a:rPr>
              <a:t>Alto</a:t>
            </a:r>
            <a:r>
              <a:rPr lang="en-US" sz="2000" dirty="0"/>
              <a:t> computers not only to mechanize the generation of chip-designs, but also to mechanize the evolution of the design-knowledge-book itself . . . </a:t>
            </a:r>
          </a:p>
        </p:txBody>
      </p:sp>
      <p:sp>
        <p:nvSpPr>
          <p:cNvPr id="6" name="Rectangle 5"/>
          <p:cNvSpPr/>
          <p:nvPr/>
        </p:nvSpPr>
        <p:spPr>
          <a:xfrm>
            <a:off x="2030600" y="4781962"/>
            <a:ext cx="6096000" cy="707886"/>
          </a:xfrm>
          <a:prstGeom prst="rect">
            <a:avLst/>
          </a:prstGeom>
        </p:spPr>
        <p:txBody>
          <a:bodyPr>
            <a:spAutoFit/>
          </a:bodyPr>
          <a:lstStyle/>
          <a:p>
            <a:pPr lvl="0"/>
            <a:r>
              <a:rPr lang="en-US" sz="2000" dirty="0">
                <a:solidFill>
                  <a:prstClr val="black"/>
                </a:solidFill>
              </a:rPr>
              <a:t>(later called “</a:t>
            </a:r>
            <a:r>
              <a:rPr lang="en-US" sz="2000" dirty="0">
                <a:solidFill>
                  <a:prstClr val="black"/>
                </a:solidFill>
                <a:hlinkClick r:id="rId5"/>
              </a:rPr>
              <a:t>the book that </a:t>
            </a:r>
          </a:p>
          <a:p>
            <a:pPr lvl="0"/>
            <a:r>
              <a:rPr lang="en-US" sz="2000" dirty="0">
                <a:solidFill>
                  <a:prstClr val="black"/>
                </a:solidFill>
                <a:hlinkClick r:id="rId5"/>
              </a:rPr>
              <a:t>changed everything</a:t>
            </a:r>
            <a:r>
              <a:rPr lang="en-US" sz="2000" dirty="0">
                <a:solidFill>
                  <a:prstClr val="black"/>
                </a:solidFill>
              </a:rPr>
              <a:t>” . . . )</a:t>
            </a:r>
          </a:p>
        </p:txBody>
      </p:sp>
    </p:spTree>
    <p:extLst>
      <p:ext uri="{BB962C8B-B14F-4D97-AF65-F5344CB8AC3E}">
        <p14:creationId xmlns:p14="http://schemas.microsoft.com/office/powerpoint/2010/main" val="28500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2810" y="2563806"/>
            <a:ext cx="8238322" cy="3361913"/>
          </a:xfrm>
          <a:prstGeom prst="rect">
            <a:avLst/>
          </a:prstGeom>
          <a:ln>
            <a:solidFill>
              <a:schemeClr val="accent1"/>
            </a:solidFill>
          </a:ln>
        </p:spPr>
      </p:pic>
      <p:pic>
        <p:nvPicPr>
          <p:cNvPr id="3" name="Picture 2">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6775" y="903790"/>
            <a:ext cx="3554357" cy="1886756"/>
          </a:xfrm>
          <a:prstGeom prst="rect">
            <a:avLst/>
          </a:prstGeom>
          <a:ln>
            <a:solidFill>
              <a:schemeClr val="accent1"/>
            </a:solidFill>
          </a:ln>
        </p:spPr>
      </p:pic>
      <p:sp>
        <p:nvSpPr>
          <p:cNvPr id="6" name="Rectangle 5"/>
          <p:cNvSpPr/>
          <p:nvPr/>
        </p:nvSpPr>
        <p:spPr>
          <a:xfrm>
            <a:off x="1530146" y="903790"/>
            <a:ext cx="4614176" cy="1569660"/>
          </a:xfrm>
          <a:prstGeom prst="rect">
            <a:avLst/>
          </a:prstGeom>
        </p:spPr>
        <p:txBody>
          <a:bodyPr wrap="square">
            <a:spAutoFit/>
          </a:bodyPr>
          <a:lstStyle/>
          <a:p>
            <a:r>
              <a:rPr lang="en-US" sz="1900" dirty="0">
                <a:hlinkClick r:id="rId6"/>
              </a:rPr>
              <a:t>Following the “script” Charles Steinmetz used to propagate </a:t>
            </a:r>
            <a:r>
              <a:rPr lang="en-US" sz="1900" dirty="0"/>
              <a:t> his revolutionary AC electricity methods at Union College in 1912, I introduced the new methods in a special </a:t>
            </a:r>
            <a:r>
              <a:rPr lang="en-US" sz="1900" dirty="0">
                <a:hlinkClick r:id="rId7"/>
              </a:rPr>
              <a:t>VLSI design course at MIT in 1978</a:t>
            </a:r>
            <a:r>
              <a:rPr lang="en-US" sz="1900" dirty="0"/>
              <a:t>.</a:t>
            </a:r>
            <a:r>
              <a:rPr lang="en-US" sz="2000" dirty="0"/>
              <a:t> </a:t>
            </a:r>
          </a:p>
        </p:txBody>
      </p:sp>
      <p:sp>
        <p:nvSpPr>
          <p:cNvPr id="8" name="TextBox 7"/>
          <p:cNvSpPr txBox="1"/>
          <p:nvPr/>
        </p:nvSpPr>
        <p:spPr>
          <a:xfrm>
            <a:off x="9259272" y="2903205"/>
            <a:ext cx="631860" cy="830997"/>
          </a:xfrm>
          <a:prstGeom prst="rect">
            <a:avLst/>
          </a:prstGeom>
          <a:noFill/>
        </p:spPr>
        <p:txBody>
          <a:bodyPr wrap="square" rtlCol="0">
            <a:spAutoFit/>
          </a:bodyPr>
          <a:lstStyle/>
          <a:p>
            <a:r>
              <a:rPr lang="en-US" sz="1600" dirty="0">
                <a:hlinkClick r:id="rId8"/>
              </a:rPr>
              <a:t>Link</a:t>
            </a:r>
            <a:endParaRPr lang="en-US" sz="1600" dirty="0"/>
          </a:p>
          <a:p>
            <a:r>
              <a:rPr lang="en-US" sz="1600" dirty="0">
                <a:hlinkClick r:id="rId4"/>
              </a:rPr>
              <a:t>Link</a:t>
            </a:r>
            <a:endParaRPr lang="en-US" sz="1600" dirty="0"/>
          </a:p>
          <a:p>
            <a:r>
              <a:rPr lang="en-US" sz="1600" dirty="0">
                <a:hlinkClick r:id="rId9"/>
              </a:rPr>
              <a:t>Link</a:t>
            </a:r>
            <a:endParaRPr lang="en-US" sz="1600" dirty="0"/>
          </a:p>
        </p:txBody>
      </p:sp>
    </p:spTree>
    <p:extLst>
      <p:ext uri="{BB962C8B-B14F-4D97-AF65-F5344CB8AC3E}">
        <p14:creationId xmlns:p14="http://schemas.microsoft.com/office/powerpoint/2010/main" val="176578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60003" y="838413"/>
            <a:ext cx="4225353" cy="1631216"/>
          </a:xfrm>
          <a:prstGeom prst="rect">
            <a:avLst/>
          </a:prstGeom>
        </p:spPr>
        <p:txBody>
          <a:bodyPr wrap="square">
            <a:spAutoFit/>
          </a:bodyPr>
          <a:lstStyle/>
          <a:p>
            <a:r>
              <a:rPr lang="en-US" sz="2000" dirty="0"/>
              <a:t>The students learned to design chips </a:t>
            </a:r>
          </a:p>
          <a:p>
            <a:r>
              <a:rPr lang="en-US" sz="2000" dirty="0"/>
              <a:t>in the 1st half of the course, then did project-chip designs in the 2</a:t>
            </a:r>
            <a:r>
              <a:rPr lang="en-US" sz="2000" baseline="30000" dirty="0"/>
              <a:t>nd</a:t>
            </a:r>
            <a:r>
              <a:rPr lang="en-US" sz="2000" dirty="0"/>
              <a:t> half. These were </a:t>
            </a:r>
            <a:r>
              <a:rPr lang="en-US" sz="2000" dirty="0">
                <a:hlinkClick r:id="rId2"/>
              </a:rPr>
              <a:t>fabricated in Pat Castro’s lab at HP</a:t>
            </a:r>
            <a:r>
              <a:rPr lang="en-US" sz="2000" dirty="0"/>
              <a:t> shortly after the course.</a:t>
            </a:r>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0111" y="949392"/>
            <a:ext cx="3371332" cy="3314383"/>
          </a:xfrm>
          <a:prstGeom prst="rect">
            <a:avLst/>
          </a:prstGeom>
          <a:ln>
            <a:solidFill>
              <a:schemeClr val="accent1"/>
            </a:solidFill>
          </a:ln>
        </p:spPr>
      </p:pic>
      <p:pic>
        <p:nvPicPr>
          <p:cNvPr id="8"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0003" y="2750172"/>
            <a:ext cx="3704986" cy="2986108"/>
          </a:xfrm>
          <a:prstGeom prst="rect">
            <a:avLst/>
          </a:prstGeom>
          <a:ln>
            <a:solidFill>
              <a:schemeClr val="accent1"/>
            </a:solidFill>
          </a:ln>
        </p:spPr>
      </p:pic>
      <p:sp>
        <p:nvSpPr>
          <p:cNvPr id="10" name="Rectangle 9"/>
          <p:cNvSpPr/>
          <p:nvPr/>
        </p:nvSpPr>
        <p:spPr>
          <a:xfrm>
            <a:off x="6581198" y="4508163"/>
            <a:ext cx="4363335" cy="1323439"/>
          </a:xfrm>
          <a:prstGeom prst="rect">
            <a:avLst/>
          </a:prstGeom>
        </p:spPr>
        <p:txBody>
          <a:bodyPr wrap="square">
            <a:spAutoFit/>
          </a:bodyPr>
          <a:lstStyle/>
          <a:p>
            <a:r>
              <a:rPr lang="en-US" sz="2000" dirty="0"/>
              <a:t>There were many amazing results including a complete Lisp microprocessor design </a:t>
            </a:r>
          </a:p>
          <a:p>
            <a:r>
              <a:rPr lang="en-US" sz="2000" dirty="0"/>
              <a:t>by </a:t>
            </a:r>
            <a:r>
              <a:rPr lang="en-US" sz="2000" dirty="0">
                <a:hlinkClick r:id="rId5"/>
              </a:rPr>
              <a:t>Guy Steele </a:t>
            </a:r>
            <a:r>
              <a:rPr lang="en-US" sz="2000" dirty="0"/>
              <a:t>. . . </a:t>
            </a:r>
          </a:p>
        </p:txBody>
      </p:sp>
    </p:spTree>
    <p:extLst>
      <p:ext uri="{BB962C8B-B14F-4D97-AF65-F5344CB8AC3E}">
        <p14:creationId xmlns:p14="http://schemas.microsoft.com/office/powerpoint/2010/main" val="149347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5472" y="1836027"/>
            <a:ext cx="2861202" cy="3633728"/>
          </a:xfrm>
          <a:ln>
            <a:solidFill>
              <a:schemeClr val="accent1"/>
            </a:solidFill>
          </a:ln>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332" y="851519"/>
            <a:ext cx="3449539" cy="4614070"/>
          </a:xfrm>
          <a:prstGeom prst="rect">
            <a:avLst/>
          </a:prstGeom>
          <a:ln>
            <a:solidFill>
              <a:schemeClr val="accent1"/>
            </a:solidFill>
          </a:ln>
        </p:spPr>
      </p:pic>
      <p:sp>
        <p:nvSpPr>
          <p:cNvPr id="3" name="TextBox 2"/>
          <p:cNvSpPr txBox="1"/>
          <p:nvPr/>
        </p:nvSpPr>
        <p:spPr>
          <a:xfrm>
            <a:off x="2563552" y="743680"/>
            <a:ext cx="3996645" cy="1015663"/>
          </a:xfrm>
          <a:prstGeom prst="rect">
            <a:avLst/>
          </a:prstGeom>
          <a:noFill/>
        </p:spPr>
        <p:txBody>
          <a:bodyPr wrap="square" rtlCol="0">
            <a:spAutoFit/>
          </a:bodyPr>
          <a:lstStyle/>
          <a:p>
            <a:r>
              <a:rPr lang="en-US" sz="2000" dirty="0">
                <a:hlinkClick r:id="rId4"/>
              </a:rPr>
              <a:t>Map and photomicrograph</a:t>
            </a:r>
            <a:r>
              <a:rPr lang="en-US" sz="2000" dirty="0"/>
              <a:t> </a:t>
            </a:r>
          </a:p>
          <a:p>
            <a:r>
              <a:rPr lang="en-US" sz="2000" dirty="0"/>
              <a:t>of the 19 student projects on </a:t>
            </a:r>
          </a:p>
          <a:p>
            <a:r>
              <a:rPr lang="en-US" sz="2000" dirty="0"/>
              <a:t>the MIT’78 ‘</a:t>
            </a:r>
            <a:r>
              <a:rPr lang="en-US" sz="2000" dirty="0" err="1"/>
              <a:t>MultiProject</a:t>
            </a:r>
            <a:r>
              <a:rPr lang="en-US" sz="2000" dirty="0"/>
              <a:t>’ Chip</a:t>
            </a:r>
          </a:p>
        </p:txBody>
      </p:sp>
      <p:sp>
        <p:nvSpPr>
          <p:cNvPr id="6" name="TextBox 5"/>
          <p:cNvSpPr txBox="1"/>
          <p:nvPr/>
        </p:nvSpPr>
        <p:spPr>
          <a:xfrm>
            <a:off x="2563552" y="5542273"/>
            <a:ext cx="7279092" cy="400110"/>
          </a:xfrm>
          <a:prstGeom prst="rect">
            <a:avLst/>
          </a:prstGeom>
          <a:noFill/>
        </p:spPr>
        <p:txBody>
          <a:bodyPr wrap="square" rtlCol="0">
            <a:spAutoFit/>
          </a:bodyPr>
          <a:lstStyle/>
          <a:p>
            <a:r>
              <a:rPr lang="en-US" sz="2000" dirty="0"/>
              <a:t>For more about the </a:t>
            </a:r>
            <a:r>
              <a:rPr lang="en-US" sz="2000" dirty="0">
                <a:hlinkClick r:id="rId5"/>
              </a:rPr>
              <a:t>MIT’78 course</a:t>
            </a:r>
            <a:r>
              <a:rPr lang="en-US" sz="2000" dirty="0"/>
              <a:t>, see </a:t>
            </a:r>
            <a:r>
              <a:rPr lang="en-US" sz="2000" dirty="0">
                <a:hlinkClick r:id="rId6"/>
              </a:rPr>
              <a:t>Lynn’s “MIT Reminiscences”</a:t>
            </a:r>
            <a:endParaRPr lang="en-US" sz="2000" dirty="0"/>
          </a:p>
        </p:txBody>
      </p:sp>
    </p:spTree>
    <p:extLst>
      <p:ext uri="{BB962C8B-B14F-4D97-AF65-F5344CB8AC3E}">
        <p14:creationId xmlns:p14="http://schemas.microsoft.com/office/powerpoint/2010/main" val="18113637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4140" y="904125"/>
            <a:ext cx="8774130" cy="4816703"/>
          </a:xfrm>
          <a:prstGeom prst="rect">
            <a:avLst/>
          </a:prstGeom>
          <a:noFill/>
        </p:spPr>
        <p:txBody>
          <a:bodyPr wrap="square" rtlCol="0">
            <a:spAutoFit/>
          </a:bodyPr>
          <a:lstStyle/>
          <a:p>
            <a:r>
              <a:rPr lang="en-US" sz="1900" b="1" dirty="0"/>
              <a:t>The MIT’78 course stunned various top folks across Silicon Valley . . . </a:t>
            </a:r>
          </a:p>
          <a:p>
            <a:r>
              <a:rPr lang="en-US" sz="1900" dirty="0"/>
              <a:t>Chip design till then had been a mystery, only grasped by a few computer engineers working for chip manufacturers . . and who thus had access to the “printing plants” . . . </a:t>
            </a:r>
          </a:p>
          <a:p>
            <a:endParaRPr lang="en-US" sz="1000" dirty="0"/>
          </a:p>
          <a:p>
            <a:r>
              <a:rPr lang="en-US" sz="1900" b="1" dirty="0"/>
              <a:t>Many other top research universities wanted to offer an “MIT-like” course. But how? </a:t>
            </a:r>
          </a:p>
          <a:p>
            <a:endParaRPr lang="en-US" sz="1000" dirty="0"/>
          </a:p>
          <a:p>
            <a:r>
              <a:rPr lang="en-US" sz="1900" dirty="0">
                <a:solidFill>
                  <a:srgbClr val="FF0000"/>
                </a:solidFill>
              </a:rPr>
              <a:t>After intensive pondering, I grasped </a:t>
            </a:r>
            <a:r>
              <a:rPr lang="en-US" sz="1900" dirty="0">
                <a:solidFill>
                  <a:srgbClr val="FF0000"/>
                </a:solidFill>
                <a:hlinkClick r:id="rId2"/>
              </a:rPr>
              <a:t>the answer</a:t>
            </a:r>
            <a:r>
              <a:rPr lang="en-US" sz="1900" dirty="0">
                <a:solidFill>
                  <a:srgbClr val="FF0000"/>
                </a:solidFill>
              </a:rPr>
              <a:t>:  Rerun the MIT’78 course at a dozen research universities . . . using my MIT lecture notes to keep everything in sync. </a:t>
            </a:r>
          </a:p>
          <a:p>
            <a:endParaRPr lang="en-US" sz="1000" dirty="0">
              <a:solidFill>
                <a:srgbClr val="FF0000"/>
              </a:solidFill>
            </a:endParaRPr>
          </a:p>
          <a:p>
            <a:r>
              <a:rPr lang="en-US" sz="1900" b="1" dirty="0"/>
              <a:t>But how to “print” all the student project chips?</a:t>
            </a:r>
          </a:p>
          <a:p>
            <a:endParaRPr lang="en-US" sz="1000" b="1" dirty="0"/>
          </a:p>
          <a:p>
            <a:r>
              <a:rPr lang="en-US" sz="1900" dirty="0">
                <a:solidFill>
                  <a:srgbClr val="FF0000"/>
                </a:solidFill>
              </a:rPr>
              <a:t>I suddenly </a:t>
            </a:r>
            <a:r>
              <a:rPr lang="en-US" sz="1900" dirty="0">
                <a:solidFill>
                  <a:srgbClr val="FF0000"/>
                </a:solidFill>
                <a:hlinkClick r:id="rId2"/>
              </a:rPr>
              <a:t>envisioned the idea of</a:t>
            </a:r>
            <a:r>
              <a:rPr lang="en-US" sz="1900" dirty="0">
                <a:solidFill>
                  <a:srgbClr val="FF0000"/>
                </a:solidFill>
              </a:rPr>
              <a:t> (what’s now called) an “e-commerce” system enabling student design files to be remotely submitted via the Arpanet to a “server” at PARC .</a:t>
            </a:r>
          </a:p>
          <a:p>
            <a:endParaRPr lang="en-US" sz="1000" dirty="0"/>
          </a:p>
          <a:p>
            <a:r>
              <a:rPr lang="en-US" sz="1900" dirty="0"/>
              <a:t>That server would run software to pack designs into multi-project chips (like composing the print-files for a magazine, using remotely-submitted articles) . . .</a:t>
            </a:r>
          </a:p>
          <a:p>
            <a:endParaRPr lang="en-US" sz="1000" dirty="0"/>
          </a:p>
          <a:p>
            <a:r>
              <a:rPr lang="en-US" sz="1900" dirty="0"/>
              <a:t>We’d then “print” the MPC’s again at HP (</a:t>
            </a:r>
            <a:r>
              <a:rPr lang="en-US" sz="1900" dirty="0">
                <a:hlinkClick r:id="rId3"/>
              </a:rPr>
              <a:t>where Pat Castro had prototyped </a:t>
            </a:r>
          </a:p>
          <a:p>
            <a:r>
              <a:rPr lang="en-US" sz="1900" dirty="0">
                <a:hlinkClick r:id="rId3"/>
              </a:rPr>
              <a:t>the first “silicon foundry”</a:t>
            </a:r>
            <a:r>
              <a:rPr lang="en-US" sz="1900" dirty="0"/>
              <a:t>), and quickly return the chips to students.</a:t>
            </a:r>
          </a:p>
        </p:txBody>
      </p:sp>
    </p:spTree>
    <p:extLst>
      <p:ext uri="{BB962C8B-B14F-4D97-AF65-F5344CB8AC3E}">
        <p14:creationId xmlns:p14="http://schemas.microsoft.com/office/powerpoint/2010/main" val="303644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 calcmode="lin" valueType="num">
                                      <p:cBhvr additive="base">
                                        <p:cTn id="1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 calcmode="lin" valueType="num">
                                      <p:cBhvr additive="base">
                                        <p:cTn id="1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anim calcmode="lin" valueType="num">
                                      <p:cBhvr additive="base">
                                        <p:cTn id="2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anim calcmode="lin" valueType="num">
                                      <p:cBhvr additive="base">
                                        <p:cTn id="31"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13" end="13"/>
                                            </p:txEl>
                                          </p:spTgt>
                                        </p:tgtEl>
                                        <p:attrNameLst>
                                          <p:attrName>style.visibility</p:attrName>
                                        </p:attrNameLst>
                                      </p:cBhvr>
                                      <p:to>
                                        <p:strVal val="visible"/>
                                      </p:to>
                                    </p:set>
                                    <p:anim calcmode="lin" valueType="num">
                                      <p:cBhvr additive="base">
                                        <p:cTn id="35"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3" end="13"/>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14" end="14"/>
                                            </p:txEl>
                                          </p:spTgt>
                                        </p:tgtEl>
                                        <p:attrNameLst>
                                          <p:attrName>style.visibility</p:attrName>
                                        </p:attrNameLst>
                                      </p:cBhvr>
                                      <p:to>
                                        <p:strVal val="visible"/>
                                      </p:to>
                                    </p:set>
                                    <p:anim calcmode="lin" valueType="num">
                                      <p:cBhvr additive="base">
                                        <p:cTn id="39"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3288" y="1394785"/>
            <a:ext cx="3347117" cy="1323439"/>
          </a:xfrm>
          <a:prstGeom prst="rect">
            <a:avLst/>
          </a:prstGeom>
          <a:noFill/>
        </p:spPr>
        <p:txBody>
          <a:bodyPr wrap="square" rtlCol="0">
            <a:spAutoFit/>
          </a:bodyPr>
          <a:lstStyle/>
          <a:p>
            <a:r>
              <a:rPr lang="en-US" sz="2000" dirty="0"/>
              <a:t>We begin during the </a:t>
            </a:r>
            <a:r>
              <a:rPr lang="en-US" sz="2000" dirty="0">
                <a:hlinkClick r:id="rId2"/>
              </a:rPr>
              <a:t>Renaissance</a:t>
            </a:r>
            <a:r>
              <a:rPr lang="en-US" sz="2000" dirty="0"/>
              <a:t> in the 1400s,</a:t>
            </a:r>
          </a:p>
          <a:p>
            <a:r>
              <a:rPr lang="en-US" sz="2000" dirty="0"/>
              <a:t>a time of transformational cultural advances . . .</a:t>
            </a:r>
          </a:p>
        </p:txBody>
      </p:sp>
      <p:sp>
        <p:nvSpPr>
          <p:cNvPr id="9" name="TextBox 8"/>
          <p:cNvSpPr txBox="1"/>
          <p:nvPr/>
        </p:nvSpPr>
        <p:spPr>
          <a:xfrm>
            <a:off x="1396832" y="2788696"/>
            <a:ext cx="3531415" cy="1046440"/>
          </a:xfrm>
          <a:prstGeom prst="rect">
            <a:avLst/>
          </a:prstGeom>
          <a:noFill/>
        </p:spPr>
        <p:txBody>
          <a:bodyPr wrap="square" rtlCol="0">
            <a:spAutoFit/>
          </a:bodyPr>
          <a:lstStyle/>
          <a:p>
            <a:r>
              <a:rPr lang="en-US" dirty="0"/>
              <a:t>Just look at the mechanization of astronomical calculations by the </a:t>
            </a:r>
            <a:endParaRPr lang="en-US" dirty="0">
              <a:hlinkClick r:id="rId3"/>
            </a:endParaRPr>
          </a:p>
          <a:p>
            <a:r>
              <a:rPr lang="en-US" dirty="0">
                <a:hlinkClick r:id="rId3"/>
              </a:rPr>
              <a:t>Prague Astronomical Clock</a:t>
            </a:r>
            <a:r>
              <a:rPr lang="en-US" dirty="0"/>
              <a:t>, c. 1410</a:t>
            </a:r>
          </a:p>
          <a:p>
            <a:r>
              <a:rPr lang="en-US" sz="800" dirty="0"/>
              <a:t> </a:t>
            </a:r>
            <a:endParaRPr lang="en-US" sz="6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58" y="1324314"/>
            <a:ext cx="5660571" cy="4245428"/>
          </a:xfrm>
          <a:prstGeom prst="rect">
            <a:avLst/>
          </a:prstGeom>
          <a:ln>
            <a:solidFill>
              <a:schemeClr val="accent1"/>
            </a:solidFill>
          </a:ln>
        </p:spPr>
      </p:pic>
      <p:sp>
        <p:nvSpPr>
          <p:cNvPr id="11" name="TextBox 10"/>
          <p:cNvSpPr txBox="1"/>
          <p:nvPr/>
        </p:nvSpPr>
        <p:spPr>
          <a:xfrm>
            <a:off x="7375990" y="5569742"/>
            <a:ext cx="3503565" cy="307777"/>
          </a:xfrm>
          <a:prstGeom prst="rect">
            <a:avLst/>
          </a:prstGeom>
          <a:noFill/>
        </p:spPr>
        <p:txBody>
          <a:bodyPr wrap="square" rtlCol="0">
            <a:spAutoFit/>
          </a:bodyPr>
          <a:lstStyle/>
          <a:p>
            <a:r>
              <a:rPr lang="en-US" sz="1400" dirty="0"/>
              <a:t>Photo by Hector </a:t>
            </a:r>
            <a:r>
              <a:rPr lang="en-US" sz="1400" dirty="0" err="1"/>
              <a:t>Zenil</a:t>
            </a:r>
            <a:r>
              <a:rPr lang="en-US" sz="1400" dirty="0"/>
              <a:t> (</a:t>
            </a:r>
            <a:r>
              <a:rPr lang="en-US" sz="1400" dirty="0">
                <a:hlinkClick r:id="rId5"/>
              </a:rPr>
              <a:t>www.hectorzenil.net</a:t>
            </a:r>
            <a:r>
              <a:rPr lang="en-US" sz="1400" dirty="0"/>
              <a:t>)</a:t>
            </a:r>
          </a:p>
        </p:txBody>
      </p:sp>
      <p:sp>
        <p:nvSpPr>
          <p:cNvPr id="3" name="TextBox 2"/>
          <p:cNvSpPr txBox="1"/>
          <p:nvPr/>
        </p:nvSpPr>
        <p:spPr>
          <a:xfrm>
            <a:off x="1393289" y="3835136"/>
            <a:ext cx="3639569" cy="1200329"/>
          </a:xfrm>
          <a:prstGeom prst="rect">
            <a:avLst/>
          </a:prstGeom>
          <a:noFill/>
        </p:spPr>
        <p:txBody>
          <a:bodyPr wrap="square" rtlCol="0">
            <a:spAutoFit/>
          </a:bodyPr>
          <a:lstStyle/>
          <a:p>
            <a:r>
              <a:rPr lang="en-US" dirty="0"/>
              <a:t>It’s a stunning confluence of the highly advanced Mathematics, Science, Engineering, Architecture and Art at That Time . . .</a:t>
            </a:r>
          </a:p>
        </p:txBody>
      </p:sp>
    </p:spTree>
    <p:extLst>
      <p:ext uri="{BB962C8B-B14F-4D97-AF65-F5344CB8AC3E}">
        <p14:creationId xmlns:p14="http://schemas.microsoft.com/office/powerpoint/2010/main" val="144944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070" y="1906261"/>
            <a:ext cx="3223430" cy="3893905"/>
          </a:xfrm>
          <a:prstGeom prst="rect">
            <a:avLst/>
          </a:prstGeom>
        </p:spPr>
      </p:pic>
      <p:sp>
        <p:nvSpPr>
          <p:cNvPr id="4" name="TextBox 3"/>
          <p:cNvSpPr txBox="1"/>
          <p:nvPr/>
        </p:nvSpPr>
        <p:spPr>
          <a:xfrm>
            <a:off x="1664793" y="665771"/>
            <a:ext cx="9236065" cy="707886"/>
          </a:xfrm>
          <a:prstGeom prst="rect">
            <a:avLst/>
          </a:prstGeom>
          <a:noFill/>
        </p:spPr>
        <p:txBody>
          <a:bodyPr wrap="square" rtlCol="0">
            <a:spAutoFit/>
          </a:bodyPr>
          <a:lstStyle/>
          <a:p>
            <a:r>
              <a:rPr lang="en-US" sz="2000" b="1" dirty="0"/>
              <a:t>In the fall of 1979, I orchestrated a huge “happening” (</a:t>
            </a:r>
            <a:r>
              <a:rPr lang="en-US" sz="2000" b="1" dirty="0">
                <a:hlinkClick r:id="rId4"/>
              </a:rPr>
              <a:t>MPC79</a:t>
            </a:r>
            <a:r>
              <a:rPr lang="en-US" sz="2000" b="1" dirty="0"/>
              <a:t>)* . . . It involved 129 budding VLSI designers taking Mead-Conway courses at 12 research universities…</a:t>
            </a:r>
          </a:p>
        </p:txBody>
      </p:sp>
      <p:sp>
        <p:nvSpPr>
          <p:cNvPr id="5" name="Rectangle 4"/>
          <p:cNvSpPr/>
          <p:nvPr/>
        </p:nvSpPr>
        <p:spPr>
          <a:xfrm>
            <a:off x="5469435" y="5277701"/>
            <a:ext cx="5431423" cy="523220"/>
          </a:xfrm>
          <a:prstGeom prst="rect">
            <a:avLst/>
          </a:prstGeom>
        </p:spPr>
        <p:txBody>
          <a:bodyPr wrap="none">
            <a:spAutoFit/>
          </a:bodyPr>
          <a:lstStyle/>
          <a:p>
            <a:r>
              <a:rPr lang="en-US" sz="1400" dirty="0">
                <a:hlinkClick r:id=""/>
              </a:rPr>
              <a:t>*The MPC Adventures:  Experiences with the Generation of VLSI Design </a:t>
            </a:r>
          </a:p>
          <a:p>
            <a:r>
              <a:rPr lang="en-US" sz="1400" dirty="0">
                <a:hlinkClick r:id=""/>
              </a:rPr>
              <a:t>and Implementation Methodologies, L. Conway, Xerox PARC, 1981</a:t>
            </a:r>
            <a:r>
              <a:rPr lang="en-US" sz="1400" dirty="0"/>
              <a:t> (</a:t>
            </a:r>
            <a:r>
              <a:rPr lang="en-US" sz="1400" dirty="0">
                <a:hlinkClick r:id="rId5"/>
              </a:rPr>
              <a:t>PDF</a:t>
            </a:r>
            <a:r>
              <a:rPr lang="en-US" sz="1400" dirty="0"/>
              <a:t>)</a:t>
            </a: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0777" y="1632814"/>
            <a:ext cx="5728738" cy="3547155"/>
          </a:xfrm>
          <a:prstGeom prst="rect">
            <a:avLst/>
          </a:prstGeom>
        </p:spPr>
      </p:pic>
      <p:sp>
        <p:nvSpPr>
          <p:cNvPr id="3" name="TextBox 2"/>
          <p:cNvSpPr txBox="1"/>
          <p:nvPr/>
        </p:nvSpPr>
        <p:spPr>
          <a:xfrm>
            <a:off x="1664793" y="1567707"/>
            <a:ext cx="4194469" cy="338554"/>
          </a:xfrm>
          <a:prstGeom prst="rect">
            <a:avLst/>
          </a:prstGeom>
          <a:noFill/>
        </p:spPr>
        <p:txBody>
          <a:bodyPr wrap="square" rtlCol="0">
            <a:spAutoFit/>
          </a:bodyPr>
          <a:lstStyle/>
          <a:p>
            <a:r>
              <a:rPr lang="en-US" sz="1600" dirty="0"/>
              <a:t>MPC79 e-commerce-system ARPANET interface:</a:t>
            </a:r>
          </a:p>
        </p:txBody>
      </p:sp>
    </p:spTree>
    <p:extLst>
      <p:ext uri="{BB962C8B-B14F-4D97-AF65-F5344CB8AC3E}">
        <p14:creationId xmlns:p14="http://schemas.microsoft.com/office/powerpoint/2010/main" val="251453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8688" y="1731049"/>
            <a:ext cx="5033462" cy="4158225"/>
          </a:xfrm>
          <a:prstGeom prst="rect">
            <a:avLst/>
          </a:prstGeom>
        </p:spPr>
      </p:pic>
      <p:sp>
        <p:nvSpPr>
          <p:cNvPr id="4" name="Rectangle 3"/>
          <p:cNvSpPr/>
          <p:nvPr/>
        </p:nvSpPr>
        <p:spPr>
          <a:xfrm>
            <a:off x="1201685" y="475047"/>
            <a:ext cx="9795274" cy="1015663"/>
          </a:xfrm>
          <a:prstGeom prst="rect">
            <a:avLst/>
          </a:prstGeom>
        </p:spPr>
        <p:txBody>
          <a:bodyPr wrap="square">
            <a:spAutoFit/>
          </a:bodyPr>
          <a:lstStyle/>
          <a:p>
            <a:r>
              <a:rPr lang="en-US" sz="2000" dirty="0">
                <a:hlinkClick r:id="rId4"/>
              </a:rPr>
              <a:t>MPC79</a:t>
            </a:r>
            <a:r>
              <a:rPr lang="en-US" sz="2000" dirty="0"/>
              <a:t> not only provided a large-scale “demonstration-operation-validation” of the design methods, design courses, design tools and e-commerce digital-prototyping technology …</a:t>
            </a:r>
          </a:p>
          <a:p>
            <a:r>
              <a:rPr lang="en-US" sz="2000" dirty="0"/>
              <a:t>it also triggered ‘cyclic gain’ in, and exponentiation of, the budding VLSI-design-ecosystem…</a:t>
            </a:r>
          </a:p>
        </p:txBody>
      </p:sp>
      <p:sp>
        <p:nvSpPr>
          <p:cNvPr id="7" name="TextBox 6"/>
          <p:cNvSpPr txBox="1"/>
          <p:nvPr/>
        </p:nvSpPr>
        <p:spPr>
          <a:xfrm>
            <a:off x="5980946" y="5852614"/>
            <a:ext cx="3731328" cy="276999"/>
          </a:xfrm>
          <a:prstGeom prst="rect">
            <a:avLst/>
          </a:prstGeom>
          <a:noFill/>
        </p:spPr>
        <p:txBody>
          <a:bodyPr wrap="square" rtlCol="0">
            <a:spAutoFit/>
          </a:bodyPr>
          <a:lstStyle/>
          <a:p>
            <a:r>
              <a:rPr lang="en-US" sz="1200" dirty="0">
                <a:hlinkClick r:id="rId5"/>
              </a:rPr>
              <a:t>The MPC Adventures</a:t>
            </a:r>
            <a:r>
              <a:rPr lang="en-US" sz="1200" dirty="0"/>
              <a:t>, </a:t>
            </a:r>
            <a:r>
              <a:rPr lang="en-US" sz="1200" dirty="0" err="1"/>
              <a:t>L.ynn</a:t>
            </a:r>
            <a:r>
              <a:rPr lang="en-US" sz="1200" dirty="0"/>
              <a:t> Conway, Xerox PARC, 1981.</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0775" y="1592550"/>
            <a:ext cx="3731328" cy="4604458"/>
          </a:xfrm>
          <a:prstGeom prst="rect">
            <a:avLst/>
          </a:prstGeom>
        </p:spPr>
      </p:pic>
    </p:spTree>
    <p:extLst>
      <p:ext uri="{BB962C8B-B14F-4D97-AF65-F5344CB8AC3E}">
        <p14:creationId xmlns:p14="http://schemas.microsoft.com/office/powerpoint/2010/main" val="310153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571" y="1640203"/>
            <a:ext cx="5033462" cy="4004853"/>
          </a:xfrm>
          <a:prstGeom prst="rect">
            <a:avLst/>
          </a:prstGeom>
        </p:spPr>
      </p:pic>
      <p:sp>
        <p:nvSpPr>
          <p:cNvPr id="4" name="Rectangle 3"/>
          <p:cNvSpPr/>
          <p:nvPr/>
        </p:nvSpPr>
        <p:spPr>
          <a:xfrm>
            <a:off x="734571" y="631945"/>
            <a:ext cx="11257132" cy="707886"/>
          </a:xfrm>
          <a:prstGeom prst="rect">
            <a:avLst/>
          </a:prstGeom>
        </p:spPr>
        <p:txBody>
          <a:bodyPr wrap="square">
            <a:spAutoFit/>
          </a:bodyPr>
          <a:lstStyle/>
          <a:p>
            <a:pPr algn="ctr"/>
            <a:r>
              <a:rPr lang="en-US" sz="2000" dirty="0"/>
              <a:t>Visualizing how </a:t>
            </a:r>
            <a:r>
              <a:rPr lang="en-US" sz="2000" dirty="0">
                <a:hlinkClick r:id="rId3"/>
              </a:rPr>
              <a:t>techno-social-system dynamics triggered an exponentiation</a:t>
            </a:r>
            <a:r>
              <a:rPr lang="en-US" sz="2000" dirty="0"/>
              <a:t> of the new </a:t>
            </a:r>
          </a:p>
          <a:p>
            <a:pPr algn="ctr"/>
            <a:r>
              <a:rPr lang="en-US" sz="2000" dirty="0"/>
              <a:t>VLSI chip design-and-making ecosystem via the emergent internet-communication technology . . . </a:t>
            </a:r>
          </a:p>
        </p:txBody>
      </p:sp>
      <p:sp>
        <p:nvSpPr>
          <p:cNvPr id="7" name="TextBox 6"/>
          <p:cNvSpPr txBox="1"/>
          <p:nvPr/>
        </p:nvSpPr>
        <p:spPr>
          <a:xfrm>
            <a:off x="2355575" y="5491167"/>
            <a:ext cx="3054650" cy="307777"/>
          </a:xfrm>
          <a:prstGeom prst="rect">
            <a:avLst/>
          </a:prstGeom>
          <a:noFill/>
        </p:spPr>
        <p:txBody>
          <a:bodyPr wrap="square" rtlCol="0">
            <a:spAutoFit/>
          </a:bodyPr>
          <a:lstStyle/>
          <a:p>
            <a:r>
              <a:rPr lang="en-US" sz="1400" b="1" dirty="0">
                <a:hlinkClick r:id="rId3"/>
              </a:rPr>
              <a:t>The MPC Adventures</a:t>
            </a:r>
            <a:r>
              <a:rPr lang="en-US" sz="1400" b="1" dirty="0"/>
              <a:t>*</a:t>
            </a:r>
            <a:r>
              <a:rPr lang="en-US" sz="1400" dirty="0"/>
              <a:t> (LC, 1981, p. 16)</a:t>
            </a:r>
            <a:r>
              <a:rPr lang="en-US" sz="1200" dirty="0"/>
              <a:t> </a:t>
            </a:r>
          </a:p>
        </p:txBody>
      </p:sp>
      <p:sp>
        <p:nvSpPr>
          <p:cNvPr id="3" name="TextBox 2"/>
          <p:cNvSpPr txBox="1"/>
          <p:nvPr/>
        </p:nvSpPr>
        <p:spPr>
          <a:xfrm>
            <a:off x="5768033" y="4556048"/>
            <a:ext cx="5311903" cy="646331"/>
          </a:xfrm>
          <a:prstGeom prst="rect">
            <a:avLst/>
          </a:prstGeom>
          <a:noFill/>
        </p:spPr>
        <p:txBody>
          <a:bodyPr wrap="none" rtlCol="0">
            <a:spAutoFit/>
          </a:bodyPr>
          <a:lstStyle/>
          <a:p>
            <a:r>
              <a:rPr lang="en-US" b="1" dirty="0"/>
              <a:t>By 1982-83, Mead-Conway VLSI design courses were</a:t>
            </a:r>
          </a:p>
          <a:p>
            <a:r>
              <a:rPr lang="en-US" b="1" dirty="0"/>
              <a:t>being offered </a:t>
            </a:r>
            <a:r>
              <a:rPr lang="en-US" b="1" dirty="0">
                <a:hlinkClick r:id="rId4"/>
              </a:rPr>
              <a:t>at 113 universities all around the world</a:t>
            </a:r>
            <a:endParaRPr lang="en-US" b="1"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3817" y="1570628"/>
            <a:ext cx="4709158" cy="2915845"/>
          </a:xfrm>
          <a:prstGeom prst="rect">
            <a:avLst/>
          </a:prstGeom>
        </p:spPr>
      </p:pic>
      <p:sp>
        <p:nvSpPr>
          <p:cNvPr id="5" name="TextBox 4"/>
          <p:cNvSpPr txBox="1"/>
          <p:nvPr/>
        </p:nvSpPr>
        <p:spPr>
          <a:xfrm>
            <a:off x="5768030" y="5202379"/>
            <a:ext cx="5874241" cy="579742"/>
          </a:xfrm>
          <a:prstGeom prst="rect">
            <a:avLst/>
          </a:prstGeom>
          <a:noFill/>
        </p:spPr>
        <p:txBody>
          <a:bodyPr wrap="square" rtlCol="0">
            <a:spAutoFit/>
          </a:bodyPr>
          <a:lstStyle/>
          <a:p>
            <a:r>
              <a:rPr lang="en-US" sz="1600" b="1" dirty="0"/>
              <a:t>*An early exploration of </a:t>
            </a:r>
            <a:r>
              <a:rPr lang="en-US" sz="1600" b="1" dirty="0">
                <a:hlinkClick r:id="rId6"/>
              </a:rPr>
              <a:t>emergent techno-social-system dynamics </a:t>
            </a:r>
            <a:endParaRPr lang="en-US" sz="1600" b="1" dirty="0"/>
          </a:p>
          <a:p>
            <a:r>
              <a:rPr lang="en-US" sz="1600" b="1" dirty="0"/>
              <a:t>by doing what decades later is becoming known as “</a:t>
            </a:r>
            <a:r>
              <a:rPr lang="en-US" sz="1600" b="1" dirty="0">
                <a:hlinkClick r:id="rId7"/>
              </a:rPr>
              <a:t>social physics</a:t>
            </a:r>
            <a:r>
              <a:rPr lang="en-US" sz="1600" b="1" dirty="0"/>
              <a:t>”</a:t>
            </a:r>
          </a:p>
        </p:txBody>
      </p:sp>
    </p:spTree>
    <p:extLst>
      <p:ext uri="{BB962C8B-B14F-4D97-AF65-F5344CB8AC3E}">
        <p14:creationId xmlns:p14="http://schemas.microsoft.com/office/powerpoint/2010/main" val="35918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951" y="565425"/>
            <a:ext cx="2657080" cy="1451779"/>
          </a:xfrm>
          <a:prstGeom prst="rect">
            <a:avLst/>
          </a:prstGeom>
          <a:ln>
            <a:solidFill>
              <a:schemeClr val="accent1"/>
            </a:solidFill>
          </a:ln>
        </p:spPr>
      </p:pic>
      <p:pic>
        <p:nvPicPr>
          <p:cNvPr id="3" name="Picture 2">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564" y="832283"/>
            <a:ext cx="3118207" cy="2086282"/>
          </a:xfrm>
          <a:prstGeom prst="rect">
            <a:avLst/>
          </a:prstGeom>
          <a:ln>
            <a:solidFill>
              <a:schemeClr val="accent1"/>
            </a:solidFill>
          </a:ln>
        </p:spPr>
      </p:pic>
      <p:pic>
        <p:nvPicPr>
          <p:cNvPr id="5" name="Picture 4">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7644" y="1036573"/>
            <a:ext cx="2814004" cy="3763984"/>
          </a:xfrm>
          <a:prstGeom prst="rect">
            <a:avLst/>
          </a:prstGeom>
          <a:ln>
            <a:solidFill>
              <a:schemeClr val="accent1"/>
            </a:solidFill>
          </a:ln>
        </p:spPr>
      </p:pic>
      <p:pic>
        <p:nvPicPr>
          <p:cNvPr id="4" name="Picture 3">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3344" y="1291314"/>
            <a:ext cx="3590900" cy="5272322"/>
          </a:xfrm>
          <a:prstGeom prst="rect">
            <a:avLst/>
          </a:prstGeom>
          <a:ln>
            <a:solidFill>
              <a:schemeClr val="accent1"/>
            </a:solidFill>
          </a:ln>
        </p:spPr>
      </p:pic>
      <p:sp>
        <p:nvSpPr>
          <p:cNvPr id="7" name="TextBox 6"/>
          <p:cNvSpPr txBox="1"/>
          <p:nvPr/>
        </p:nvSpPr>
        <p:spPr>
          <a:xfrm>
            <a:off x="880217" y="228359"/>
            <a:ext cx="802709" cy="369332"/>
          </a:xfrm>
          <a:prstGeom prst="rect">
            <a:avLst/>
          </a:prstGeom>
          <a:noFill/>
        </p:spPr>
        <p:txBody>
          <a:bodyPr wrap="square" rtlCol="0">
            <a:spAutoFit/>
          </a:bodyPr>
          <a:lstStyle/>
          <a:p>
            <a:r>
              <a:rPr lang="en-US" dirty="0">
                <a:hlinkClick r:id="rId9"/>
              </a:rPr>
              <a:t>1976</a:t>
            </a:r>
            <a:endParaRPr lang="en-US" dirty="0"/>
          </a:p>
        </p:txBody>
      </p:sp>
      <p:sp>
        <p:nvSpPr>
          <p:cNvPr id="8" name="TextBox 7"/>
          <p:cNvSpPr txBox="1"/>
          <p:nvPr/>
        </p:nvSpPr>
        <p:spPr>
          <a:xfrm>
            <a:off x="7080946" y="667241"/>
            <a:ext cx="1265129" cy="369332"/>
          </a:xfrm>
          <a:prstGeom prst="rect">
            <a:avLst/>
          </a:prstGeom>
          <a:noFill/>
        </p:spPr>
        <p:txBody>
          <a:bodyPr wrap="square" rtlCol="0">
            <a:spAutoFit/>
          </a:bodyPr>
          <a:lstStyle/>
          <a:p>
            <a:r>
              <a:rPr lang="en-US" dirty="0">
                <a:hlinkClick r:id="rId10"/>
              </a:rPr>
              <a:t>1978</a:t>
            </a:r>
            <a:endParaRPr lang="en-US" dirty="0"/>
          </a:p>
        </p:txBody>
      </p:sp>
      <p:sp>
        <p:nvSpPr>
          <p:cNvPr id="9" name="TextBox 8"/>
          <p:cNvSpPr txBox="1"/>
          <p:nvPr/>
        </p:nvSpPr>
        <p:spPr>
          <a:xfrm>
            <a:off x="10094866" y="921982"/>
            <a:ext cx="784964" cy="369332"/>
          </a:xfrm>
          <a:prstGeom prst="rect">
            <a:avLst/>
          </a:prstGeom>
          <a:noFill/>
        </p:spPr>
        <p:txBody>
          <a:bodyPr wrap="square" rtlCol="0">
            <a:spAutoFit/>
          </a:bodyPr>
          <a:lstStyle/>
          <a:p>
            <a:r>
              <a:rPr lang="en-US" dirty="0">
                <a:hlinkClick r:id="rId7"/>
              </a:rPr>
              <a:t>1979</a:t>
            </a:r>
            <a:endParaRPr lang="en-US" dirty="0"/>
          </a:p>
        </p:txBody>
      </p:sp>
      <p:sp>
        <p:nvSpPr>
          <p:cNvPr id="10" name="TextBox 9"/>
          <p:cNvSpPr txBox="1"/>
          <p:nvPr/>
        </p:nvSpPr>
        <p:spPr>
          <a:xfrm>
            <a:off x="880217" y="5447450"/>
            <a:ext cx="6761298" cy="523220"/>
          </a:xfrm>
          <a:prstGeom prst="rect">
            <a:avLst/>
          </a:prstGeom>
          <a:noFill/>
        </p:spPr>
        <p:txBody>
          <a:bodyPr wrap="square" rtlCol="0">
            <a:spAutoFit/>
          </a:bodyPr>
          <a:lstStyle/>
          <a:p>
            <a:pPr>
              <a:spcAft>
                <a:spcPts val="3600"/>
              </a:spcAft>
            </a:pPr>
            <a:r>
              <a:rPr lang="en-US" sz="2800" dirty="0"/>
              <a:t>’79: Launching the VLSI </a:t>
            </a:r>
            <a:r>
              <a:rPr lang="en-US" sz="2800" dirty="0">
                <a:hlinkClick r:id="rId7"/>
              </a:rPr>
              <a:t>courses via MPC79</a:t>
            </a:r>
            <a:r>
              <a:rPr lang="en-US" sz="2800" dirty="0"/>
              <a:t>!!</a:t>
            </a:r>
          </a:p>
        </p:txBody>
      </p:sp>
      <p:sp>
        <p:nvSpPr>
          <p:cNvPr id="11" name="TextBox 10"/>
          <p:cNvSpPr txBox="1"/>
          <p:nvPr/>
        </p:nvSpPr>
        <p:spPr>
          <a:xfrm>
            <a:off x="4079667" y="438698"/>
            <a:ext cx="1265129" cy="369332"/>
          </a:xfrm>
          <a:prstGeom prst="rect">
            <a:avLst/>
          </a:prstGeom>
          <a:noFill/>
        </p:spPr>
        <p:txBody>
          <a:bodyPr wrap="square" rtlCol="0">
            <a:spAutoFit/>
          </a:bodyPr>
          <a:lstStyle/>
          <a:p>
            <a:r>
              <a:rPr lang="en-US" dirty="0">
                <a:hlinkClick r:id="rId11"/>
              </a:rPr>
              <a:t>1977</a:t>
            </a:r>
            <a:endParaRPr lang="en-US" dirty="0"/>
          </a:p>
        </p:txBody>
      </p:sp>
      <p:sp>
        <p:nvSpPr>
          <p:cNvPr id="13" name="Rectangle 12"/>
          <p:cNvSpPr/>
          <p:nvPr/>
        </p:nvSpPr>
        <p:spPr>
          <a:xfrm>
            <a:off x="880217" y="3852972"/>
            <a:ext cx="3872342" cy="369332"/>
          </a:xfrm>
          <a:prstGeom prst="rect">
            <a:avLst/>
          </a:prstGeom>
        </p:spPr>
        <p:txBody>
          <a:bodyPr wrap="none">
            <a:spAutoFit/>
          </a:bodyPr>
          <a:lstStyle/>
          <a:p>
            <a:pPr>
              <a:spcAft>
                <a:spcPts val="3000"/>
              </a:spcAft>
            </a:pPr>
            <a:r>
              <a:rPr lang="en-US" dirty="0"/>
              <a:t>’76: How to cope with VLSI </a:t>
            </a:r>
            <a:r>
              <a:rPr lang="en-US" dirty="0">
                <a:hlinkClick r:id="rId9"/>
              </a:rPr>
              <a:t>complexity</a:t>
            </a:r>
            <a:r>
              <a:rPr lang="en-US" dirty="0"/>
              <a:t>?</a:t>
            </a:r>
          </a:p>
        </p:txBody>
      </p:sp>
      <p:sp>
        <p:nvSpPr>
          <p:cNvPr id="16" name="Rectangle 15"/>
          <p:cNvSpPr/>
          <p:nvPr/>
        </p:nvSpPr>
        <p:spPr>
          <a:xfrm>
            <a:off x="848125" y="4282464"/>
            <a:ext cx="4362092" cy="400110"/>
          </a:xfrm>
          <a:prstGeom prst="rect">
            <a:avLst/>
          </a:prstGeom>
        </p:spPr>
        <p:txBody>
          <a:bodyPr wrap="none">
            <a:spAutoFit/>
          </a:bodyPr>
          <a:lstStyle/>
          <a:p>
            <a:pPr>
              <a:spcAft>
                <a:spcPts val="3600"/>
              </a:spcAft>
            </a:pPr>
            <a:r>
              <a:rPr lang="en-US" sz="2000" dirty="0"/>
              <a:t>’77: Inventing scalable VLSI </a:t>
            </a:r>
            <a:r>
              <a:rPr lang="en-US" sz="2000" dirty="0">
                <a:hlinkClick r:id="rId11"/>
              </a:rPr>
              <a:t>design rules</a:t>
            </a:r>
            <a:r>
              <a:rPr lang="en-US" sz="2000" dirty="0"/>
              <a:t>.</a:t>
            </a:r>
          </a:p>
        </p:txBody>
      </p:sp>
      <p:sp>
        <p:nvSpPr>
          <p:cNvPr id="17" name="Rectangle 16"/>
          <p:cNvSpPr/>
          <p:nvPr/>
        </p:nvSpPr>
        <p:spPr>
          <a:xfrm>
            <a:off x="848125" y="4790939"/>
            <a:ext cx="5638018" cy="492443"/>
          </a:xfrm>
          <a:prstGeom prst="rect">
            <a:avLst/>
          </a:prstGeom>
        </p:spPr>
        <p:txBody>
          <a:bodyPr wrap="none">
            <a:spAutoFit/>
          </a:bodyPr>
          <a:lstStyle/>
          <a:p>
            <a:pPr>
              <a:spcAft>
                <a:spcPts val="3600"/>
              </a:spcAft>
            </a:pPr>
            <a:r>
              <a:rPr lang="en-US" sz="2600" dirty="0"/>
              <a:t>’78: Launching the VLSI </a:t>
            </a:r>
            <a:r>
              <a:rPr lang="en-US" sz="2600" dirty="0">
                <a:hlinkClick r:id="rId10"/>
              </a:rPr>
              <a:t>methods at MIT</a:t>
            </a:r>
            <a:r>
              <a:rPr lang="en-US" sz="2600" dirty="0"/>
              <a:t>!</a:t>
            </a:r>
          </a:p>
        </p:txBody>
      </p:sp>
      <p:sp>
        <p:nvSpPr>
          <p:cNvPr id="18" name="TextBox 17"/>
          <p:cNvSpPr txBox="1"/>
          <p:nvPr/>
        </p:nvSpPr>
        <p:spPr>
          <a:xfrm>
            <a:off x="880217" y="3044947"/>
            <a:ext cx="4819775" cy="707886"/>
          </a:xfrm>
          <a:prstGeom prst="rect">
            <a:avLst/>
          </a:prstGeom>
          <a:noFill/>
        </p:spPr>
        <p:txBody>
          <a:bodyPr wrap="square" rtlCol="0">
            <a:spAutoFit/>
          </a:bodyPr>
          <a:lstStyle/>
          <a:p>
            <a:r>
              <a:rPr lang="en-US" sz="2000" b="1" dirty="0">
                <a:hlinkClick r:id="rId12"/>
              </a:rPr>
              <a:t>Envisioning the </a:t>
            </a:r>
            <a:r>
              <a:rPr lang="en-US" sz="2000" b="1" dirty="0" err="1">
                <a:hlinkClick r:id="rId12"/>
              </a:rPr>
              <a:t>exponentiating</a:t>
            </a:r>
            <a:r>
              <a:rPr lang="en-US" sz="2000" b="1" dirty="0">
                <a:hlinkClick r:id="rId12"/>
              </a:rPr>
              <a:t> </a:t>
            </a:r>
          </a:p>
          <a:p>
            <a:r>
              <a:rPr lang="en-US" sz="2000" b="1" dirty="0">
                <a:hlinkClick r:id="rId12"/>
              </a:rPr>
              <a:t>wave of VLSI innovation </a:t>
            </a:r>
            <a:r>
              <a:rPr lang="en-US" sz="2000" b="1" dirty="0"/>
              <a:t>. . . </a:t>
            </a:r>
          </a:p>
        </p:txBody>
      </p:sp>
    </p:spTree>
    <p:extLst>
      <p:ext uri="{BB962C8B-B14F-4D97-AF65-F5344CB8AC3E}">
        <p14:creationId xmlns:p14="http://schemas.microsoft.com/office/powerpoint/2010/main" val="25592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3" grpId="0"/>
      <p:bldP spid="16"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19669" y="4558941"/>
            <a:ext cx="3684269" cy="1200329"/>
          </a:xfrm>
          <a:prstGeom prst="rect">
            <a:avLst/>
          </a:prstGeom>
          <a:noFill/>
        </p:spPr>
        <p:txBody>
          <a:bodyPr wrap="square" rtlCol="0">
            <a:spAutoFit/>
          </a:bodyPr>
          <a:lstStyle/>
          <a:p>
            <a:r>
              <a:rPr lang="en-US" dirty="0"/>
              <a:t>Starting with </a:t>
            </a:r>
            <a:r>
              <a:rPr lang="en-US" dirty="0">
                <a:hlinkClick r:id="rId2"/>
              </a:rPr>
              <a:t>several thousand</a:t>
            </a:r>
            <a:r>
              <a:rPr lang="en-US" dirty="0"/>
              <a:t> in 1971, the number of transistors on </a:t>
            </a:r>
          </a:p>
          <a:p>
            <a:r>
              <a:rPr lang="en-US" dirty="0"/>
              <a:t>a chip passed one million by 1991, and passed </a:t>
            </a:r>
            <a:r>
              <a:rPr lang="en-US" dirty="0">
                <a:hlinkClick r:id="rId2"/>
              </a:rPr>
              <a:t>several billion</a:t>
            </a:r>
            <a:r>
              <a:rPr lang="en-US" dirty="0"/>
              <a:t> by 2011!</a:t>
            </a:r>
          </a:p>
        </p:txBody>
      </p:sp>
      <p:sp>
        <p:nvSpPr>
          <p:cNvPr id="3" name="Rectangle 2"/>
          <p:cNvSpPr/>
          <p:nvPr/>
        </p:nvSpPr>
        <p:spPr>
          <a:xfrm>
            <a:off x="2019669" y="879797"/>
            <a:ext cx="3071973" cy="1015663"/>
          </a:xfrm>
          <a:prstGeom prst="rect">
            <a:avLst/>
          </a:prstGeom>
        </p:spPr>
        <p:txBody>
          <a:bodyPr wrap="square">
            <a:spAutoFit/>
          </a:bodyPr>
          <a:lstStyle/>
          <a:p>
            <a:r>
              <a:rPr lang="en-US" sz="2000" dirty="0"/>
              <a:t>Over the past 40 years or so, </a:t>
            </a:r>
            <a:r>
              <a:rPr lang="en-US" sz="2000" dirty="0">
                <a:hlinkClick r:id="rId3"/>
              </a:rPr>
              <a:t>Moore’s Law </a:t>
            </a:r>
            <a:r>
              <a:rPr lang="en-US" sz="2000" dirty="0"/>
              <a:t>stayed on track all the way:</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5325" y="1867116"/>
            <a:ext cx="2661011" cy="2465156"/>
          </a:xfrm>
          <a:prstGeom prst="rect">
            <a:avLst/>
          </a:prstGeom>
        </p:spPr>
      </p:pic>
      <p:sp>
        <p:nvSpPr>
          <p:cNvPr id="6" name="Rectangle 5"/>
          <p:cNvSpPr/>
          <p:nvPr/>
        </p:nvSpPr>
        <p:spPr>
          <a:xfrm>
            <a:off x="3080463" y="3158967"/>
            <a:ext cx="1731564" cy="338554"/>
          </a:xfrm>
          <a:prstGeom prst="rect">
            <a:avLst/>
          </a:prstGeom>
        </p:spPr>
        <p:txBody>
          <a:bodyPr wrap="none">
            <a:spAutoFit/>
          </a:bodyPr>
          <a:lstStyle/>
          <a:p>
            <a:r>
              <a:rPr lang="en-US" sz="1600" dirty="0"/>
              <a:t>N(t)/N(0) = 2^(t/2)</a:t>
            </a:r>
          </a:p>
        </p:txBody>
      </p:sp>
      <p:sp>
        <p:nvSpPr>
          <p:cNvPr id="7" name="TextBox 6"/>
          <p:cNvSpPr txBox="1"/>
          <p:nvPr/>
        </p:nvSpPr>
        <p:spPr>
          <a:xfrm>
            <a:off x="2452955" y="2120130"/>
            <a:ext cx="503434" cy="369332"/>
          </a:xfrm>
          <a:prstGeom prst="rect">
            <a:avLst/>
          </a:prstGeom>
          <a:noFill/>
        </p:spPr>
        <p:txBody>
          <a:bodyPr wrap="square" rtlCol="0">
            <a:spAutoFit/>
          </a:bodyPr>
          <a:lstStyle/>
          <a:p>
            <a:r>
              <a:rPr lang="en-US" dirty="0"/>
              <a:t>N</a:t>
            </a:r>
          </a:p>
        </p:txBody>
      </p:sp>
      <p:sp>
        <p:nvSpPr>
          <p:cNvPr id="8" name="TextBox 7"/>
          <p:cNvSpPr txBox="1"/>
          <p:nvPr/>
        </p:nvSpPr>
        <p:spPr>
          <a:xfrm>
            <a:off x="2019845" y="3487458"/>
            <a:ext cx="919539" cy="369332"/>
          </a:xfrm>
          <a:prstGeom prst="rect">
            <a:avLst/>
          </a:prstGeom>
          <a:noFill/>
        </p:spPr>
        <p:txBody>
          <a:bodyPr wrap="square" rtlCol="0">
            <a:spAutoFit/>
          </a:bodyPr>
          <a:lstStyle/>
          <a:p>
            <a:r>
              <a:rPr lang="en-US" sz="1400" dirty="0"/>
              <a:t>N(0), </a:t>
            </a:r>
            <a:r>
              <a:rPr lang="en-US" dirty="0"/>
              <a:t>t</a:t>
            </a:r>
            <a:r>
              <a:rPr lang="en-US" sz="1400" dirty="0"/>
              <a:t>(0)</a:t>
            </a:r>
          </a:p>
        </p:txBody>
      </p:sp>
      <p:sp>
        <p:nvSpPr>
          <p:cNvPr id="9" name="TextBox 8"/>
          <p:cNvSpPr txBox="1"/>
          <p:nvPr/>
        </p:nvSpPr>
        <p:spPr>
          <a:xfrm>
            <a:off x="3097468" y="2652022"/>
            <a:ext cx="1587355" cy="461665"/>
          </a:xfrm>
          <a:prstGeom prst="rect">
            <a:avLst/>
          </a:prstGeom>
          <a:noFill/>
        </p:spPr>
        <p:txBody>
          <a:bodyPr wrap="square" rtlCol="0">
            <a:spAutoFit/>
          </a:bodyPr>
          <a:lstStyle/>
          <a:p>
            <a:r>
              <a:rPr lang="en-US" sz="1200" dirty="0"/>
              <a:t>(exponential function</a:t>
            </a:r>
          </a:p>
          <a:p>
            <a:r>
              <a:rPr lang="en-US" sz="1200" dirty="0"/>
              <a:t> with t in years)</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7415" y="684520"/>
            <a:ext cx="5853915" cy="5975207"/>
          </a:xfrm>
          <a:prstGeom prst="rect">
            <a:avLst/>
          </a:prstGeom>
        </p:spPr>
      </p:pic>
      <p:sp>
        <p:nvSpPr>
          <p:cNvPr id="10" name="TextBox 9"/>
          <p:cNvSpPr txBox="1"/>
          <p:nvPr/>
        </p:nvSpPr>
        <p:spPr>
          <a:xfrm>
            <a:off x="6620777" y="2120130"/>
            <a:ext cx="1859621" cy="461665"/>
          </a:xfrm>
          <a:prstGeom prst="rect">
            <a:avLst/>
          </a:prstGeom>
          <a:noFill/>
        </p:spPr>
        <p:txBody>
          <a:bodyPr wrap="square" rtlCol="0">
            <a:spAutoFit/>
          </a:bodyPr>
          <a:lstStyle/>
          <a:p>
            <a:r>
              <a:rPr lang="en-US" sz="1200" dirty="0"/>
              <a:t>(exponential function </a:t>
            </a:r>
          </a:p>
          <a:p>
            <a:r>
              <a:rPr lang="en-US" sz="1200" dirty="0"/>
              <a:t>graphed on log scale)</a:t>
            </a:r>
          </a:p>
        </p:txBody>
      </p:sp>
    </p:spTree>
    <p:extLst>
      <p:ext uri="{BB962C8B-B14F-4D97-AF65-F5344CB8AC3E}">
        <p14:creationId xmlns:p14="http://schemas.microsoft.com/office/powerpoint/2010/main" val="179029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03670" y="806627"/>
            <a:ext cx="2846719" cy="830997"/>
          </a:xfrm>
          <a:prstGeom prst="rect">
            <a:avLst/>
          </a:prstGeom>
          <a:noFill/>
        </p:spPr>
        <p:txBody>
          <a:bodyPr wrap="square" rtlCol="0">
            <a:spAutoFit/>
          </a:bodyPr>
          <a:lstStyle/>
          <a:p>
            <a:r>
              <a:rPr lang="en-US" sz="2400" dirty="0"/>
              <a:t>For example, this </a:t>
            </a:r>
            <a:r>
              <a:rPr lang="en-US" sz="2400" dirty="0">
                <a:hlinkClick r:id="rId2"/>
              </a:rPr>
              <a:t>iPhone 5 ‘A6’ chip</a:t>
            </a:r>
            <a:endParaRPr lang="en-US" sz="2400" dirty="0"/>
          </a:p>
        </p:txBody>
      </p:sp>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8580" y="806627"/>
            <a:ext cx="4867943" cy="491520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952" y="2592735"/>
            <a:ext cx="3523649" cy="2642737"/>
          </a:xfrm>
          <a:prstGeom prst="rect">
            <a:avLst/>
          </a:prstGeom>
        </p:spPr>
      </p:pic>
      <p:sp>
        <p:nvSpPr>
          <p:cNvPr id="5" name="TextBox 4"/>
          <p:cNvSpPr txBox="1"/>
          <p:nvPr/>
        </p:nvSpPr>
        <p:spPr>
          <a:xfrm>
            <a:off x="3939965" y="5192850"/>
            <a:ext cx="610424" cy="276999"/>
          </a:xfrm>
          <a:prstGeom prst="rect">
            <a:avLst/>
          </a:prstGeom>
          <a:noFill/>
        </p:spPr>
        <p:txBody>
          <a:bodyPr wrap="none" rtlCol="0">
            <a:spAutoFit/>
          </a:bodyPr>
          <a:lstStyle/>
          <a:p>
            <a:r>
              <a:rPr lang="en-US" sz="1200" dirty="0">
                <a:hlinkClick r:id="rId5"/>
              </a:rPr>
              <a:t>Source</a:t>
            </a:r>
            <a:endParaRPr lang="en-US" sz="1200" dirty="0"/>
          </a:p>
        </p:txBody>
      </p:sp>
      <p:sp>
        <p:nvSpPr>
          <p:cNvPr id="7" name="TextBox 6"/>
          <p:cNvSpPr txBox="1"/>
          <p:nvPr/>
        </p:nvSpPr>
        <p:spPr>
          <a:xfrm>
            <a:off x="9856099" y="5721831"/>
            <a:ext cx="610424" cy="276999"/>
          </a:xfrm>
          <a:prstGeom prst="rect">
            <a:avLst/>
          </a:prstGeom>
          <a:noFill/>
        </p:spPr>
        <p:txBody>
          <a:bodyPr wrap="none" rtlCol="0">
            <a:spAutoFit/>
          </a:bodyPr>
          <a:lstStyle/>
          <a:p>
            <a:r>
              <a:rPr lang="en-US" sz="1200" dirty="0">
                <a:hlinkClick r:id="rId2"/>
              </a:rPr>
              <a:t>Source</a:t>
            </a:r>
            <a:endParaRPr lang="en-US" sz="1200" dirty="0"/>
          </a:p>
        </p:txBody>
      </p:sp>
      <p:sp>
        <p:nvSpPr>
          <p:cNvPr id="6" name="TextBox 5"/>
          <p:cNvSpPr txBox="1"/>
          <p:nvPr/>
        </p:nvSpPr>
        <p:spPr>
          <a:xfrm>
            <a:off x="4445071" y="3264229"/>
            <a:ext cx="723275" cy="369332"/>
          </a:xfrm>
          <a:prstGeom prst="rect">
            <a:avLst/>
          </a:prstGeom>
          <a:noFill/>
        </p:spPr>
        <p:txBody>
          <a:bodyPr wrap="none" rtlCol="0">
            <a:spAutoFit/>
          </a:bodyPr>
          <a:lstStyle/>
          <a:p>
            <a:r>
              <a:rPr lang="en-US" dirty="0">
                <a:sym typeface="Wingdings" panose="05000000000000000000" pitchFamily="2" charset="2"/>
              </a:rPr>
              <a:t>&lt;------</a:t>
            </a:r>
            <a:endParaRPr lang="en-US" dirty="0"/>
          </a:p>
        </p:txBody>
      </p:sp>
      <p:sp>
        <p:nvSpPr>
          <p:cNvPr id="8" name="Rectangle 7"/>
          <p:cNvSpPr/>
          <p:nvPr/>
        </p:nvSpPr>
        <p:spPr>
          <a:xfrm>
            <a:off x="1703669" y="1546603"/>
            <a:ext cx="2741402" cy="830997"/>
          </a:xfrm>
          <a:prstGeom prst="rect">
            <a:avLst/>
          </a:prstGeom>
        </p:spPr>
        <p:txBody>
          <a:bodyPr wrap="square">
            <a:spAutoFit/>
          </a:bodyPr>
          <a:lstStyle/>
          <a:p>
            <a:r>
              <a:rPr lang="en-US" sz="2400" dirty="0"/>
              <a:t>contains several </a:t>
            </a:r>
          </a:p>
          <a:p>
            <a:r>
              <a:rPr lang="en-US" sz="2400" dirty="0"/>
              <a:t>billion transistors!</a:t>
            </a:r>
          </a:p>
        </p:txBody>
      </p:sp>
      <p:sp>
        <p:nvSpPr>
          <p:cNvPr id="9" name="Rectangle 8"/>
          <p:cNvSpPr/>
          <p:nvPr/>
        </p:nvSpPr>
        <p:spPr>
          <a:xfrm>
            <a:off x="4959463" y="3264229"/>
            <a:ext cx="652743" cy="369332"/>
          </a:xfrm>
          <a:prstGeom prst="rect">
            <a:avLst/>
          </a:prstGeom>
        </p:spPr>
        <p:txBody>
          <a:bodyPr wrap="none">
            <a:spAutoFit/>
          </a:bodyPr>
          <a:lstStyle/>
          <a:p>
            <a:r>
              <a:rPr lang="en-US" dirty="0">
                <a:sym typeface="Wingdings" panose="05000000000000000000" pitchFamily="2" charset="2"/>
              </a:rPr>
              <a:t>-----&gt;</a:t>
            </a:r>
            <a:endParaRPr lang="en-US" dirty="0"/>
          </a:p>
        </p:txBody>
      </p:sp>
    </p:spTree>
    <p:extLst>
      <p:ext uri="{BB962C8B-B14F-4D97-AF65-F5344CB8AC3E}">
        <p14:creationId xmlns:p14="http://schemas.microsoft.com/office/powerpoint/2010/main" val="5711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6683" y="835308"/>
            <a:ext cx="3552824" cy="830997"/>
          </a:xfrm>
          <a:prstGeom prst="rect">
            <a:avLst/>
          </a:prstGeom>
          <a:noFill/>
        </p:spPr>
        <p:txBody>
          <a:bodyPr wrap="square" rtlCol="0">
            <a:spAutoFit/>
          </a:bodyPr>
          <a:lstStyle/>
          <a:p>
            <a:pPr algn="ctr"/>
            <a:r>
              <a:rPr lang="en-US" sz="1600" dirty="0"/>
              <a:t>For more about PARC and the </a:t>
            </a:r>
          </a:p>
          <a:p>
            <a:pPr algn="ctr"/>
            <a:r>
              <a:rPr lang="en-US" sz="1600" dirty="0"/>
              <a:t>amazing things done there, see </a:t>
            </a:r>
          </a:p>
          <a:p>
            <a:pPr algn="ctr"/>
            <a:r>
              <a:rPr lang="en-US" sz="1600" dirty="0">
                <a:hlinkClick r:id="rId2"/>
              </a:rPr>
              <a:t>Michael </a:t>
            </a:r>
            <a:r>
              <a:rPr lang="en-US" sz="1600" dirty="0" err="1">
                <a:hlinkClick r:id="rId2"/>
              </a:rPr>
              <a:t>Hiltzik</a:t>
            </a:r>
            <a:r>
              <a:rPr lang="en-US" sz="1600" dirty="0" err="1"/>
              <a:t>’s</a:t>
            </a:r>
            <a:r>
              <a:rPr lang="en-US" sz="1600" dirty="0"/>
              <a:t> </a:t>
            </a:r>
            <a:r>
              <a:rPr lang="en-US" sz="1600" i="1" dirty="0">
                <a:hlinkClick r:id="rId3"/>
              </a:rPr>
              <a:t>Dealers of Lightning</a:t>
            </a:r>
            <a:r>
              <a:rPr lang="en-US" sz="1600" dirty="0"/>
              <a:t>:</a:t>
            </a:r>
          </a:p>
        </p:txBody>
      </p:sp>
      <p:sp>
        <p:nvSpPr>
          <p:cNvPr id="3" name="TextBox 2"/>
          <p:cNvSpPr txBox="1"/>
          <p:nvPr/>
        </p:nvSpPr>
        <p:spPr>
          <a:xfrm>
            <a:off x="7375734" y="807477"/>
            <a:ext cx="3354387" cy="830997"/>
          </a:xfrm>
          <a:prstGeom prst="rect">
            <a:avLst/>
          </a:prstGeom>
          <a:noFill/>
        </p:spPr>
        <p:txBody>
          <a:bodyPr wrap="square" rtlCol="0">
            <a:spAutoFit/>
          </a:bodyPr>
          <a:lstStyle/>
          <a:p>
            <a:pPr algn="ctr"/>
            <a:r>
              <a:rPr lang="en-US" sz="1600" dirty="0"/>
              <a:t>For a wider sociological perspective on the internet’s emergence, see </a:t>
            </a:r>
            <a:r>
              <a:rPr lang="en-US" sz="1600" dirty="0">
                <a:hlinkClick r:id="rId4"/>
              </a:rPr>
              <a:t>Thomas Streeter</a:t>
            </a:r>
            <a:r>
              <a:rPr lang="en-US" sz="1600" dirty="0"/>
              <a:t>’s </a:t>
            </a:r>
            <a:r>
              <a:rPr lang="en-US" sz="1600" i="1" dirty="0">
                <a:hlinkClick r:id="rId5"/>
              </a:rPr>
              <a:t>The Net Effect</a:t>
            </a:r>
            <a:endParaRPr lang="en-US" sz="1600" i="1" dirty="0"/>
          </a:p>
        </p:txBody>
      </p:sp>
      <p:pic>
        <p:nvPicPr>
          <p:cNvPr id="4" name="Picture 3">
            <a:hlinkClick r:id="rId3"/>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495" y="1913360"/>
            <a:ext cx="2317408" cy="3625252"/>
          </a:xfrm>
          <a:prstGeom prst="rect">
            <a:avLst/>
          </a:prstGeom>
          <a:ln>
            <a:solidFill>
              <a:schemeClr val="accent1"/>
            </a:solidFill>
          </a:ln>
        </p:spPr>
      </p:pic>
      <p:pic>
        <p:nvPicPr>
          <p:cNvPr id="1026" name="Picture 2" descr="http://ecx.images-amazon.com/images/I/51j99zAFAYL._SX330_BO1,204,203,200_.jpg">
            <a:hlinkClick r:id="rId5"/>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9142" y="1913360"/>
            <a:ext cx="2411990" cy="362525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8528" y="1913360"/>
            <a:ext cx="2365045" cy="3598040"/>
          </a:xfrm>
          <a:prstGeom prst="rect">
            <a:avLst/>
          </a:prstGeom>
        </p:spPr>
      </p:pic>
      <p:sp>
        <p:nvSpPr>
          <p:cNvPr id="7" name="TextBox 6"/>
          <p:cNvSpPr txBox="1"/>
          <p:nvPr/>
        </p:nvSpPr>
        <p:spPr>
          <a:xfrm>
            <a:off x="4621152" y="835308"/>
            <a:ext cx="2532937" cy="830997"/>
          </a:xfrm>
          <a:prstGeom prst="rect">
            <a:avLst/>
          </a:prstGeom>
          <a:noFill/>
        </p:spPr>
        <p:txBody>
          <a:bodyPr wrap="none" rtlCol="0">
            <a:spAutoFit/>
          </a:bodyPr>
          <a:lstStyle/>
          <a:p>
            <a:r>
              <a:rPr lang="en-US" sz="1600" dirty="0"/>
              <a:t>For insights into the role of </a:t>
            </a:r>
          </a:p>
          <a:p>
            <a:r>
              <a:rPr lang="en-US" sz="1600" dirty="0"/>
              <a:t>gov’t in VLSI’s emergence, </a:t>
            </a:r>
          </a:p>
          <a:p>
            <a:r>
              <a:rPr lang="en-US" sz="1600" dirty="0"/>
              <a:t>see </a:t>
            </a:r>
            <a:r>
              <a:rPr lang="en-US" sz="1600" dirty="0">
                <a:hlinkClick r:id="rId9"/>
              </a:rPr>
              <a:t>this book from the NRC</a:t>
            </a:r>
            <a:r>
              <a:rPr lang="en-US" sz="1600" dirty="0"/>
              <a:t>:</a:t>
            </a:r>
          </a:p>
        </p:txBody>
      </p:sp>
    </p:spTree>
    <p:extLst>
      <p:ext uri="{BB962C8B-B14F-4D97-AF65-F5344CB8AC3E}">
        <p14:creationId xmlns:p14="http://schemas.microsoft.com/office/powerpoint/2010/main" val="189417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ppt_x"/>
                                          </p:val>
                                        </p:tav>
                                        <p:tav tm="100000">
                                          <p:val>
                                            <p:strVal val="#ppt_x"/>
                                          </p:val>
                                        </p:tav>
                                      </p:tavLst>
                                    </p:anim>
                                    <p:anim calcmode="lin" valueType="num">
                                      <p:cBhvr additive="base">
                                        <p:cTn id="2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6314" y="1667200"/>
            <a:ext cx="6872198" cy="3934706"/>
          </a:xfrm>
          <a:prstGeom prst="rect">
            <a:avLst/>
          </a:prstGeom>
          <a:ln>
            <a:solidFill>
              <a:schemeClr val="accent1"/>
            </a:solidFill>
          </a:ln>
        </p:spPr>
      </p:pic>
      <p:sp>
        <p:nvSpPr>
          <p:cNvPr id="4" name="TextBox 3"/>
          <p:cNvSpPr txBox="1"/>
          <p:nvPr/>
        </p:nvSpPr>
        <p:spPr>
          <a:xfrm>
            <a:off x="8251551" y="5601906"/>
            <a:ext cx="576263" cy="307777"/>
          </a:xfrm>
          <a:prstGeom prst="rect">
            <a:avLst/>
          </a:prstGeom>
          <a:noFill/>
        </p:spPr>
        <p:txBody>
          <a:bodyPr wrap="square" rtlCol="0">
            <a:spAutoFit/>
          </a:bodyPr>
          <a:lstStyle/>
          <a:p>
            <a:r>
              <a:rPr lang="en-US" sz="1400" dirty="0">
                <a:hlinkClick r:id="rId3"/>
              </a:rPr>
              <a:t>Link</a:t>
            </a:r>
            <a:endParaRPr lang="en-US" sz="1400" dirty="0"/>
          </a:p>
        </p:txBody>
      </p:sp>
      <p:sp>
        <p:nvSpPr>
          <p:cNvPr id="5" name="TextBox 4"/>
          <p:cNvSpPr txBox="1"/>
          <p:nvPr/>
        </p:nvSpPr>
        <p:spPr>
          <a:xfrm>
            <a:off x="8987117" y="1879081"/>
            <a:ext cx="2066143" cy="646331"/>
          </a:xfrm>
          <a:prstGeom prst="rect">
            <a:avLst/>
          </a:prstGeom>
          <a:noFill/>
        </p:spPr>
        <p:txBody>
          <a:bodyPr wrap="none" rtlCol="0">
            <a:spAutoFit/>
          </a:bodyPr>
          <a:lstStyle/>
          <a:p>
            <a:r>
              <a:rPr lang="en-US" dirty="0"/>
              <a:t>Interactive Zoom-in </a:t>
            </a:r>
          </a:p>
          <a:p>
            <a:r>
              <a:rPr lang="en-US" dirty="0">
                <a:hlinkClick r:id="rId3"/>
              </a:rPr>
              <a:t>Internet Map</a:t>
            </a:r>
            <a:r>
              <a:rPr lang="en-US" dirty="0"/>
              <a:t>, 2015</a:t>
            </a:r>
          </a:p>
        </p:txBody>
      </p:sp>
      <p:sp>
        <p:nvSpPr>
          <p:cNvPr id="7" name="TextBox 6"/>
          <p:cNvSpPr txBox="1"/>
          <p:nvPr/>
        </p:nvSpPr>
        <p:spPr>
          <a:xfrm>
            <a:off x="1796314" y="713092"/>
            <a:ext cx="8741416" cy="430887"/>
          </a:xfrm>
          <a:prstGeom prst="rect">
            <a:avLst/>
          </a:prstGeom>
          <a:noFill/>
        </p:spPr>
        <p:txBody>
          <a:bodyPr wrap="square" rtlCol="0">
            <a:spAutoFit/>
          </a:bodyPr>
          <a:lstStyle/>
          <a:p>
            <a:r>
              <a:rPr lang="en-US" sz="2200" dirty="0"/>
              <a:t>VLSI chips also empower the vast internet infrastructure,</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7685" y="2674071"/>
            <a:ext cx="2221066" cy="2380814"/>
          </a:xfrm>
          <a:prstGeom prst="rect">
            <a:avLst/>
          </a:prstGeom>
        </p:spPr>
      </p:pic>
      <p:sp>
        <p:nvSpPr>
          <p:cNvPr id="9" name="TextBox 8"/>
          <p:cNvSpPr txBox="1"/>
          <p:nvPr/>
        </p:nvSpPr>
        <p:spPr>
          <a:xfrm>
            <a:off x="9819486" y="3526193"/>
            <a:ext cx="1088136" cy="523220"/>
          </a:xfrm>
          <a:prstGeom prst="rect">
            <a:avLst/>
          </a:prstGeom>
          <a:noFill/>
        </p:spPr>
        <p:txBody>
          <a:bodyPr wrap="square" rtlCol="0">
            <a:spAutoFit/>
          </a:bodyPr>
          <a:lstStyle/>
          <a:p>
            <a:pPr algn="ctr"/>
            <a:r>
              <a:rPr lang="en-US" sz="1400" dirty="0"/>
              <a:t>exponential function</a:t>
            </a:r>
          </a:p>
        </p:txBody>
      </p:sp>
      <p:sp>
        <p:nvSpPr>
          <p:cNvPr id="10" name="TextBox 9"/>
          <p:cNvSpPr txBox="1"/>
          <p:nvPr/>
        </p:nvSpPr>
        <p:spPr>
          <a:xfrm>
            <a:off x="1796314" y="1061605"/>
            <a:ext cx="5776337" cy="430887"/>
          </a:xfrm>
          <a:prstGeom prst="rect">
            <a:avLst/>
          </a:prstGeom>
          <a:noFill/>
        </p:spPr>
        <p:txBody>
          <a:bodyPr wrap="square" rtlCol="0">
            <a:spAutoFit/>
          </a:bodyPr>
          <a:lstStyle/>
          <a:p>
            <a:r>
              <a:rPr lang="en-US" sz="2200" dirty="0"/>
              <a:t>which also continues to expand exponentially . . .  </a:t>
            </a:r>
          </a:p>
        </p:txBody>
      </p:sp>
    </p:spTree>
    <p:extLst>
      <p:ext uri="{BB962C8B-B14F-4D97-AF65-F5344CB8AC3E}">
        <p14:creationId xmlns:p14="http://schemas.microsoft.com/office/powerpoint/2010/main" val="412267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2715" y="1691665"/>
            <a:ext cx="7631685" cy="3630162"/>
          </a:xfrm>
          <a:prstGeom prst="rect">
            <a:avLst/>
          </a:prstGeom>
        </p:spPr>
      </p:pic>
      <p:sp>
        <p:nvSpPr>
          <p:cNvPr id="6" name="TextBox 5"/>
          <p:cNvSpPr txBox="1"/>
          <p:nvPr/>
        </p:nvSpPr>
        <p:spPr>
          <a:xfrm>
            <a:off x="2088852" y="5321827"/>
            <a:ext cx="2217851" cy="276999"/>
          </a:xfrm>
          <a:prstGeom prst="rect">
            <a:avLst/>
          </a:prstGeom>
          <a:noFill/>
        </p:spPr>
        <p:txBody>
          <a:bodyPr wrap="none" rtlCol="0">
            <a:spAutoFit/>
          </a:bodyPr>
          <a:lstStyle/>
          <a:p>
            <a:r>
              <a:rPr lang="en-US" sz="1200" dirty="0">
                <a:hlinkClick r:id="rId3"/>
              </a:rPr>
              <a:t>NASA</a:t>
            </a:r>
            <a:r>
              <a:rPr lang="en-US" sz="1200" dirty="0"/>
              <a:t>: Earth from space at night </a:t>
            </a:r>
          </a:p>
        </p:txBody>
      </p:sp>
      <p:sp>
        <p:nvSpPr>
          <p:cNvPr id="7" name="TextBox 6"/>
          <p:cNvSpPr txBox="1"/>
          <p:nvPr/>
        </p:nvSpPr>
        <p:spPr>
          <a:xfrm>
            <a:off x="1956772" y="849685"/>
            <a:ext cx="9017512" cy="707886"/>
          </a:xfrm>
          <a:prstGeom prst="rect">
            <a:avLst/>
          </a:prstGeom>
          <a:noFill/>
        </p:spPr>
        <p:txBody>
          <a:bodyPr wrap="square" rtlCol="0">
            <a:spAutoFit/>
          </a:bodyPr>
          <a:lstStyle/>
          <a:p>
            <a:r>
              <a:rPr lang="en-US" sz="2000" dirty="0"/>
              <a:t>And with the internet connecting ever-more people and chip-empowered </a:t>
            </a:r>
          </a:p>
          <a:p>
            <a:r>
              <a:rPr lang="en-US" sz="2000" dirty="0"/>
              <a:t>things, just imagine what’s going on out there now . . . </a:t>
            </a:r>
          </a:p>
        </p:txBody>
      </p:sp>
      <p:sp>
        <p:nvSpPr>
          <p:cNvPr id="8" name="TextBox 7"/>
          <p:cNvSpPr txBox="1"/>
          <p:nvPr/>
        </p:nvSpPr>
        <p:spPr>
          <a:xfrm>
            <a:off x="4999384" y="5455921"/>
            <a:ext cx="4950651" cy="400110"/>
          </a:xfrm>
          <a:prstGeom prst="rect">
            <a:avLst/>
          </a:prstGeom>
          <a:noFill/>
        </p:spPr>
        <p:txBody>
          <a:bodyPr wrap="none" rtlCol="0">
            <a:spAutoFit/>
          </a:bodyPr>
          <a:lstStyle/>
          <a:p>
            <a:r>
              <a:rPr lang="en-US" sz="2000" b="1" dirty="0"/>
              <a:t>Setting the stage for what’s coming next . . . !</a:t>
            </a:r>
          </a:p>
        </p:txBody>
      </p:sp>
      <p:sp>
        <p:nvSpPr>
          <p:cNvPr id="2" name="Rectangle 1"/>
          <p:cNvSpPr/>
          <p:nvPr/>
        </p:nvSpPr>
        <p:spPr>
          <a:xfrm>
            <a:off x="7570922" y="1157461"/>
            <a:ext cx="2379113" cy="400110"/>
          </a:xfrm>
          <a:prstGeom prst="rect">
            <a:avLst/>
          </a:prstGeom>
        </p:spPr>
        <p:txBody>
          <a:bodyPr wrap="none">
            <a:spAutoFit/>
          </a:bodyPr>
          <a:lstStyle/>
          <a:p>
            <a:r>
              <a:rPr lang="en-US" sz="2000" dirty="0"/>
              <a:t>all around the world!</a:t>
            </a:r>
          </a:p>
        </p:txBody>
      </p:sp>
    </p:spTree>
    <p:extLst>
      <p:ext uri="{BB962C8B-B14F-4D97-AF65-F5344CB8AC3E}">
        <p14:creationId xmlns:p14="http://schemas.microsoft.com/office/powerpoint/2010/main" val="140569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8452" y="1474945"/>
            <a:ext cx="6574114" cy="3696133"/>
          </a:xfrm>
          <a:prstGeom prst="rect">
            <a:avLst/>
          </a:prstGeom>
        </p:spPr>
      </p:pic>
      <p:sp>
        <p:nvSpPr>
          <p:cNvPr id="4" name="TextBox 3"/>
          <p:cNvSpPr txBox="1"/>
          <p:nvPr/>
        </p:nvSpPr>
        <p:spPr>
          <a:xfrm>
            <a:off x="5168037" y="4310183"/>
            <a:ext cx="518091" cy="338554"/>
          </a:xfrm>
          <a:prstGeom prst="rect">
            <a:avLst/>
          </a:prstGeom>
          <a:noFill/>
        </p:spPr>
        <p:txBody>
          <a:bodyPr wrap="none" rtlCol="0">
            <a:spAutoFit/>
          </a:bodyPr>
          <a:lstStyle/>
          <a:p>
            <a:r>
              <a:rPr lang="en-US" sz="1600" dirty="0">
                <a:hlinkClick r:id="rId3"/>
              </a:rPr>
              <a:t>Link</a:t>
            </a:r>
            <a:endParaRPr lang="en-US" sz="1600" dirty="0"/>
          </a:p>
        </p:txBody>
      </p:sp>
      <p:sp>
        <p:nvSpPr>
          <p:cNvPr id="6" name="TextBox 5"/>
          <p:cNvSpPr txBox="1"/>
          <p:nvPr/>
        </p:nvSpPr>
        <p:spPr>
          <a:xfrm>
            <a:off x="3079389" y="905084"/>
            <a:ext cx="5643020" cy="430887"/>
          </a:xfrm>
          <a:prstGeom prst="rect">
            <a:avLst/>
          </a:prstGeom>
          <a:noFill/>
        </p:spPr>
        <p:txBody>
          <a:bodyPr wrap="none" rtlCol="0">
            <a:spAutoFit/>
          </a:bodyPr>
          <a:lstStyle/>
          <a:p>
            <a:r>
              <a:rPr lang="en-US" sz="2200" b="1" dirty="0"/>
              <a:t>"</a:t>
            </a:r>
            <a:r>
              <a:rPr lang="en-US" sz="2200" b="1" dirty="0">
                <a:hlinkClick r:id="rId5"/>
              </a:rPr>
              <a:t>What's past is prologue</a:t>
            </a:r>
            <a:r>
              <a:rPr lang="en-US" sz="2200" b="1" dirty="0"/>
              <a:t>" </a:t>
            </a:r>
            <a:r>
              <a:rPr lang="en-US" sz="2000" b="1" dirty="0">
                <a:solidFill>
                  <a:schemeClr val="bg1">
                    <a:lumMod val="50000"/>
                  </a:schemeClr>
                </a:solidFill>
              </a:rPr>
              <a:t>– William Shakespeare</a:t>
            </a:r>
          </a:p>
        </p:txBody>
      </p:sp>
      <p:sp>
        <p:nvSpPr>
          <p:cNvPr id="7" name="TextBox 6"/>
          <p:cNvSpPr txBox="1"/>
          <p:nvPr/>
        </p:nvSpPr>
        <p:spPr>
          <a:xfrm>
            <a:off x="3015903" y="5216805"/>
            <a:ext cx="6019212" cy="430887"/>
          </a:xfrm>
          <a:prstGeom prst="rect">
            <a:avLst/>
          </a:prstGeom>
          <a:noFill/>
        </p:spPr>
        <p:txBody>
          <a:bodyPr wrap="none" rtlCol="0">
            <a:spAutoFit/>
          </a:bodyPr>
          <a:lstStyle/>
          <a:p>
            <a:r>
              <a:rPr lang="en-US" sz="2200" b="1" dirty="0"/>
              <a:t>It’s now time to look forward, into the future . . . !</a:t>
            </a:r>
          </a:p>
        </p:txBody>
      </p:sp>
    </p:spTree>
    <p:extLst>
      <p:ext uri="{BB962C8B-B14F-4D97-AF65-F5344CB8AC3E}">
        <p14:creationId xmlns:p14="http://schemas.microsoft.com/office/powerpoint/2010/main" val="10246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0118" y="1005611"/>
            <a:ext cx="3739614" cy="923330"/>
          </a:xfrm>
          <a:prstGeom prst="rect">
            <a:avLst/>
          </a:prstGeom>
        </p:spPr>
        <p:txBody>
          <a:bodyPr wrap="square">
            <a:spAutoFit/>
          </a:bodyPr>
          <a:lstStyle/>
          <a:p>
            <a:r>
              <a:rPr lang="en-US" dirty="0"/>
              <a:t>By the late 1400’s advances in shipbuilding, navigation &amp; mapping reached a ‘</a:t>
            </a:r>
            <a:r>
              <a:rPr lang="en-US" dirty="0">
                <a:hlinkClick r:id="rId2"/>
              </a:rPr>
              <a:t>tipping point</a:t>
            </a:r>
            <a:r>
              <a:rPr lang="en-US" dirty="0"/>
              <a:t>’ . . . </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0117" y="1144494"/>
            <a:ext cx="1586115" cy="1092423"/>
          </a:xfrm>
          <a:prstGeom prst="rect">
            <a:avLst/>
          </a:prstGeom>
        </p:spPr>
      </p:pic>
      <p:pic>
        <p:nvPicPr>
          <p:cNvPr id="4" name="Picture 3">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7613" y="1053093"/>
            <a:ext cx="3314546" cy="4483614"/>
          </a:xfrm>
          <a:prstGeom prst="rect">
            <a:avLst/>
          </a:prstGeom>
          <a:ln>
            <a:solidFill>
              <a:schemeClr val="accent1"/>
            </a:solidFill>
          </a:ln>
        </p:spPr>
      </p:pic>
      <p:sp>
        <p:nvSpPr>
          <p:cNvPr id="5" name="TextBox 4"/>
          <p:cNvSpPr txBox="1"/>
          <p:nvPr/>
        </p:nvSpPr>
        <p:spPr>
          <a:xfrm>
            <a:off x="7839931" y="1705071"/>
            <a:ext cx="1876280" cy="646331"/>
          </a:xfrm>
          <a:prstGeom prst="rect">
            <a:avLst/>
          </a:prstGeom>
          <a:noFill/>
        </p:spPr>
        <p:txBody>
          <a:bodyPr wrap="square" rtlCol="0">
            <a:spAutoFit/>
          </a:bodyPr>
          <a:lstStyle/>
          <a:p>
            <a:r>
              <a:rPr lang="en-US" dirty="0">
                <a:hlinkClick r:id="rId5"/>
              </a:rPr>
              <a:t>Portuguese Carrack</a:t>
            </a:r>
            <a:endParaRPr lang="en-US" dirty="0"/>
          </a:p>
        </p:txBody>
      </p:sp>
      <p:sp>
        <p:nvSpPr>
          <p:cNvPr id="6" name="TextBox 5"/>
          <p:cNvSpPr txBox="1"/>
          <p:nvPr/>
        </p:nvSpPr>
        <p:spPr>
          <a:xfrm>
            <a:off x="6455680" y="1053093"/>
            <a:ext cx="1244476" cy="584775"/>
          </a:xfrm>
          <a:prstGeom prst="rect">
            <a:avLst/>
          </a:prstGeom>
          <a:noFill/>
        </p:spPr>
        <p:txBody>
          <a:bodyPr wrap="square" rtlCol="0">
            <a:spAutoFit/>
          </a:bodyPr>
          <a:lstStyle/>
          <a:p>
            <a:r>
              <a:rPr lang="en-US" sz="1600" dirty="0">
                <a:hlinkClick r:id="rId3"/>
              </a:rPr>
              <a:t>Mariner’s Astrolabe</a:t>
            </a:r>
            <a:endParaRPr lang="en-US" sz="1600" dirty="0"/>
          </a:p>
        </p:txBody>
      </p:sp>
      <p:pic>
        <p:nvPicPr>
          <p:cNvPr id="10" name="Picture 9">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35573" y="1802194"/>
            <a:ext cx="1059305" cy="924338"/>
          </a:xfrm>
          <a:prstGeom prst="rect">
            <a:avLst/>
          </a:prstGeom>
        </p:spPr>
      </p:pic>
      <p:sp>
        <p:nvSpPr>
          <p:cNvPr id="11" name="TextBox 10"/>
          <p:cNvSpPr txBox="1"/>
          <p:nvPr/>
        </p:nvSpPr>
        <p:spPr>
          <a:xfrm>
            <a:off x="5628379" y="2212605"/>
            <a:ext cx="982128" cy="584775"/>
          </a:xfrm>
          <a:prstGeom prst="rect">
            <a:avLst/>
          </a:prstGeom>
          <a:noFill/>
        </p:spPr>
        <p:txBody>
          <a:bodyPr wrap="square" rtlCol="0">
            <a:spAutoFit/>
          </a:bodyPr>
          <a:lstStyle/>
          <a:p>
            <a:r>
              <a:rPr lang="en-US" sz="1600" dirty="0">
                <a:hlinkClick r:id="rId9"/>
              </a:rPr>
              <a:t>Gimbal Compass</a:t>
            </a:r>
            <a:endParaRPr lang="en-US" sz="1600" dirty="0"/>
          </a:p>
        </p:txBody>
      </p:sp>
      <p:pic>
        <p:nvPicPr>
          <p:cNvPr id="7" name="Picture 6">
            <a:hlinkClick r:id="rId10"/>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00495" y="2961808"/>
            <a:ext cx="5483978" cy="2574899"/>
          </a:xfrm>
          <a:prstGeom prst="rect">
            <a:avLst/>
          </a:prstGeom>
          <a:ln>
            <a:solidFill>
              <a:schemeClr val="accent1"/>
            </a:solidFill>
          </a:ln>
        </p:spPr>
      </p:pic>
      <p:sp>
        <p:nvSpPr>
          <p:cNvPr id="8" name="TextBox 7">
            <a:hlinkClick r:id="rId10"/>
          </p:cNvPr>
          <p:cNvSpPr txBox="1"/>
          <p:nvPr/>
        </p:nvSpPr>
        <p:spPr>
          <a:xfrm>
            <a:off x="4199769" y="3294900"/>
            <a:ext cx="2728311" cy="369332"/>
          </a:xfrm>
          <a:prstGeom prst="rect">
            <a:avLst/>
          </a:prstGeom>
          <a:noFill/>
        </p:spPr>
        <p:txBody>
          <a:bodyPr wrap="none" rtlCol="0">
            <a:spAutoFit/>
          </a:bodyPr>
          <a:lstStyle/>
          <a:p>
            <a:r>
              <a:rPr lang="en-US" dirty="0" err="1">
                <a:hlinkClick r:id="rId10"/>
              </a:rPr>
              <a:t>Cantino</a:t>
            </a:r>
            <a:r>
              <a:rPr lang="en-US" dirty="0">
                <a:hlinkClick r:id="rId10"/>
              </a:rPr>
              <a:t> </a:t>
            </a:r>
            <a:r>
              <a:rPr lang="en-US" dirty="0" err="1">
                <a:hlinkClick r:id="rId10"/>
              </a:rPr>
              <a:t>planisphere</a:t>
            </a:r>
            <a:r>
              <a:rPr lang="en-US" dirty="0">
                <a:hlinkClick r:id="rId10"/>
              </a:rPr>
              <a:t> (1502)</a:t>
            </a:r>
            <a:endParaRPr lang="en-US" dirty="0"/>
          </a:p>
        </p:txBody>
      </p:sp>
      <p:sp>
        <p:nvSpPr>
          <p:cNvPr id="9" name="Rectangle 8"/>
          <p:cNvSpPr/>
          <p:nvPr/>
        </p:nvSpPr>
        <p:spPr>
          <a:xfrm>
            <a:off x="1350118" y="1928941"/>
            <a:ext cx="6096000" cy="923330"/>
          </a:xfrm>
          <a:prstGeom prst="rect">
            <a:avLst/>
          </a:prstGeom>
        </p:spPr>
        <p:txBody>
          <a:bodyPr>
            <a:spAutoFit/>
          </a:bodyPr>
          <a:lstStyle/>
          <a:p>
            <a:r>
              <a:rPr lang="en-US" dirty="0"/>
              <a:t>Triggering the </a:t>
            </a:r>
            <a:r>
              <a:rPr lang="en-US" b="1" dirty="0">
                <a:hlinkClick r:id="rId12"/>
              </a:rPr>
              <a:t>Age of Discovery</a:t>
            </a:r>
            <a:r>
              <a:rPr lang="en-US" b="1" dirty="0"/>
              <a:t> </a:t>
            </a:r>
          </a:p>
          <a:p>
            <a:r>
              <a:rPr lang="en-US" dirty="0"/>
              <a:t>by enabling explorations across </a:t>
            </a:r>
          </a:p>
          <a:p>
            <a:r>
              <a:rPr lang="en-US" dirty="0"/>
              <a:t>the open seas . . .</a:t>
            </a:r>
          </a:p>
        </p:txBody>
      </p:sp>
    </p:spTree>
    <p:extLst>
      <p:ext uri="{BB962C8B-B14F-4D97-AF65-F5344CB8AC3E}">
        <p14:creationId xmlns:p14="http://schemas.microsoft.com/office/powerpoint/2010/main" val="336411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anim calcmode="lin" valueType="num">
                                      <p:cBhvr additive="base">
                                        <p:cTn id="4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9">
                                            <p:txEl>
                                              <p:pRg st="1" end="1"/>
                                            </p:txEl>
                                          </p:spTgt>
                                        </p:tgtEl>
                                        <p:attrNameLst>
                                          <p:attrName>style.visibility</p:attrName>
                                        </p:attrNameLst>
                                      </p:cBhvr>
                                      <p:to>
                                        <p:strVal val="visible"/>
                                      </p:to>
                                    </p:set>
                                    <p:anim calcmode="lin" valueType="num">
                                      <p:cBhvr additive="base">
                                        <p:cTn id="5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9">
                                            <p:txEl>
                                              <p:pRg st="2" end="2"/>
                                            </p:txEl>
                                          </p:spTgt>
                                        </p:tgtEl>
                                        <p:attrNameLst>
                                          <p:attrName>style.visibility</p:attrName>
                                        </p:attrNameLst>
                                      </p:cBhvr>
                                      <p:to>
                                        <p:strVal val="visible"/>
                                      </p:to>
                                    </p:set>
                                    <p:anim calcmode="lin" valueType="num">
                                      <p:cBhvr additive="base">
                                        <p:cTn id="5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266" y="1526754"/>
            <a:ext cx="7873465" cy="4089280"/>
          </a:xfrm>
          <a:prstGeom prst="rect">
            <a:avLst/>
          </a:prstGeom>
          <a:solidFill>
            <a:schemeClr val="bg1"/>
          </a:solidFill>
        </p:spPr>
      </p:pic>
      <p:sp>
        <p:nvSpPr>
          <p:cNvPr id="4" name="TextBox 3"/>
          <p:cNvSpPr txBox="1"/>
          <p:nvPr/>
        </p:nvSpPr>
        <p:spPr>
          <a:xfrm>
            <a:off x="1856633" y="1057221"/>
            <a:ext cx="10192620" cy="430887"/>
          </a:xfrm>
          <a:prstGeom prst="rect">
            <a:avLst/>
          </a:prstGeom>
          <a:noFill/>
        </p:spPr>
        <p:txBody>
          <a:bodyPr wrap="square" rtlCol="0">
            <a:spAutoFit/>
          </a:bodyPr>
          <a:lstStyle/>
          <a:p>
            <a:r>
              <a:rPr lang="en-US" sz="2200" dirty="0"/>
              <a:t>wave of innovation . . . </a:t>
            </a:r>
          </a:p>
        </p:txBody>
      </p:sp>
      <p:sp>
        <p:nvSpPr>
          <p:cNvPr id="5" name="TextBox 4"/>
          <p:cNvSpPr txBox="1"/>
          <p:nvPr/>
        </p:nvSpPr>
        <p:spPr>
          <a:xfrm>
            <a:off x="1856633" y="745679"/>
            <a:ext cx="4239366" cy="430887"/>
          </a:xfrm>
          <a:prstGeom prst="rect">
            <a:avLst/>
          </a:prstGeom>
          <a:noFill/>
        </p:spPr>
        <p:txBody>
          <a:bodyPr wrap="none" rtlCol="0">
            <a:spAutoFit/>
          </a:bodyPr>
          <a:lstStyle/>
          <a:p>
            <a:r>
              <a:rPr lang="en-US" sz="2200" dirty="0"/>
              <a:t>As we turn 180⁰ and look ahead . . .</a:t>
            </a:r>
          </a:p>
        </p:txBody>
      </p:sp>
      <p:sp>
        <p:nvSpPr>
          <p:cNvPr id="7" name="TextBox 6"/>
          <p:cNvSpPr txBox="1"/>
          <p:nvPr/>
        </p:nvSpPr>
        <p:spPr>
          <a:xfrm>
            <a:off x="5952457" y="738089"/>
            <a:ext cx="4719818" cy="430887"/>
          </a:xfrm>
          <a:prstGeom prst="rect">
            <a:avLst/>
          </a:prstGeom>
          <a:noFill/>
        </p:spPr>
        <p:txBody>
          <a:bodyPr wrap="none" rtlCol="0">
            <a:spAutoFit/>
          </a:bodyPr>
          <a:lstStyle/>
          <a:p>
            <a:r>
              <a:rPr lang="en-US" sz="2200" dirty="0"/>
              <a:t>we can glimpse another huge incoming </a:t>
            </a:r>
          </a:p>
        </p:txBody>
      </p:sp>
      <p:sp>
        <p:nvSpPr>
          <p:cNvPr id="3" name="Rectangle 2"/>
          <p:cNvSpPr/>
          <p:nvPr/>
        </p:nvSpPr>
        <p:spPr>
          <a:xfrm>
            <a:off x="4451878" y="1076544"/>
            <a:ext cx="6722033" cy="430887"/>
          </a:xfrm>
          <a:prstGeom prst="rect">
            <a:avLst/>
          </a:prstGeom>
        </p:spPr>
        <p:txBody>
          <a:bodyPr wrap="none">
            <a:spAutoFit/>
          </a:bodyPr>
          <a:lstStyle/>
          <a:p>
            <a:r>
              <a:rPr lang="en-US" sz="2200" dirty="0"/>
              <a:t>It’s out there now, just beyond the social-time-horizon . . .</a:t>
            </a:r>
          </a:p>
        </p:txBody>
      </p:sp>
    </p:spTree>
    <p:extLst>
      <p:ext uri="{BB962C8B-B14F-4D97-AF65-F5344CB8AC3E}">
        <p14:creationId xmlns:p14="http://schemas.microsoft.com/office/powerpoint/2010/main" val="189632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4409" y="1129648"/>
            <a:ext cx="7236186" cy="5114329"/>
          </a:xfrm>
          <a:prstGeom prst="rect">
            <a:avLst/>
          </a:prstGeom>
          <a:ln>
            <a:solidFill>
              <a:schemeClr val="accent1"/>
            </a:solidFill>
          </a:ln>
        </p:spPr>
      </p:pic>
      <p:sp>
        <p:nvSpPr>
          <p:cNvPr id="3" name="TextBox 2"/>
          <p:cNvSpPr txBox="1"/>
          <p:nvPr/>
        </p:nvSpPr>
        <p:spPr>
          <a:xfrm>
            <a:off x="2575187" y="648951"/>
            <a:ext cx="2530565" cy="461665"/>
          </a:xfrm>
          <a:prstGeom prst="rect">
            <a:avLst/>
          </a:prstGeom>
          <a:noFill/>
        </p:spPr>
        <p:txBody>
          <a:bodyPr wrap="none" rtlCol="0">
            <a:spAutoFit/>
          </a:bodyPr>
          <a:lstStyle/>
          <a:p>
            <a:r>
              <a:rPr lang="en-US" sz="2400" dirty="0"/>
              <a:t>One thing for sure:</a:t>
            </a:r>
          </a:p>
        </p:txBody>
      </p:sp>
      <p:sp>
        <p:nvSpPr>
          <p:cNvPr id="4" name="TextBox 3"/>
          <p:cNvSpPr txBox="1"/>
          <p:nvPr/>
        </p:nvSpPr>
        <p:spPr>
          <a:xfrm>
            <a:off x="9540595" y="5886391"/>
            <a:ext cx="518091" cy="338554"/>
          </a:xfrm>
          <a:prstGeom prst="rect">
            <a:avLst/>
          </a:prstGeom>
          <a:noFill/>
        </p:spPr>
        <p:txBody>
          <a:bodyPr wrap="square" rtlCol="0">
            <a:spAutoFit/>
          </a:bodyPr>
          <a:lstStyle/>
          <a:p>
            <a:r>
              <a:rPr lang="en-US" sz="1600" dirty="0">
                <a:hlinkClick r:id="rId2"/>
              </a:rPr>
              <a:t>URL</a:t>
            </a:r>
            <a:endParaRPr lang="en-US" sz="1600" dirty="0"/>
          </a:p>
        </p:txBody>
      </p:sp>
      <p:sp>
        <p:nvSpPr>
          <p:cNvPr id="5" name="TextBox 4"/>
          <p:cNvSpPr txBox="1"/>
          <p:nvPr/>
        </p:nvSpPr>
        <p:spPr>
          <a:xfrm>
            <a:off x="5105752" y="606428"/>
            <a:ext cx="4891489" cy="523220"/>
          </a:xfrm>
          <a:prstGeom prst="rect">
            <a:avLst/>
          </a:prstGeom>
          <a:noFill/>
        </p:spPr>
        <p:txBody>
          <a:bodyPr wrap="square" rtlCol="0">
            <a:spAutoFit/>
          </a:bodyPr>
          <a:lstStyle/>
          <a:p>
            <a:r>
              <a:rPr lang="en-US" sz="2400" dirty="0"/>
              <a:t>This is the “</a:t>
            </a:r>
            <a:r>
              <a:rPr lang="en-US" sz="2800" dirty="0"/>
              <a:t>Big One</a:t>
            </a:r>
            <a:r>
              <a:rPr lang="en-US" sz="2400" dirty="0"/>
              <a:t>”! . . .</a:t>
            </a:r>
          </a:p>
        </p:txBody>
      </p:sp>
    </p:spTree>
    <p:extLst>
      <p:ext uri="{BB962C8B-B14F-4D97-AF65-F5344CB8AC3E}">
        <p14:creationId xmlns:p14="http://schemas.microsoft.com/office/powerpoint/2010/main" val="329900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5767" y="2003705"/>
            <a:ext cx="3530633" cy="192765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9761" y="2020097"/>
            <a:ext cx="3601322" cy="191126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6724" y="4390938"/>
            <a:ext cx="3559676" cy="172341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9761" y="4390938"/>
            <a:ext cx="3601322" cy="1645738"/>
          </a:xfrm>
          <a:prstGeom prst="rect">
            <a:avLst/>
          </a:prstGeom>
        </p:spPr>
      </p:pic>
      <p:sp>
        <p:nvSpPr>
          <p:cNvPr id="6" name="TextBox 5"/>
          <p:cNvSpPr txBox="1"/>
          <p:nvPr/>
        </p:nvSpPr>
        <p:spPr>
          <a:xfrm>
            <a:off x="1926725" y="774688"/>
            <a:ext cx="7197397" cy="769441"/>
          </a:xfrm>
          <a:prstGeom prst="rect">
            <a:avLst/>
          </a:prstGeom>
          <a:noFill/>
        </p:spPr>
        <p:txBody>
          <a:bodyPr wrap="square" rtlCol="0">
            <a:spAutoFit/>
          </a:bodyPr>
          <a:lstStyle/>
          <a:p>
            <a:r>
              <a:rPr lang="en-US" sz="2200" dirty="0"/>
              <a:t>Until now microchip systems have been deeply embedded, </a:t>
            </a:r>
          </a:p>
          <a:p>
            <a:r>
              <a:rPr lang="en-US" sz="2200" b="1" dirty="0"/>
              <a:t>out-of-sight and out-of-mind </a:t>
            </a:r>
            <a:r>
              <a:rPr lang="en-US" sz="2200" dirty="0"/>
              <a:t>inside “things” like . . .</a:t>
            </a:r>
          </a:p>
        </p:txBody>
      </p:sp>
      <p:sp>
        <p:nvSpPr>
          <p:cNvPr id="7" name="Rectangle 6"/>
          <p:cNvSpPr/>
          <p:nvPr/>
        </p:nvSpPr>
        <p:spPr>
          <a:xfrm>
            <a:off x="1955767" y="1660876"/>
            <a:ext cx="1435009" cy="369332"/>
          </a:xfrm>
          <a:prstGeom prst="rect">
            <a:avLst/>
          </a:prstGeom>
        </p:spPr>
        <p:txBody>
          <a:bodyPr wrap="none">
            <a:spAutoFit/>
          </a:bodyPr>
          <a:lstStyle/>
          <a:p>
            <a:pPr algn="ctr"/>
            <a:r>
              <a:rPr lang="en-US" dirty="0"/>
              <a:t>Smartphones</a:t>
            </a:r>
          </a:p>
        </p:txBody>
      </p:sp>
      <p:sp>
        <p:nvSpPr>
          <p:cNvPr id="8" name="Rectangle 7"/>
          <p:cNvSpPr/>
          <p:nvPr/>
        </p:nvSpPr>
        <p:spPr>
          <a:xfrm>
            <a:off x="6253465" y="1667899"/>
            <a:ext cx="1173335" cy="369332"/>
          </a:xfrm>
          <a:prstGeom prst="rect">
            <a:avLst/>
          </a:prstGeom>
        </p:spPr>
        <p:txBody>
          <a:bodyPr wrap="none">
            <a:spAutoFit/>
          </a:bodyPr>
          <a:lstStyle/>
          <a:p>
            <a:r>
              <a:rPr lang="en-US" dirty="0"/>
              <a:t>Wearables</a:t>
            </a:r>
          </a:p>
        </p:txBody>
      </p:sp>
      <p:sp>
        <p:nvSpPr>
          <p:cNvPr id="9" name="TextBox 8"/>
          <p:cNvSpPr txBox="1"/>
          <p:nvPr/>
        </p:nvSpPr>
        <p:spPr>
          <a:xfrm>
            <a:off x="1880795" y="4044279"/>
            <a:ext cx="725840" cy="369332"/>
          </a:xfrm>
          <a:prstGeom prst="rect">
            <a:avLst/>
          </a:prstGeom>
          <a:noFill/>
        </p:spPr>
        <p:txBody>
          <a:bodyPr wrap="none" rtlCol="0">
            <a:spAutoFit/>
          </a:bodyPr>
          <a:lstStyle/>
          <a:p>
            <a:r>
              <a:rPr lang="en-US" dirty="0"/>
              <a:t>Autos</a:t>
            </a:r>
          </a:p>
        </p:txBody>
      </p:sp>
      <p:sp>
        <p:nvSpPr>
          <p:cNvPr id="10" name="TextBox 9"/>
          <p:cNvSpPr txBox="1"/>
          <p:nvPr/>
        </p:nvSpPr>
        <p:spPr>
          <a:xfrm>
            <a:off x="6197555" y="4026588"/>
            <a:ext cx="852606" cy="369332"/>
          </a:xfrm>
          <a:prstGeom prst="rect">
            <a:avLst/>
          </a:prstGeom>
          <a:noFill/>
        </p:spPr>
        <p:txBody>
          <a:bodyPr wrap="none" rtlCol="0">
            <a:spAutoFit/>
          </a:bodyPr>
          <a:lstStyle/>
          <a:p>
            <a:r>
              <a:rPr lang="en-US" dirty="0"/>
              <a:t>Drones</a:t>
            </a:r>
          </a:p>
        </p:txBody>
      </p:sp>
      <p:sp>
        <p:nvSpPr>
          <p:cNvPr id="11" name="TextBox 10"/>
          <p:cNvSpPr txBox="1"/>
          <p:nvPr/>
        </p:nvSpPr>
        <p:spPr>
          <a:xfrm>
            <a:off x="1955767" y="391693"/>
            <a:ext cx="7085195" cy="430887"/>
          </a:xfrm>
          <a:prstGeom prst="rect">
            <a:avLst/>
          </a:prstGeom>
          <a:noFill/>
        </p:spPr>
        <p:txBody>
          <a:bodyPr wrap="square" rtlCol="0">
            <a:spAutoFit/>
          </a:bodyPr>
          <a:lstStyle/>
          <a:p>
            <a:pPr>
              <a:spcAft>
                <a:spcPts val="600"/>
              </a:spcAft>
            </a:pPr>
            <a:r>
              <a:rPr lang="en-US" sz="2200" dirty="0"/>
              <a:t>But why is it starting now? </a:t>
            </a:r>
          </a:p>
        </p:txBody>
      </p:sp>
    </p:spTree>
    <p:extLst>
      <p:ext uri="{BB962C8B-B14F-4D97-AF65-F5344CB8AC3E}">
        <p14:creationId xmlns:p14="http://schemas.microsoft.com/office/powerpoint/2010/main" val="423046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7149" y="1362463"/>
            <a:ext cx="3729605" cy="2418513"/>
          </a:xfrm>
          <a:prstGeom prst="rect">
            <a:avLst/>
          </a:prstGeom>
          <a:ln>
            <a:solidFill>
              <a:schemeClr val="accent1"/>
            </a:solidFill>
          </a:ln>
        </p:spPr>
      </p:pic>
      <p:pic>
        <p:nvPicPr>
          <p:cNvPr id="3" name="Picture 2">
            <a:hlinkClick r:id="rId2"/>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7183" y="3992436"/>
            <a:ext cx="3277530" cy="2060841"/>
          </a:xfrm>
          <a:prstGeom prst="rect">
            <a:avLst/>
          </a:prstGeom>
          <a:ln>
            <a:solidFill>
              <a:schemeClr val="accent1"/>
            </a:solidFill>
          </a:ln>
        </p:spPr>
      </p:pic>
      <p:pic>
        <p:nvPicPr>
          <p:cNvPr id="4" name="Picture 3">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11518" y="1362463"/>
            <a:ext cx="2923195" cy="2418513"/>
          </a:xfrm>
          <a:prstGeom prst="rect">
            <a:avLst/>
          </a:prstGeom>
          <a:ln>
            <a:solidFill>
              <a:schemeClr val="accent1"/>
            </a:solidFill>
          </a:ln>
        </p:spPr>
      </p:pic>
      <p:pic>
        <p:nvPicPr>
          <p:cNvPr id="5" name="Picture 4">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7150" y="3992436"/>
            <a:ext cx="3729605" cy="2088579"/>
          </a:xfrm>
          <a:prstGeom prst="rect">
            <a:avLst/>
          </a:prstGeom>
        </p:spPr>
      </p:pic>
      <p:sp>
        <p:nvSpPr>
          <p:cNvPr id="6" name="TextBox 5"/>
          <p:cNvSpPr txBox="1"/>
          <p:nvPr/>
        </p:nvSpPr>
        <p:spPr>
          <a:xfrm>
            <a:off x="1464124" y="514477"/>
            <a:ext cx="9279783" cy="769441"/>
          </a:xfrm>
          <a:prstGeom prst="rect">
            <a:avLst/>
          </a:prstGeom>
          <a:noFill/>
        </p:spPr>
        <p:txBody>
          <a:bodyPr wrap="none" rtlCol="0">
            <a:spAutoFit/>
          </a:bodyPr>
          <a:lstStyle/>
          <a:p>
            <a:pPr algn="ctr"/>
            <a:r>
              <a:rPr lang="en-US" sz="2200" dirty="0"/>
              <a:t>Thus few folks </a:t>
            </a:r>
            <a:r>
              <a:rPr lang="en-US" sz="2000" dirty="0"/>
              <a:t>visualize</a:t>
            </a:r>
            <a:r>
              <a:rPr lang="en-US" sz="2200" dirty="0"/>
              <a:t> the “ideas in motion” behind effects like the astonishing </a:t>
            </a:r>
          </a:p>
          <a:p>
            <a:pPr algn="ctr"/>
            <a:r>
              <a:rPr lang="en-US" sz="2200" dirty="0">
                <a:hlinkClick r:id="rId7"/>
              </a:rPr>
              <a:t>‘out-of-body’ experiences</a:t>
            </a:r>
            <a:r>
              <a:rPr lang="en-US" sz="2200" dirty="0"/>
              <a:t> while </a:t>
            </a:r>
            <a:r>
              <a:rPr lang="en-US" sz="2200" dirty="0">
                <a:hlinkClick r:id="rId9"/>
              </a:rPr>
              <a:t>flying a Parrot Bebop using an Oculus Rift</a:t>
            </a:r>
            <a:r>
              <a:rPr lang="en-US" sz="2200" dirty="0"/>
              <a:t> . . . </a:t>
            </a:r>
          </a:p>
        </p:txBody>
      </p:sp>
      <p:sp>
        <p:nvSpPr>
          <p:cNvPr id="7" name="TextBox 6"/>
          <p:cNvSpPr txBox="1"/>
          <p:nvPr/>
        </p:nvSpPr>
        <p:spPr>
          <a:xfrm>
            <a:off x="6811185" y="6053277"/>
            <a:ext cx="4560570" cy="276999"/>
          </a:xfrm>
          <a:prstGeom prst="rect">
            <a:avLst/>
          </a:prstGeom>
          <a:noFill/>
        </p:spPr>
        <p:txBody>
          <a:bodyPr wrap="square" rtlCol="0">
            <a:spAutoFit/>
          </a:bodyPr>
          <a:lstStyle/>
          <a:p>
            <a:r>
              <a:rPr lang="en-US" sz="1200" dirty="0">
                <a:hlinkClick r:id="rId9"/>
              </a:rPr>
              <a:t>www.youtube.com/watch?v=6ZdSMAG90Rs</a:t>
            </a:r>
            <a:r>
              <a:rPr lang="en-US" sz="1200" dirty="0"/>
              <a:t> </a:t>
            </a:r>
          </a:p>
        </p:txBody>
      </p:sp>
      <p:sp>
        <p:nvSpPr>
          <p:cNvPr id="8" name="Rectangle 7"/>
          <p:cNvSpPr/>
          <p:nvPr/>
        </p:nvSpPr>
        <p:spPr>
          <a:xfrm>
            <a:off x="2150408" y="6081015"/>
            <a:ext cx="2951321" cy="276999"/>
          </a:xfrm>
          <a:prstGeom prst="rect">
            <a:avLst/>
          </a:prstGeom>
        </p:spPr>
        <p:txBody>
          <a:bodyPr wrap="none">
            <a:spAutoFit/>
          </a:bodyPr>
          <a:lstStyle/>
          <a:p>
            <a:r>
              <a:rPr lang="en-US" sz="1200" dirty="0">
                <a:hlinkClick r:id="rId7"/>
              </a:rPr>
              <a:t>www.youtube.com/watch?v=Io6V0NR7DN0</a:t>
            </a:r>
            <a:r>
              <a:rPr lang="en-US" sz="1200" dirty="0"/>
              <a:t> </a:t>
            </a:r>
          </a:p>
        </p:txBody>
      </p:sp>
      <p:sp>
        <p:nvSpPr>
          <p:cNvPr id="9" name="TextBox 8"/>
          <p:cNvSpPr txBox="1"/>
          <p:nvPr/>
        </p:nvSpPr>
        <p:spPr>
          <a:xfrm>
            <a:off x="6404358" y="5308976"/>
            <a:ext cx="1591590" cy="646331"/>
          </a:xfrm>
          <a:prstGeom prst="rect">
            <a:avLst/>
          </a:prstGeom>
          <a:noFill/>
        </p:spPr>
        <p:txBody>
          <a:bodyPr wrap="none" rtlCol="0">
            <a:spAutoFit/>
          </a:bodyPr>
          <a:lstStyle/>
          <a:p>
            <a:r>
              <a:rPr lang="en-US" dirty="0">
                <a:hlinkClick r:id="rId10"/>
              </a:rPr>
              <a:t>Unless They </a:t>
            </a:r>
          </a:p>
          <a:p>
            <a:r>
              <a:rPr lang="en-US" dirty="0">
                <a:hlinkClick r:id="rId10"/>
              </a:rPr>
              <a:t>Do Teardowns!</a:t>
            </a:r>
            <a:endParaRPr lang="en-US" dirty="0"/>
          </a:p>
        </p:txBody>
      </p:sp>
    </p:spTree>
    <p:extLst>
      <p:ext uri="{BB962C8B-B14F-4D97-AF65-F5344CB8AC3E}">
        <p14:creationId xmlns:p14="http://schemas.microsoft.com/office/powerpoint/2010/main" val="141439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7799" y="2659035"/>
            <a:ext cx="4333504" cy="1323439"/>
          </a:xfrm>
          <a:prstGeom prst="rect">
            <a:avLst/>
          </a:prstGeom>
          <a:noFill/>
        </p:spPr>
        <p:txBody>
          <a:bodyPr wrap="square" rtlCol="0">
            <a:spAutoFit/>
          </a:bodyPr>
          <a:lstStyle/>
          <a:p>
            <a:r>
              <a:rPr lang="en-US" sz="2000" dirty="0"/>
              <a:t>Namely, tiny modular micro-hardware versions of up-till-now ‘big things” </a:t>
            </a:r>
          </a:p>
          <a:p>
            <a:r>
              <a:rPr lang="en-US" sz="2000" dirty="0"/>
              <a:t>like video-cameras, GPS units and inertial-measurement-units (IMU’s).</a:t>
            </a:r>
          </a:p>
        </p:txBody>
      </p:sp>
      <p:sp>
        <p:nvSpPr>
          <p:cNvPr id="6" name="TextBox 5"/>
          <p:cNvSpPr txBox="1"/>
          <p:nvPr/>
        </p:nvSpPr>
        <p:spPr>
          <a:xfrm>
            <a:off x="1667799" y="4081734"/>
            <a:ext cx="4590957" cy="1015663"/>
          </a:xfrm>
          <a:prstGeom prst="rect">
            <a:avLst/>
          </a:prstGeom>
          <a:noFill/>
        </p:spPr>
        <p:txBody>
          <a:bodyPr wrap="square" rtlCol="0">
            <a:spAutoFit/>
          </a:bodyPr>
          <a:lstStyle/>
          <a:p>
            <a:r>
              <a:rPr lang="en-US" sz="2000" dirty="0"/>
              <a:t>Including micro-electro-mechanical </a:t>
            </a:r>
          </a:p>
          <a:p>
            <a:r>
              <a:rPr lang="en-US" sz="2000" dirty="0"/>
              <a:t>systems designed on computers and “printed” on “</a:t>
            </a:r>
            <a:r>
              <a:rPr lang="en-US" sz="2000" dirty="0">
                <a:hlinkClick r:id="rId3"/>
              </a:rPr>
              <a:t>MEMS chips</a:t>
            </a:r>
            <a:r>
              <a:rPr lang="en-US" sz="2000" dirty="0"/>
              <a:t>“ in “foundries.”</a:t>
            </a:r>
            <a:endParaRPr lang="en-US" dirty="0"/>
          </a:p>
        </p:txBody>
      </p:sp>
      <p:sp>
        <p:nvSpPr>
          <p:cNvPr id="7" name="Rectangle 6"/>
          <p:cNvSpPr/>
          <p:nvPr/>
        </p:nvSpPr>
        <p:spPr>
          <a:xfrm>
            <a:off x="1667799" y="1236336"/>
            <a:ext cx="5061474" cy="1323439"/>
          </a:xfrm>
          <a:prstGeom prst="rect">
            <a:avLst/>
          </a:prstGeom>
        </p:spPr>
        <p:txBody>
          <a:bodyPr wrap="square">
            <a:spAutoFit/>
          </a:bodyPr>
          <a:lstStyle/>
          <a:p>
            <a:r>
              <a:rPr lang="en-US" sz="2000" dirty="0">
                <a:latin typeface="Calibri" panose="020F0502020204030204" pitchFamily="34" charset="0"/>
                <a:ea typeface="Times New Roman" panose="02020603050405020304" pitchFamily="18" charset="0"/>
              </a:rPr>
              <a:t>Thus that “idea invisibility” is changing </a:t>
            </a:r>
          </a:p>
          <a:p>
            <a:r>
              <a:rPr lang="en-US" sz="2000" dirty="0">
                <a:latin typeface="Calibri" panose="020F0502020204030204" pitchFamily="34" charset="0"/>
                <a:ea typeface="Times New Roman" panose="02020603050405020304" pitchFamily="18" charset="0"/>
              </a:rPr>
              <a:t>as teardowns of drones, smartphones </a:t>
            </a:r>
          </a:p>
          <a:p>
            <a:r>
              <a:rPr lang="en-US" sz="2000" dirty="0">
                <a:latin typeface="Calibri" panose="020F0502020204030204" pitchFamily="34" charset="0"/>
                <a:ea typeface="Times New Roman" panose="02020603050405020304" pitchFamily="18" charset="0"/>
              </a:rPr>
              <a:t>and wearables make socially-visible the </a:t>
            </a:r>
          </a:p>
          <a:p>
            <a:r>
              <a:rPr lang="en-US" sz="2000" dirty="0"/>
              <a:t>microsystem “hardware apps” within . . .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2039" y="1898055"/>
            <a:ext cx="4485001" cy="2923888"/>
          </a:xfrm>
          <a:prstGeom prst="rect">
            <a:avLst/>
          </a:prstGeom>
        </p:spPr>
      </p:pic>
      <p:sp>
        <p:nvSpPr>
          <p:cNvPr id="8" name="TextBox 7"/>
          <p:cNvSpPr txBox="1"/>
          <p:nvPr/>
        </p:nvSpPr>
        <p:spPr>
          <a:xfrm>
            <a:off x="6322039" y="1655782"/>
            <a:ext cx="1953355" cy="338554"/>
          </a:xfrm>
          <a:prstGeom prst="rect">
            <a:avLst/>
          </a:prstGeom>
          <a:noFill/>
        </p:spPr>
        <p:txBody>
          <a:bodyPr wrap="none" rtlCol="0">
            <a:spAutoFit/>
          </a:bodyPr>
          <a:lstStyle/>
          <a:p>
            <a:r>
              <a:rPr lang="en-US" sz="1600" dirty="0">
                <a:hlinkClick r:id="rId5"/>
              </a:rPr>
              <a:t>Oculus Rift Teardown</a:t>
            </a:r>
            <a:endParaRPr lang="en-US" sz="1600" dirty="0"/>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9960" y="1369856"/>
            <a:ext cx="992354" cy="990970"/>
          </a:xfrm>
          <a:prstGeom prst="rect">
            <a:avLst/>
          </a:prstGeom>
        </p:spPr>
      </p:pic>
      <p:sp>
        <p:nvSpPr>
          <p:cNvPr id="10" name="TextBox 9"/>
          <p:cNvSpPr txBox="1"/>
          <p:nvPr/>
        </p:nvSpPr>
        <p:spPr>
          <a:xfrm>
            <a:off x="8427168" y="1713390"/>
            <a:ext cx="1425309" cy="369332"/>
          </a:xfrm>
          <a:prstGeom prst="rect">
            <a:avLst/>
          </a:prstGeom>
          <a:noFill/>
        </p:spPr>
        <p:txBody>
          <a:bodyPr wrap="square" rtlCol="0">
            <a:spAutoFit/>
          </a:bodyPr>
          <a:lstStyle/>
          <a:p>
            <a:r>
              <a:rPr lang="en-US" i="1" dirty="0"/>
              <a:t>- - - - - - - </a:t>
            </a:r>
            <a:r>
              <a:rPr lang="en-US" sz="1400" i="1" dirty="0">
                <a:sym typeface="Wingdings" panose="05000000000000000000" pitchFamily="2" charset="2"/>
              </a:rPr>
              <a:t></a:t>
            </a:r>
          </a:p>
        </p:txBody>
      </p:sp>
      <p:sp>
        <p:nvSpPr>
          <p:cNvPr id="11" name="Rectangle 10"/>
          <p:cNvSpPr/>
          <p:nvPr/>
        </p:nvSpPr>
        <p:spPr>
          <a:xfrm>
            <a:off x="8408859" y="1825059"/>
            <a:ext cx="374422" cy="2031325"/>
          </a:xfrm>
          <a:prstGeom prst="rect">
            <a:avLst/>
          </a:prstGeom>
        </p:spPr>
        <p:txBody>
          <a:bodyPr wrap="square">
            <a:spAutoFit/>
          </a:bodyPr>
          <a:lstStyle/>
          <a:p>
            <a:r>
              <a:rPr lang="en-US" dirty="0"/>
              <a:t>I</a:t>
            </a:r>
          </a:p>
          <a:p>
            <a:r>
              <a:rPr lang="en-US" dirty="0"/>
              <a:t>I</a:t>
            </a:r>
          </a:p>
          <a:p>
            <a:r>
              <a:rPr lang="en-US" dirty="0"/>
              <a:t>I</a:t>
            </a:r>
          </a:p>
          <a:p>
            <a:r>
              <a:rPr lang="en-US" dirty="0"/>
              <a:t>I</a:t>
            </a:r>
          </a:p>
          <a:p>
            <a:r>
              <a:rPr lang="en-US" dirty="0"/>
              <a:t>I</a:t>
            </a:r>
          </a:p>
          <a:p>
            <a:r>
              <a:rPr lang="en-US" dirty="0"/>
              <a:t>I</a:t>
            </a:r>
          </a:p>
          <a:p>
            <a:r>
              <a:rPr lang="en-US" dirty="0"/>
              <a:t>I</a:t>
            </a:r>
          </a:p>
        </p:txBody>
      </p:sp>
      <p:sp>
        <p:nvSpPr>
          <p:cNvPr id="12" name="TextBox 11"/>
          <p:cNvSpPr txBox="1"/>
          <p:nvPr/>
        </p:nvSpPr>
        <p:spPr>
          <a:xfrm>
            <a:off x="9797409" y="2382036"/>
            <a:ext cx="1681890" cy="553998"/>
          </a:xfrm>
          <a:prstGeom prst="rect">
            <a:avLst/>
          </a:prstGeom>
          <a:noFill/>
        </p:spPr>
        <p:txBody>
          <a:bodyPr wrap="square" rtlCol="0">
            <a:spAutoFit/>
          </a:bodyPr>
          <a:lstStyle/>
          <a:p>
            <a:r>
              <a:rPr lang="en-US" sz="1000" dirty="0" err="1"/>
              <a:t>Headtracker</a:t>
            </a:r>
            <a:r>
              <a:rPr lang="en-US" sz="1000" dirty="0"/>
              <a:t> Subsystem:</a:t>
            </a:r>
          </a:p>
          <a:p>
            <a:r>
              <a:rPr lang="en-US" sz="1000" dirty="0"/>
              <a:t>ARM MCU, 6-dof IMU</a:t>
            </a:r>
          </a:p>
          <a:p>
            <a:r>
              <a:rPr lang="en-US" sz="1000" dirty="0"/>
              <a:t>3-dof e-compass and more</a:t>
            </a:r>
          </a:p>
        </p:txBody>
      </p:sp>
    </p:spTree>
    <p:extLst>
      <p:ext uri="{BB962C8B-B14F-4D97-AF65-F5344CB8AC3E}">
        <p14:creationId xmlns:p14="http://schemas.microsoft.com/office/powerpoint/2010/main" val="428642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1"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9428" y="728270"/>
            <a:ext cx="3587009" cy="2671177"/>
          </a:xfrm>
          <a:prstGeom prst="rect">
            <a:avLst/>
          </a:prstGeom>
          <a:ln>
            <a:solidFill>
              <a:schemeClr val="accent1"/>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9440" y="3508909"/>
            <a:ext cx="3587009" cy="2685487"/>
          </a:xfrm>
          <a:prstGeom prst="rect">
            <a:avLst/>
          </a:prstGeom>
          <a:ln>
            <a:solidFill>
              <a:schemeClr val="accent1"/>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0925" y="3508909"/>
            <a:ext cx="3588185" cy="2678034"/>
          </a:xfrm>
          <a:prstGeom prst="rect">
            <a:avLst/>
          </a:prstGeom>
          <a:ln>
            <a:solidFill>
              <a:schemeClr val="accent1"/>
            </a:solidFill>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0912" y="728270"/>
            <a:ext cx="3578198" cy="2671785"/>
          </a:xfrm>
          <a:prstGeom prst="rect">
            <a:avLst/>
          </a:prstGeom>
          <a:ln>
            <a:solidFill>
              <a:schemeClr val="accent1"/>
            </a:solidFill>
          </a:ln>
        </p:spPr>
      </p:pic>
      <p:sp>
        <p:nvSpPr>
          <p:cNvPr id="6" name="TextBox 5"/>
          <p:cNvSpPr txBox="1"/>
          <p:nvPr/>
        </p:nvSpPr>
        <p:spPr>
          <a:xfrm>
            <a:off x="1128915" y="911150"/>
            <a:ext cx="2020513" cy="2554545"/>
          </a:xfrm>
          <a:prstGeom prst="rect">
            <a:avLst/>
          </a:prstGeom>
          <a:noFill/>
        </p:spPr>
        <p:txBody>
          <a:bodyPr wrap="square" rtlCol="0">
            <a:spAutoFit/>
          </a:bodyPr>
          <a:lstStyle/>
          <a:p>
            <a:r>
              <a:rPr lang="en-US" sz="2000" dirty="0"/>
              <a:t>Then too, imagine the impact on tomorrow’s children when </a:t>
            </a:r>
          </a:p>
          <a:p>
            <a:r>
              <a:rPr lang="en-US" sz="2000" dirty="0"/>
              <a:t>they start taking apart old </a:t>
            </a:r>
            <a:r>
              <a:rPr lang="en-US" sz="2000" dirty="0" err="1"/>
              <a:t>nanodrones</a:t>
            </a:r>
            <a:r>
              <a:rPr lang="en-US" sz="2000" dirty="0"/>
              <a:t>!</a:t>
            </a:r>
          </a:p>
        </p:txBody>
      </p:sp>
      <p:sp>
        <p:nvSpPr>
          <p:cNvPr id="8" name="TextBox 7"/>
          <p:cNvSpPr txBox="1"/>
          <p:nvPr/>
        </p:nvSpPr>
        <p:spPr>
          <a:xfrm>
            <a:off x="8472522" y="6318157"/>
            <a:ext cx="554960" cy="369332"/>
          </a:xfrm>
          <a:prstGeom prst="rect">
            <a:avLst/>
          </a:prstGeom>
          <a:noFill/>
        </p:spPr>
        <p:txBody>
          <a:bodyPr wrap="none" rtlCol="0">
            <a:spAutoFit/>
          </a:bodyPr>
          <a:lstStyle/>
          <a:p>
            <a:r>
              <a:rPr lang="en-US" dirty="0">
                <a:hlinkClick r:id="rId6"/>
              </a:rPr>
              <a:t>URL</a:t>
            </a:r>
            <a:endParaRPr lang="en-US" dirty="0"/>
          </a:p>
        </p:txBody>
      </p:sp>
      <p:sp>
        <p:nvSpPr>
          <p:cNvPr id="7" name="TextBox 6"/>
          <p:cNvSpPr txBox="1"/>
          <p:nvPr/>
        </p:nvSpPr>
        <p:spPr>
          <a:xfrm>
            <a:off x="1128915" y="3820071"/>
            <a:ext cx="1866049" cy="1631216"/>
          </a:xfrm>
          <a:prstGeom prst="rect">
            <a:avLst/>
          </a:prstGeom>
          <a:noFill/>
        </p:spPr>
        <p:txBody>
          <a:bodyPr wrap="square" rtlCol="0">
            <a:spAutoFit/>
          </a:bodyPr>
          <a:lstStyle/>
          <a:p>
            <a:r>
              <a:rPr lang="en-US" sz="2000" dirty="0"/>
              <a:t>Imagine the wild things </a:t>
            </a:r>
            <a:r>
              <a:rPr lang="en-US" sz="2000" b="1" dirty="0"/>
              <a:t>they</a:t>
            </a:r>
            <a:r>
              <a:rPr lang="en-US" sz="2000" dirty="0"/>
              <a:t> might figure out how to do in time!</a:t>
            </a:r>
          </a:p>
        </p:txBody>
      </p:sp>
    </p:spTree>
    <p:extLst>
      <p:ext uri="{BB962C8B-B14F-4D97-AF65-F5344CB8AC3E}">
        <p14:creationId xmlns:p14="http://schemas.microsoft.com/office/powerpoint/2010/main" val="209227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9708" y="1838775"/>
            <a:ext cx="3022146" cy="1788280"/>
          </a:xfrm>
          <a:prstGeom prst="rect">
            <a:avLst/>
          </a:prstGeom>
          <a:ln>
            <a:solidFill>
              <a:schemeClr val="accent1"/>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9860" y="1832334"/>
            <a:ext cx="2994932" cy="1779495"/>
          </a:xfrm>
          <a:prstGeom prst="rect">
            <a:avLst/>
          </a:prstGeom>
          <a:ln>
            <a:solidFill>
              <a:schemeClr val="accent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9360" y="3952422"/>
            <a:ext cx="3044209" cy="1796036"/>
          </a:xfrm>
          <a:prstGeom prst="rect">
            <a:avLst/>
          </a:prstGeom>
          <a:ln>
            <a:solidFill>
              <a:schemeClr val="accent1"/>
            </a:solidFill>
          </a:ln>
        </p:spPr>
      </p:pic>
      <p:sp>
        <p:nvSpPr>
          <p:cNvPr id="9" name="TextBox 8"/>
          <p:cNvSpPr txBox="1"/>
          <p:nvPr/>
        </p:nvSpPr>
        <p:spPr>
          <a:xfrm>
            <a:off x="1190334" y="749389"/>
            <a:ext cx="10384124" cy="769441"/>
          </a:xfrm>
          <a:prstGeom prst="rect">
            <a:avLst/>
          </a:prstGeom>
          <a:noFill/>
        </p:spPr>
        <p:txBody>
          <a:bodyPr wrap="square" rtlCol="0">
            <a:spAutoFit/>
          </a:bodyPr>
          <a:lstStyle/>
          <a:p>
            <a:r>
              <a:rPr lang="en-US" sz="2200" dirty="0"/>
              <a:t>Further “ideas-in-things” in the coming wave of innovation are hinted-at by the </a:t>
            </a:r>
            <a:r>
              <a:rPr lang="en-US" sz="2200" dirty="0" err="1">
                <a:hlinkClick r:id="rId5"/>
              </a:rPr>
              <a:t>Myo</a:t>
            </a:r>
            <a:r>
              <a:rPr lang="en-US" sz="2200" dirty="0">
                <a:hlinkClick r:id="rId5"/>
              </a:rPr>
              <a:t> gesture control armbands</a:t>
            </a:r>
            <a:r>
              <a:rPr lang="en-US" sz="2200" dirty="0"/>
              <a:t> from mechatronics engineers at </a:t>
            </a:r>
            <a:r>
              <a:rPr lang="en-US" sz="2200" dirty="0" err="1">
                <a:hlinkClick r:id="rId6"/>
              </a:rPr>
              <a:t>Thalmic</a:t>
            </a:r>
            <a:r>
              <a:rPr lang="en-US" sz="2200" dirty="0">
                <a:hlinkClick r:id="rId6"/>
              </a:rPr>
              <a:t> Labs</a:t>
            </a:r>
            <a:r>
              <a:rPr lang="en-US" sz="2200" dirty="0"/>
              <a:t> (Kitchener, Ont.)</a:t>
            </a: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07670" y="1838775"/>
            <a:ext cx="3127590" cy="1784181"/>
          </a:xfrm>
          <a:prstGeom prst="rect">
            <a:avLst/>
          </a:prstGeom>
          <a:ln>
            <a:solidFill>
              <a:schemeClr val="accent1"/>
            </a:solidFill>
          </a:ln>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09708" y="3951646"/>
            <a:ext cx="3048631" cy="1796812"/>
          </a:xfrm>
          <a:prstGeom prst="rect">
            <a:avLst/>
          </a:prstGeom>
          <a:ln>
            <a:solidFill>
              <a:schemeClr val="accent1"/>
            </a:solidFill>
          </a:ln>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49860" y="3925333"/>
            <a:ext cx="3019551" cy="1823125"/>
          </a:xfrm>
          <a:prstGeom prst="rect">
            <a:avLst/>
          </a:prstGeom>
          <a:ln>
            <a:solidFill>
              <a:schemeClr val="accent1"/>
            </a:solidFill>
          </a:ln>
        </p:spPr>
      </p:pic>
      <p:sp>
        <p:nvSpPr>
          <p:cNvPr id="14" name="TextBox 13"/>
          <p:cNvSpPr txBox="1"/>
          <p:nvPr/>
        </p:nvSpPr>
        <p:spPr>
          <a:xfrm>
            <a:off x="1728931" y="3325248"/>
            <a:ext cx="2980777" cy="307777"/>
          </a:xfrm>
          <a:prstGeom prst="rect">
            <a:avLst/>
          </a:prstGeom>
          <a:noFill/>
        </p:spPr>
        <p:txBody>
          <a:bodyPr wrap="square" rtlCol="0">
            <a:spAutoFit/>
          </a:bodyPr>
          <a:lstStyle/>
          <a:p>
            <a:r>
              <a:rPr lang="en-US" sz="1400" u="sng" dirty="0">
                <a:hlinkClick r:id="rId5"/>
              </a:rPr>
              <a:t>https://www.thalmic.com/en/myo/</a:t>
            </a:r>
            <a:r>
              <a:rPr lang="en-US" sz="1400" dirty="0"/>
              <a:t> </a:t>
            </a:r>
          </a:p>
        </p:txBody>
      </p:sp>
      <p:sp>
        <p:nvSpPr>
          <p:cNvPr id="2" name="TextBox 1"/>
          <p:cNvSpPr txBox="1"/>
          <p:nvPr/>
        </p:nvSpPr>
        <p:spPr>
          <a:xfrm>
            <a:off x="6780693" y="5752667"/>
            <a:ext cx="5533265" cy="646331"/>
          </a:xfrm>
          <a:prstGeom prst="rect">
            <a:avLst/>
          </a:prstGeom>
          <a:noFill/>
        </p:spPr>
        <p:txBody>
          <a:bodyPr wrap="square" rtlCol="0">
            <a:spAutoFit/>
          </a:bodyPr>
          <a:lstStyle/>
          <a:p>
            <a:r>
              <a:rPr lang="en-US" dirty="0">
                <a:hlinkClick r:id="rId10"/>
              </a:rPr>
              <a:t>VIDEO</a:t>
            </a:r>
            <a:r>
              <a:rPr lang="en-US" dirty="0"/>
              <a:t>    </a:t>
            </a:r>
            <a:r>
              <a:rPr lang="en-US" sz="2200" dirty="0" err="1">
                <a:hlinkClick r:id="rId11"/>
              </a:rPr>
              <a:t>VIDEO</a:t>
            </a:r>
            <a:r>
              <a:rPr lang="en-US" dirty="0"/>
              <a:t>    </a:t>
            </a:r>
            <a:r>
              <a:rPr lang="en-US" sz="3000" dirty="0" err="1">
                <a:hlinkClick r:id="rId12"/>
              </a:rPr>
              <a:t>VIDEO</a:t>
            </a:r>
            <a:r>
              <a:rPr lang="en-US" dirty="0"/>
              <a:t>    </a:t>
            </a:r>
            <a:r>
              <a:rPr lang="en-US" sz="3600" dirty="0" err="1">
                <a:hlinkClick r:id="rId13"/>
              </a:rPr>
              <a:t>VIDEO</a:t>
            </a:r>
            <a:r>
              <a:rPr lang="en-US" sz="3600" dirty="0"/>
              <a:t>!</a:t>
            </a:r>
          </a:p>
        </p:txBody>
      </p:sp>
    </p:spTree>
    <p:extLst>
      <p:ext uri="{BB962C8B-B14F-4D97-AF65-F5344CB8AC3E}">
        <p14:creationId xmlns:p14="http://schemas.microsoft.com/office/powerpoint/2010/main" val="399574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4559" y="1142076"/>
            <a:ext cx="9132938" cy="4247317"/>
          </a:xfrm>
          <a:prstGeom prst="rect">
            <a:avLst/>
          </a:prstGeom>
          <a:noFill/>
        </p:spPr>
        <p:txBody>
          <a:bodyPr wrap="square" rtlCol="0">
            <a:spAutoFit/>
          </a:bodyPr>
          <a:lstStyle/>
          <a:p>
            <a:pPr>
              <a:spcAft>
                <a:spcPts val="1200"/>
              </a:spcAft>
            </a:pPr>
            <a:r>
              <a:rPr lang="en-US" sz="2200" b="1" dirty="0"/>
              <a:t>So, what’s happening here?</a:t>
            </a:r>
          </a:p>
          <a:p>
            <a:pPr>
              <a:spcAft>
                <a:spcPts val="1200"/>
              </a:spcAft>
            </a:pPr>
            <a:r>
              <a:rPr lang="en-US" sz="2200" dirty="0"/>
              <a:t>Instead of printing billions of transistors on single “large” smartphone chips. </a:t>
            </a:r>
          </a:p>
          <a:p>
            <a:r>
              <a:rPr lang="en-US" sz="2200" dirty="0"/>
              <a:t>We can print millions of transistors onto thousands of tiny but powerful chips. </a:t>
            </a:r>
          </a:p>
          <a:p>
            <a:pPr>
              <a:spcAft>
                <a:spcPts val="1200"/>
              </a:spcAft>
            </a:pPr>
            <a:r>
              <a:rPr lang="en-US" sz="2200" dirty="0">
                <a:solidFill>
                  <a:schemeClr val="bg1">
                    <a:lumMod val="50000"/>
                  </a:schemeClr>
                </a:solidFill>
              </a:rPr>
              <a:t>[ you can do a lot with a million transistors! ]</a:t>
            </a:r>
          </a:p>
          <a:p>
            <a:pPr>
              <a:spcAft>
                <a:spcPts val="1200"/>
              </a:spcAft>
            </a:pPr>
            <a:r>
              <a:rPr lang="en-US" sz="2200" dirty="0"/>
              <a:t>And embed lots of tiny micro-control-processors . . . and MEMS micro-mechanisms . . . into almost everything. </a:t>
            </a:r>
          </a:p>
          <a:p>
            <a:pPr>
              <a:spcAft>
                <a:spcPts val="1200"/>
              </a:spcAft>
            </a:pPr>
            <a:r>
              <a:rPr lang="en-US" sz="2200" dirty="0"/>
              <a:t>Putting them where they measure, process and transmit local physical-data such as position, acceleration, temperature, pressure, etc. </a:t>
            </a:r>
          </a:p>
          <a:p>
            <a:pPr>
              <a:spcAft>
                <a:spcPts val="1200"/>
              </a:spcAft>
            </a:pPr>
            <a:r>
              <a:rPr lang="en-US" sz="2200" dirty="0"/>
              <a:t>Embedded-clusters of tiny-chips could animate and interactively-control lots of macro-things . . . such as robots, drones, mobility-aids and health-systems.</a:t>
            </a:r>
          </a:p>
        </p:txBody>
      </p:sp>
    </p:spTree>
    <p:extLst>
      <p:ext uri="{BB962C8B-B14F-4D97-AF65-F5344CB8AC3E}">
        <p14:creationId xmlns:p14="http://schemas.microsoft.com/office/powerpoint/2010/main" val="410265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 calcmode="lin" valueType="num">
                                      <p:cBhvr additive="base">
                                        <p:cTn id="3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628" y="1180210"/>
            <a:ext cx="7613102" cy="4093428"/>
          </a:xfrm>
          <a:prstGeom prst="rect">
            <a:avLst/>
          </a:prstGeom>
          <a:noFill/>
        </p:spPr>
        <p:txBody>
          <a:bodyPr wrap="square" rtlCol="0">
            <a:spAutoFit/>
          </a:bodyPr>
          <a:lstStyle/>
          <a:p>
            <a:pPr>
              <a:spcAft>
                <a:spcPts val="1200"/>
              </a:spcAft>
            </a:pPr>
            <a:r>
              <a:rPr lang="en-US" sz="2200" b="1" dirty="0"/>
              <a:t>These aren’t frivolous play-things . . . they instead illuminate a vast frontier for human empowerment and amplification . . .</a:t>
            </a:r>
          </a:p>
          <a:p>
            <a:r>
              <a:rPr lang="en-US" sz="2200" dirty="0"/>
              <a:t>Consider a patient confined to a hospital even now: </a:t>
            </a:r>
          </a:p>
          <a:p>
            <a:pPr>
              <a:spcAft>
                <a:spcPts val="1200"/>
              </a:spcAft>
            </a:pPr>
            <a:r>
              <a:rPr lang="en-US" sz="2200" dirty="0"/>
              <a:t>She can now explore the world beyond her window, using her smartphone to control a basic drone and see what’s out there . . .</a:t>
            </a:r>
          </a:p>
          <a:p>
            <a:pPr>
              <a:spcAft>
                <a:spcPts val="1200"/>
              </a:spcAft>
            </a:pPr>
            <a:r>
              <a:rPr lang="en-US" sz="2200" dirty="0"/>
              <a:t>Now imagine joining a group “drone-tour” of some remote exotic place, right from your own individual homes . . .  </a:t>
            </a:r>
          </a:p>
          <a:p>
            <a:pPr>
              <a:spcAft>
                <a:spcPts val="1200"/>
              </a:spcAft>
            </a:pPr>
            <a:r>
              <a:rPr lang="en-US" sz="2200" dirty="0"/>
              <a:t>With each your drones remotely “carrying your eyes”, in the form of fisheye lens </a:t>
            </a:r>
            <a:r>
              <a:rPr lang="en-US" sz="2200" dirty="0" err="1"/>
              <a:t>microcams</a:t>
            </a:r>
            <a:r>
              <a:rPr lang="en-US" sz="2200" dirty="0"/>
              <a:t> (as in the </a:t>
            </a:r>
            <a:r>
              <a:rPr lang="en-US" sz="2200" dirty="0">
                <a:hlinkClick r:id="rId3"/>
              </a:rPr>
              <a:t>Parrot Bebop</a:t>
            </a:r>
            <a:r>
              <a:rPr lang="en-US" sz="2200" dirty="0"/>
              <a:t>) . . .  </a:t>
            </a:r>
          </a:p>
          <a:p>
            <a:pPr>
              <a:spcAft>
                <a:spcPts val="1200"/>
              </a:spcAft>
            </a:pPr>
            <a:r>
              <a:rPr lang="en-US" sz="2200" dirty="0"/>
              <a:t>Which you look through using your </a:t>
            </a:r>
            <a:r>
              <a:rPr lang="en-US" sz="2200" dirty="0">
                <a:hlinkClick r:id="rId4"/>
              </a:rPr>
              <a:t>Oculus Rift </a:t>
            </a:r>
            <a:r>
              <a:rPr lang="en-US" sz="2200" dirty="0"/>
              <a:t>over the internet!</a:t>
            </a:r>
          </a:p>
        </p:txBody>
      </p:sp>
    </p:spTree>
    <p:extLst>
      <p:ext uri="{BB962C8B-B14F-4D97-AF65-F5344CB8AC3E}">
        <p14:creationId xmlns:p14="http://schemas.microsoft.com/office/powerpoint/2010/main" val="141322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2002" y="716177"/>
            <a:ext cx="10376548" cy="769441"/>
          </a:xfrm>
          <a:prstGeom prst="rect">
            <a:avLst/>
          </a:prstGeom>
          <a:noFill/>
        </p:spPr>
        <p:txBody>
          <a:bodyPr wrap="square" rtlCol="0">
            <a:spAutoFit/>
          </a:bodyPr>
          <a:lstStyle/>
          <a:p>
            <a:pPr algn="ctr"/>
            <a:r>
              <a:rPr lang="en-US" sz="2200" dirty="0"/>
              <a:t>This embedded-microsystems revolution is getting up a big head of steam </a:t>
            </a:r>
          </a:p>
          <a:p>
            <a:pPr algn="ctr"/>
            <a:r>
              <a:rPr lang="en-US" sz="2200" dirty="0"/>
              <a:t>in emerging techno-social innovation centers all around the world …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7892" y="1561095"/>
            <a:ext cx="2806960" cy="175773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5701" y="1560683"/>
            <a:ext cx="2778683" cy="175814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5021" y="3468958"/>
            <a:ext cx="4370785" cy="1679047"/>
          </a:xfrm>
          <a:prstGeom prst="rect">
            <a:avLst/>
          </a:prstGeom>
        </p:spPr>
      </p:pic>
      <p:sp>
        <p:nvSpPr>
          <p:cNvPr id="3" name="TextBox 2"/>
          <p:cNvSpPr txBox="1"/>
          <p:nvPr/>
        </p:nvSpPr>
        <p:spPr>
          <a:xfrm>
            <a:off x="1901331" y="5227103"/>
            <a:ext cx="8175380" cy="461665"/>
          </a:xfrm>
          <a:prstGeom prst="rect">
            <a:avLst/>
          </a:prstGeom>
          <a:noFill/>
        </p:spPr>
        <p:txBody>
          <a:bodyPr wrap="none" rtlCol="0">
            <a:spAutoFit/>
          </a:bodyPr>
          <a:lstStyle/>
          <a:p>
            <a:r>
              <a:rPr lang="en-US" sz="2400" b="1" dirty="0"/>
              <a:t>But how on earth can we visualize and follow what’s going on?</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1345" y="1560684"/>
            <a:ext cx="2637863" cy="1758146"/>
          </a:xfrm>
          <a:prstGeom prst="rect">
            <a:avLst/>
          </a:prstGeom>
        </p:spPr>
      </p:pic>
    </p:spTree>
    <p:extLst>
      <p:ext uri="{BB962C8B-B14F-4D97-AF65-F5344CB8AC3E}">
        <p14:creationId xmlns:p14="http://schemas.microsoft.com/office/powerpoint/2010/main" val="4328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827" y="1308186"/>
            <a:ext cx="9241725" cy="4305804"/>
          </a:xfrm>
          <a:prstGeom prst="rect">
            <a:avLst/>
          </a:prstGeom>
        </p:spPr>
      </p:pic>
      <p:sp>
        <p:nvSpPr>
          <p:cNvPr id="3" name="Rectangle 2"/>
          <p:cNvSpPr/>
          <p:nvPr/>
        </p:nvSpPr>
        <p:spPr>
          <a:xfrm>
            <a:off x="2769284" y="800354"/>
            <a:ext cx="7693966" cy="400110"/>
          </a:xfrm>
          <a:prstGeom prst="rect">
            <a:avLst/>
          </a:prstGeom>
        </p:spPr>
        <p:txBody>
          <a:bodyPr wrap="none">
            <a:spAutoFit/>
          </a:bodyPr>
          <a:lstStyle/>
          <a:p>
            <a:r>
              <a:rPr lang="en-US" sz="2000" dirty="0"/>
              <a:t>Charting the Early Voyages during the Age of Discovery, c.1492-1522 . . . </a:t>
            </a:r>
          </a:p>
        </p:txBody>
      </p:sp>
      <p:sp>
        <p:nvSpPr>
          <p:cNvPr id="5" name="TextBox 4"/>
          <p:cNvSpPr txBox="1"/>
          <p:nvPr/>
        </p:nvSpPr>
        <p:spPr>
          <a:xfrm>
            <a:off x="9207795" y="5613990"/>
            <a:ext cx="1392866" cy="307777"/>
          </a:xfrm>
          <a:prstGeom prst="rect">
            <a:avLst/>
          </a:prstGeom>
          <a:noFill/>
        </p:spPr>
        <p:txBody>
          <a:bodyPr wrap="square" rtlCol="0">
            <a:spAutoFit/>
          </a:bodyPr>
          <a:lstStyle/>
          <a:p>
            <a:r>
              <a:rPr lang="en-US" sz="1400" dirty="0">
                <a:hlinkClick r:id="rId3"/>
              </a:rPr>
              <a:t>Wiki Commons</a:t>
            </a:r>
            <a:endParaRPr lang="en-US" sz="1400" dirty="0"/>
          </a:p>
        </p:txBody>
      </p:sp>
      <p:sp>
        <p:nvSpPr>
          <p:cNvPr id="4" name="TextBox 3"/>
          <p:cNvSpPr txBox="1"/>
          <p:nvPr/>
        </p:nvSpPr>
        <p:spPr>
          <a:xfrm>
            <a:off x="1149827" y="800354"/>
            <a:ext cx="1688283" cy="400110"/>
          </a:xfrm>
          <a:prstGeom prst="rect">
            <a:avLst/>
          </a:prstGeom>
          <a:noFill/>
        </p:spPr>
        <p:txBody>
          <a:bodyPr wrap="none" rtlCol="0">
            <a:spAutoFit/>
          </a:bodyPr>
          <a:lstStyle/>
          <a:p>
            <a:r>
              <a:rPr lang="en-US" sz="2000" dirty="0"/>
              <a:t>Thus it begins:</a:t>
            </a:r>
          </a:p>
        </p:txBody>
      </p:sp>
    </p:spTree>
    <p:extLst>
      <p:ext uri="{BB962C8B-B14F-4D97-AF65-F5344CB8AC3E}">
        <p14:creationId xmlns:p14="http://schemas.microsoft.com/office/powerpoint/2010/main" val="306071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5362" y="1282054"/>
            <a:ext cx="8300218" cy="5394207"/>
          </a:xfrm>
          <a:prstGeom prst="rect">
            <a:avLst/>
          </a:prstGeom>
          <a:ln>
            <a:solidFill>
              <a:schemeClr val="accent1"/>
            </a:solidFill>
          </a:ln>
        </p:spPr>
      </p:pic>
      <p:sp>
        <p:nvSpPr>
          <p:cNvPr id="4" name="TextBox 3"/>
          <p:cNvSpPr txBox="1"/>
          <p:nvPr/>
        </p:nvSpPr>
        <p:spPr>
          <a:xfrm>
            <a:off x="9007639" y="1514610"/>
            <a:ext cx="774536" cy="338554"/>
          </a:xfrm>
          <a:prstGeom prst="rect">
            <a:avLst/>
          </a:prstGeom>
          <a:noFill/>
        </p:spPr>
        <p:txBody>
          <a:bodyPr wrap="square" rtlCol="0">
            <a:spAutoFit/>
          </a:bodyPr>
          <a:lstStyle/>
          <a:p>
            <a:r>
              <a:rPr lang="en-US" sz="1600" dirty="0">
                <a:hlinkClick r:id="rId3"/>
              </a:rPr>
              <a:t>Source</a:t>
            </a:r>
            <a:endParaRPr lang="en-US" sz="1600" dirty="0"/>
          </a:p>
        </p:txBody>
      </p:sp>
      <p:sp>
        <p:nvSpPr>
          <p:cNvPr id="5" name="TextBox 4"/>
          <p:cNvSpPr txBox="1"/>
          <p:nvPr/>
        </p:nvSpPr>
        <p:spPr>
          <a:xfrm>
            <a:off x="1093551" y="396335"/>
            <a:ext cx="9685421" cy="769441"/>
          </a:xfrm>
          <a:prstGeom prst="rect">
            <a:avLst/>
          </a:prstGeom>
          <a:noFill/>
        </p:spPr>
        <p:txBody>
          <a:bodyPr wrap="square" rtlCol="0">
            <a:spAutoFit/>
          </a:bodyPr>
          <a:lstStyle/>
          <a:p>
            <a:pPr algn="ctr"/>
            <a:r>
              <a:rPr lang="en-US" sz="2200" dirty="0"/>
              <a:t>We can zoom-in on evolving fine-details in specific micro-technology areas </a:t>
            </a:r>
          </a:p>
          <a:p>
            <a:pPr algn="ctr"/>
            <a:r>
              <a:rPr lang="en-US" sz="2200" dirty="0"/>
              <a:t>by using tech-mappings like this for </a:t>
            </a:r>
            <a:r>
              <a:rPr lang="en-US" sz="2200" dirty="0" err="1">
                <a:hlinkClick r:id="rId4"/>
              </a:rPr>
              <a:t>microcamera</a:t>
            </a:r>
            <a:r>
              <a:rPr lang="en-US" sz="2200" dirty="0">
                <a:hlinkClick r:id="rId4"/>
              </a:rPr>
              <a:t> image sensors </a:t>
            </a:r>
            <a:r>
              <a:rPr lang="en-US" sz="2200" dirty="0"/>
              <a:t>. . . </a:t>
            </a:r>
          </a:p>
        </p:txBody>
      </p:sp>
    </p:spTree>
    <p:extLst>
      <p:ext uri="{BB962C8B-B14F-4D97-AF65-F5344CB8AC3E}">
        <p14:creationId xmlns:p14="http://schemas.microsoft.com/office/powerpoint/2010/main" val="363193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6197" y="695045"/>
            <a:ext cx="9353925" cy="430887"/>
          </a:xfrm>
          <a:prstGeom prst="rect">
            <a:avLst/>
          </a:prstGeom>
          <a:noFill/>
        </p:spPr>
        <p:txBody>
          <a:bodyPr wrap="square" rtlCol="0">
            <a:spAutoFit/>
          </a:bodyPr>
          <a:lstStyle/>
          <a:p>
            <a:pPr>
              <a:spcBef>
                <a:spcPts val="600"/>
              </a:spcBef>
            </a:pPr>
            <a:r>
              <a:rPr lang="en-US" sz="2200" dirty="0"/>
              <a:t>We can also follow, even participate in tech such as “</a:t>
            </a:r>
            <a:r>
              <a:rPr lang="en-US" sz="2200" dirty="0">
                <a:hlinkClick r:id="rId3"/>
              </a:rPr>
              <a:t>consumer 3D Printing</a:t>
            </a:r>
            <a:r>
              <a:rPr lang="en-US" sz="2200" dirty="0"/>
              <a:t>,”   </a:t>
            </a:r>
          </a:p>
        </p:txBody>
      </p:sp>
      <p:sp>
        <p:nvSpPr>
          <p:cNvPr id="6" name="Rectangle 5"/>
          <p:cNvSpPr/>
          <p:nvPr/>
        </p:nvSpPr>
        <p:spPr>
          <a:xfrm>
            <a:off x="2056198" y="1027402"/>
            <a:ext cx="8707880" cy="769441"/>
          </a:xfrm>
          <a:prstGeom prst="rect">
            <a:avLst/>
          </a:prstGeom>
        </p:spPr>
        <p:txBody>
          <a:bodyPr wrap="square">
            <a:spAutoFit/>
          </a:bodyPr>
          <a:lstStyle/>
          <a:p>
            <a:r>
              <a:rPr lang="en-US" sz="2200" dirty="0"/>
              <a:t>enabling us to rapidly “make” all kinds of “things” from digital design specs created on personal computers . . .</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6065" y="1985800"/>
            <a:ext cx="3349467" cy="28303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0746" y="1985800"/>
            <a:ext cx="3481927" cy="2830300"/>
          </a:xfrm>
          <a:prstGeom prst="rect">
            <a:avLst/>
          </a:prstGeom>
        </p:spPr>
      </p:pic>
      <p:sp>
        <p:nvSpPr>
          <p:cNvPr id="9" name="TextBox 8"/>
          <p:cNvSpPr txBox="1"/>
          <p:nvPr/>
        </p:nvSpPr>
        <p:spPr>
          <a:xfrm>
            <a:off x="8355202" y="2877107"/>
            <a:ext cx="2214393" cy="923330"/>
          </a:xfrm>
          <a:prstGeom prst="rect">
            <a:avLst/>
          </a:prstGeom>
          <a:noFill/>
        </p:spPr>
        <p:txBody>
          <a:bodyPr wrap="square" rtlCol="0">
            <a:spAutoFit/>
          </a:bodyPr>
          <a:lstStyle/>
          <a:p>
            <a:pPr algn="r"/>
            <a:r>
              <a:rPr lang="en-US" dirty="0"/>
              <a:t>3D printed</a:t>
            </a:r>
          </a:p>
          <a:p>
            <a:pPr algn="r"/>
            <a:r>
              <a:rPr lang="en-US" dirty="0"/>
              <a:t>prosthetic </a:t>
            </a:r>
          </a:p>
          <a:p>
            <a:pPr algn="r"/>
            <a:r>
              <a:rPr lang="en-US" dirty="0"/>
              <a:t>&lt;------------------ hand</a:t>
            </a:r>
          </a:p>
        </p:txBody>
      </p:sp>
      <p:sp>
        <p:nvSpPr>
          <p:cNvPr id="10" name="Rectangle 9"/>
          <p:cNvSpPr/>
          <p:nvPr/>
        </p:nvSpPr>
        <p:spPr>
          <a:xfrm>
            <a:off x="2056197" y="4939211"/>
            <a:ext cx="8043825" cy="769441"/>
          </a:xfrm>
          <a:prstGeom prst="rect">
            <a:avLst/>
          </a:prstGeom>
        </p:spPr>
        <p:txBody>
          <a:bodyPr wrap="square">
            <a:spAutoFit/>
          </a:bodyPr>
          <a:lstStyle/>
          <a:p>
            <a:r>
              <a:rPr lang="en-US" sz="2200" dirty="0"/>
              <a:t>Once perfected, such digital design files can be shared electronically </a:t>
            </a:r>
          </a:p>
          <a:p>
            <a:r>
              <a:rPr lang="en-US" sz="2200" dirty="0"/>
              <a:t>with and/or marketed to users of 3D printers anywhere . . . </a:t>
            </a:r>
          </a:p>
        </p:txBody>
      </p:sp>
      <p:sp>
        <p:nvSpPr>
          <p:cNvPr id="11" name="TextBox 10"/>
          <p:cNvSpPr txBox="1"/>
          <p:nvPr/>
        </p:nvSpPr>
        <p:spPr>
          <a:xfrm>
            <a:off x="8710973" y="4446768"/>
            <a:ext cx="554960" cy="369332"/>
          </a:xfrm>
          <a:prstGeom prst="rect">
            <a:avLst/>
          </a:prstGeom>
          <a:noFill/>
        </p:spPr>
        <p:txBody>
          <a:bodyPr wrap="none" rtlCol="0">
            <a:spAutoFit/>
          </a:bodyPr>
          <a:lstStyle/>
          <a:p>
            <a:r>
              <a:rPr lang="en-US" dirty="0">
                <a:hlinkClick r:id="rId6"/>
              </a:rPr>
              <a:t>URL</a:t>
            </a:r>
            <a:endParaRPr lang="en-US" dirty="0"/>
          </a:p>
        </p:txBody>
      </p:sp>
      <p:sp>
        <p:nvSpPr>
          <p:cNvPr id="12" name="TextBox 11"/>
          <p:cNvSpPr txBox="1"/>
          <p:nvPr/>
        </p:nvSpPr>
        <p:spPr>
          <a:xfrm>
            <a:off x="4999076" y="4519422"/>
            <a:ext cx="647603" cy="369332"/>
          </a:xfrm>
          <a:prstGeom prst="rect">
            <a:avLst/>
          </a:prstGeom>
          <a:noFill/>
        </p:spPr>
        <p:txBody>
          <a:bodyPr wrap="square" rtlCol="0">
            <a:spAutoFit/>
          </a:bodyPr>
          <a:lstStyle/>
          <a:p>
            <a:r>
              <a:rPr lang="en-US" dirty="0">
                <a:hlinkClick r:id="rId7"/>
              </a:rPr>
              <a:t>URL</a:t>
            </a:r>
            <a:endParaRPr lang="en-US" dirty="0"/>
          </a:p>
        </p:txBody>
      </p:sp>
    </p:spTree>
    <p:extLst>
      <p:ext uri="{BB962C8B-B14F-4D97-AF65-F5344CB8AC3E}">
        <p14:creationId xmlns:p14="http://schemas.microsoft.com/office/powerpoint/2010/main" val="158366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74188" y="945647"/>
            <a:ext cx="8300550" cy="430887"/>
          </a:xfrm>
          <a:prstGeom prst="rect">
            <a:avLst/>
          </a:prstGeom>
          <a:noFill/>
        </p:spPr>
        <p:txBody>
          <a:bodyPr wrap="square" rtlCol="0">
            <a:spAutoFit/>
          </a:bodyPr>
          <a:lstStyle/>
          <a:p>
            <a:pPr>
              <a:spcAft>
                <a:spcPts val="1200"/>
              </a:spcAft>
            </a:pPr>
            <a:r>
              <a:rPr lang="en-US" sz="2200" dirty="0"/>
              <a:t>Even better, what about making 3D printers that print 3D printers!</a:t>
            </a:r>
          </a:p>
        </p:txBody>
      </p:sp>
      <p:sp>
        <p:nvSpPr>
          <p:cNvPr id="5" name="Rectangle 4"/>
          <p:cNvSpPr/>
          <p:nvPr/>
        </p:nvSpPr>
        <p:spPr>
          <a:xfrm>
            <a:off x="2267402" y="2246896"/>
            <a:ext cx="3257499" cy="1261884"/>
          </a:xfrm>
          <a:prstGeom prst="rect">
            <a:avLst/>
          </a:prstGeom>
        </p:spPr>
        <p:txBody>
          <a:bodyPr wrap="square">
            <a:spAutoFit/>
          </a:bodyPr>
          <a:lstStyle/>
          <a:p>
            <a:r>
              <a:rPr lang="en-US" sz="1900" dirty="0"/>
              <a:t>For more about RepRap </a:t>
            </a:r>
          </a:p>
          <a:p>
            <a:r>
              <a:rPr lang="en-US" sz="1900" dirty="0"/>
              <a:t>and the philosophy behind it, </a:t>
            </a:r>
          </a:p>
          <a:p>
            <a:r>
              <a:rPr lang="en-US" sz="1900" dirty="0"/>
              <a:t>watch this remarkable video:</a:t>
            </a:r>
          </a:p>
          <a:p>
            <a:r>
              <a:rPr lang="en-US" sz="1900" b="1" dirty="0">
                <a:hlinkClick r:id="rId3"/>
              </a:rPr>
              <a:t>“A machine that builds itself?” </a:t>
            </a:r>
            <a:endParaRPr lang="en-US" sz="1900" b="1"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5860" y="1869632"/>
            <a:ext cx="3655036" cy="2062666"/>
          </a:xfrm>
          <a:prstGeom prst="rect">
            <a:avLst/>
          </a:prstGeom>
        </p:spPr>
      </p:pic>
      <p:sp>
        <p:nvSpPr>
          <p:cNvPr id="9" name="Rectangle 8"/>
          <p:cNvSpPr/>
          <p:nvPr/>
        </p:nvSpPr>
        <p:spPr>
          <a:xfrm>
            <a:off x="1882451" y="1319511"/>
            <a:ext cx="8237961" cy="430887"/>
          </a:xfrm>
          <a:prstGeom prst="rect">
            <a:avLst/>
          </a:prstGeom>
        </p:spPr>
        <p:txBody>
          <a:bodyPr wrap="none">
            <a:spAutoFit/>
          </a:bodyPr>
          <a:lstStyle/>
          <a:p>
            <a:r>
              <a:rPr lang="en-US" sz="2200" dirty="0"/>
              <a:t>That’s the UK’s </a:t>
            </a:r>
            <a:r>
              <a:rPr lang="en-US" sz="2200" dirty="0">
                <a:hlinkClick r:id="rId5"/>
              </a:rPr>
              <a:t>Adrian Bowyer’s</a:t>
            </a:r>
            <a:r>
              <a:rPr lang="en-US" sz="2200" dirty="0"/>
              <a:t> vision for the </a:t>
            </a:r>
            <a:r>
              <a:rPr lang="en-US" sz="2200" dirty="0">
                <a:hlinkClick r:id="rId6"/>
              </a:rPr>
              <a:t>global RepRap Project</a:t>
            </a:r>
            <a:r>
              <a:rPr lang="en-US" sz="2200" dirty="0"/>
              <a:t>:</a:t>
            </a:r>
          </a:p>
        </p:txBody>
      </p:sp>
      <p:sp>
        <p:nvSpPr>
          <p:cNvPr id="12" name="Rectangle 11"/>
          <p:cNvSpPr/>
          <p:nvPr/>
        </p:nvSpPr>
        <p:spPr>
          <a:xfrm>
            <a:off x="1874188" y="4062326"/>
            <a:ext cx="8467773" cy="1600438"/>
          </a:xfrm>
          <a:prstGeom prst="rect">
            <a:avLst/>
          </a:prstGeom>
        </p:spPr>
        <p:txBody>
          <a:bodyPr wrap="square">
            <a:spAutoFit/>
          </a:bodyPr>
          <a:lstStyle/>
          <a:p>
            <a:pPr>
              <a:spcAft>
                <a:spcPts val="1200"/>
              </a:spcAft>
            </a:pPr>
            <a:r>
              <a:rPr lang="en-US" sz="2200" dirty="0"/>
              <a:t>Just as some iron was fed-back to make more steam engines to help make more iron to further empower the industrial revolution . . .</a:t>
            </a:r>
          </a:p>
          <a:p>
            <a:r>
              <a:rPr lang="en-US" sz="2200" dirty="0"/>
              <a:t>Such systemic </a:t>
            </a:r>
            <a:r>
              <a:rPr lang="en-US" sz="2200" dirty="0">
                <a:hlinkClick r:id="rId7"/>
              </a:rPr>
              <a:t>positive feedback</a:t>
            </a:r>
            <a:r>
              <a:rPr lang="en-US" sz="2200" dirty="0"/>
              <a:t> can provide large “gain” in the </a:t>
            </a:r>
          </a:p>
          <a:p>
            <a:r>
              <a:rPr lang="en-US" sz="2200" dirty="0"/>
              <a:t>emergent 3D-printing technology-generation ecosystem.</a:t>
            </a:r>
          </a:p>
        </p:txBody>
      </p:sp>
    </p:spTree>
    <p:extLst>
      <p:ext uri="{BB962C8B-B14F-4D97-AF65-F5344CB8AC3E}">
        <p14:creationId xmlns:p14="http://schemas.microsoft.com/office/powerpoint/2010/main" val="395262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 calcmode="lin" valueType="num">
                                      <p:cBhvr additive="base">
                                        <p:cTn id="2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anim calcmode="lin" valueType="num">
                                      <p:cBhvr additive="base">
                                        <p:cTn id="29"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anim calcmode="lin" valueType="num">
                                      <p:cBhvr additive="base">
                                        <p:cTn id="35"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430" y="535962"/>
            <a:ext cx="11262622" cy="769441"/>
          </a:xfrm>
          <a:prstGeom prst="rect">
            <a:avLst/>
          </a:prstGeom>
          <a:noFill/>
        </p:spPr>
        <p:txBody>
          <a:bodyPr wrap="square" rtlCol="0">
            <a:spAutoFit/>
          </a:bodyPr>
          <a:lstStyle/>
          <a:p>
            <a:pPr algn="ctr"/>
            <a:r>
              <a:rPr lang="en-US" sz="2200" dirty="0"/>
              <a:t>For the bigger picture we can zoom-out and follow paths of emerging application-clusters </a:t>
            </a:r>
          </a:p>
          <a:p>
            <a:pPr algn="ctr"/>
            <a:r>
              <a:rPr lang="en-US" sz="2200" dirty="0"/>
              <a:t>along </a:t>
            </a:r>
            <a:r>
              <a:rPr lang="en-US" sz="2200" dirty="0">
                <a:hlinkClick r:id="rId2"/>
              </a:rPr>
              <a:t>Gartner “Hype Cycle” </a:t>
            </a:r>
            <a:r>
              <a:rPr lang="en-US" sz="2200" dirty="0" err="1">
                <a:hlinkClick r:id="rId2"/>
              </a:rPr>
              <a:t>infographs</a:t>
            </a:r>
            <a:r>
              <a:rPr lang="en-US" sz="2200" dirty="0"/>
              <a:t> that frame the overall technology-wave . .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989" y="1404812"/>
            <a:ext cx="8154787" cy="4300041"/>
          </a:xfrm>
          <a:prstGeom prst="rect">
            <a:avLst/>
          </a:prstGeom>
          <a:ln>
            <a:solidFill>
              <a:schemeClr val="accent1"/>
            </a:solidFill>
          </a:ln>
        </p:spPr>
      </p:pic>
      <p:sp>
        <p:nvSpPr>
          <p:cNvPr id="5" name="TextBox 4"/>
          <p:cNvSpPr txBox="1"/>
          <p:nvPr/>
        </p:nvSpPr>
        <p:spPr>
          <a:xfrm>
            <a:off x="8872639" y="1511690"/>
            <a:ext cx="1245137" cy="800219"/>
          </a:xfrm>
          <a:prstGeom prst="rect">
            <a:avLst/>
          </a:prstGeom>
          <a:noFill/>
        </p:spPr>
        <p:txBody>
          <a:bodyPr wrap="square" rtlCol="0">
            <a:spAutoFit/>
          </a:bodyPr>
          <a:lstStyle/>
          <a:p>
            <a:r>
              <a:rPr lang="en-US" sz="2800" b="1" dirty="0"/>
              <a:t>2014</a:t>
            </a:r>
            <a:endParaRPr lang="en-US" sz="2800" b="1" dirty="0">
              <a:hlinkClick r:id="rId2"/>
            </a:endParaRPr>
          </a:p>
          <a:p>
            <a:r>
              <a:rPr lang="en-US" dirty="0">
                <a:hlinkClick r:id="rId4"/>
              </a:rPr>
              <a:t>URL</a:t>
            </a:r>
            <a:endParaRPr lang="en-US" dirty="0"/>
          </a:p>
        </p:txBody>
      </p:sp>
      <p:sp>
        <p:nvSpPr>
          <p:cNvPr id="2" name="TextBox 1"/>
          <p:cNvSpPr txBox="1"/>
          <p:nvPr/>
        </p:nvSpPr>
        <p:spPr>
          <a:xfrm>
            <a:off x="1832576" y="5704853"/>
            <a:ext cx="8391400" cy="430887"/>
          </a:xfrm>
          <a:prstGeom prst="rect">
            <a:avLst/>
          </a:prstGeom>
          <a:noFill/>
        </p:spPr>
        <p:txBody>
          <a:bodyPr wrap="none" rtlCol="0">
            <a:spAutoFit/>
          </a:bodyPr>
          <a:lstStyle/>
          <a:p>
            <a:r>
              <a:rPr lang="en-US" sz="2200" dirty="0"/>
              <a:t>Thereby gaining the </a:t>
            </a:r>
            <a:r>
              <a:rPr lang="en-US" sz="2200" dirty="0">
                <a:hlinkClick r:id="rId5"/>
              </a:rPr>
              <a:t>venture capital community</a:t>
            </a:r>
            <a:r>
              <a:rPr lang="en-US" sz="2200" dirty="0"/>
              <a:t>’s perspective on it all . . .</a:t>
            </a:r>
          </a:p>
        </p:txBody>
      </p:sp>
    </p:spTree>
    <p:extLst>
      <p:ext uri="{BB962C8B-B14F-4D97-AF65-F5344CB8AC3E}">
        <p14:creationId xmlns:p14="http://schemas.microsoft.com/office/powerpoint/2010/main" val="53231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49276" y="1002331"/>
            <a:ext cx="7146943" cy="769441"/>
          </a:xfrm>
          <a:prstGeom prst="rect">
            <a:avLst/>
          </a:prstGeom>
          <a:noFill/>
        </p:spPr>
        <p:txBody>
          <a:bodyPr wrap="square" rtlCol="0">
            <a:spAutoFit/>
          </a:bodyPr>
          <a:lstStyle/>
          <a:p>
            <a:pPr algn="ctr"/>
            <a:r>
              <a:rPr lang="en-US" sz="2200" dirty="0"/>
              <a:t>But where will all the young innovators come from? </a:t>
            </a:r>
          </a:p>
          <a:p>
            <a:pPr algn="ctr"/>
            <a:r>
              <a:rPr lang="en-US" sz="2200" dirty="0"/>
              <a:t>And how can they learn to surf on this vast incoming wave?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3591" y="2735633"/>
            <a:ext cx="6938315" cy="2831715"/>
          </a:xfrm>
          <a:prstGeom prst="rect">
            <a:avLst/>
          </a:prstGeom>
          <a:ln>
            <a:noFill/>
          </a:ln>
        </p:spPr>
      </p:pic>
      <p:sp>
        <p:nvSpPr>
          <p:cNvPr id="2" name="Rectangle 1"/>
          <p:cNvSpPr/>
          <p:nvPr/>
        </p:nvSpPr>
        <p:spPr>
          <a:xfrm>
            <a:off x="1418386" y="2038259"/>
            <a:ext cx="9954464" cy="430887"/>
          </a:xfrm>
          <a:prstGeom prst="rect">
            <a:avLst/>
          </a:prstGeom>
        </p:spPr>
        <p:txBody>
          <a:bodyPr wrap="square">
            <a:spAutoFit/>
          </a:bodyPr>
          <a:lstStyle/>
          <a:p>
            <a:pPr algn="ctr">
              <a:spcBef>
                <a:spcPts val="1200"/>
              </a:spcBef>
            </a:pPr>
            <a:r>
              <a:rPr lang="en-US" sz="2200" dirty="0"/>
              <a:t>Fortunately, a wave of change is also sweeping through STEM education, just in time!</a:t>
            </a:r>
          </a:p>
        </p:txBody>
      </p:sp>
    </p:spTree>
    <p:extLst>
      <p:ext uri="{BB962C8B-B14F-4D97-AF65-F5344CB8AC3E}">
        <p14:creationId xmlns:p14="http://schemas.microsoft.com/office/powerpoint/2010/main" val="241006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3420" y="1332858"/>
            <a:ext cx="4378334" cy="209940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2856" y="1332617"/>
            <a:ext cx="4298750" cy="209988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3420" y="3870961"/>
            <a:ext cx="4378334" cy="205705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2856" y="3870961"/>
            <a:ext cx="4298750" cy="2057050"/>
          </a:xfrm>
          <a:prstGeom prst="rect">
            <a:avLst/>
          </a:prstGeom>
        </p:spPr>
      </p:pic>
      <p:sp>
        <p:nvSpPr>
          <p:cNvPr id="7" name="TextBox 6"/>
          <p:cNvSpPr txBox="1"/>
          <p:nvPr/>
        </p:nvSpPr>
        <p:spPr>
          <a:xfrm>
            <a:off x="1405894" y="554085"/>
            <a:ext cx="8501943" cy="415498"/>
          </a:xfrm>
          <a:prstGeom prst="rect">
            <a:avLst/>
          </a:prstGeom>
          <a:noFill/>
        </p:spPr>
        <p:txBody>
          <a:bodyPr wrap="none" rtlCol="0">
            <a:spAutoFit/>
          </a:bodyPr>
          <a:lstStyle/>
          <a:p>
            <a:r>
              <a:rPr lang="en-US" sz="2100" dirty="0"/>
              <a:t>Many incoming students also have gained hands-on team-experiences at . . . </a:t>
            </a:r>
          </a:p>
        </p:txBody>
      </p:sp>
      <p:sp>
        <p:nvSpPr>
          <p:cNvPr id="8" name="TextBox 7"/>
          <p:cNvSpPr txBox="1"/>
          <p:nvPr/>
        </p:nvSpPr>
        <p:spPr>
          <a:xfrm>
            <a:off x="1405894" y="1005015"/>
            <a:ext cx="1371850" cy="369332"/>
          </a:xfrm>
          <a:prstGeom prst="rect">
            <a:avLst/>
          </a:prstGeom>
          <a:noFill/>
        </p:spPr>
        <p:txBody>
          <a:bodyPr wrap="none" rtlCol="0">
            <a:spAutoFit/>
          </a:bodyPr>
          <a:lstStyle/>
          <a:p>
            <a:r>
              <a:rPr lang="en-US" dirty="0">
                <a:hlinkClick r:id="rId6"/>
              </a:rPr>
              <a:t>LEGO Camps</a:t>
            </a:r>
            <a:endParaRPr lang="en-US" dirty="0"/>
          </a:p>
        </p:txBody>
      </p:sp>
      <p:sp>
        <p:nvSpPr>
          <p:cNvPr id="10" name="TextBox 9"/>
          <p:cNvSpPr txBox="1"/>
          <p:nvPr/>
        </p:nvSpPr>
        <p:spPr>
          <a:xfrm>
            <a:off x="6237027" y="969583"/>
            <a:ext cx="1383071" cy="369332"/>
          </a:xfrm>
          <a:prstGeom prst="rect">
            <a:avLst/>
          </a:prstGeom>
          <a:noFill/>
        </p:spPr>
        <p:txBody>
          <a:bodyPr wrap="none" rtlCol="0">
            <a:spAutoFit/>
          </a:bodyPr>
          <a:lstStyle/>
          <a:p>
            <a:r>
              <a:rPr lang="en-US" dirty="0">
                <a:hlinkClick r:id="rId7"/>
              </a:rPr>
              <a:t>Maker </a:t>
            </a:r>
            <a:r>
              <a:rPr lang="en-US" dirty="0" err="1">
                <a:hlinkClick r:id="rId7"/>
              </a:rPr>
              <a:t>Faires</a:t>
            </a:r>
            <a:endParaRPr lang="en-US" dirty="0"/>
          </a:p>
        </p:txBody>
      </p:sp>
      <p:sp>
        <p:nvSpPr>
          <p:cNvPr id="11" name="TextBox 10"/>
          <p:cNvSpPr txBox="1"/>
          <p:nvPr/>
        </p:nvSpPr>
        <p:spPr>
          <a:xfrm>
            <a:off x="1473271" y="3584606"/>
            <a:ext cx="1007327" cy="369332"/>
          </a:xfrm>
          <a:prstGeom prst="rect">
            <a:avLst/>
          </a:prstGeom>
          <a:noFill/>
        </p:spPr>
        <p:txBody>
          <a:bodyPr wrap="none" rtlCol="0">
            <a:spAutoFit/>
          </a:bodyPr>
          <a:lstStyle/>
          <a:p>
            <a:r>
              <a:rPr lang="en-US" dirty="0">
                <a:hlinkClick r:id="rId8"/>
              </a:rPr>
              <a:t>FAB Labs</a:t>
            </a:r>
            <a:endParaRPr lang="en-US" dirty="0"/>
          </a:p>
        </p:txBody>
      </p:sp>
      <p:sp>
        <p:nvSpPr>
          <p:cNvPr id="12" name="TextBox 11"/>
          <p:cNvSpPr txBox="1"/>
          <p:nvPr/>
        </p:nvSpPr>
        <p:spPr>
          <a:xfrm>
            <a:off x="6237027" y="3578472"/>
            <a:ext cx="2059025" cy="369332"/>
          </a:xfrm>
          <a:prstGeom prst="rect">
            <a:avLst/>
          </a:prstGeom>
          <a:noFill/>
        </p:spPr>
        <p:txBody>
          <a:bodyPr wrap="none" rtlCol="0">
            <a:spAutoFit/>
          </a:bodyPr>
          <a:lstStyle/>
          <a:p>
            <a:r>
              <a:rPr lang="en-US" dirty="0">
                <a:hlinkClick r:id="rId9"/>
              </a:rPr>
              <a:t>Robot Competitions</a:t>
            </a:r>
            <a:endParaRPr lang="en-US" dirty="0"/>
          </a:p>
        </p:txBody>
      </p:sp>
    </p:spTree>
    <p:extLst>
      <p:ext uri="{BB962C8B-B14F-4D97-AF65-F5344CB8AC3E}">
        <p14:creationId xmlns:p14="http://schemas.microsoft.com/office/powerpoint/2010/main" val="88835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2175225" y="759101"/>
            <a:ext cx="7710396" cy="769441"/>
          </a:xfrm>
          <a:prstGeom prst="rect">
            <a:avLst/>
          </a:prstGeom>
          <a:solidFill>
            <a:schemeClr val="bg1"/>
          </a:solidFill>
        </p:spPr>
        <p:txBody>
          <a:bodyPr wrap="square" rtlCol="0">
            <a:spAutoFit/>
          </a:bodyPr>
          <a:lstStyle/>
          <a:p>
            <a:pPr algn="ctr"/>
            <a:r>
              <a:rPr lang="en-US" sz="2200" dirty="0"/>
              <a:t>They’ll also gain emerging knowledge, just-in-time as needed, </a:t>
            </a:r>
          </a:p>
          <a:p>
            <a:pPr algn="ctr"/>
            <a:r>
              <a:rPr lang="en-US" sz="2200" dirty="0"/>
              <a:t>using rapidly evolving internet-based learning-resources . . .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7991" y="1528542"/>
            <a:ext cx="6764864" cy="4023314"/>
          </a:xfrm>
          <a:prstGeom prst="rect">
            <a:avLst/>
          </a:prstGeom>
        </p:spPr>
      </p:pic>
      <p:sp>
        <p:nvSpPr>
          <p:cNvPr id="5" name="TextBox 4"/>
          <p:cNvSpPr txBox="1"/>
          <p:nvPr/>
        </p:nvSpPr>
        <p:spPr>
          <a:xfrm>
            <a:off x="8041550" y="2470615"/>
            <a:ext cx="968829" cy="276999"/>
          </a:xfrm>
          <a:prstGeom prst="rect">
            <a:avLst/>
          </a:prstGeom>
          <a:noFill/>
        </p:spPr>
        <p:txBody>
          <a:bodyPr wrap="square" rtlCol="0">
            <a:spAutoFit/>
          </a:bodyPr>
          <a:lstStyle/>
          <a:p>
            <a:r>
              <a:rPr lang="en-US" sz="1200" dirty="0">
                <a:hlinkClick r:id="rId4"/>
              </a:rPr>
              <a:t>Coursera</a:t>
            </a:r>
            <a:endParaRPr lang="en-US" sz="1200" dirty="0"/>
          </a:p>
        </p:txBody>
      </p:sp>
      <p:sp>
        <p:nvSpPr>
          <p:cNvPr id="4" name="TextBox 3"/>
          <p:cNvSpPr txBox="1"/>
          <p:nvPr/>
        </p:nvSpPr>
        <p:spPr>
          <a:xfrm>
            <a:off x="4839733" y="4965463"/>
            <a:ext cx="852896" cy="276999"/>
          </a:xfrm>
          <a:prstGeom prst="rect">
            <a:avLst/>
          </a:prstGeom>
          <a:noFill/>
        </p:spPr>
        <p:txBody>
          <a:bodyPr wrap="square" rtlCol="0">
            <a:spAutoFit/>
          </a:bodyPr>
          <a:lstStyle/>
          <a:p>
            <a:r>
              <a:rPr lang="en-US" sz="1200" dirty="0">
                <a:hlinkClick r:id="rId5"/>
              </a:rPr>
              <a:t>MIT </a:t>
            </a:r>
            <a:r>
              <a:rPr lang="en-US" sz="1200" dirty="0" err="1">
                <a:hlinkClick r:id="rId5"/>
              </a:rPr>
              <a:t>EdX</a:t>
            </a:r>
            <a:endParaRPr lang="en-US" sz="1200" dirty="0"/>
          </a:p>
        </p:txBody>
      </p:sp>
      <p:sp>
        <p:nvSpPr>
          <p:cNvPr id="9" name="TextBox 8"/>
          <p:cNvSpPr txBox="1"/>
          <p:nvPr/>
        </p:nvSpPr>
        <p:spPr>
          <a:xfrm>
            <a:off x="4772247" y="3263200"/>
            <a:ext cx="1108637" cy="276999"/>
          </a:xfrm>
          <a:prstGeom prst="rect">
            <a:avLst/>
          </a:prstGeom>
          <a:noFill/>
        </p:spPr>
        <p:txBody>
          <a:bodyPr wrap="none" rtlCol="0">
            <a:spAutoFit/>
          </a:bodyPr>
          <a:lstStyle/>
          <a:p>
            <a:r>
              <a:rPr lang="en-US" sz="1200" dirty="0">
                <a:hlinkClick r:id="rId6"/>
              </a:rPr>
              <a:t>Khan Academy</a:t>
            </a:r>
            <a:endParaRPr lang="en-US" sz="1200" dirty="0"/>
          </a:p>
        </p:txBody>
      </p:sp>
      <p:sp>
        <p:nvSpPr>
          <p:cNvPr id="10" name="TextBox 9"/>
          <p:cNvSpPr txBox="1"/>
          <p:nvPr/>
        </p:nvSpPr>
        <p:spPr>
          <a:xfrm>
            <a:off x="8440239" y="5551856"/>
            <a:ext cx="1019510" cy="276999"/>
          </a:xfrm>
          <a:prstGeom prst="rect">
            <a:avLst/>
          </a:prstGeom>
          <a:noFill/>
        </p:spPr>
        <p:txBody>
          <a:bodyPr wrap="none" rtlCol="0">
            <a:spAutoFit/>
          </a:bodyPr>
          <a:lstStyle/>
          <a:p>
            <a:r>
              <a:rPr lang="en-US" sz="1200" dirty="0">
                <a:hlinkClick r:id="rId7"/>
              </a:rPr>
              <a:t>Image source</a:t>
            </a:r>
            <a:endParaRPr lang="en-US" sz="1200" dirty="0"/>
          </a:p>
        </p:txBody>
      </p:sp>
      <p:sp>
        <p:nvSpPr>
          <p:cNvPr id="11" name="TextBox 10">
            <a:hlinkClick r:id="rId8"/>
          </p:cNvPr>
          <p:cNvSpPr txBox="1"/>
          <p:nvPr/>
        </p:nvSpPr>
        <p:spPr>
          <a:xfrm>
            <a:off x="7781144" y="4919175"/>
            <a:ext cx="1166730" cy="276999"/>
          </a:xfrm>
          <a:prstGeom prst="rect">
            <a:avLst/>
          </a:prstGeom>
          <a:noFill/>
        </p:spPr>
        <p:txBody>
          <a:bodyPr wrap="none" rtlCol="0">
            <a:spAutoFit/>
          </a:bodyPr>
          <a:lstStyle/>
          <a:p>
            <a:r>
              <a:rPr lang="en-US" sz="1200" u="sng" dirty="0" err="1">
                <a:solidFill>
                  <a:srgbClr val="0070C0"/>
                </a:solidFill>
              </a:rPr>
              <a:t>myopencourses</a:t>
            </a:r>
            <a:endParaRPr lang="en-US" sz="1200" u="sng" dirty="0">
              <a:solidFill>
                <a:srgbClr val="0070C0"/>
              </a:solidFill>
            </a:endParaRPr>
          </a:p>
        </p:txBody>
      </p:sp>
      <p:sp>
        <p:nvSpPr>
          <p:cNvPr id="12" name="TextBox 11"/>
          <p:cNvSpPr txBox="1"/>
          <p:nvPr/>
        </p:nvSpPr>
        <p:spPr>
          <a:xfrm>
            <a:off x="6407019" y="4047796"/>
            <a:ext cx="644728" cy="246221"/>
          </a:xfrm>
          <a:prstGeom prst="rect">
            <a:avLst/>
          </a:prstGeom>
          <a:noFill/>
        </p:spPr>
        <p:txBody>
          <a:bodyPr wrap="none" rtlCol="0">
            <a:spAutoFit/>
          </a:bodyPr>
          <a:lstStyle/>
          <a:p>
            <a:r>
              <a:rPr lang="en-US" sz="1000" dirty="0">
                <a:hlinkClick r:id="rId9"/>
              </a:rPr>
              <a:t>UDACITY</a:t>
            </a:r>
            <a:endParaRPr lang="en-US" sz="1000" dirty="0"/>
          </a:p>
        </p:txBody>
      </p:sp>
      <p:sp>
        <p:nvSpPr>
          <p:cNvPr id="13" name="TextBox 12">
            <a:hlinkClick r:id="rId10"/>
          </p:cNvPr>
          <p:cNvSpPr txBox="1"/>
          <p:nvPr/>
        </p:nvSpPr>
        <p:spPr>
          <a:xfrm>
            <a:off x="8525964" y="4011235"/>
            <a:ext cx="421910" cy="276999"/>
          </a:xfrm>
          <a:prstGeom prst="rect">
            <a:avLst/>
          </a:prstGeom>
          <a:noFill/>
        </p:spPr>
        <p:txBody>
          <a:bodyPr wrap="none" rtlCol="0">
            <a:spAutoFit/>
          </a:bodyPr>
          <a:lstStyle/>
          <a:p>
            <a:r>
              <a:rPr lang="en-US" sz="1200" dirty="0" err="1">
                <a:hlinkClick r:id="rId10"/>
              </a:rPr>
              <a:t>edX</a:t>
            </a:r>
            <a:endParaRPr lang="en-US" sz="1200" dirty="0"/>
          </a:p>
        </p:txBody>
      </p:sp>
      <p:sp>
        <p:nvSpPr>
          <p:cNvPr id="14" name="TextBox 13">
            <a:hlinkClick r:id="rId11"/>
          </p:cNvPr>
          <p:cNvSpPr txBox="1"/>
          <p:nvPr/>
        </p:nvSpPr>
        <p:spPr>
          <a:xfrm>
            <a:off x="3612061" y="2118871"/>
            <a:ext cx="611386" cy="276999"/>
          </a:xfrm>
          <a:prstGeom prst="rect">
            <a:avLst/>
          </a:prstGeom>
          <a:noFill/>
        </p:spPr>
        <p:txBody>
          <a:bodyPr wrap="none" rtlCol="0">
            <a:spAutoFit/>
          </a:bodyPr>
          <a:lstStyle/>
          <a:p>
            <a:r>
              <a:rPr lang="en-US" sz="1200" u="sng" dirty="0" err="1">
                <a:solidFill>
                  <a:srgbClr val="0070C0"/>
                </a:solidFill>
              </a:rPr>
              <a:t>udemy</a:t>
            </a:r>
            <a:endParaRPr lang="en-US" sz="1200" u="sng" dirty="0">
              <a:solidFill>
                <a:srgbClr val="0070C0"/>
              </a:solidFill>
            </a:endParaRPr>
          </a:p>
        </p:txBody>
      </p:sp>
      <p:sp>
        <p:nvSpPr>
          <p:cNvPr id="15" name="TextBox 14"/>
          <p:cNvSpPr txBox="1"/>
          <p:nvPr/>
        </p:nvSpPr>
        <p:spPr>
          <a:xfrm>
            <a:off x="3543049" y="4479228"/>
            <a:ext cx="513282" cy="246221"/>
          </a:xfrm>
          <a:prstGeom prst="rect">
            <a:avLst/>
          </a:prstGeom>
          <a:noFill/>
        </p:spPr>
        <p:txBody>
          <a:bodyPr wrap="none" rtlCol="0">
            <a:spAutoFit/>
          </a:bodyPr>
          <a:lstStyle/>
          <a:p>
            <a:r>
              <a:rPr lang="en-US" sz="1000" dirty="0">
                <a:hlinkClick r:id="rId12"/>
              </a:rPr>
              <a:t>NPTEL</a:t>
            </a:r>
            <a:endParaRPr lang="en-US" sz="1000" dirty="0"/>
          </a:p>
        </p:txBody>
      </p:sp>
    </p:spTree>
    <p:extLst>
      <p:ext uri="{BB962C8B-B14F-4D97-AF65-F5344CB8AC3E}">
        <p14:creationId xmlns:p14="http://schemas.microsoft.com/office/powerpoint/2010/main" val="26812803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624" y="897300"/>
            <a:ext cx="1485788" cy="2369832"/>
          </a:xfrm>
          <a:prstGeom prst="rect">
            <a:avLst/>
          </a:prstGeom>
          <a:ln>
            <a:solidFill>
              <a:schemeClr val="accent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5009" y="894883"/>
            <a:ext cx="1769151" cy="2372250"/>
          </a:xfrm>
          <a:prstGeom prst="rect">
            <a:avLst/>
          </a:prstGeom>
          <a:ln>
            <a:solidFill>
              <a:schemeClr val="accent1"/>
            </a:solidFill>
          </a:ln>
        </p:spPr>
      </p:pic>
      <p:pic>
        <p:nvPicPr>
          <p:cNvPr id="5" name="Picture 4"/>
          <p:cNvPicPr>
            <a:picLocks noChangeAspect="1"/>
          </p:cNvPicPr>
          <p:nvPr/>
        </p:nvPicPr>
        <p:blipFill>
          <a:blip r:embed="rId5"/>
          <a:stretch>
            <a:fillRect/>
          </a:stretch>
        </p:blipFill>
        <p:spPr>
          <a:xfrm>
            <a:off x="8335336" y="894883"/>
            <a:ext cx="1771530" cy="2372249"/>
          </a:xfrm>
          <a:prstGeom prst="rect">
            <a:avLst/>
          </a:prstGeom>
          <a:ln>
            <a:solidFill>
              <a:schemeClr val="accent1"/>
            </a:solidFill>
          </a:ln>
        </p:spPr>
      </p:pic>
      <p:sp>
        <p:nvSpPr>
          <p:cNvPr id="4" name="Rectangle 3"/>
          <p:cNvSpPr/>
          <p:nvPr/>
        </p:nvSpPr>
        <p:spPr>
          <a:xfrm>
            <a:off x="5911123" y="5913511"/>
            <a:ext cx="4600100" cy="261610"/>
          </a:xfrm>
          <a:prstGeom prst="rect">
            <a:avLst/>
          </a:prstGeom>
        </p:spPr>
        <p:txBody>
          <a:bodyPr wrap="square">
            <a:spAutoFit/>
          </a:bodyPr>
          <a:lstStyle/>
          <a:p>
            <a:pPr algn="ctr"/>
            <a:r>
              <a:rPr lang="en-US" sz="1100" dirty="0">
                <a:hlinkClick r:id="rId6"/>
              </a:rPr>
              <a:t>http://blogs.jabil.com/2014/08/13/internet-of-things-infographic/</a:t>
            </a:r>
            <a:endParaRPr lang="en-US" sz="1100" dirty="0"/>
          </a:p>
        </p:txBody>
      </p:sp>
      <p:sp>
        <p:nvSpPr>
          <p:cNvPr id="6" name="TextBox 5"/>
          <p:cNvSpPr txBox="1"/>
          <p:nvPr/>
        </p:nvSpPr>
        <p:spPr>
          <a:xfrm>
            <a:off x="1940782" y="1030700"/>
            <a:ext cx="2312333" cy="2123658"/>
          </a:xfrm>
          <a:prstGeom prst="rect">
            <a:avLst/>
          </a:prstGeom>
          <a:noFill/>
        </p:spPr>
        <p:txBody>
          <a:bodyPr wrap="square" rtlCol="0">
            <a:spAutoFit/>
          </a:bodyPr>
          <a:lstStyle/>
          <a:p>
            <a:r>
              <a:rPr lang="en-US" sz="2200" dirty="0"/>
              <a:t>The innovative embedding </a:t>
            </a:r>
          </a:p>
          <a:p>
            <a:r>
              <a:rPr lang="en-US" sz="2200" dirty="0"/>
              <a:t>of ever-</a:t>
            </a:r>
            <a:r>
              <a:rPr lang="en-US" sz="2200" dirty="0" err="1"/>
              <a:t>tiner</a:t>
            </a:r>
            <a:r>
              <a:rPr lang="en-US" sz="2200" dirty="0"/>
              <a:t> micro-hardware </a:t>
            </a:r>
          </a:p>
          <a:p>
            <a:r>
              <a:rPr lang="en-US" sz="2200" dirty="0"/>
              <a:t>apps will quickly spread . . .</a:t>
            </a:r>
          </a:p>
        </p:txBody>
      </p:sp>
      <p:sp>
        <p:nvSpPr>
          <p:cNvPr id="7" name="TextBox 6"/>
          <p:cNvSpPr txBox="1"/>
          <p:nvPr/>
        </p:nvSpPr>
        <p:spPr>
          <a:xfrm>
            <a:off x="1940782" y="3740455"/>
            <a:ext cx="2726219" cy="1446550"/>
          </a:xfrm>
          <a:prstGeom prst="rect">
            <a:avLst/>
          </a:prstGeom>
          <a:noFill/>
        </p:spPr>
        <p:txBody>
          <a:bodyPr wrap="square" rtlCol="0">
            <a:spAutoFit/>
          </a:bodyPr>
          <a:lstStyle/>
          <a:p>
            <a:r>
              <a:rPr lang="en-US" sz="2200" dirty="0"/>
              <a:t>And begin</a:t>
            </a:r>
          </a:p>
          <a:p>
            <a:r>
              <a:rPr lang="en-US" sz="2200" dirty="0"/>
              <a:t>enhancing the functionality of just about everything:</a:t>
            </a:r>
          </a:p>
        </p:txBody>
      </p:sp>
      <p:pic>
        <p:nvPicPr>
          <p:cNvPr id="8" name="Picture 7"/>
          <p:cNvPicPr>
            <a:picLocks noChangeAspect="1"/>
          </p:cNvPicPr>
          <p:nvPr/>
        </p:nvPicPr>
        <p:blipFill>
          <a:blip r:embed="rId7"/>
          <a:stretch>
            <a:fillRect/>
          </a:stretch>
        </p:blipFill>
        <p:spPr>
          <a:xfrm>
            <a:off x="4599624" y="3423027"/>
            <a:ext cx="1485788" cy="2351495"/>
          </a:xfrm>
          <a:prstGeom prst="rect">
            <a:avLst/>
          </a:prstGeom>
          <a:ln>
            <a:solidFill>
              <a:schemeClr val="accent1"/>
            </a:solidFill>
          </a:ln>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5009" y="3423026"/>
            <a:ext cx="1769151" cy="2351496"/>
          </a:xfrm>
          <a:prstGeom prst="rect">
            <a:avLst/>
          </a:prstGeom>
          <a:ln>
            <a:solidFill>
              <a:schemeClr val="accent1"/>
            </a:solidFill>
          </a:ln>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36915" y="3423027"/>
            <a:ext cx="1768372" cy="2351495"/>
          </a:xfrm>
          <a:prstGeom prst="rect">
            <a:avLst/>
          </a:prstGeom>
          <a:ln>
            <a:solidFill>
              <a:schemeClr val="accent1"/>
            </a:solidFill>
          </a:ln>
        </p:spPr>
      </p:pic>
    </p:spTree>
    <p:extLst>
      <p:ext uri="{BB962C8B-B14F-4D97-AF65-F5344CB8AC3E}">
        <p14:creationId xmlns:p14="http://schemas.microsoft.com/office/powerpoint/2010/main" val="213254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5432" y="5608200"/>
            <a:ext cx="9582150" cy="584775"/>
          </a:xfrm>
          <a:prstGeom prst="rect">
            <a:avLst/>
          </a:prstGeom>
        </p:spPr>
        <p:txBody>
          <a:bodyPr wrap="square">
            <a:spAutoFit/>
          </a:bodyPr>
          <a:lstStyle/>
          <a:p>
            <a:pPr algn="ctr"/>
            <a:r>
              <a:rPr lang="en-US" sz="1600" dirty="0">
                <a:effectLst/>
                <a:hlinkClick r:id="rId2"/>
              </a:rPr>
              <a:t>From: The Age of Opportunity: Harnessing Complexity To Solve Big World Problems </a:t>
            </a:r>
          </a:p>
          <a:p>
            <a:pPr algn="ctr"/>
            <a:r>
              <a:rPr lang="en-US" sz="1600" dirty="0">
                <a:effectLst/>
                <a:hlinkClick r:id="rId2"/>
              </a:rPr>
              <a:t>by Frank Spencer, kedgefutures.com </a:t>
            </a:r>
            <a:endParaRPr lang="en-US" sz="1600" dirty="0">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20" y="1182710"/>
            <a:ext cx="8281175" cy="4425490"/>
          </a:xfrm>
          <a:prstGeom prst="rect">
            <a:avLst/>
          </a:prstGeom>
        </p:spPr>
      </p:pic>
      <p:sp>
        <p:nvSpPr>
          <p:cNvPr id="4" name="TextBox 3"/>
          <p:cNvSpPr txBox="1"/>
          <p:nvPr/>
        </p:nvSpPr>
        <p:spPr>
          <a:xfrm>
            <a:off x="2891518" y="504823"/>
            <a:ext cx="5930983" cy="830997"/>
          </a:xfrm>
          <a:prstGeom prst="rect">
            <a:avLst/>
          </a:prstGeom>
          <a:noFill/>
        </p:spPr>
        <p:txBody>
          <a:bodyPr wrap="none" rtlCol="0">
            <a:spAutoFit/>
          </a:bodyPr>
          <a:lstStyle/>
          <a:p>
            <a:pPr algn="ctr"/>
            <a:r>
              <a:rPr lang="en-US" sz="2400" dirty="0"/>
              <a:t>But how will we cope with the ‘complexity’ of </a:t>
            </a:r>
          </a:p>
          <a:p>
            <a:pPr algn="ctr"/>
            <a:r>
              <a:rPr lang="en-US" sz="2400" dirty="0"/>
              <a:t>the emerging techno-social ecosystem?</a:t>
            </a:r>
          </a:p>
        </p:txBody>
      </p:sp>
    </p:spTree>
    <p:extLst>
      <p:ext uri="{BB962C8B-B14F-4D97-AF65-F5344CB8AC3E}">
        <p14:creationId xmlns:p14="http://schemas.microsoft.com/office/powerpoint/2010/main" val="134978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2343" y="1300750"/>
            <a:ext cx="5266779" cy="3950085"/>
          </a:xfrm>
          <a:prstGeom prst="rect">
            <a:avLst/>
          </a:prstGeom>
        </p:spPr>
      </p:pic>
      <p:sp>
        <p:nvSpPr>
          <p:cNvPr id="3" name="TextBox 2"/>
          <p:cNvSpPr txBox="1"/>
          <p:nvPr/>
        </p:nvSpPr>
        <p:spPr>
          <a:xfrm>
            <a:off x="1792369" y="1397825"/>
            <a:ext cx="5109876" cy="1785104"/>
          </a:xfrm>
          <a:prstGeom prst="rect">
            <a:avLst/>
          </a:prstGeom>
          <a:noFill/>
        </p:spPr>
        <p:txBody>
          <a:bodyPr wrap="square" rtlCol="0">
            <a:spAutoFit/>
          </a:bodyPr>
          <a:lstStyle/>
          <a:p>
            <a:r>
              <a:rPr lang="en-US" sz="2200" dirty="0"/>
              <a:t>We’ll exploit rapidly-evolving new techno-social-coordination methods, such as </a:t>
            </a:r>
            <a:r>
              <a:rPr lang="en-US" sz="2200" dirty="0">
                <a:hlinkClick r:id="rId3"/>
              </a:rPr>
              <a:t>collaborative learning</a:t>
            </a:r>
            <a:r>
              <a:rPr lang="en-US" sz="2200" dirty="0"/>
              <a:t>, </a:t>
            </a:r>
            <a:r>
              <a:rPr lang="en-US" sz="2200" dirty="0">
                <a:hlinkClick r:id="rId4"/>
              </a:rPr>
              <a:t>crowdsourcing</a:t>
            </a:r>
            <a:r>
              <a:rPr lang="en-US" sz="2200" dirty="0"/>
              <a:t>, </a:t>
            </a:r>
            <a:r>
              <a:rPr lang="en-US" sz="2200" dirty="0">
                <a:hlinkClick r:id="rId5"/>
              </a:rPr>
              <a:t>crowdfunding</a:t>
            </a:r>
            <a:r>
              <a:rPr lang="en-US" sz="2200" dirty="0"/>
              <a:t>, </a:t>
            </a:r>
            <a:r>
              <a:rPr lang="en-US" sz="2200" dirty="0">
                <a:hlinkClick r:id="rId6"/>
              </a:rPr>
              <a:t>IP brokering</a:t>
            </a:r>
            <a:r>
              <a:rPr lang="en-US" sz="2200" dirty="0"/>
              <a:t>, </a:t>
            </a:r>
            <a:r>
              <a:rPr lang="en-US" sz="2200" dirty="0">
                <a:hlinkClick r:id="rId7"/>
              </a:rPr>
              <a:t>agile design </a:t>
            </a:r>
            <a:r>
              <a:rPr lang="en-US" sz="2200" dirty="0">
                <a:hlinkClick r:id="rId8"/>
              </a:rPr>
              <a:t>rapid-digital-prototyping</a:t>
            </a:r>
            <a:r>
              <a:rPr lang="en-US" sz="2200" dirty="0"/>
              <a:t> and more . . . </a:t>
            </a:r>
          </a:p>
        </p:txBody>
      </p:sp>
      <p:sp>
        <p:nvSpPr>
          <p:cNvPr id="4" name="Rectangle 3"/>
          <p:cNvSpPr/>
          <p:nvPr/>
        </p:nvSpPr>
        <p:spPr>
          <a:xfrm>
            <a:off x="1792369" y="3275793"/>
            <a:ext cx="3733359" cy="1446550"/>
          </a:xfrm>
          <a:prstGeom prst="rect">
            <a:avLst/>
          </a:prstGeom>
        </p:spPr>
        <p:txBody>
          <a:bodyPr wrap="square">
            <a:spAutoFit/>
          </a:bodyPr>
          <a:lstStyle/>
          <a:p>
            <a:r>
              <a:rPr lang="en-US" sz="2200" dirty="0"/>
              <a:t>Enabling everyone from </a:t>
            </a:r>
            <a:r>
              <a:rPr lang="en-US" sz="2200" dirty="0">
                <a:hlinkClick r:id="rId9"/>
              </a:rPr>
              <a:t>engaged-users</a:t>
            </a:r>
            <a:r>
              <a:rPr lang="en-US" sz="2200" dirty="0"/>
              <a:t> to </a:t>
            </a:r>
            <a:r>
              <a:rPr lang="en-US" sz="2200" dirty="0">
                <a:hlinkClick r:id="rId10"/>
              </a:rPr>
              <a:t>innovators</a:t>
            </a:r>
            <a:r>
              <a:rPr lang="en-US" sz="2200" dirty="0"/>
              <a:t> to </a:t>
            </a:r>
            <a:r>
              <a:rPr lang="en-US" sz="2200" dirty="0">
                <a:hlinkClick r:id="rId11"/>
              </a:rPr>
              <a:t>makers</a:t>
            </a:r>
            <a:r>
              <a:rPr lang="en-US" sz="2200" dirty="0"/>
              <a:t> to scale up their levels of participation and impact.   </a:t>
            </a:r>
          </a:p>
        </p:txBody>
      </p:sp>
      <p:sp>
        <p:nvSpPr>
          <p:cNvPr id="5" name="TextBox 4"/>
          <p:cNvSpPr txBox="1"/>
          <p:nvPr/>
        </p:nvSpPr>
        <p:spPr>
          <a:xfrm>
            <a:off x="9172876" y="2290377"/>
            <a:ext cx="478016" cy="307777"/>
          </a:xfrm>
          <a:prstGeom prst="rect">
            <a:avLst/>
          </a:prstGeom>
          <a:noFill/>
        </p:spPr>
        <p:txBody>
          <a:bodyPr wrap="none" rtlCol="0">
            <a:spAutoFit/>
          </a:bodyPr>
          <a:lstStyle/>
          <a:p>
            <a:r>
              <a:rPr lang="en-US" sz="1400" dirty="0">
                <a:hlinkClick r:id="rId12"/>
              </a:rPr>
              <a:t>Link</a:t>
            </a:r>
            <a:endParaRPr lang="en-US" sz="1400" dirty="0"/>
          </a:p>
        </p:txBody>
      </p:sp>
    </p:spTree>
    <p:extLst>
      <p:ext uri="{BB962C8B-B14F-4D97-AF65-F5344CB8AC3E}">
        <p14:creationId xmlns:p14="http://schemas.microsoft.com/office/powerpoint/2010/main" val="353282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2277" y="1422300"/>
            <a:ext cx="4073148" cy="2800767"/>
          </a:xfrm>
          <a:prstGeom prst="rect">
            <a:avLst/>
          </a:prstGeom>
          <a:noFill/>
        </p:spPr>
        <p:txBody>
          <a:bodyPr wrap="square" rtlCol="0">
            <a:spAutoFit/>
          </a:bodyPr>
          <a:lstStyle/>
          <a:p>
            <a:r>
              <a:rPr lang="en-US" sz="2200" dirty="0"/>
              <a:t>As mass-communication by </a:t>
            </a:r>
            <a:r>
              <a:rPr lang="en-US" sz="2200" dirty="0">
                <a:hlinkClick r:id="rId2"/>
              </a:rPr>
              <a:t>printing</a:t>
            </a:r>
            <a:r>
              <a:rPr lang="en-US" sz="2200" dirty="0"/>
              <a:t> spread in the late 1400s, </a:t>
            </a:r>
          </a:p>
          <a:p>
            <a:r>
              <a:rPr lang="en-US" sz="2200" dirty="0"/>
              <a:t>it enabled adventurers to ever-more quickly propagate news of what they’d found and where they’d found it . . . dramatically escalating the exploration rate . . . </a:t>
            </a:r>
          </a:p>
          <a:p>
            <a:endParaRPr lang="en-US" sz="2200" dirty="0"/>
          </a:p>
        </p:txBody>
      </p:sp>
      <p:sp>
        <p:nvSpPr>
          <p:cNvPr id="4" name="TextBox 3"/>
          <p:cNvSpPr txBox="1"/>
          <p:nvPr/>
        </p:nvSpPr>
        <p:spPr>
          <a:xfrm>
            <a:off x="7397403" y="5283914"/>
            <a:ext cx="5723740" cy="276999"/>
          </a:xfrm>
          <a:prstGeom prst="rect">
            <a:avLst/>
          </a:prstGeom>
          <a:noFill/>
        </p:spPr>
        <p:txBody>
          <a:bodyPr wrap="square" rtlCol="0">
            <a:spAutoFit/>
          </a:bodyPr>
          <a:lstStyle/>
          <a:p>
            <a:r>
              <a:rPr lang="en-US" sz="1200" dirty="0">
                <a:hlinkClick r:id="rId3"/>
              </a:rPr>
              <a:t>Link</a:t>
            </a:r>
            <a:r>
              <a:rPr lang="en-US" sz="1200" dirty="0"/>
              <a:t>; Attribution: </a:t>
            </a:r>
            <a:r>
              <a:rPr lang="en-US" sz="1200" dirty="0" err="1">
                <a:hlinkClick r:id="rId4" tooltip="wikipedia:User:Aodhdubh"/>
              </a:rPr>
              <a:t>Aodhdubh</a:t>
            </a:r>
            <a:r>
              <a:rPr lang="en-US" sz="1200" dirty="0"/>
              <a:t> at </a:t>
            </a:r>
            <a:r>
              <a:rPr lang="en-US" sz="1200" dirty="0">
                <a:hlinkClick r:id="rId5" tooltip="wikipedia:"/>
              </a:rPr>
              <a:t>English Wikipedia</a:t>
            </a:r>
            <a:endParaRPr lang="en-US" sz="1200" dirty="0"/>
          </a:p>
        </p:txBody>
      </p:sp>
      <p:pic>
        <p:nvPicPr>
          <p:cNvPr id="5" name="Picture 4">
            <a:hlinkClick r:id="rId3"/>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7873" y="1230276"/>
            <a:ext cx="4975328" cy="3638209"/>
          </a:xfrm>
          <a:prstGeom prst="rect">
            <a:avLst/>
          </a:prstGeom>
          <a:ln>
            <a:solidFill>
              <a:schemeClr val="accent1"/>
            </a:solidFill>
          </a:ln>
        </p:spPr>
      </p:pic>
      <p:sp>
        <p:nvSpPr>
          <p:cNvPr id="7" name="TextBox 6"/>
          <p:cNvSpPr txBox="1"/>
          <p:nvPr/>
        </p:nvSpPr>
        <p:spPr>
          <a:xfrm>
            <a:off x="1232277" y="4077146"/>
            <a:ext cx="3799020" cy="646331"/>
          </a:xfrm>
          <a:prstGeom prst="rect">
            <a:avLst/>
          </a:prstGeom>
          <a:noFill/>
        </p:spPr>
        <p:txBody>
          <a:bodyPr wrap="square" rtlCol="0">
            <a:spAutoFit/>
          </a:bodyPr>
          <a:lstStyle/>
          <a:p>
            <a:r>
              <a:rPr lang="en-US" dirty="0"/>
              <a:t>Replica Gutenberg Press at the </a:t>
            </a:r>
            <a:r>
              <a:rPr lang="en-US" dirty="0">
                <a:hlinkClick r:id="rId7" tooltip="Featherbed Alley Printshop"/>
              </a:rPr>
              <a:t>Featherbed Alley </a:t>
            </a:r>
            <a:r>
              <a:rPr lang="en-US" dirty="0" err="1">
                <a:hlinkClick r:id="rId7" tooltip="Featherbed Alley Printshop"/>
              </a:rPr>
              <a:t>Printshop</a:t>
            </a:r>
            <a:r>
              <a:rPr lang="en-US" dirty="0"/>
              <a:t> Museum:</a:t>
            </a:r>
          </a:p>
        </p:txBody>
      </p:sp>
    </p:spTree>
    <p:extLst>
      <p:ext uri="{BB962C8B-B14F-4D97-AF65-F5344CB8AC3E}">
        <p14:creationId xmlns:p14="http://schemas.microsoft.com/office/powerpoint/2010/main" val="22422795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2806" y="2237534"/>
            <a:ext cx="5072894" cy="3096608"/>
          </a:xfrm>
          <a:prstGeom prst="rect">
            <a:avLst/>
          </a:prstGeom>
        </p:spPr>
      </p:pic>
      <p:sp>
        <p:nvSpPr>
          <p:cNvPr id="4" name="Rectangle 3"/>
          <p:cNvSpPr/>
          <p:nvPr/>
        </p:nvSpPr>
        <p:spPr>
          <a:xfrm>
            <a:off x="9658356" y="5394680"/>
            <a:ext cx="597344" cy="307777"/>
          </a:xfrm>
          <a:prstGeom prst="rect">
            <a:avLst/>
          </a:prstGeom>
        </p:spPr>
        <p:txBody>
          <a:bodyPr wrap="square">
            <a:spAutoFit/>
          </a:bodyPr>
          <a:lstStyle/>
          <a:p>
            <a:r>
              <a:rPr lang="en-US" sz="1400" dirty="0">
                <a:hlinkClick r:id="rId2"/>
              </a:rPr>
              <a:t>NASA</a:t>
            </a:r>
            <a:endParaRPr lang="en-US" sz="1400" dirty="0"/>
          </a:p>
        </p:txBody>
      </p:sp>
      <p:sp>
        <p:nvSpPr>
          <p:cNvPr id="5" name="TextBox 4"/>
          <p:cNvSpPr txBox="1"/>
          <p:nvPr/>
        </p:nvSpPr>
        <p:spPr>
          <a:xfrm>
            <a:off x="2062108" y="987298"/>
            <a:ext cx="8575412" cy="1107996"/>
          </a:xfrm>
          <a:prstGeom prst="rect">
            <a:avLst/>
          </a:prstGeom>
          <a:noFill/>
        </p:spPr>
        <p:txBody>
          <a:bodyPr wrap="square" rtlCol="0">
            <a:spAutoFit/>
          </a:bodyPr>
          <a:lstStyle/>
          <a:p>
            <a:r>
              <a:rPr lang="en-US" sz="2200" dirty="0"/>
              <a:t>Only now, instead of just exploring how to make ever-bigger things that go ever-further, ever-faster . . . such as erecting skyscrapers that poke </a:t>
            </a:r>
          </a:p>
          <a:p>
            <a:r>
              <a:rPr lang="en-US" sz="2200" dirty="0"/>
              <a:t>into the clouds, and shooting ever-bigger stuff out into “outer space”. . . </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3868" y="2237534"/>
            <a:ext cx="2672452" cy="3096608"/>
          </a:xfrm>
          <a:prstGeom prst="rect">
            <a:avLst/>
          </a:prstGeom>
        </p:spPr>
      </p:pic>
    </p:spTree>
    <p:extLst>
      <p:ext uri="{BB962C8B-B14F-4D97-AF65-F5344CB8AC3E}">
        <p14:creationId xmlns:p14="http://schemas.microsoft.com/office/powerpoint/2010/main" val="52228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7974" y="671287"/>
            <a:ext cx="9693274" cy="430887"/>
          </a:xfrm>
          <a:prstGeom prst="rect">
            <a:avLst/>
          </a:prstGeom>
          <a:noFill/>
        </p:spPr>
        <p:txBody>
          <a:bodyPr wrap="square" rtlCol="0">
            <a:spAutoFit/>
          </a:bodyPr>
          <a:lstStyle/>
          <a:p>
            <a:r>
              <a:rPr lang="en-US" sz="2200" dirty="0"/>
              <a:t>We’ll increasingly </a:t>
            </a:r>
            <a:r>
              <a:rPr lang="en-US" sz="2200" dirty="0">
                <a:hlinkClick r:id="rId2"/>
              </a:rPr>
              <a:t>invert our spherical-perspective </a:t>
            </a:r>
            <a:r>
              <a:rPr lang="en-US" sz="2200" dirty="0"/>
              <a:t>by 180⁰</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0123" y="1682970"/>
            <a:ext cx="5356636" cy="2921802"/>
          </a:xfrm>
          <a:prstGeom prst="rect">
            <a:avLst/>
          </a:prstGeom>
          <a:ln>
            <a:solidFill>
              <a:schemeClr val="accent1"/>
            </a:solidFill>
          </a:ln>
        </p:spPr>
      </p:pic>
      <p:sp>
        <p:nvSpPr>
          <p:cNvPr id="5" name="Rectangle 4"/>
          <p:cNvSpPr/>
          <p:nvPr/>
        </p:nvSpPr>
        <p:spPr>
          <a:xfrm>
            <a:off x="2107974" y="4937964"/>
            <a:ext cx="8643911" cy="769441"/>
          </a:xfrm>
          <a:prstGeom prst="rect">
            <a:avLst/>
          </a:prstGeom>
        </p:spPr>
        <p:txBody>
          <a:bodyPr wrap="square">
            <a:spAutoFit/>
          </a:bodyPr>
          <a:lstStyle/>
          <a:p>
            <a:pPr>
              <a:spcAft>
                <a:spcPts val="1200"/>
              </a:spcAft>
            </a:pPr>
            <a:r>
              <a:rPr lang="en-US" sz="2200" dirty="0"/>
              <a:t>As we explore how to make, share and exploit vast-exponentiations of ever-tinier, ever-more humanly-empowering “micro/bio/</a:t>
            </a:r>
            <a:r>
              <a:rPr lang="en-US" sz="2200" dirty="0" err="1"/>
              <a:t>nano</a:t>
            </a:r>
            <a:r>
              <a:rPr lang="en-US" sz="2200" dirty="0"/>
              <a:t> things” . . .</a:t>
            </a:r>
          </a:p>
        </p:txBody>
      </p:sp>
      <p:sp>
        <p:nvSpPr>
          <p:cNvPr id="6" name="TextBox 5"/>
          <p:cNvSpPr txBox="1"/>
          <p:nvPr/>
        </p:nvSpPr>
        <p:spPr>
          <a:xfrm>
            <a:off x="9860661" y="4579729"/>
            <a:ext cx="762645" cy="276999"/>
          </a:xfrm>
          <a:prstGeom prst="rect">
            <a:avLst/>
          </a:prstGeom>
          <a:noFill/>
        </p:spPr>
        <p:txBody>
          <a:bodyPr wrap="none" rtlCol="0">
            <a:spAutoFit/>
          </a:bodyPr>
          <a:lstStyle/>
          <a:p>
            <a:r>
              <a:rPr lang="en-US" sz="1200" dirty="0">
                <a:hlinkClick r:id="rId4"/>
              </a:rPr>
              <a:t>nupex.eu</a:t>
            </a:r>
            <a:endParaRPr lang="en-US" sz="12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2566" y="1682970"/>
            <a:ext cx="3816496" cy="2921802"/>
          </a:xfrm>
          <a:prstGeom prst="rect">
            <a:avLst/>
          </a:prstGeom>
          <a:ln>
            <a:solidFill>
              <a:schemeClr val="accent1"/>
            </a:solidFill>
          </a:ln>
        </p:spPr>
      </p:pic>
      <p:sp>
        <p:nvSpPr>
          <p:cNvPr id="4" name="Rectangle 3"/>
          <p:cNvSpPr/>
          <p:nvPr/>
        </p:nvSpPr>
        <p:spPr>
          <a:xfrm>
            <a:off x="3992948" y="4579728"/>
            <a:ext cx="1319977" cy="276999"/>
          </a:xfrm>
          <a:prstGeom prst="rect">
            <a:avLst/>
          </a:prstGeom>
        </p:spPr>
        <p:txBody>
          <a:bodyPr wrap="none">
            <a:spAutoFit/>
          </a:bodyPr>
          <a:lstStyle/>
          <a:p>
            <a:r>
              <a:rPr lang="en-US" sz="1200" dirty="0">
                <a:hlinkClick r:id="rId6"/>
              </a:rPr>
              <a:t>Randy Scott </a:t>
            </a:r>
            <a:r>
              <a:rPr lang="en-US" sz="1200" dirty="0" err="1">
                <a:hlinkClick r:id="rId6"/>
              </a:rPr>
              <a:t>Slavin</a:t>
            </a:r>
            <a:endParaRPr lang="en-US" sz="1200" dirty="0"/>
          </a:p>
        </p:txBody>
      </p:sp>
      <p:sp>
        <p:nvSpPr>
          <p:cNvPr id="9" name="Rectangle 8"/>
          <p:cNvSpPr/>
          <p:nvPr/>
        </p:nvSpPr>
        <p:spPr>
          <a:xfrm>
            <a:off x="2019839" y="671287"/>
            <a:ext cx="7956699" cy="769441"/>
          </a:xfrm>
          <a:prstGeom prst="rect">
            <a:avLst/>
          </a:prstGeom>
        </p:spPr>
        <p:txBody>
          <a:bodyPr wrap="square">
            <a:spAutoFit/>
          </a:bodyPr>
          <a:lstStyle/>
          <a:p>
            <a:pPr algn="r"/>
            <a:r>
              <a:rPr lang="en-US" sz="2200" dirty="0"/>
              <a:t>and peer </a:t>
            </a:r>
          </a:p>
          <a:p>
            <a:pPr algn="r"/>
            <a:r>
              <a:rPr lang="en-US" sz="2200" dirty="0"/>
              <a:t>down into the “inner spaces” of the micro/bio/</a:t>
            </a:r>
            <a:r>
              <a:rPr lang="en-US" sz="2200" dirty="0" err="1"/>
              <a:t>nano</a:t>
            </a:r>
            <a:r>
              <a:rPr lang="en-US" sz="2200" dirty="0"/>
              <a:t>/</a:t>
            </a:r>
            <a:r>
              <a:rPr lang="en-US" sz="2200" dirty="0" err="1"/>
              <a:t>pico</a:t>
            </a:r>
            <a:r>
              <a:rPr lang="en-US" sz="2200" dirty="0"/>
              <a:t> worlds . . . </a:t>
            </a:r>
          </a:p>
        </p:txBody>
      </p:sp>
    </p:spTree>
    <p:extLst>
      <p:ext uri="{BB962C8B-B14F-4D97-AF65-F5344CB8AC3E}">
        <p14:creationId xmlns:p14="http://schemas.microsoft.com/office/powerpoint/2010/main" val="101814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9719" y="2792483"/>
            <a:ext cx="3454625" cy="1658839"/>
          </a:xfrm>
          <a:prstGeom prst="rect">
            <a:avLst/>
          </a:prstGeom>
          <a:ln>
            <a:solidFill>
              <a:schemeClr val="accent1"/>
            </a:solidFill>
          </a:ln>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8577" y="1912432"/>
            <a:ext cx="3853841" cy="3688885"/>
          </a:xfrm>
          <a:prstGeom prst="rect">
            <a:avLst/>
          </a:prstGeom>
          <a:ln>
            <a:solidFill>
              <a:schemeClr val="accent1"/>
            </a:solidFill>
          </a:ln>
        </p:spPr>
      </p:pic>
      <p:sp>
        <p:nvSpPr>
          <p:cNvPr id="10" name="TextBox 9"/>
          <p:cNvSpPr txBox="1"/>
          <p:nvPr/>
        </p:nvSpPr>
        <p:spPr>
          <a:xfrm>
            <a:off x="1923353" y="712103"/>
            <a:ext cx="4338299" cy="1200329"/>
          </a:xfrm>
          <a:prstGeom prst="rect">
            <a:avLst/>
          </a:prstGeom>
          <a:noFill/>
        </p:spPr>
        <p:txBody>
          <a:bodyPr wrap="square" rtlCol="0">
            <a:spAutoFit/>
          </a:bodyPr>
          <a:lstStyle/>
          <a:p>
            <a:r>
              <a:rPr lang="en-US" dirty="0"/>
              <a:t>Study, for example, the </a:t>
            </a:r>
            <a:r>
              <a:rPr lang="en-US" dirty="0">
                <a:hlinkClick r:id="rId4"/>
              </a:rPr>
              <a:t>first fully-hybrid biological solid-state system</a:t>
            </a:r>
            <a:r>
              <a:rPr lang="en-US" dirty="0"/>
              <a:t> created by </a:t>
            </a:r>
          </a:p>
          <a:p>
            <a:r>
              <a:rPr lang="en-US" dirty="0">
                <a:hlinkClick r:id="rId5"/>
              </a:rPr>
              <a:t>Ken Shepard</a:t>
            </a:r>
            <a:r>
              <a:rPr lang="en-US" dirty="0"/>
              <a:t>’s team at Columbia University’s</a:t>
            </a:r>
          </a:p>
          <a:p>
            <a:r>
              <a:rPr lang="en-US" dirty="0">
                <a:hlinkClick r:id="rId6"/>
              </a:rPr>
              <a:t>Bioelectronics Systems Lab </a:t>
            </a:r>
            <a:r>
              <a:rPr lang="en-US" dirty="0">
                <a:solidFill>
                  <a:schemeClr val="bg1">
                    <a:lumMod val="65000"/>
                  </a:schemeClr>
                </a:solidFill>
              </a:rPr>
              <a:t>(</a:t>
            </a:r>
            <a:r>
              <a:rPr lang="en-US" sz="1600" dirty="0">
                <a:solidFill>
                  <a:schemeClr val="bg1">
                    <a:lumMod val="65000"/>
                  </a:schemeClr>
                </a:solidFill>
                <a:hlinkClick r:id="rId6"/>
              </a:rPr>
              <a:t>video</a:t>
            </a:r>
            <a:r>
              <a:rPr lang="en-US" dirty="0">
                <a:solidFill>
                  <a:schemeClr val="bg1">
                    <a:lumMod val="65000"/>
                  </a:schemeClr>
                </a:solidFill>
              </a:rPr>
              <a:t>)</a:t>
            </a:r>
            <a:r>
              <a:rPr lang="en-US" dirty="0"/>
              <a:t>:</a:t>
            </a:r>
          </a:p>
        </p:txBody>
      </p:sp>
      <p:sp>
        <p:nvSpPr>
          <p:cNvPr id="11" name="TextBox 10"/>
          <p:cNvSpPr txBox="1"/>
          <p:nvPr/>
        </p:nvSpPr>
        <p:spPr>
          <a:xfrm>
            <a:off x="6350372" y="4451322"/>
            <a:ext cx="4135865" cy="1200329"/>
          </a:xfrm>
          <a:prstGeom prst="rect">
            <a:avLst/>
          </a:prstGeom>
          <a:noFill/>
        </p:spPr>
        <p:txBody>
          <a:bodyPr wrap="square" rtlCol="0">
            <a:spAutoFit/>
          </a:bodyPr>
          <a:lstStyle/>
          <a:p>
            <a:r>
              <a:rPr lang="en-US" dirty="0"/>
              <a:t>By powering </a:t>
            </a:r>
            <a:r>
              <a:rPr lang="en-US" dirty="0">
                <a:hlinkClick r:id="rId7"/>
              </a:rPr>
              <a:t>CMOS</a:t>
            </a:r>
            <a:r>
              <a:rPr lang="en-US" dirty="0"/>
              <a:t> </a:t>
            </a:r>
            <a:r>
              <a:rPr lang="en-US" dirty="0" err="1"/>
              <a:t>microcircuitry</a:t>
            </a:r>
            <a:r>
              <a:rPr lang="en-US" dirty="0"/>
              <a:t> using</a:t>
            </a:r>
          </a:p>
          <a:p>
            <a:r>
              <a:rPr lang="en-US" dirty="0">
                <a:hlinkClick r:id="rId8"/>
              </a:rPr>
              <a:t>ATP</a:t>
            </a:r>
            <a:r>
              <a:rPr lang="en-US" dirty="0"/>
              <a:t> in an in-vitro </a:t>
            </a:r>
            <a:r>
              <a:rPr lang="en-US" dirty="0" err="1"/>
              <a:t>electrogenic</a:t>
            </a:r>
            <a:r>
              <a:rPr lang="en-US" dirty="0"/>
              <a:t> ion pump, </a:t>
            </a:r>
          </a:p>
          <a:p>
            <a:r>
              <a:rPr lang="en-US" dirty="0"/>
              <a:t>this work opens a path to powering tiny</a:t>
            </a:r>
          </a:p>
          <a:p>
            <a:r>
              <a:rPr lang="en-US" dirty="0" err="1"/>
              <a:t>nano</a:t>
            </a:r>
            <a:r>
              <a:rPr lang="en-US" dirty="0"/>
              <a:t>-chips embedded inside living cells!</a:t>
            </a:r>
          </a:p>
        </p:txBody>
      </p:sp>
      <p:pic>
        <p:nvPicPr>
          <p:cNvPr id="13" name="Picture 12">
            <a:hlinkClick r:id="rId6"/>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49568" y="862343"/>
            <a:ext cx="3464776" cy="1814190"/>
          </a:xfrm>
          <a:prstGeom prst="rect">
            <a:avLst/>
          </a:prstGeom>
          <a:ln>
            <a:solidFill>
              <a:schemeClr val="accent1"/>
            </a:solidFill>
          </a:ln>
        </p:spPr>
      </p:pic>
    </p:spTree>
    <p:extLst>
      <p:ext uri="{BB962C8B-B14F-4D97-AF65-F5344CB8AC3E}">
        <p14:creationId xmlns:p14="http://schemas.microsoft.com/office/powerpoint/2010/main" val="66937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69002" y="3224659"/>
            <a:ext cx="3549313" cy="369332"/>
          </a:xfrm>
          <a:prstGeom prst="rect">
            <a:avLst/>
          </a:prstGeom>
          <a:noFill/>
        </p:spPr>
        <p:txBody>
          <a:bodyPr wrap="square" rtlCol="0">
            <a:spAutoFit/>
          </a:bodyPr>
          <a:lstStyle/>
          <a:p>
            <a:r>
              <a:rPr lang="en-US" dirty="0">
                <a:hlinkClick r:id="rId2"/>
              </a:rPr>
              <a:t>Atomic Force Microscopy (AFM)</a:t>
            </a:r>
            <a:endParaRPr lang="en-US" dirty="0"/>
          </a:p>
        </p:txBody>
      </p:sp>
      <p:sp>
        <p:nvSpPr>
          <p:cNvPr id="9" name="TextBox 8"/>
          <p:cNvSpPr txBox="1"/>
          <p:nvPr/>
        </p:nvSpPr>
        <p:spPr>
          <a:xfrm>
            <a:off x="6969002" y="865285"/>
            <a:ext cx="3731534" cy="369332"/>
          </a:xfrm>
          <a:prstGeom prst="rect">
            <a:avLst/>
          </a:prstGeom>
          <a:noFill/>
        </p:spPr>
        <p:txBody>
          <a:bodyPr wrap="none" rtlCol="0">
            <a:spAutoFit/>
          </a:bodyPr>
          <a:lstStyle/>
          <a:p>
            <a:r>
              <a:rPr lang="en-US" dirty="0">
                <a:hlinkClick r:id="rId3"/>
              </a:rPr>
              <a:t>Scanning Tunneling Microscopy (STM)</a:t>
            </a:r>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9299" y="3593991"/>
            <a:ext cx="3489403" cy="1867351"/>
          </a:xfrm>
          <a:prstGeom prst="rect">
            <a:avLst/>
          </a:prstGeom>
          <a:ln>
            <a:solidFill>
              <a:schemeClr val="accent1"/>
            </a:solidFill>
          </a:ln>
        </p:spPr>
      </p:pic>
      <p:sp>
        <p:nvSpPr>
          <p:cNvPr id="12" name="TextBox 11"/>
          <p:cNvSpPr txBox="1"/>
          <p:nvPr/>
        </p:nvSpPr>
        <p:spPr>
          <a:xfrm>
            <a:off x="1402499" y="865285"/>
            <a:ext cx="5434669" cy="646331"/>
          </a:xfrm>
          <a:prstGeom prst="rect">
            <a:avLst/>
          </a:prstGeom>
          <a:noFill/>
        </p:spPr>
        <p:txBody>
          <a:bodyPr wrap="square" rtlCol="0">
            <a:spAutoFit/>
          </a:bodyPr>
          <a:lstStyle/>
          <a:p>
            <a:r>
              <a:rPr lang="en-US" dirty="0"/>
              <a:t>And as researchers zoom ever-further into the </a:t>
            </a:r>
          </a:p>
          <a:p>
            <a:r>
              <a:rPr lang="en-US" dirty="0"/>
              <a:t>micro-biological, molecular and atomic levels . . .</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9300" y="1234616"/>
            <a:ext cx="3489403" cy="1852967"/>
          </a:xfrm>
          <a:prstGeom prst="rect">
            <a:avLst/>
          </a:prstGeom>
          <a:ln>
            <a:solidFill>
              <a:schemeClr val="accent1"/>
            </a:solidFill>
          </a:ln>
        </p:spPr>
      </p:pic>
      <p:sp>
        <p:nvSpPr>
          <p:cNvPr id="3" name="Rectangle 2"/>
          <p:cNvSpPr/>
          <p:nvPr/>
        </p:nvSpPr>
        <p:spPr>
          <a:xfrm>
            <a:off x="1402500" y="4895080"/>
            <a:ext cx="5466844" cy="646331"/>
          </a:xfrm>
          <a:prstGeom prst="rect">
            <a:avLst/>
          </a:prstGeom>
        </p:spPr>
        <p:txBody>
          <a:bodyPr wrap="square">
            <a:spAutoFit/>
          </a:bodyPr>
          <a:lstStyle/>
          <a:p>
            <a:r>
              <a:rPr lang="en-US" dirty="0"/>
              <a:t>Their findings will help other adventurers better gear-up for explorations in places &amp; frontier-fields such as . . . </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0918" y="2098424"/>
            <a:ext cx="4964334" cy="1827737"/>
          </a:xfrm>
          <a:prstGeom prst="rect">
            <a:avLst/>
          </a:prstGeom>
          <a:ln>
            <a:solidFill>
              <a:schemeClr val="accent1"/>
            </a:solidFill>
          </a:ln>
        </p:spPr>
      </p:pic>
      <p:sp>
        <p:nvSpPr>
          <p:cNvPr id="5" name="Rectangle 4"/>
          <p:cNvSpPr/>
          <p:nvPr/>
        </p:nvSpPr>
        <p:spPr>
          <a:xfrm>
            <a:off x="1402499" y="3947301"/>
            <a:ext cx="5408212" cy="738664"/>
          </a:xfrm>
          <a:prstGeom prst="rect">
            <a:avLst/>
          </a:prstGeom>
        </p:spPr>
        <p:txBody>
          <a:bodyPr wrap="none">
            <a:spAutoFit/>
          </a:bodyPr>
          <a:lstStyle/>
          <a:p>
            <a:r>
              <a:rPr lang="en-US" sz="1400" dirty="0"/>
              <a:t>Democratizing high-throughput single molecular-pairs’ force analyses </a:t>
            </a:r>
          </a:p>
          <a:p>
            <a:r>
              <a:rPr lang="en-US" sz="1400" dirty="0"/>
              <a:t>using integrated DNA </a:t>
            </a:r>
            <a:r>
              <a:rPr lang="en-US" sz="1400" dirty="0" err="1"/>
              <a:t>nanoswitches</a:t>
            </a:r>
            <a:r>
              <a:rPr lang="en-US" sz="1400" dirty="0"/>
              <a:t> multiplexed into miniature </a:t>
            </a:r>
          </a:p>
          <a:p>
            <a:r>
              <a:rPr lang="en-US" sz="1400" dirty="0"/>
              <a:t>benchtop CFMs. </a:t>
            </a:r>
            <a:r>
              <a:rPr lang="en-US" sz="1400" dirty="0">
                <a:hlinkClick r:id="rId7"/>
              </a:rPr>
              <a:t>Just announced on 3/17/16 by Harvard Wyss Institute</a:t>
            </a:r>
            <a:r>
              <a:rPr lang="en-US" sz="1400" dirty="0"/>
              <a:t>. </a:t>
            </a:r>
          </a:p>
        </p:txBody>
      </p:sp>
      <p:sp>
        <p:nvSpPr>
          <p:cNvPr id="8" name="Rectangle 7"/>
          <p:cNvSpPr/>
          <p:nvPr/>
        </p:nvSpPr>
        <p:spPr>
          <a:xfrm>
            <a:off x="1402500" y="1671833"/>
            <a:ext cx="6096000" cy="369332"/>
          </a:xfrm>
          <a:prstGeom prst="rect">
            <a:avLst/>
          </a:prstGeom>
        </p:spPr>
        <p:txBody>
          <a:bodyPr>
            <a:spAutoFit/>
          </a:bodyPr>
          <a:lstStyle/>
          <a:p>
            <a:r>
              <a:rPr lang="en-US" dirty="0">
                <a:hlinkClick r:id="rId8"/>
              </a:rPr>
              <a:t>Multiplexed Centrifuge Force Microscopy (CFM)</a:t>
            </a:r>
            <a:endParaRPr lang="en-US" dirty="0"/>
          </a:p>
        </p:txBody>
      </p:sp>
    </p:spTree>
    <p:extLst>
      <p:ext uri="{BB962C8B-B14F-4D97-AF65-F5344CB8AC3E}">
        <p14:creationId xmlns:p14="http://schemas.microsoft.com/office/powerpoint/2010/main" val="82193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3" grpId="0"/>
      <p:bldP spid="5" grpId="0"/>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8738" y="1726674"/>
            <a:ext cx="4848590" cy="3141957"/>
          </a:xfrm>
          <a:prstGeom prst="rect">
            <a:avLst/>
          </a:prstGeom>
        </p:spPr>
      </p:pic>
      <p:sp>
        <p:nvSpPr>
          <p:cNvPr id="2" name="TextBox 1"/>
          <p:cNvSpPr txBox="1"/>
          <p:nvPr/>
        </p:nvSpPr>
        <p:spPr>
          <a:xfrm>
            <a:off x="3951350" y="1724848"/>
            <a:ext cx="1869656" cy="523220"/>
          </a:xfrm>
          <a:prstGeom prst="rect">
            <a:avLst/>
          </a:prstGeom>
          <a:noFill/>
        </p:spPr>
        <p:txBody>
          <a:bodyPr wrap="square" rtlCol="0">
            <a:spAutoFit/>
          </a:bodyPr>
          <a:lstStyle/>
          <a:p>
            <a:r>
              <a:rPr lang="en-US" sz="2800" dirty="0">
                <a:solidFill>
                  <a:srgbClr val="FF0000"/>
                </a:solidFill>
              </a:rPr>
              <a:t>MIT Nano</a:t>
            </a:r>
          </a:p>
        </p:txBody>
      </p:sp>
      <p:sp>
        <p:nvSpPr>
          <p:cNvPr id="3" name="TextBox 2"/>
          <p:cNvSpPr txBox="1"/>
          <p:nvPr/>
        </p:nvSpPr>
        <p:spPr>
          <a:xfrm>
            <a:off x="3291150" y="791316"/>
            <a:ext cx="2384094" cy="523220"/>
          </a:xfrm>
          <a:prstGeom prst="rect">
            <a:avLst/>
          </a:prstGeom>
          <a:noFill/>
        </p:spPr>
        <p:txBody>
          <a:bodyPr wrap="square" rtlCol="0">
            <a:spAutoFit/>
          </a:bodyPr>
          <a:lstStyle/>
          <a:p>
            <a:r>
              <a:rPr lang="en-US" sz="2800" dirty="0">
                <a:solidFill>
                  <a:srgbClr val="FF0000"/>
                </a:solidFill>
              </a:rPr>
              <a:t>Wyss Institute</a:t>
            </a:r>
          </a:p>
        </p:txBody>
      </p:sp>
      <p:sp>
        <p:nvSpPr>
          <p:cNvPr id="4" name="TextBox 3"/>
          <p:cNvSpPr txBox="1"/>
          <p:nvPr/>
        </p:nvSpPr>
        <p:spPr>
          <a:xfrm>
            <a:off x="116577" y="2597525"/>
            <a:ext cx="3784624" cy="523220"/>
          </a:xfrm>
          <a:prstGeom prst="rect">
            <a:avLst/>
          </a:prstGeom>
          <a:noFill/>
        </p:spPr>
        <p:txBody>
          <a:bodyPr wrap="square" rtlCol="0">
            <a:spAutoFit/>
          </a:bodyPr>
          <a:lstStyle/>
          <a:p>
            <a:r>
              <a:rPr lang="en-US" sz="2800" dirty="0">
                <a:solidFill>
                  <a:srgbClr val="FF0000"/>
                </a:solidFill>
              </a:rPr>
              <a:t>DARPA Microsystems</a:t>
            </a:r>
          </a:p>
        </p:txBody>
      </p:sp>
      <p:sp>
        <p:nvSpPr>
          <p:cNvPr id="5" name="TextBox 4"/>
          <p:cNvSpPr txBox="1"/>
          <p:nvPr/>
        </p:nvSpPr>
        <p:spPr>
          <a:xfrm>
            <a:off x="9257242" y="3517229"/>
            <a:ext cx="3395182" cy="523220"/>
          </a:xfrm>
          <a:prstGeom prst="rect">
            <a:avLst/>
          </a:prstGeom>
          <a:noFill/>
        </p:spPr>
        <p:txBody>
          <a:bodyPr wrap="square" rtlCol="0">
            <a:spAutoFit/>
          </a:bodyPr>
          <a:lstStyle/>
          <a:p>
            <a:r>
              <a:rPr lang="en-US" sz="2800" dirty="0">
                <a:solidFill>
                  <a:srgbClr val="00B0F0"/>
                </a:solidFill>
              </a:rPr>
              <a:t>Synthetic Biology</a:t>
            </a:r>
          </a:p>
        </p:txBody>
      </p:sp>
      <p:sp>
        <p:nvSpPr>
          <p:cNvPr id="6" name="TextBox 5"/>
          <p:cNvSpPr txBox="1"/>
          <p:nvPr/>
        </p:nvSpPr>
        <p:spPr>
          <a:xfrm>
            <a:off x="6390426" y="1263789"/>
            <a:ext cx="6801621" cy="523220"/>
          </a:xfrm>
          <a:prstGeom prst="rect">
            <a:avLst/>
          </a:prstGeom>
          <a:noFill/>
        </p:spPr>
        <p:txBody>
          <a:bodyPr wrap="square" rtlCol="0">
            <a:spAutoFit/>
          </a:bodyPr>
          <a:lstStyle/>
          <a:p>
            <a:r>
              <a:rPr lang="en-US" sz="2800" dirty="0">
                <a:solidFill>
                  <a:srgbClr val="00B0F0"/>
                </a:solidFill>
              </a:rPr>
              <a:t>Biologically Inspired Engineering</a:t>
            </a:r>
          </a:p>
        </p:txBody>
      </p:sp>
      <p:sp>
        <p:nvSpPr>
          <p:cNvPr id="7" name="TextBox 6"/>
          <p:cNvSpPr txBox="1"/>
          <p:nvPr/>
        </p:nvSpPr>
        <p:spPr>
          <a:xfrm>
            <a:off x="2713153" y="1215651"/>
            <a:ext cx="3318806" cy="523220"/>
          </a:xfrm>
          <a:prstGeom prst="rect">
            <a:avLst/>
          </a:prstGeom>
          <a:noFill/>
        </p:spPr>
        <p:txBody>
          <a:bodyPr wrap="square" rtlCol="0">
            <a:spAutoFit/>
          </a:bodyPr>
          <a:lstStyle/>
          <a:p>
            <a:r>
              <a:rPr lang="en-US" sz="2800" dirty="0">
                <a:solidFill>
                  <a:srgbClr val="7030A0"/>
                </a:solidFill>
              </a:rPr>
              <a:t>Model-Based Design</a:t>
            </a:r>
          </a:p>
        </p:txBody>
      </p:sp>
      <p:sp>
        <p:nvSpPr>
          <p:cNvPr id="9" name="TextBox 8"/>
          <p:cNvSpPr txBox="1"/>
          <p:nvPr/>
        </p:nvSpPr>
        <p:spPr>
          <a:xfrm>
            <a:off x="6013541" y="5639206"/>
            <a:ext cx="5595352" cy="492443"/>
          </a:xfrm>
          <a:prstGeom prst="rect">
            <a:avLst/>
          </a:prstGeom>
          <a:noFill/>
        </p:spPr>
        <p:txBody>
          <a:bodyPr wrap="square" rtlCol="0">
            <a:spAutoFit/>
          </a:bodyPr>
          <a:lstStyle/>
          <a:p>
            <a:r>
              <a:rPr lang="en-US" sz="2600" dirty="0">
                <a:solidFill>
                  <a:srgbClr val="CC00FF"/>
                </a:solidFill>
              </a:rPr>
              <a:t>STEM + ARTS = STEAM</a:t>
            </a:r>
          </a:p>
        </p:txBody>
      </p:sp>
      <p:sp>
        <p:nvSpPr>
          <p:cNvPr id="11" name="TextBox 10"/>
          <p:cNvSpPr txBox="1"/>
          <p:nvPr/>
        </p:nvSpPr>
        <p:spPr>
          <a:xfrm>
            <a:off x="1453996" y="1698385"/>
            <a:ext cx="2220535" cy="523220"/>
          </a:xfrm>
          <a:prstGeom prst="rect">
            <a:avLst/>
          </a:prstGeom>
          <a:noFill/>
        </p:spPr>
        <p:txBody>
          <a:bodyPr wrap="square" rtlCol="0">
            <a:spAutoFit/>
          </a:bodyPr>
          <a:lstStyle/>
          <a:p>
            <a:r>
              <a:rPr lang="en-US" sz="2800" dirty="0">
                <a:solidFill>
                  <a:srgbClr val="FF0000"/>
                </a:solidFill>
              </a:rPr>
              <a:t>Draper Lab</a:t>
            </a:r>
          </a:p>
        </p:txBody>
      </p:sp>
      <p:sp>
        <p:nvSpPr>
          <p:cNvPr id="12" name="TextBox 11"/>
          <p:cNvSpPr txBox="1"/>
          <p:nvPr/>
        </p:nvSpPr>
        <p:spPr>
          <a:xfrm>
            <a:off x="5945418" y="1739942"/>
            <a:ext cx="5487652" cy="523220"/>
          </a:xfrm>
          <a:prstGeom prst="rect">
            <a:avLst/>
          </a:prstGeom>
          <a:noFill/>
        </p:spPr>
        <p:txBody>
          <a:bodyPr wrap="square" rtlCol="0">
            <a:spAutoFit/>
          </a:bodyPr>
          <a:lstStyle/>
          <a:p>
            <a:r>
              <a:rPr lang="en-US" sz="2800" dirty="0">
                <a:solidFill>
                  <a:srgbClr val="00B050"/>
                </a:solidFill>
              </a:rPr>
              <a:t>Brain Science         Nano Technology</a:t>
            </a:r>
          </a:p>
        </p:txBody>
      </p:sp>
      <p:sp>
        <p:nvSpPr>
          <p:cNvPr id="13" name="TextBox 12"/>
          <p:cNvSpPr txBox="1"/>
          <p:nvPr/>
        </p:nvSpPr>
        <p:spPr>
          <a:xfrm>
            <a:off x="3225181" y="345679"/>
            <a:ext cx="4778022" cy="523220"/>
          </a:xfrm>
          <a:prstGeom prst="rect">
            <a:avLst/>
          </a:prstGeom>
          <a:noFill/>
        </p:spPr>
        <p:txBody>
          <a:bodyPr wrap="square" rtlCol="0">
            <a:spAutoFit/>
          </a:bodyPr>
          <a:lstStyle/>
          <a:p>
            <a:r>
              <a:rPr lang="en-US" sz="2800" dirty="0">
                <a:solidFill>
                  <a:srgbClr val="00B0F0"/>
                </a:solidFill>
              </a:rPr>
              <a:t>Augmented Reality</a:t>
            </a:r>
          </a:p>
        </p:txBody>
      </p:sp>
      <p:sp>
        <p:nvSpPr>
          <p:cNvPr id="15" name="TextBox 14"/>
          <p:cNvSpPr txBox="1"/>
          <p:nvPr/>
        </p:nvSpPr>
        <p:spPr>
          <a:xfrm>
            <a:off x="1437347" y="768770"/>
            <a:ext cx="3081865" cy="523220"/>
          </a:xfrm>
          <a:prstGeom prst="rect">
            <a:avLst/>
          </a:prstGeom>
          <a:noFill/>
        </p:spPr>
        <p:txBody>
          <a:bodyPr wrap="square" rtlCol="0">
            <a:spAutoFit/>
          </a:bodyPr>
          <a:lstStyle/>
          <a:p>
            <a:r>
              <a:rPr lang="en-US" sz="2800" dirty="0">
                <a:solidFill>
                  <a:srgbClr val="00B050"/>
                </a:solidFill>
              </a:rPr>
              <a:t>Photonics</a:t>
            </a:r>
          </a:p>
        </p:txBody>
      </p:sp>
      <p:sp>
        <p:nvSpPr>
          <p:cNvPr id="18" name="TextBox 17"/>
          <p:cNvSpPr txBox="1"/>
          <p:nvPr/>
        </p:nvSpPr>
        <p:spPr>
          <a:xfrm>
            <a:off x="8831079" y="4398961"/>
            <a:ext cx="2979149" cy="523220"/>
          </a:xfrm>
          <a:prstGeom prst="rect">
            <a:avLst/>
          </a:prstGeom>
          <a:noFill/>
        </p:spPr>
        <p:txBody>
          <a:bodyPr wrap="none" rtlCol="0">
            <a:spAutoFit/>
          </a:bodyPr>
          <a:lstStyle/>
          <a:p>
            <a:r>
              <a:rPr lang="en-US" sz="2800" dirty="0">
                <a:solidFill>
                  <a:srgbClr val="00B0F0"/>
                </a:solidFill>
              </a:rPr>
              <a:t>Genetic Algorithms</a:t>
            </a:r>
          </a:p>
        </p:txBody>
      </p:sp>
      <p:sp>
        <p:nvSpPr>
          <p:cNvPr id="19" name="TextBox 18"/>
          <p:cNvSpPr txBox="1"/>
          <p:nvPr/>
        </p:nvSpPr>
        <p:spPr>
          <a:xfrm>
            <a:off x="4150467" y="4809045"/>
            <a:ext cx="3726148" cy="523220"/>
          </a:xfrm>
          <a:prstGeom prst="rect">
            <a:avLst/>
          </a:prstGeom>
          <a:noFill/>
        </p:spPr>
        <p:txBody>
          <a:bodyPr wrap="none" rtlCol="0">
            <a:spAutoFit/>
          </a:bodyPr>
          <a:lstStyle/>
          <a:p>
            <a:r>
              <a:rPr lang="en-US" sz="2800" dirty="0">
                <a:solidFill>
                  <a:srgbClr val="00B0F0"/>
                </a:solidFill>
              </a:rPr>
              <a:t>Self Assembling Systems</a:t>
            </a:r>
          </a:p>
        </p:txBody>
      </p:sp>
      <p:sp>
        <p:nvSpPr>
          <p:cNvPr id="20" name="TextBox 19"/>
          <p:cNvSpPr txBox="1"/>
          <p:nvPr/>
        </p:nvSpPr>
        <p:spPr>
          <a:xfrm>
            <a:off x="486668" y="3502152"/>
            <a:ext cx="3297858" cy="2246769"/>
          </a:xfrm>
          <a:prstGeom prst="rect">
            <a:avLst/>
          </a:prstGeom>
          <a:noFill/>
        </p:spPr>
        <p:txBody>
          <a:bodyPr wrap="square" rtlCol="0">
            <a:spAutoFit/>
          </a:bodyPr>
          <a:lstStyle/>
          <a:p>
            <a:r>
              <a:rPr lang="en-US" sz="2800" dirty="0">
                <a:solidFill>
                  <a:srgbClr val="FF0000"/>
                </a:solidFill>
              </a:rPr>
              <a:t>         Google ATAP</a:t>
            </a:r>
          </a:p>
          <a:p>
            <a:endParaRPr lang="en-US" sz="2800" dirty="0">
              <a:solidFill>
                <a:srgbClr val="FF0000"/>
              </a:solidFill>
            </a:endParaRPr>
          </a:p>
          <a:p>
            <a:r>
              <a:rPr lang="en-US" sz="2800" dirty="0">
                <a:solidFill>
                  <a:srgbClr val="FF0000"/>
                </a:solidFill>
              </a:rPr>
              <a:t>   Microsoft Research                            </a:t>
            </a:r>
          </a:p>
          <a:p>
            <a:endParaRPr lang="en-US" sz="2800" dirty="0">
              <a:solidFill>
                <a:srgbClr val="FF0000"/>
              </a:solidFill>
            </a:endParaRPr>
          </a:p>
          <a:p>
            <a:r>
              <a:rPr lang="en-US" sz="2800" dirty="0">
                <a:solidFill>
                  <a:srgbClr val="FF0000"/>
                </a:solidFill>
              </a:rPr>
              <a:t>               Facebook</a:t>
            </a:r>
          </a:p>
        </p:txBody>
      </p:sp>
      <p:sp>
        <p:nvSpPr>
          <p:cNvPr id="21" name="TextBox 20"/>
          <p:cNvSpPr txBox="1"/>
          <p:nvPr/>
        </p:nvSpPr>
        <p:spPr>
          <a:xfrm>
            <a:off x="8589066" y="2730841"/>
            <a:ext cx="3649820" cy="523220"/>
          </a:xfrm>
          <a:prstGeom prst="rect">
            <a:avLst/>
          </a:prstGeom>
          <a:noFill/>
        </p:spPr>
        <p:txBody>
          <a:bodyPr wrap="square" rtlCol="0">
            <a:spAutoFit/>
          </a:bodyPr>
          <a:lstStyle/>
          <a:p>
            <a:r>
              <a:rPr lang="en-US" sz="2800" dirty="0">
                <a:solidFill>
                  <a:srgbClr val="FF0000"/>
                </a:solidFill>
              </a:rPr>
              <a:t>Research Universities</a:t>
            </a:r>
          </a:p>
        </p:txBody>
      </p:sp>
      <p:sp>
        <p:nvSpPr>
          <p:cNvPr id="23" name="TextBox 22"/>
          <p:cNvSpPr txBox="1"/>
          <p:nvPr/>
        </p:nvSpPr>
        <p:spPr>
          <a:xfrm>
            <a:off x="4383860" y="2166539"/>
            <a:ext cx="3781806" cy="1384995"/>
          </a:xfrm>
          <a:prstGeom prst="rect">
            <a:avLst/>
          </a:prstGeom>
          <a:noFill/>
        </p:spPr>
        <p:txBody>
          <a:bodyPr wrap="square" rtlCol="0">
            <a:spAutoFit/>
          </a:bodyPr>
          <a:lstStyle/>
          <a:p>
            <a:r>
              <a:rPr lang="en-US" sz="2800" dirty="0">
                <a:solidFill>
                  <a:srgbClr val="7030A0"/>
                </a:solidFill>
              </a:rPr>
              <a:t>    Machine Vision</a:t>
            </a:r>
          </a:p>
          <a:p>
            <a:r>
              <a:rPr lang="en-US" sz="2800" dirty="0">
                <a:solidFill>
                  <a:srgbClr val="7030A0"/>
                </a:solidFill>
              </a:rPr>
              <a:t>       Machine Hearing</a:t>
            </a:r>
          </a:p>
          <a:p>
            <a:r>
              <a:rPr lang="en-US" sz="2800" dirty="0">
                <a:solidFill>
                  <a:srgbClr val="7030A0"/>
                </a:solidFill>
              </a:rPr>
              <a:t> Augmented </a:t>
            </a:r>
            <a:r>
              <a:rPr lang="en-US" sz="2800" dirty="0" err="1">
                <a:solidFill>
                  <a:srgbClr val="7030A0"/>
                </a:solidFill>
              </a:rPr>
              <a:t>Kinesthetics</a:t>
            </a:r>
            <a:endParaRPr lang="en-US" sz="2800" dirty="0">
              <a:solidFill>
                <a:srgbClr val="7030A0"/>
              </a:solidFill>
            </a:endParaRPr>
          </a:p>
        </p:txBody>
      </p:sp>
      <p:sp>
        <p:nvSpPr>
          <p:cNvPr id="24" name="TextBox 23"/>
          <p:cNvSpPr txBox="1"/>
          <p:nvPr/>
        </p:nvSpPr>
        <p:spPr>
          <a:xfrm>
            <a:off x="8098691" y="2263162"/>
            <a:ext cx="4630570" cy="3108543"/>
          </a:xfrm>
          <a:prstGeom prst="rect">
            <a:avLst/>
          </a:prstGeom>
          <a:noFill/>
        </p:spPr>
        <p:txBody>
          <a:bodyPr wrap="square" rtlCol="0">
            <a:spAutoFit/>
          </a:bodyPr>
          <a:lstStyle/>
          <a:p>
            <a:r>
              <a:rPr lang="en-US" sz="2800" dirty="0">
                <a:solidFill>
                  <a:srgbClr val="00B050"/>
                </a:solidFill>
              </a:rPr>
              <a:t>       Social Physics</a:t>
            </a:r>
            <a:endParaRPr lang="en-US" sz="2800" b="1" dirty="0">
              <a:solidFill>
                <a:srgbClr val="00B050"/>
              </a:solidFill>
            </a:endParaRPr>
          </a:p>
          <a:p>
            <a:endParaRPr lang="en-US" sz="2800" dirty="0">
              <a:solidFill>
                <a:srgbClr val="00B050"/>
              </a:solidFill>
            </a:endParaRPr>
          </a:p>
          <a:p>
            <a:r>
              <a:rPr lang="en-US" sz="2800" dirty="0">
                <a:solidFill>
                  <a:srgbClr val="00B050"/>
                </a:solidFill>
              </a:rPr>
              <a:t>      Techno-Social Dynamics</a:t>
            </a:r>
          </a:p>
          <a:p>
            <a:endParaRPr lang="en-US" sz="2800" dirty="0">
              <a:solidFill>
                <a:srgbClr val="00B050"/>
              </a:solidFill>
            </a:endParaRPr>
          </a:p>
          <a:p>
            <a:r>
              <a:rPr lang="en-US" sz="2800" dirty="0">
                <a:solidFill>
                  <a:srgbClr val="00B050"/>
                </a:solidFill>
              </a:rPr>
              <a:t>         Memetic Generators</a:t>
            </a:r>
          </a:p>
          <a:p>
            <a:endParaRPr lang="en-US" sz="2800" dirty="0">
              <a:solidFill>
                <a:srgbClr val="00B050"/>
              </a:solidFill>
            </a:endParaRPr>
          </a:p>
          <a:p>
            <a:r>
              <a:rPr lang="en-US" sz="2800" dirty="0">
                <a:solidFill>
                  <a:srgbClr val="00B050"/>
                </a:solidFill>
              </a:rPr>
              <a:t>Biosocial Learning</a:t>
            </a:r>
          </a:p>
        </p:txBody>
      </p:sp>
      <p:sp>
        <p:nvSpPr>
          <p:cNvPr id="25" name="TextBox 24"/>
          <p:cNvSpPr txBox="1"/>
          <p:nvPr/>
        </p:nvSpPr>
        <p:spPr>
          <a:xfrm>
            <a:off x="474787" y="2149247"/>
            <a:ext cx="3231847" cy="2246769"/>
          </a:xfrm>
          <a:prstGeom prst="rect">
            <a:avLst/>
          </a:prstGeom>
          <a:noFill/>
        </p:spPr>
        <p:txBody>
          <a:bodyPr wrap="none" rtlCol="0">
            <a:spAutoFit/>
          </a:bodyPr>
          <a:lstStyle/>
          <a:p>
            <a:r>
              <a:rPr lang="en-US" sz="2800" dirty="0">
                <a:solidFill>
                  <a:srgbClr val="00B0F0"/>
                </a:solidFill>
              </a:rPr>
              <a:t>    </a:t>
            </a:r>
            <a:r>
              <a:rPr lang="en-US" sz="2800" dirty="0" err="1">
                <a:solidFill>
                  <a:srgbClr val="00B0F0"/>
                </a:solidFill>
              </a:rPr>
              <a:t>Multiengineering</a:t>
            </a:r>
            <a:endParaRPr lang="en-US" sz="2800" dirty="0">
              <a:solidFill>
                <a:srgbClr val="00B0F0"/>
              </a:solidFill>
            </a:endParaRPr>
          </a:p>
          <a:p>
            <a:endParaRPr lang="en-US" sz="2800" dirty="0">
              <a:solidFill>
                <a:srgbClr val="00B0F0"/>
              </a:solidFill>
            </a:endParaRPr>
          </a:p>
          <a:p>
            <a:r>
              <a:rPr lang="en-US" sz="2800" dirty="0">
                <a:solidFill>
                  <a:srgbClr val="00B0F0"/>
                </a:solidFill>
              </a:rPr>
              <a:t>Meta^2Mathematics</a:t>
            </a:r>
          </a:p>
          <a:p>
            <a:endParaRPr lang="en-US" sz="2800" dirty="0">
              <a:solidFill>
                <a:srgbClr val="00B0F0"/>
              </a:solidFill>
            </a:endParaRPr>
          </a:p>
          <a:p>
            <a:r>
              <a:rPr lang="en-US" sz="2800" dirty="0">
                <a:solidFill>
                  <a:srgbClr val="00B0F0"/>
                </a:solidFill>
              </a:rPr>
              <a:t>    Meta Architecture</a:t>
            </a:r>
          </a:p>
        </p:txBody>
      </p:sp>
      <p:sp>
        <p:nvSpPr>
          <p:cNvPr id="27" name="TextBox 26"/>
          <p:cNvSpPr txBox="1"/>
          <p:nvPr/>
        </p:nvSpPr>
        <p:spPr>
          <a:xfrm>
            <a:off x="8359274" y="3515169"/>
            <a:ext cx="3007294" cy="2246769"/>
          </a:xfrm>
          <a:prstGeom prst="rect">
            <a:avLst/>
          </a:prstGeom>
          <a:noFill/>
        </p:spPr>
        <p:txBody>
          <a:bodyPr wrap="square" rtlCol="0">
            <a:spAutoFit/>
          </a:bodyPr>
          <a:lstStyle/>
          <a:p>
            <a:r>
              <a:rPr lang="en-US" sz="2800" dirty="0">
                <a:solidFill>
                  <a:srgbClr val="FFCC00"/>
                </a:solidFill>
              </a:rPr>
              <a:t>   UPS</a:t>
            </a:r>
          </a:p>
          <a:p>
            <a:endParaRPr lang="en-US" sz="2800" dirty="0">
              <a:solidFill>
                <a:srgbClr val="FFCC00"/>
              </a:solidFill>
            </a:endParaRPr>
          </a:p>
          <a:p>
            <a:endParaRPr lang="en-US" sz="2800" dirty="0">
              <a:solidFill>
                <a:srgbClr val="FFCC00"/>
              </a:solidFill>
            </a:endParaRPr>
          </a:p>
          <a:p>
            <a:r>
              <a:rPr lang="en-US" sz="2800" dirty="0">
                <a:solidFill>
                  <a:srgbClr val="FFCC00"/>
                </a:solidFill>
              </a:rPr>
              <a:t>  </a:t>
            </a:r>
            <a:endParaRPr lang="en-US" sz="1200" dirty="0">
              <a:solidFill>
                <a:srgbClr val="FFCC00"/>
              </a:solidFill>
            </a:endParaRPr>
          </a:p>
          <a:p>
            <a:r>
              <a:rPr lang="en-US" sz="2800" dirty="0">
                <a:solidFill>
                  <a:srgbClr val="FFCC00"/>
                </a:solidFill>
              </a:rPr>
              <a:t>              Amazon</a:t>
            </a:r>
          </a:p>
        </p:txBody>
      </p:sp>
      <p:sp>
        <p:nvSpPr>
          <p:cNvPr id="28" name="TextBox 27"/>
          <p:cNvSpPr txBox="1"/>
          <p:nvPr/>
        </p:nvSpPr>
        <p:spPr>
          <a:xfrm>
            <a:off x="3496695" y="5211164"/>
            <a:ext cx="6377372" cy="523220"/>
          </a:xfrm>
          <a:prstGeom prst="rect">
            <a:avLst/>
          </a:prstGeom>
          <a:noFill/>
        </p:spPr>
        <p:txBody>
          <a:bodyPr wrap="square" rtlCol="0">
            <a:spAutoFit/>
          </a:bodyPr>
          <a:lstStyle/>
          <a:p>
            <a:r>
              <a:rPr lang="en-US" sz="2800" dirty="0">
                <a:solidFill>
                  <a:srgbClr val="00B050"/>
                </a:solidFill>
              </a:rPr>
              <a:t>Techno-Social Exploration-Infrastructure</a:t>
            </a:r>
          </a:p>
        </p:txBody>
      </p:sp>
      <p:sp>
        <p:nvSpPr>
          <p:cNvPr id="8" name="TextBox 7"/>
          <p:cNvSpPr txBox="1"/>
          <p:nvPr/>
        </p:nvSpPr>
        <p:spPr>
          <a:xfrm>
            <a:off x="4477944" y="4381695"/>
            <a:ext cx="2558652" cy="523220"/>
          </a:xfrm>
          <a:prstGeom prst="rect">
            <a:avLst/>
          </a:prstGeom>
          <a:noFill/>
        </p:spPr>
        <p:txBody>
          <a:bodyPr wrap="square" rtlCol="0">
            <a:spAutoFit/>
          </a:bodyPr>
          <a:lstStyle/>
          <a:p>
            <a:r>
              <a:rPr lang="en-US" sz="2800" dirty="0">
                <a:solidFill>
                  <a:srgbClr val="CC00FF"/>
                </a:solidFill>
              </a:rPr>
              <a:t>Data Science</a:t>
            </a:r>
          </a:p>
        </p:txBody>
      </p:sp>
      <p:sp>
        <p:nvSpPr>
          <p:cNvPr id="10" name="TextBox 9"/>
          <p:cNvSpPr txBox="1"/>
          <p:nvPr/>
        </p:nvSpPr>
        <p:spPr>
          <a:xfrm>
            <a:off x="5622932" y="805396"/>
            <a:ext cx="6057380" cy="523220"/>
          </a:xfrm>
          <a:prstGeom prst="rect">
            <a:avLst/>
          </a:prstGeom>
          <a:noFill/>
        </p:spPr>
        <p:txBody>
          <a:bodyPr wrap="square" rtlCol="0">
            <a:spAutoFit/>
          </a:bodyPr>
          <a:lstStyle/>
          <a:p>
            <a:r>
              <a:rPr lang="en-US" sz="2800" dirty="0">
                <a:solidFill>
                  <a:srgbClr val="CC00FF"/>
                </a:solidFill>
              </a:rPr>
              <a:t>Bio-Electronics   Exploratory robotics</a:t>
            </a:r>
          </a:p>
        </p:txBody>
      </p:sp>
      <p:sp>
        <p:nvSpPr>
          <p:cNvPr id="14" name="TextBox 13"/>
          <p:cNvSpPr txBox="1"/>
          <p:nvPr/>
        </p:nvSpPr>
        <p:spPr>
          <a:xfrm>
            <a:off x="2141417" y="5590694"/>
            <a:ext cx="3762095" cy="523220"/>
          </a:xfrm>
          <a:prstGeom prst="rect">
            <a:avLst/>
          </a:prstGeom>
          <a:noFill/>
        </p:spPr>
        <p:txBody>
          <a:bodyPr wrap="square" rtlCol="0">
            <a:spAutoFit/>
          </a:bodyPr>
          <a:lstStyle/>
          <a:p>
            <a:r>
              <a:rPr lang="en-US" sz="2800" dirty="0">
                <a:solidFill>
                  <a:srgbClr val="CC00FF"/>
                </a:solidFill>
              </a:rPr>
              <a:t>AI &amp; Machine Learning</a:t>
            </a:r>
          </a:p>
        </p:txBody>
      </p:sp>
      <p:sp>
        <p:nvSpPr>
          <p:cNvPr id="16" name="TextBox 15"/>
          <p:cNvSpPr txBox="1"/>
          <p:nvPr/>
        </p:nvSpPr>
        <p:spPr>
          <a:xfrm>
            <a:off x="6261571" y="345679"/>
            <a:ext cx="4018120" cy="523220"/>
          </a:xfrm>
          <a:prstGeom prst="rect">
            <a:avLst/>
          </a:prstGeom>
          <a:noFill/>
        </p:spPr>
        <p:txBody>
          <a:bodyPr wrap="square" rtlCol="0">
            <a:spAutoFit/>
          </a:bodyPr>
          <a:lstStyle/>
          <a:p>
            <a:r>
              <a:rPr lang="en-US" sz="2800" dirty="0" err="1">
                <a:solidFill>
                  <a:srgbClr val="CC00FF"/>
                </a:solidFill>
              </a:rPr>
              <a:t>Teleautonomous</a:t>
            </a:r>
            <a:r>
              <a:rPr lang="en-US" sz="2800" dirty="0">
                <a:solidFill>
                  <a:srgbClr val="CC00FF"/>
                </a:solidFill>
              </a:rPr>
              <a:t> Systems</a:t>
            </a:r>
          </a:p>
        </p:txBody>
      </p:sp>
      <p:sp>
        <p:nvSpPr>
          <p:cNvPr id="22" name="TextBox 21"/>
          <p:cNvSpPr txBox="1"/>
          <p:nvPr/>
        </p:nvSpPr>
        <p:spPr>
          <a:xfrm>
            <a:off x="1427353" y="4802815"/>
            <a:ext cx="2306401" cy="523220"/>
          </a:xfrm>
          <a:prstGeom prst="rect">
            <a:avLst/>
          </a:prstGeom>
          <a:noFill/>
        </p:spPr>
        <p:txBody>
          <a:bodyPr wrap="none" rtlCol="0">
            <a:spAutoFit/>
          </a:bodyPr>
          <a:lstStyle/>
          <a:p>
            <a:r>
              <a:rPr lang="en-US" sz="2800" dirty="0">
                <a:solidFill>
                  <a:srgbClr val="CC00FF"/>
                </a:solidFill>
              </a:rPr>
              <a:t>Metamaterials</a:t>
            </a:r>
          </a:p>
        </p:txBody>
      </p:sp>
      <p:sp>
        <p:nvSpPr>
          <p:cNvPr id="26" name="TextBox 25"/>
          <p:cNvSpPr txBox="1"/>
          <p:nvPr/>
        </p:nvSpPr>
        <p:spPr>
          <a:xfrm flipH="1">
            <a:off x="647910" y="1209851"/>
            <a:ext cx="2312806" cy="523220"/>
          </a:xfrm>
          <a:prstGeom prst="rect">
            <a:avLst/>
          </a:prstGeom>
          <a:noFill/>
        </p:spPr>
        <p:txBody>
          <a:bodyPr wrap="square" rtlCol="0">
            <a:spAutoFit/>
          </a:bodyPr>
          <a:lstStyle/>
          <a:p>
            <a:r>
              <a:rPr lang="en-US" sz="2800" dirty="0" err="1">
                <a:solidFill>
                  <a:srgbClr val="FFCC00"/>
                </a:solidFill>
              </a:rPr>
              <a:t>Hyperscaling</a:t>
            </a:r>
            <a:endParaRPr lang="en-US" sz="2800" dirty="0">
              <a:solidFill>
                <a:srgbClr val="FFCC00"/>
              </a:solidFill>
            </a:endParaRPr>
          </a:p>
        </p:txBody>
      </p:sp>
      <p:sp>
        <p:nvSpPr>
          <p:cNvPr id="29" name="TextBox 28"/>
          <p:cNvSpPr txBox="1"/>
          <p:nvPr/>
        </p:nvSpPr>
        <p:spPr>
          <a:xfrm>
            <a:off x="3860282" y="3431944"/>
            <a:ext cx="3287631" cy="523220"/>
          </a:xfrm>
          <a:prstGeom prst="rect">
            <a:avLst/>
          </a:prstGeom>
          <a:noFill/>
        </p:spPr>
        <p:txBody>
          <a:bodyPr wrap="none" rtlCol="0">
            <a:spAutoFit/>
          </a:bodyPr>
          <a:lstStyle/>
          <a:p>
            <a:r>
              <a:rPr lang="en-US" sz="2800" dirty="0">
                <a:solidFill>
                  <a:srgbClr val="FFCC00"/>
                </a:solidFill>
              </a:rPr>
              <a:t>Ecological Algorithms</a:t>
            </a:r>
          </a:p>
        </p:txBody>
      </p:sp>
      <p:sp>
        <p:nvSpPr>
          <p:cNvPr id="30" name="TextBox 29"/>
          <p:cNvSpPr txBox="1"/>
          <p:nvPr/>
        </p:nvSpPr>
        <p:spPr>
          <a:xfrm>
            <a:off x="4876102" y="3921059"/>
            <a:ext cx="2959465" cy="523220"/>
          </a:xfrm>
          <a:prstGeom prst="rect">
            <a:avLst/>
          </a:prstGeom>
          <a:noFill/>
        </p:spPr>
        <p:txBody>
          <a:bodyPr wrap="none" rtlCol="0">
            <a:spAutoFit/>
          </a:bodyPr>
          <a:lstStyle/>
          <a:p>
            <a:r>
              <a:rPr lang="en-US" sz="2800" dirty="0">
                <a:solidFill>
                  <a:srgbClr val="FFCC00"/>
                </a:solidFill>
              </a:rPr>
              <a:t>RI School of Design</a:t>
            </a:r>
          </a:p>
        </p:txBody>
      </p:sp>
      <p:sp>
        <p:nvSpPr>
          <p:cNvPr id="31" name="TextBox 30"/>
          <p:cNvSpPr txBox="1"/>
          <p:nvPr/>
        </p:nvSpPr>
        <p:spPr>
          <a:xfrm>
            <a:off x="486668" y="341830"/>
            <a:ext cx="3200401" cy="523220"/>
          </a:xfrm>
          <a:prstGeom prst="rect">
            <a:avLst/>
          </a:prstGeom>
          <a:noFill/>
        </p:spPr>
        <p:txBody>
          <a:bodyPr wrap="square" rtlCol="0">
            <a:spAutoFit/>
          </a:bodyPr>
          <a:lstStyle/>
          <a:p>
            <a:r>
              <a:rPr lang="en-US" sz="2800" dirty="0">
                <a:solidFill>
                  <a:srgbClr val="FFCC00"/>
                </a:solidFill>
              </a:rPr>
              <a:t>Multi-physics EDA</a:t>
            </a:r>
          </a:p>
        </p:txBody>
      </p:sp>
      <p:sp>
        <p:nvSpPr>
          <p:cNvPr id="32" name="TextBox 31"/>
          <p:cNvSpPr txBox="1"/>
          <p:nvPr/>
        </p:nvSpPr>
        <p:spPr>
          <a:xfrm>
            <a:off x="4170537" y="6001885"/>
            <a:ext cx="3759001" cy="523220"/>
          </a:xfrm>
          <a:prstGeom prst="rect">
            <a:avLst/>
          </a:prstGeom>
          <a:noFill/>
        </p:spPr>
        <p:txBody>
          <a:bodyPr wrap="square" rtlCol="0">
            <a:spAutoFit/>
          </a:bodyPr>
          <a:lstStyle/>
          <a:p>
            <a:r>
              <a:rPr lang="en-US" sz="2800" dirty="0">
                <a:solidFill>
                  <a:srgbClr val="FFCC00"/>
                </a:solidFill>
              </a:rPr>
              <a:t>Molecular Machines</a:t>
            </a:r>
            <a:endParaRPr lang="en-US" sz="2800" dirty="0"/>
          </a:p>
        </p:txBody>
      </p:sp>
    </p:spTree>
    <p:extLst>
      <p:ext uri="{BB962C8B-B14F-4D97-AF65-F5344CB8AC3E}">
        <p14:creationId xmlns:p14="http://schemas.microsoft.com/office/powerpoint/2010/main" val="239081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ppt_x"/>
                                          </p:val>
                                        </p:tav>
                                        <p:tav tm="100000">
                                          <p:val>
                                            <p:strVal val="#ppt_x"/>
                                          </p:val>
                                        </p:tav>
                                      </p:tavLst>
                                    </p:anim>
                                    <p:anim calcmode="lin" valueType="num">
                                      <p:cBhvr additive="base">
                                        <p:cTn id="46" dur="500" fill="hold"/>
                                        <p:tgtEl>
                                          <p:spTgt spid="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additive="base">
                                        <p:cTn id="71" dur="500" fill="hold"/>
                                        <p:tgtEl>
                                          <p:spTgt spid="7"/>
                                        </p:tgtEl>
                                        <p:attrNameLst>
                                          <p:attrName>ppt_x</p:attrName>
                                        </p:attrNameLst>
                                      </p:cBhvr>
                                      <p:tavLst>
                                        <p:tav tm="0">
                                          <p:val>
                                            <p:strVal val="#ppt_x"/>
                                          </p:val>
                                        </p:tav>
                                        <p:tav tm="100000">
                                          <p:val>
                                            <p:strVal val="#ppt_x"/>
                                          </p:val>
                                        </p:tav>
                                      </p:tavLst>
                                    </p:anim>
                                    <p:anim calcmode="lin" valueType="num">
                                      <p:cBhvr additive="base">
                                        <p:cTn id="72" dur="500" fill="hold"/>
                                        <p:tgtEl>
                                          <p:spTgt spid="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fill="hold"/>
                                        <p:tgtEl>
                                          <p:spTgt spid="23"/>
                                        </p:tgtEl>
                                        <p:attrNameLst>
                                          <p:attrName>ppt_x</p:attrName>
                                        </p:attrNameLst>
                                      </p:cBhvr>
                                      <p:tavLst>
                                        <p:tav tm="0">
                                          <p:val>
                                            <p:strVal val="#ppt_x"/>
                                          </p:val>
                                        </p:tav>
                                        <p:tav tm="100000">
                                          <p:val>
                                            <p:strVal val="#ppt_x"/>
                                          </p:val>
                                        </p:tav>
                                      </p:tavLst>
                                    </p:anim>
                                    <p:anim calcmode="lin" valueType="num">
                                      <p:cBhvr additive="base">
                                        <p:cTn id="7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additive="base">
                                        <p:cTn id="81" dur="500" fill="hold"/>
                                        <p:tgtEl>
                                          <p:spTgt spid="16"/>
                                        </p:tgtEl>
                                        <p:attrNameLst>
                                          <p:attrName>ppt_x</p:attrName>
                                        </p:attrNameLst>
                                      </p:cBhvr>
                                      <p:tavLst>
                                        <p:tav tm="0">
                                          <p:val>
                                            <p:strVal val="#ppt_x"/>
                                          </p:val>
                                        </p:tav>
                                        <p:tav tm="100000">
                                          <p:val>
                                            <p:strVal val="#ppt_x"/>
                                          </p:val>
                                        </p:tav>
                                      </p:tavLst>
                                    </p:anim>
                                    <p:anim calcmode="lin" valueType="num">
                                      <p:cBhvr additive="base">
                                        <p:cTn id="82" dur="500" fill="hold"/>
                                        <p:tgtEl>
                                          <p:spTgt spid="16"/>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10"/>
                                        </p:tgtEl>
                                        <p:attrNameLst>
                                          <p:attrName>style.visibility</p:attrName>
                                        </p:attrNameLst>
                                      </p:cBhvr>
                                      <p:to>
                                        <p:strVal val="visible"/>
                                      </p:to>
                                    </p:set>
                                    <p:anim calcmode="lin" valueType="num">
                                      <p:cBhvr additive="base">
                                        <p:cTn id="85" dur="500" fill="hold"/>
                                        <p:tgtEl>
                                          <p:spTgt spid="10"/>
                                        </p:tgtEl>
                                        <p:attrNameLst>
                                          <p:attrName>ppt_x</p:attrName>
                                        </p:attrNameLst>
                                      </p:cBhvr>
                                      <p:tavLst>
                                        <p:tav tm="0">
                                          <p:val>
                                            <p:strVal val="#ppt_x"/>
                                          </p:val>
                                        </p:tav>
                                        <p:tav tm="100000">
                                          <p:val>
                                            <p:strVal val="#ppt_x"/>
                                          </p:val>
                                        </p:tav>
                                      </p:tavLst>
                                    </p:anim>
                                    <p:anim calcmode="lin" valueType="num">
                                      <p:cBhvr additive="base">
                                        <p:cTn id="86" dur="500" fill="hold"/>
                                        <p:tgtEl>
                                          <p:spTgt spid="10"/>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4"/>
                                        </p:tgtEl>
                                        <p:attrNameLst>
                                          <p:attrName>style.visibility</p:attrName>
                                        </p:attrNameLst>
                                      </p:cBhvr>
                                      <p:to>
                                        <p:strVal val="visible"/>
                                      </p:to>
                                    </p:set>
                                    <p:anim calcmode="lin" valueType="num">
                                      <p:cBhvr additive="base">
                                        <p:cTn id="89" dur="500" fill="hold"/>
                                        <p:tgtEl>
                                          <p:spTgt spid="14"/>
                                        </p:tgtEl>
                                        <p:attrNameLst>
                                          <p:attrName>ppt_x</p:attrName>
                                        </p:attrNameLst>
                                      </p:cBhvr>
                                      <p:tavLst>
                                        <p:tav tm="0">
                                          <p:val>
                                            <p:strVal val="#ppt_x"/>
                                          </p:val>
                                        </p:tav>
                                        <p:tav tm="100000">
                                          <p:val>
                                            <p:strVal val="#ppt_x"/>
                                          </p:val>
                                        </p:tav>
                                      </p:tavLst>
                                    </p:anim>
                                    <p:anim calcmode="lin" valueType="num">
                                      <p:cBhvr additive="base">
                                        <p:cTn id="90" dur="500" fill="hold"/>
                                        <p:tgtEl>
                                          <p:spTgt spid="14"/>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9"/>
                                        </p:tgtEl>
                                        <p:attrNameLst>
                                          <p:attrName>style.visibility</p:attrName>
                                        </p:attrNameLst>
                                      </p:cBhvr>
                                      <p:to>
                                        <p:strVal val="visible"/>
                                      </p:to>
                                    </p:set>
                                    <p:anim calcmode="lin" valueType="num">
                                      <p:cBhvr additive="base">
                                        <p:cTn id="93" dur="500" fill="hold"/>
                                        <p:tgtEl>
                                          <p:spTgt spid="9"/>
                                        </p:tgtEl>
                                        <p:attrNameLst>
                                          <p:attrName>ppt_x</p:attrName>
                                        </p:attrNameLst>
                                      </p:cBhvr>
                                      <p:tavLst>
                                        <p:tav tm="0">
                                          <p:val>
                                            <p:strVal val="#ppt_x"/>
                                          </p:val>
                                        </p:tav>
                                        <p:tav tm="100000">
                                          <p:val>
                                            <p:strVal val="#ppt_x"/>
                                          </p:val>
                                        </p:tav>
                                      </p:tavLst>
                                    </p:anim>
                                    <p:anim calcmode="lin" valueType="num">
                                      <p:cBhvr additive="base">
                                        <p:cTn id="94" dur="500" fill="hold"/>
                                        <p:tgtEl>
                                          <p:spTgt spid="9"/>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8"/>
                                        </p:tgtEl>
                                        <p:attrNameLst>
                                          <p:attrName>style.visibility</p:attrName>
                                        </p:attrNameLst>
                                      </p:cBhvr>
                                      <p:to>
                                        <p:strVal val="visible"/>
                                      </p:to>
                                    </p:set>
                                    <p:anim calcmode="lin" valueType="num">
                                      <p:cBhvr additive="base">
                                        <p:cTn id="97" dur="500" fill="hold"/>
                                        <p:tgtEl>
                                          <p:spTgt spid="8"/>
                                        </p:tgtEl>
                                        <p:attrNameLst>
                                          <p:attrName>ppt_x</p:attrName>
                                        </p:attrNameLst>
                                      </p:cBhvr>
                                      <p:tavLst>
                                        <p:tav tm="0">
                                          <p:val>
                                            <p:strVal val="#ppt_x"/>
                                          </p:val>
                                        </p:tav>
                                        <p:tav tm="100000">
                                          <p:val>
                                            <p:strVal val="#ppt_x"/>
                                          </p:val>
                                        </p:tav>
                                      </p:tavLst>
                                    </p:anim>
                                    <p:anim calcmode="lin" valueType="num">
                                      <p:cBhvr additive="base">
                                        <p:cTn id="98" dur="500" fill="hold"/>
                                        <p:tgtEl>
                                          <p:spTgt spid="8"/>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2"/>
                                        </p:tgtEl>
                                        <p:attrNameLst>
                                          <p:attrName>style.visibility</p:attrName>
                                        </p:attrNameLst>
                                      </p:cBhvr>
                                      <p:to>
                                        <p:strVal val="visible"/>
                                      </p:to>
                                    </p:set>
                                    <p:anim calcmode="lin" valueType="num">
                                      <p:cBhvr additive="base">
                                        <p:cTn id="101" dur="500" fill="hold"/>
                                        <p:tgtEl>
                                          <p:spTgt spid="22"/>
                                        </p:tgtEl>
                                        <p:attrNameLst>
                                          <p:attrName>ppt_x</p:attrName>
                                        </p:attrNameLst>
                                      </p:cBhvr>
                                      <p:tavLst>
                                        <p:tav tm="0">
                                          <p:val>
                                            <p:strVal val="#ppt_x"/>
                                          </p:val>
                                        </p:tav>
                                        <p:tav tm="100000">
                                          <p:val>
                                            <p:strVal val="#ppt_x"/>
                                          </p:val>
                                        </p:tav>
                                      </p:tavLst>
                                    </p:anim>
                                    <p:anim calcmode="lin" valueType="num">
                                      <p:cBhvr additive="base">
                                        <p:cTn id="10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31"/>
                                        </p:tgtEl>
                                        <p:attrNameLst>
                                          <p:attrName>style.visibility</p:attrName>
                                        </p:attrNameLst>
                                      </p:cBhvr>
                                      <p:to>
                                        <p:strVal val="visible"/>
                                      </p:to>
                                    </p:set>
                                    <p:anim calcmode="lin" valueType="num">
                                      <p:cBhvr additive="base">
                                        <p:cTn id="107" dur="500" fill="hold"/>
                                        <p:tgtEl>
                                          <p:spTgt spid="31"/>
                                        </p:tgtEl>
                                        <p:attrNameLst>
                                          <p:attrName>ppt_x</p:attrName>
                                        </p:attrNameLst>
                                      </p:cBhvr>
                                      <p:tavLst>
                                        <p:tav tm="0">
                                          <p:val>
                                            <p:strVal val="#ppt_x"/>
                                          </p:val>
                                        </p:tav>
                                        <p:tav tm="100000">
                                          <p:val>
                                            <p:strVal val="#ppt_x"/>
                                          </p:val>
                                        </p:tav>
                                      </p:tavLst>
                                    </p:anim>
                                    <p:anim calcmode="lin" valueType="num">
                                      <p:cBhvr additive="base">
                                        <p:cTn id="108" dur="500" fill="hold"/>
                                        <p:tgtEl>
                                          <p:spTgt spid="31"/>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26"/>
                                        </p:tgtEl>
                                        <p:attrNameLst>
                                          <p:attrName>style.visibility</p:attrName>
                                        </p:attrNameLst>
                                      </p:cBhvr>
                                      <p:to>
                                        <p:strVal val="visible"/>
                                      </p:to>
                                    </p:set>
                                    <p:anim calcmode="lin" valueType="num">
                                      <p:cBhvr additive="base">
                                        <p:cTn id="111" dur="500" fill="hold"/>
                                        <p:tgtEl>
                                          <p:spTgt spid="26"/>
                                        </p:tgtEl>
                                        <p:attrNameLst>
                                          <p:attrName>ppt_x</p:attrName>
                                        </p:attrNameLst>
                                      </p:cBhvr>
                                      <p:tavLst>
                                        <p:tav tm="0">
                                          <p:val>
                                            <p:strVal val="#ppt_x"/>
                                          </p:val>
                                        </p:tav>
                                        <p:tav tm="100000">
                                          <p:val>
                                            <p:strVal val="#ppt_x"/>
                                          </p:val>
                                        </p:tav>
                                      </p:tavLst>
                                    </p:anim>
                                    <p:anim calcmode="lin" valueType="num">
                                      <p:cBhvr additive="base">
                                        <p:cTn id="112" dur="500" fill="hold"/>
                                        <p:tgtEl>
                                          <p:spTgt spid="26"/>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29"/>
                                        </p:tgtEl>
                                        <p:attrNameLst>
                                          <p:attrName>style.visibility</p:attrName>
                                        </p:attrNameLst>
                                      </p:cBhvr>
                                      <p:to>
                                        <p:strVal val="visible"/>
                                      </p:to>
                                    </p:set>
                                    <p:anim calcmode="lin" valueType="num">
                                      <p:cBhvr additive="base">
                                        <p:cTn id="115" dur="500" fill="hold"/>
                                        <p:tgtEl>
                                          <p:spTgt spid="29"/>
                                        </p:tgtEl>
                                        <p:attrNameLst>
                                          <p:attrName>ppt_x</p:attrName>
                                        </p:attrNameLst>
                                      </p:cBhvr>
                                      <p:tavLst>
                                        <p:tav tm="0">
                                          <p:val>
                                            <p:strVal val="#ppt_x"/>
                                          </p:val>
                                        </p:tav>
                                        <p:tav tm="100000">
                                          <p:val>
                                            <p:strVal val="#ppt_x"/>
                                          </p:val>
                                        </p:tav>
                                      </p:tavLst>
                                    </p:anim>
                                    <p:anim calcmode="lin" valueType="num">
                                      <p:cBhvr additive="base">
                                        <p:cTn id="116" dur="500" fill="hold"/>
                                        <p:tgtEl>
                                          <p:spTgt spid="29"/>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30"/>
                                        </p:tgtEl>
                                        <p:attrNameLst>
                                          <p:attrName>style.visibility</p:attrName>
                                        </p:attrNameLst>
                                      </p:cBhvr>
                                      <p:to>
                                        <p:strVal val="visible"/>
                                      </p:to>
                                    </p:set>
                                    <p:anim calcmode="lin" valueType="num">
                                      <p:cBhvr additive="base">
                                        <p:cTn id="119" dur="500" fill="hold"/>
                                        <p:tgtEl>
                                          <p:spTgt spid="30"/>
                                        </p:tgtEl>
                                        <p:attrNameLst>
                                          <p:attrName>ppt_x</p:attrName>
                                        </p:attrNameLst>
                                      </p:cBhvr>
                                      <p:tavLst>
                                        <p:tav tm="0">
                                          <p:val>
                                            <p:strVal val="#ppt_x"/>
                                          </p:val>
                                        </p:tav>
                                        <p:tav tm="100000">
                                          <p:val>
                                            <p:strVal val="#ppt_x"/>
                                          </p:val>
                                        </p:tav>
                                      </p:tavLst>
                                    </p:anim>
                                    <p:anim calcmode="lin" valueType="num">
                                      <p:cBhvr additive="base">
                                        <p:cTn id="120" dur="500" fill="hold"/>
                                        <p:tgtEl>
                                          <p:spTgt spid="30"/>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27"/>
                                        </p:tgtEl>
                                        <p:attrNameLst>
                                          <p:attrName>style.visibility</p:attrName>
                                        </p:attrNameLst>
                                      </p:cBhvr>
                                      <p:to>
                                        <p:strVal val="visible"/>
                                      </p:to>
                                    </p:set>
                                    <p:anim calcmode="lin" valueType="num">
                                      <p:cBhvr additive="base">
                                        <p:cTn id="123" dur="500" fill="hold"/>
                                        <p:tgtEl>
                                          <p:spTgt spid="27"/>
                                        </p:tgtEl>
                                        <p:attrNameLst>
                                          <p:attrName>ppt_x</p:attrName>
                                        </p:attrNameLst>
                                      </p:cBhvr>
                                      <p:tavLst>
                                        <p:tav tm="0">
                                          <p:val>
                                            <p:strVal val="#ppt_x"/>
                                          </p:val>
                                        </p:tav>
                                        <p:tav tm="100000">
                                          <p:val>
                                            <p:strVal val="#ppt_x"/>
                                          </p:val>
                                        </p:tav>
                                      </p:tavLst>
                                    </p:anim>
                                    <p:anim calcmode="lin" valueType="num">
                                      <p:cBhvr additive="base">
                                        <p:cTn id="124" dur="500" fill="hold"/>
                                        <p:tgtEl>
                                          <p:spTgt spid="27"/>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32"/>
                                        </p:tgtEl>
                                        <p:attrNameLst>
                                          <p:attrName>style.visibility</p:attrName>
                                        </p:attrNameLst>
                                      </p:cBhvr>
                                      <p:to>
                                        <p:strVal val="visible"/>
                                      </p:to>
                                    </p:set>
                                    <p:anim calcmode="lin" valueType="num">
                                      <p:cBhvr additive="base">
                                        <p:cTn id="127" dur="500" fill="hold"/>
                                        <p:tgtEl>
                                          <p:spTgt spid="32"/>
                                        </p:tgtEl>
                                        <p:attrNameLst>
                                          <p:attrName>ppt_x</p:attrName>
                                        </p:attrNameLst>
                                      </p:cBhvr>
                                      <p:tavLst>
                                        <p:tav tm="0">
                                          <p:val>
                                            <p:strVal val="#ppt_x"/>
                                          </p:val>
                                        </p:tav>
                                        <p:tav tm="100000">
                                          <p:val>
                                            <p:strVal val="#ppt_x"/>
                                          </p:val>
                                        </p:tav>
                                      </p:tavLst>
                                    </p:anim>
                                    <p:anim calcmode="lin" valueType="num">
                                      <p:cBhvr additive="base">
                                        <p:cTn id="12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9" grpId="0"/>
      <p:bldP spid="11" grpId="0"/>
      <p:bldP spid="12" grpId="0"/>
      <p:bldP spid="13" grpId="0"/>
      <p:bldP spid="15" grpId="0"/>
      <p:bldP spid="18" grpId="0"/>
      <p:bldP spid="19" grpId="0"/>
      <p:bldP spid="20" grpId="0"/>
      <p:bldP spid="21" grpId="0"/>
      <p:bldP spid="23" grpId="0"/>
      <p:bldP spid="24" grpId="0"/>
      <p:bldP spid="25" grpId="0"/>
      <p:bldP spid="27" grpId="0"/>
      <p:bldP spid="28" grpId="0"/>
      <p:bldP spid="8" grpId="0"/>
      <p:bldP spid="10" grpId="0"/>
      <p:bldP spid="14" grpId="0"/>
      <p:bldP spid="16" grpId="0"/>
      <p:bldP spid="22" grpId="0"/>
      <p:bldP spid="26" grpId="0"/>
      <p:bldP spid="29" grpId="0"/>
      <p:bldP spid="30" grpId="0"/>
      <p:bldP spid="31" grpId="0"/>
      <p:bldP spid="3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2534" y="1409795"/>
            <a:ext cx="9260876" cy="3885156"/>
          </a:xfrm>
          <a:prstGeom prst="rect">
            <a:avLst/>
          </a:prstGeom>
          <a:ln>
            <a:solidFill>
              <a:schemeClr val="accent1"/>
            </a:solidFill>
          </a:ln>
        </p:spPr>
      </p:pic>
      <p:sp>
        <p:nvSpPr>
          <p:cNvPr id="3" name="TextBox 2"/>
          <p:cNvSpPr txBox="1"/>
          <p:nvPr/>
        </p:nvSpPr>
        <p:spPr>
          <a:xfrm>
            <a:off x="1418298" y="948130"/>
            <a:ext cx="9409348" cy="461665"/>
          </a:xfrm>
          <a:prstGeom prst="rect">
            <a:avLst/>
          </a:prstGeom>
          <a:noFill/>
        </p:spPr>
        <p:txBody>
          <a:bodyPr wrap="square" rtlCol="0">
            <a:spAutoFit/>
          </a:bodyPr>
          <a:lstStyle/>
          <a:p>
            <a:r>
              <a:rPr lang="en-US" sz="2400" dirty="0"/>
              <a:t>Thus it begins, as such knowledge rapidly spreads, all around the world . . .</a:t>
            </a:r>
          </a:p>
        </p:txBody>
      </p:sp>
    </p:spTree>
    <p:extLst>
      <p:ext uri="{BB962C8B-B14F-4D97-AF65-F5344CB8AC3E}">
        <p14:creationId xmlns:p14="http://schemas.microsoft.com/office/powerpoint/2010/main" val="324465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488" y="1329588"/>
            <a:ext cx="9971520" cy="4982822"/>
          </a:xfrm>
          <a:prstGeom prst="rect">
            <a:avLst/>
          </a:prstGeom>
          <a:ln>
            <a:solidFill>
              <a:schemeClr val="accent1"/>
            </a:solidFill>
          </a:ln>
        </p:spPr>
      </p:pic>
      <p:sp>
        <p:nvSpPr>
          <p:cNvPr id="3" name="TextBox 2"/>
          <p:cNvSpPr txBox="1"/>
          <p:nvPr/>
        </p:nvSpPr>
        <p:spPr>
          <a:xfrm>
            <a:off x="1047488" y="806138"/>
            <a:ext cx="10085903" cy="430887"/>
          </a:xfrm>
          <a:prstGeom prst="rect">
            <a:avLst/>
          </a:prstGeom>
          <a:noFill/>
        </p:spPr>
        <p:txBody>
          <a:bodyPr wrap="none" rtlCol="0">
            <a:spAutoFit/>
          </a:bodyPr>
          <a:lstStyle/>
          <a:p>
            <a:r>
              <a:rPr lang="en-US" sz="2200" dirty="0"/>
              <a:t>Before long, adventurers </a:t>
            </a:r>
            <a:r>
              <a:rPr lang="en-US" sz="2200" u="sng" dirty="0"/>
              <a:t>everywhere</a:t>
            </a:r>
            <a:r>
              <a:rPr lang="en-US" sz="2200" dirty="0"/>
              <a:t> will be “surfing” </a:t>
            </a:r>
            <a:r>
              <a:rPr lang="en-US" sz="2200" u="sng" dirty="0"/>
              <a:t>somewhere</a:t>
            </a:r>
            <a:r>
              <a:rPr lang="en-US" sz="2200" dirty="0"/>
              <a:t> on these waves . . .!</a:t>
            </a:r>
          </a:p>
        </p:txBody>
      </p:sp>
    </p:spTree>
    <p:extLst>
      <p:ext uri="{BB962C8B-B14F-4D97-AF65-F5344CB8AC3E}">
        <p14:creationId xmlns:p14="http://schemas.microsoft.com/office/powerpoint/2010/main" val="276702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9366" y="777087"/>
            <a:ext cx="7573630" cy="707886"/>
          </a:xfrm>
          <a:prstGeom prst="rect">
            <a:avLst/>
          </a:prstGeom>
          <a:noFill/>
        </p:spPr>
        <p:txBody>
          <a:bodyPr wrap="square" rtlCol="0">
            <a:spAutoFit/>
          </a:bodyPr>
          <a:lstStyle/>
          <a:p>
            <a:pPr algn="ctr"/>
            <a:r>
              <a:rPr lang="en-US" sz="2000" dirty="0"/>
              <a:t>But how on earth will humanity ever grasp and knowingly guide</a:t>
            </a:r>
          </a:p>
          <a:p>
            <a:pPr algn="ctr"/>
            <a:r>
              <a:rPr lang="en-US" sz="2000" dirty="0"/>
              <a:t>what’s happening in such massive techno-social waves?</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1403" y="1537491"/>
            <a:ext cx="5929557" cy="3333749"/>
          </a:xfrm>
          <a:prstGeom prst="rect">
            <a:avLst/>
          </a:prstGeom>
        </p:spPr>
      </p:pic>
      <p:sp>
        <p:nvSpPr>
          <p:cNvPr id="5" name="TextBox 4"/>
          <p:cNvSpPr txBox="1"/>
          <p:nvPr/>
        </p:nvSpPr>
        <p:spPr>
          <a:xfrm>
            <a:off x="2047043" y="4923758"/>
            <a:ext cx="7878276" cy="1015663"/>
          </a:xfrm>
          <a:prstGeom prst="rect">
            <a:avLst/>
          </a:prstGeom>
          <a:noFill/>
        </p:spPr>
        <p:txBody>
          <a:bodyPr wrap="square" rtlCol="0">
            <a:spAutoFit/>
          </a:bodyPr>
          <a:lstStyle/>
          <a:p>
            <a:pPr algn="ctr"/>
            <a:r>
              <a:rPr lang="en-US" sz="2000" dirty="0"/>
              <a:t>We’ll evolve techno-social methods that help us meaningfully </a:t>
            </a:r>
          </a:p>
          <a:p>
            <a:pPr algn="ctr"/>
            <a:r>
              <a:rPr lang="en-US" sz="2000" dirty="0"/>
              <a:t>reflect-back-on and knowingly peer-ahead-into such evolving labyrinths,</a:t>
            </a:r>
          </a:p>
          <a:p>
            <a:pPr algn="ctr"/>
            <a:r>
              <a:rPr lang="en-US" sz="2000" dirty="0"/>
              <a:t>using methods and projections akin to today’s weather models . . . </a:t>
            </a:r>
          </a:p>
        </p:txBody>
      </p:sp>
    </p:spTree>
    <p:extLst>
      <p:ext uri="{BB962C8B-B14F-4D97-AF65-F5344CB8AC3E}">
        <p14:creationId xmlns:p14="http://schemas.microsoft.com/office/powerpoint/2010/main" val="260010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7030" y="2279006"/>
            <a:ext cx="4476040" cy="3694281"/>
          </a:xfrm>
          <a:prstGeom prst="rect">
            <a:avLst/>
          </a:prstGeom>
        </p:spPr>
      </p:pic>
      <p:sp>
        <p:nvSpPr>
          <p:cNvPr id="3" name="Rectangle 2"/>
          <p:cNvSpPr/>
          <p:nvPr/>
        </p:nvSpPr>
        <p:spPr>
          <a:xfrm>
            <a:off x="1970164" y="5398955"/>
            <a:ext cx="3064813" cy="276999"/>
          </a:xfrm>
          <a:prstGeom prst="rect">
            <a:avLst/>
          </a:prstGeom>
        </p:spPr>
        <p:txBody>
          <a:bodyPr wrap="none">
            <a:spAutoFit/>
          </a:bodyPr>
          <a:lstStyle/>
          <a:p>
            <a:r>
              <a:rPr lang="en-US" sz="1200" dirty="0">
                <a:hlinkClick r:id="rId3"/>
              </a:rPr>
              <a:t>The MPC Adventures</a:t>
            </a:r>
            <a:r>
              <a:rPr lang="en-US" sz="1200" dirty="0"/>
              <a:t> (p. 16) Xerox PARC 1981.</a:t>
            </a:r>
          </a:p>
        </p:txBody>
      </p:sp>
      <p:pic>
        <p:nvPicPr>
          <p:cNvPr id="11" name="Picture 10">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4100" y="2279006"/>
            <a:ext cx="2713613" cy="3480661"/>
          </a:xfrm>
          <a:prstGeom prst="rect">
            <a:avLst/>
          </a:prstGeom>
          <a:ln>
            <a:solidFill>
              <a:schemeClr val="accent1"/>
            </a:solidFill>
          </a:ln>
        </p:spPr>
      </p:pic>
      <p:sp>
        <p:nvSpPr>
          <p:cNvPr id="10" name="TextBox 9"/>
          <p:cNvSpPr txBox="1"/>
          <p:nvPr/>
        </p:nvSpPr>
        <p:spPr>
          <a:xfrm>
            <a:off x="9224507" y="5398955"/>
            <a:ext cx="473206" cy="307777"/>
          </a:xfrm>
          <a:prstGeom prst="rect">
            <a:avLst/>
          </a:prstGeom>
          <a:noFill/>
        </p:spPr>
        <p:txBody>
          <a:bodyPr wrap="none" rtlCol="0">
            <a:spAutoFit/>
          </a:bodyPr>
          <a:lstStyle/>
          <a:p>
            <a:r>
              <a:rPr lang="en-US" sz="1400" dirty="0">
                <a:hlinkClick r:id="rId4"/>
              </a:rPr>
              <a:t>URL</a:t>
            </a:r>
            <a:endParaRPr lang="en-US" sz="1400" dirty="0"/>
          </a:p>
        </p:txBody>
      </p:sp>
      <p:sp>
        <p:nvSpPr>
          <p:cNvPr id="7" name="TextBox 6"/>
          <p:cNvSpPr txBox="1"/>
          <p:nvPr/>
        </p:nvSpPr>
        <p:spPr>
          <a:xfrm>
            <a:off x="1452476" y="606036"/>
            <a:ext cx="10160403" cy="769441"/>
          </a:xfrm>
          <a:prstGeom prst="rect">
            <a:avLst/>
          </a:prstGeom>
          <a:noFill/>
        </p:spPr>
        <p:txBody>
          <a:bodyPr wrap="square" rtlCol="0">
            <a:spAutoFit/>
          </a:bodyPr>
          <a:lstStyle/>
          <a:p>
            <a:pPr algn="ctr"/>
            <a:r>
              <a:rPr lang="en-US" sz="2200" dirty="0"/>
              <a:t>To envision the masses of ideas now cycling in techno-social motion, recall how we</a:t>
            </a:r>
          </a:p>
          <a:p>
            <a:pPr algn="ctr"/>
            <a:r>
              <a:rPr lang="en-US" sz="2200" dirty="0"/>
              <a:t>diagrammed the </a:t>
            </a:r>
            <a:r>
              <a:rPr lang="en-US" sz="2200" dirty="0">
                <a:hlinkClick r:id="rId6"/>
              </a:rPr>
              <a:t>nested-social-evolutionary-processes</a:t>
            </a:r>
            <a:r>
              <a:rPr lang="en-US" sz="2200" dirty="0"/>
              <a:t> of the VLSI revolution.</a:t>
            </a:r>
          </a:p>
        </p:txBody>
      </p:sp>
      <p:sp>
        <p:nvSpPr>
          <p:cNvPr id="12" name="TextBox 11"/>
          <p:cNvSpPr txBox="1"/>
          <p:nvPr/>
        </p:nvSpPr>
        <p:spPr>
          <a:xfrm>
            <a:off x="1970164" y="1276544"/>
            <a:ext cx="9338390" cy="430887"/>
          </a:xfrm>
          <a:prstGeom prst="rect">
            <a:avLst/>
          </a:prstGeom>
          <a:noFill/>
        </p:spPr>
        <p:txBody>
          <a:bodyPr wrap="none" rtlCol="0">
            <a:spAutoFit/>
          </a:bodyPr>
          <a:lstStyle/>
          <a:p>
            <a:r>
              <a:rPr lang="en-US" sz="2200" dirty="0"/>
              <a:t>Only now, vastly more such processes are running in parallel and cross-fertilizing.</a:t>
            </a:r>
          </a:p>
        </p:txBody>
      </p:sp>
      <p:sp>
        <p:nvSpPr>
          <p:cNvPr id="4" name="Rectangle 3"/>
          <p:cNvSpPr/>
          <p:nvPr/>
        </p:nvSpPr>
        <p:spPr>
          <a:xfrm>
            <a:off x="2193458" y="1596372"/>
            <a:ext cx="9581283" cy="430887"/>
          </a:xfrm>
          <a:prstGeom prst="rect">
            <a:avLst/>
          </a:prstGeom>
        </p:spPr>
        <p:txBody>
          <a:bodyPr wrap="square">
            <a:spAutoFit/>
          </a:bodyPr>
          <a:lstStyle/>
          <a:p>
            <a:r>
              <a:rPr lang="en-US" sz="2200" dirty="0"/>
              <a:t>And </a:t>
            </a:r>
            <a:r>
              <a:rPr lang="en-US" sz="2200" dirty="0">
                <a:hlinkClick r:id="rId7"/>
              </a:rPr>
              <a:t>new science</a:t>
            </a:r>
            <a:r>
              <a:rPr lang="en-US" sz="2200" dirty="0"/>
              <a:t> is beginning to explore and map-out what’s happening . . . </a:t>
            </a:r>
          </a:p>
        </p:txBody>
      </p:sp>
    </p:spTree>
    <p:extLst>
      <p:ext uri="{BB962C8B-B14F-4D97-AF65-F5344CB8AC3E}">
        <p14:creationId xmlns:p14="http://schemas.microsoft.com/office/powerpoint/2010/main" val="344509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68516" y="4851224"/>
            <a:ext cx="6258296" cy="707886"/>
          </a:xfrm>
          <a:prstGeom prst="rect">
            <a:avLst/>
          </a:prstGeom>
          <a:noFill/>
        </p:spPr>
        <p:txBody>
          <a:bodyPr wrap="square" rtlCol="0">
            <a:spAutoFit/>
          </a:bodyPr>
          <a:lstStyle/>
          <a:p>
            <a:r>
              <a:rPr lang="en-US" sz="2000" dirty="0">
                <a:hlinkClick r:id="rId3"/>
              </a:rPr>
              <a:t>From: “Epidemic processes in complex networks” by</a:t>
            </a:r>
            <a:endParaRPr lang="en-US" sz="2000" dirty="0"/>
          </a:p>
          <a:p>
            <a:r>
              <a:rPr lang="en-US" sz="2000" dirty="0">
                <a:hlinkClick r:id="rId3"/>
              </a:rPr>
              <a:t>Pastor-</a:t>
            </a:r>
            <a:r>
              <a:rPr lang="en-US" sz="2000" dirty="0" err="1">
                <a:hlinkClick r:id="rId3"/>
              </a:rPr>
              <a:t>Satorras</a:t>
            </a:r>
            <a:r>
              <a:rPr lang="en-US" sz="2000" dirty="0">
                <a:hlinkClick r:id="rId3"/>
              </a:rPr>
              <a:t>, et al, </a:t>
            </a:r>
            <a:r>
              <a:rPr lang="en-US" sz="2000" i="1" dirty="0">
                <a:hlinkClick r:id="rId3"/>
              </a:rPr>
              <a:t>Rev. Mod. Phys. </a:t>
            </a:r>
            <a:r>
              <a:rPr lang="en-US" sz="2000" dirty="0">
                <a:hlinkClick r:id="rId3"/>
              </a:rPr>
              <a:t>87, 925 – 8/31/15</a:t>
            </a:r>
            <a:endParaRPr lang="en-US" sz="2000" dirty="0"/>
          </a:p>
        </p:txBody>
      </p:sp>
      <p:sp>
        <p:nvSpPr>
          <p:cNvPr id="5" name="TextBox 4"/>
          <p:cNvSpPr txBox="1"/>
          <p:nvPr/>
        </p:nvSpPr>
        <p:spPr>
          <a:xfrm>
            <a:off x="1481549" y="557074"/>
            <a:ext cx="5081812" cy="1015663"/>
          </a:xfrm>
          <a:prstGeom prst="rect">
            <a:avLst/>
          </a:prstGeom>
          <a:noFill/>
        </p:spPr>
        <p:txBody>
          <a:bodyPr wrap="square" rtlCol="0">
            <a:spAutoFit/>
          </a:bodyPr>
          <a:lstStyle/>
          <a:p>
            <a:r>
              <a:rPr lang="en-US" sz="2000" dirty="0">
                <a:hlinkClick r:id="rId4"/>
              </a:rPr>
              <a:t>Epidemic Processes</a:t>
            </a:r>
            <a:r>
              <a:rPr lang="en-US" sz="2000" dirty="0"/>
              <a:t> are already providing </a:t>
            </a:r>
          </a:p>
          <a:p>
            <a:r>
              <a:rPr lang="en-US" sz="2000" dirty="0"/>
              <a:t>mathematical frameworks for partly-modeling </a:t>
            </a:r>
          </a:p>
          <a:p>
            <a:r>
              <a:rPr lang="en-US" sz="2000" dirty="0"/>
              <a:t>techno-social dynamical-systems:</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3963" y="3969492"/>
            <a:ext cx="2692194" cy="1763464"/>
          </a:xfrm>
          <a:prstGeom prst="rect">
            <a:avLst/>
          </a:prstGeom>
          <a:ln>
            <a:solidFill>
              <a:schemeClr val="accent1"/>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3963" y="1572737"/>
            <a:ext cx="2692194" cy="2272980"/>
          </a:xfrm>
          <a:prstGeom prst="rect">
            <a:avLst/>
          </a:prstGeom>
          <a:ln>
            <a:solidFill>
              <a:schemeClr val="accent1"/>
            </a:solidFill>
          </a:ln>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50289" y="1561788"/>
            <a:ext cx="2456606" cy="3237702"/>
          </a:xfrm>
          <a:prstGeom prst="rect">
            <a:avLst/>
          </a:prstGeom>
          <a:ln>
            <a:solidFill>
              <a:schemeClr val="accent1"/>
            </a:solidFill>
          </a:ln>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82337" y="751823"/>
            <a:ext cx="3128603" cy="1957404"/>
          </a:xfrm>
          <a:prstGeom prst="rect">
            <a:avLst/>
          </a:prstGeom>
          <a:ln>
            <a:solidFill>
              <a:schemeClr val="accent1"/>
            </a:solidFill>
          </a:ln>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82336" y="2798968"/>
            <a:ext cx="3128604" cy="2000522"/>
          </a:xfrm>
          <a:prstGeom prst="rect">
            <a:avLst/>
          </a:prstGeom>
          <a:ln>
            <a:solidFill>
              <a:schemeClr val="accent1"/>
            </a:solidFill>
          </a:ln>
        </p:spPr>
      </p:pic>
      <p:sp>
        <p:nvSpPr>
          <p:cNvPr id="13" name="TextBox 12"/>
          <p:cNvSpPr txBox="1"/>
          <p:nvPr/>
        </p:nvSpPr>
        <p:spPr>
          <a:xfrm>
            <a:off x="4468516" y="5437132"/>
            <a:ext cx="5427191" cy="400110"/>
          </a:xfrm>
          <a:prstGeom prst="rect">
            <a:avLst/>
          </a:prstGeom>
          <a:noFill/>
        </p:spPr>
        <p:txBody>
          <a:bodyPr wrap="none" rtlCol="0">
            <a:spAutoFit/>
          </a:bodyPr>
          <a:lstStyle/>
          <a:p>
            <a:r>
              <a:rPr lang="en-US" sz="2000" dirty="0"/>
              <a:t>See also recent work in </a:t>
            </a:r>
            <a:r>
              <a:rPr lang="en-US" sz="2000" dirty="0">
                <a:hlinkClick r:id="rId10"/>
              </a:rPr>
              <a:t>CNNs</a:t>
            </a:r>
            <a:r>
              <a:rPr lang="en-US" sz="2000" dirty="0"/>
              <a:t>, </a:t>
            </a:r>
            <a:r>
              <a:rPr lang="en-US" sz="2000" dirty="0" err="1">
                <a:hlinkClick r:id="rId11"/>
              </a:rPr>
              <a:t>LVars</a:t>
            </a:r>
            <a:r>
              <a:rPr lang="en-US" sz="2000" dirty="0"/>
              <a:t> (L. </a:t>
            </a:r>
            <a:r>
              <a:rPr lang="en-US" sz="2000" dirty="0" err="1"/>
              <a:t>Kuper</a:t>
            </a:r>
            <a:r>
              <a:rPr lang="en-US" sz="2000" dirty="0"/>
              <a:t>), etc.</a:t>
            </a:r>
          </a:p>
        </p:txBody>
      </p:sp>
    </p:spTree>
    <p:extLst>
      <p:ext uri="{BB962C8B-B14F-4D97-AF65-F5344CB8AC3E}">
        <p14:creationId xmlns:p14="http://schemas.microsoft.com/office/powerpoint/2010/main" val="212762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530" y="1179846"/>
            <a:ext cx="8550102" cy="4785395"/>
          </a:xfrm>
          <a:prstGeom prst="rect">
            <a:avLst/>
          </a:prstGeom>
          <a:ln>
            <a:solidFill>
              <a:schemeClr val="accent1"/>
            </a:solidFill>
          </a:ln>
        </p:spPr>
      </p:pic>
      <p:sp>
        <p:nvSpPr>
          <p:cNvPr id="3" name="TextBox 2"/>
          <p:cNvSpPr txBox="1"/>
          <p:nvPr/>
        </p:nvSpPr>
        <p:spPr>
          <a:xfrm>
            <a:off x="9720174" y="5965241"/>
            <a:ext cx="726838" cy="317784"/>
          </a:xfrm>
          <a:prstGeom prst="rect">
            <a:avLst/>
          </a:prstGeom>
          <a:noFill/>
        </p:spPr>
        <p:txBody>
          <a:bodyPr wrap="square" rtlCol="0">
            <a:spAutoFit/>
          </a:bodyPr>
          <a:lstStyle/>
          <a:p>
            <a:r>
              <a:rPr lang="en-US" sz="1400" dirty="0">
                <a:hlinkClick r:id="rId2"/>
              </a:rPr>
              <a:t>Source</a:t>
            </a:r>
            <a:endParaRPr lang="en-US" sz="1400" dirty="0"/>
          </a:p>
        </p:txBody>
      </p:sp>
      <p:sp>
        <p:nvSpPr>
          <p:cNvPr id="4" name="TextBox 3"/>
          <p:cNvSpPr txBox="1"/>
          <p:nvPr/>
        </p:nvSpPr>
        <p:spPr>
          <a:xfrm>
            <a:off x="1674656" y="704048"/>
            <a:ext cx="9497840" cy="400110"/>
          </a:xfrm>
          <a:prstGeom prst="rect">
            <a:avLst/>
          </a:prstGeom>
          <a:noFill/>
        </p:spPr>
        <p:txBody>
          <a:bodyPr wrap="square" rtlCol="0">
            <a:spAutoFit/>
          </a:bodyPr>
          <a:lstStyle/>
          <a:p>
            <a:r>
              <a:rPr lang="en-US" sz="2000" dirty="0"/>
              <a:t>By the early 1700’s, </a:t>
            </a:r>
            <a:r>
              <a:rPr lang="en-US" sz="2000" dirty="0">
                <a:hlinkClick r:id="rId4"/>
              </a:rPr>
              <a:t>exponentiation</a:t>
            </a:r>
            <a:r>
              <a:rPr lang="en-US" sz="2000" dirty="0"/>
              <a:t> had generated a massive global trading system . . .</a:t>
            </a:r>
          </a:p>
        </p:txBody>
      </p:sp>
    </p:spTree>
    <p:extLst>
      <p:ext uri="{BB962C8B-B14F-4D97-AF65-F5344CB8AC3E}">
        <p14:creationId xmlns:p14="http://schemas.microsoft.com/office/powerpoint/2010/main" val="98974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2612" y="1911689"/>
            <a:ext cx="4434939" cy="2721529"/>
          </a:xfrm>
          <a:prstGeom prst="rect">
            <a:avLst/>
          </a:prstGeom>
        </p:spPr>
      </p:pic>
      <p:sp>
        <p:nvSpPr>
          <p:cNvPr id="2" name="Rectangle 1"/>
          <p:cNvSpPr/>
          <p:nvPr/>
        </p:nvSpPr>
        <p:spPr>
          <a:xfrm>
            <a:off x="1706023" y="953839"/>
            <a:ext cx="7752635" cy="769441"/>
          </a:xfrm>
          <a:prstGeom prst="rect">
            <a:avLst/>
          </a:prstGeom>
        </p:spPr>
        <p:txBody>
          <a:bodyPr wrap="none">
            <a:spAutoFit/>
          </a:bodyPr>
          <a:lstStyle/>
          <a:p>
            <a:r>
              <a:rPr lang="en-US" sz="2200" dirty="0"/>
              <a:t>Note that the big incoming wave is way more than a few nested </a:t>
            </a:r>
          </a:p>
          <a:p>
            <a:r>
              <a:rPr lang="en-US" sz="2200" dirty="0"/>
              <a:t>logistic ‘epidemic’ processes where each looks something like this:</a:t>
            </a:r>
          </a:p>
        </p:txBody>
      </p:sp>
      <p:sp>
        <p:nvSpPr>
          <p:cNvPr id="8" name="TextBox 7"/>
          <p:cNvSpPr txBox="1"/>
          <p:nvPr/>
        </p:nvSpPr>
        <p:spPr>
          <a:xfrm>
            <a:off x="4861329" y="3645473"/>
            <a:ext cx="1469380" cy="584775"/>
          </a:xfrm>
          <a:prstGeom prst="rect">
            <a:avLst/>
          </a:prstGeom>
          <a:noFill/>
        </p:spPr>
        <p:txBody>
          <a:bodyPr wrap="square" rtlCol="0">
            <a:spAutoFit/>
          </a:bodyPr>
          <a:lstStyle/>
          <a:p>
            <a:pPr algn="r"/>
            <a:r>
              <a:rPr lang="en-US" sz="1600" dirty="0">
                <a:solidFill>
                  <a:schemeClr val="bg1">
                    <a:lumMod val="50000"/>
                  </a:schemeClr>
                </a:solidFill>
              </a:rPr>
              <a:t>unfolding </a:t>
            </a:r>
          </a:p>
          <a:p>
            <a:pPr algn="r"/>
            <a:r>
              <a:rPr lang="en-US" sz="1600" dirty="0">
                <a:solidFill>
                  <a:schemeClr val="bg1">
                    <a:lumMod val="50000"/>
                  </a:schemeClr>
                </a:solidFill>
              </a:rPr>
              <a:t>exponentiation</a:t>
            </a:r>
          </a:p>
        </p:txBody>
      </p:sp>
      <p:sp>
        <p:nvSpPr>
          <p:cNvPr id="9" name="TextBox 8"/>
          <p:cNvSpPr txBox="1"/>
          <p:nvPr/>
        </p:nvSpPr>
        <p:spPr>
          <a:xfrm>
            <a:off x="6105584" y="2350063"/>
            <a:ext cx="1178380" cy="584775"/>
          </a:xfrm>
          <a:prstGeom prst="rect">
            <a:avLst/>
          </a:prstGeom>
          <a:noFill/>
        </p:spPr>
        <p:txBody>
          <a:bodyPr wrap="square" rtlCol="0">
            <a:spAutoFit/>
          </a:bodyPr>
          <a:lstStyle/>
          <a:p>
            <a:pPr algn="r"/>
            <a:r>
              <a:rPr lang="en-US" sz="1600" dirty="0">
                <a:solidFill>
                  <a:schemeClr val="bg1">
                    <a:lumMod val="50000"/>
                  </a:schemeClr>
                </a:solidFill>
              </a:rPr>
              <a:t>  nearing </a:t>
            </a:r>
          </a:p>
          <a:p>
            <a:pPr algn="r"/>
            <a:r>
              <a:rPr lang="en-US" sz="1600" dirty="0">
                <a:solidFill>
                  <a:schemeClr val="bg1">
                    <a:lumMod val="50000"/>
                  </a:schemeClr>
                </a:solidFill>
              </a:rPr>
              <a:t>Saturation</a:t>
            </a:r>
          </a:p>
        </p:txBody>
      </p:sp>
      <p:sp>
        <p:nvSpPr>
          <p:cNvPr id="3" name="TextBox 2"/>
          <p:cNvSpPr txBox="1"/>
          <p:nvPr/>
        </p:nvSpPr>
        <p:spPr>
          <a:xfrm>
            <a:off x="1706023" y="4662571"/>
            <a:ext cx="9520160" cy="1025922"/>
          </a:xfrm>
          <a:prstGeom prst="rect">
            <a:avLst/>
          </a:prstGeom>
          <a:noFill/>
        </p:spPr>
        <p:txBody>
          <a:bodyPr wrap="square" rtlCol="0">
            <a:spAutoFit/>
          </a:bodyPr>
          <a:lstStyle/>
          <a:p>
            <a:pPr>
              <a:spcAft>
                <a:spcPts val="200"/>
              </a:spcAft>
            </a:pPr>
            <a:r>
              <a:rPr lang="en-US" sz="2000" dirty="0"/>
              <a:t>And even in this simple case, each 2D slice hides tons of what “composes the wave”*  </a:t>
            </a:r>
          </a:p>
          <a:p>
            <a:pPr>
              <a:spcAft>
                <a:spcPts val="600"/>
              </a:spcAft>
            </a:pPr>
            <a:r>
              <a:rPr lang="en-US" sz="1400" dirty="0"/>
              <a:t>*For more insight into this all this, see Van Quine’s discussion of “the river” in </a:t>
            </a:r>
            <a:r>
              <a:rPr lang="en-US" sz="1400" i="1" dirty="0">
                <a:hlinkClick r:id="rId3"/>
              </a:rPr>
              <a:t>From A Logical Point of View</a:t>
            </a:r>
            <a:r>
              <a:rPr lang="en-US" sz="1400" i="1" dirty="0"/>
              <a:t>, </a:t>
            </a:r>
            <a:r>
              <a:rPr lang="en-US" sz="1400" i="1" dirty="0" err="1"/>
              <a:t>Ch.IV</a:t>
            </a:r>
            <a:r>
              <a:rPr lang="en-US" sz="1400" i="1" dirty="0"/>
              <a:t>.</a:t>
            </a:r>
            <a:endParaRPr lang="en-US" sz="2000" dirty="0"/>
          </a:p>
          <a:p>
            <a:r>
              <a:rPr lang="en-US" sz="2000" dirty="0"/>
              <a:t>Let’s re-slice and zoom into our incoming wave in 4D</a:t>
            </a:r>
            <a:r>
              <a:rPr lang="en-US" sz="2400" baseline="30000" dirty="0"/>
              <a:t>+</a:t>
            </a:r>
            <a:r>
              <a:rPr lang="en-US" sz="2000" dirty="0"/>
              <a:t> to gain a better perspective</a:t>
            </a:r>
          </a:p>
        </p:txBody>
      </p:sp>
      <p:sp>
        <p:nvSpPr>
          <p:cNvPr id="7" name="TextBox 6"/>
          <p:cNvSpPr txBox="1"/>
          <p:nvPr/>
        </p:nvSpPr>
        <p:spPr>
          <a:xfrm>
            <a:off x="4245312" y="3057949"/>
            <a:ext cx="3346222" cy="338554"/>
          </a:xfrm>
          <a:prstGeom prst="rect">
            <a:avLst/>
          </a:prstGeom>
          <a:noFill/>
        </p:spPr>
        <p:txBody>
          <a:bodyPr wrap="square" rtlCol="0">
            <a:spAutoFit/>
          </a:bodyPr>
          <a:lstStyle/>
          <a:p>
            <a:r>
              <a:rPr lang="en-US" sz="1600" dirty="0"/>
              <a:t>y(t) =  </a:t>
            </a:r>
            <a:r>
              <a:rPr lang="en-US" sz="1600" dirty="0" err="1"/>
              <a:t>ymax</a:t>
            </a:r>
            <a:r>
              <a:rPr lang="en-US" sz="1600" dirty="0"/>
              <a:t>/(1+((</a:t>
            </a:r>
            <a:r>
              <a:rPr lang="en-US" sz="1600" dirty="0" err="1"/>
              <a:t>ymax</a:t>
            </a:r>
            <a:r>
              <a:rPr lang="en-US" sz="1600" dirty="0"/>
              <a:t>/y(0))–1))e^-</a:t>
            </a:r>
            <a:r>
              <a:rPr lang="en-US" sz="1600" dirty="0" err="1"/>
              <a:t>rt</a:t>
            </a:r>
            <a:r>
              <a:rPr lang="en-US" sz="1600" dirty="0"/>
              <a:t>)              </a:t>
            </a:r>
          </a:p>
        </p:txBody>
      </p:sp>
    </p:spTree>
    <p:extLst>
      <p:ext uri="{BB962C8B-B14F-4D97-AF65-F5344CB8AC3E}">
        <p14:creationId xmlns:p14="http://schemas.microsoft.com/office/powerpoint/2010/main" val="41551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847" y="950335"/>
            <a:ext cx="3691907" cy="177177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320" y="516485"/>
            <a:ext cx="1628109" cy="67743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4722" y="2355560"/>
            <a:ext cx="8587144" cy="450088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7010" y="247295"/>
            <a:ext cx="771235" cy="335443"/>
          </a:xfrm>
          <a:prstGeom prst="rect">
            <a:avLst/>
          </a:prstGeom>
        </p:spPr>
      </p:pic>
      <p:sp>
        <p:nvSpPr>
          <p:cNvPr id="9" name="TextBox 8"/>
          <p:cNvSpPr txBox="1"/>
          <p:nvPr/>
        </p:nvSpPr>
        <p:spPr>
          <a:xfrm>
            <a:off x="733624" y="3155959"/>
            <a:ext cx="3491583" cy="707886"/>
          </a:xfrm>
          <a:prstGeom prst="rect">
            <a:avLst/>
          </a:prstGeom>
          <a:noFill/>
        </p:spPr>
        <p:txBody>
          <a:bodyPr wrap="square" rtlCol="0">
            <a:spAutoFit/>
          </a:bodyPr>
          <a:lstStyle/>
          <a:p>
            <a:r>
              <a:rPr lang="en-US" sz="2000" dirty="0"/>
              <a:t>Is this a </a:t>
            </a:r>
            <a:r>
              <a:rPr lang="en-US" sz="2000" dirty="0">
                <a:hlinkClick r:id="rId7"/>
              </a:rPr>
              <a:t>Traveling Wave</a:t>
            </a:r>
            <a:r>
              <a:rPr lang="en-US" sz="2000" dirty="0"/>
              <a:t>?</a:t>
            </a:r>
          </a:p>
          <a:p>
            <a:r>
              <a:rPr lang="en-US" sz="2000" dirty="0"/>
              <a:t>A </a:t>
            </a:r>
            <a:r>
              <a:rPr lang="en-US" sz="2000" dirty="0">
                <a:hlinkClick r:id="rId8"/>
              </a:rPr>
              <a:t>Standing Wave</a:t>
            </a:r>
            <a:r>
              <a:rPr lang="en-US" sz="2000" dirty="0"/>
              <a:t>? </a:t>
            </a:r>
            <a:r>
              <a:rPr lang="en-US" sz="2000" dirty="0">
                <a:hlinkClick r:id="rId9"/>
              </a:rPr>
              <a:t>Or What</a:t>
            </a:r>
            <a:r>
              <a:rPr lang="en-US" sz="2000" dirty="0"/>
              <a:t>?</a:t>
            </a:r>
          </a:p>
        </p:txBody>
      </p:sp>
      <p:sp>
        <p:nvSpPr>
          <p:cNvPr id="10" name="TextBox 9"/>
          <p:cNvSpPr txBox="1"/>
          <p:nvPr/>
        </p:nvSpPr>
        <p:spPr>
          <a:xfrm>
            <a:off x="757284" y="3983631"/>
            <a:ext cx="3232066" cy="1323439"/>
          </a:xfrm>
          <a:prstGeom prst="rect">
            <a:avLst/>
          </a:prstGeom>
          <a:noFill/>
        </p:spPr>
        <p:txBody>
          <a:bodyPr wrap="square" rtlCol="0">
            <a:spAutoFit/>
          </a:bodyPr>
          <a:lstStyle/>
          <a:p>
            <a:r>
              <a:rPr lang="en-US" sz="2000" dirty="0">
                <a:hlinkClick r:id="rId10"/>
              </a:rPr>
              <a:t>This stunning video</a:t>
            </a:r>
            <a:r>
              <a:rPr lang="en-US" sz="2000" dirty="0"/>
              <a:t>*</a:t>
            </a:r>
          </a:p>
          <a:p>
            <a:r>
              <a:rPr lang="en-US" sz="2000" dirty="0"/>
              <a:t>hints at ways to </a:t>
            </a:r>
          </a:p>
          <a:p>
            <a:r>
              <a:rPr lang="en-US" sz="2000" dirty="0"/>
              <a:t>think about what </a:t>
            </a:r>
          </a:p>
          <a:p>
            <a:r>
              <a:rPr lang="en-US" sz="2000" dirty="0"/>
              <a:t>it all means . . . </a:t>
            </a:r>
          </a:p>
        </p:txBody>
      </p:sp>
      <p:sp>
        <p:nvSpPr>
          <p:cNvPr id="12" name="TextBox 11"/>
          <p:cNvSpPr txBox="1"/>
          <p:nvPr/>
        </p:nvSpPr>
        <p:spPr>
          <a:xfrm>
            <a:off x="5539754" y="502130"/>
            <a:ext cx="5795355" cy="1415772"/>
          </a:xfrm>
          <a:prstGeom prst="rect">
            <a:avLst/>
          </a:prstGeom>
          <a:noFill/>
        </p:spPr>
        <p:txBody>
          <a:bodyPr wrap="square" rtlCol="0">
            <a:spAutoFit/>
          </a:bodyPr>
          <a:lstStyle/>
          <a:p>
            <a:r>
              <a:rPr lang="en-US" sz="2200" dirty="0">
                <a:hlinkClick r:id="rId11"/>
              </a:rPr>
              <a:t>Meta</a:t>
            </a:r>
            <a:r>
              <a:rPr lang="en-US" sz="2200" dirty="0"/>
              <a:t>-</a:t>
            </a:r>
            <a:r>
              <a:rPr lang="en-US" sz="2200" dirty="0">
                <a:hlinkClick r:id="rId12"/>
              </a:rPr>
              <a:t>ethnomethodology</a:t>
            </a:r>
            <a:r>
              <a:rPr lang="en-US" sz="2200" dirty="0"/>
              <a:t>:</a:t>
            </a:r>
          </a:p>
          <a:p>
            <a:pPr algn="r"/>
            <a:r>
              <a:rPr lang="en-US" sz="2200" dirty="0"/>
              <a:t>Envisioning the incoming wave of innovation as </a:t>
            </a:r>
          </a:p>
          <a:p>
            <a:pPr algn="r"/>
            <a:r>
              <a:rPr lang="en-US" sz="2200" dirty="0"/>
              <a:t>a time-series of “GHC profiles”</a:t>
            </a:r>
            <a:r>
              <a:rPr lang="en-US" sz="2000" dirty="0"/>
              <a:t>(i.e., 2D</a:t>
            </a:r>
            <a:r>
              <a:rPr lang="en-US" sz="2400" baseline="30000" dirty="0"/>
              <a:t>+</a:t>
            </a:r>
            <a:r>
              <a:rPr lang="en-US" sz="2000" dirty="0"/>
              <a:t> slices </a:t>
            </a:r>
          </a:p>
          <a:p>
            <a:pPr algn="r"/>
            <a:r>
              <a:rPr lang="en-US" sz="2000" dirty="0"/>
              <a:t>thru the 3D</a:t>
            </a:r>
            <a:r>
              <a:rPr lang="en-US" sz="2200" baseline="30000" dirty="0"/>
              <a:t>+</a:t>
            </a:r>
            <a:r>
              <a:rPr lang="en-US" sz="2000" dirty="0"/>
              <a:t> wave at increments in time) . . . </a:t>
            </a:r>
          </a:p>
        </p:txBody>
      </p:sp>
      <p:sp>
        <p:nvSpPr>
          <p:cNvPr id="13" name="TextBox 12"/>
          <p:cNvSpPr txBox="1"/>
          <p:nvPr/>
        </p:nvSpPr>
        <p:spPr>
          <a:xfrm>
            <a:off x="757284" y="5326057"/>
            <a:ext cx="2201098" cy="430887"/>
          </a:xfrm>
          <a:prstGeom prst="rect">
            <a:avLst/>
          </a:prstGeom>
          <a:noFill/>
        </p:spPr>
        <p:txBody>
          <a:bodyPr wrap="square" rtlCol="0">
            <a:spAutoFit/>
          </a:bodyPr>
          <a:lstStyle/>
          <a:p>
            <a:r>
              <a:rPr lang="en-US" sz="1100" dirty="0"/>
              <a:t>*"Water," by Morgan </a:t>
            </a:r>
            <a:r>
              <a:rPr lang="en-US" sz="1100" dirty="0" err="1"/>
              <a:t>Maasen</a:t>
            </a:r>
            <a:br>
              <a:rPr lang="en-US" sz="1100" dirty="0"/>
            </a:br>
            <a:r>
              <a:rPr lang="en-US" sz="1100" dirty="0">
                <a:hlinkClick r:id="rId13"/>
              </a:rPr>
              <a:t>http://vimeo.com/90429499</a:t>
            </a:r>
            <a:endParaRPr lang="en-US" sz="1100" dirty="0"/>
          </a:p>
        </p:txBody>
      </p:sp>
      <p:sp>
        <p:nvSpPr>
          <p:cNvPr id="15" name="TextBox 14"/>
          <p:cNvSpPr txBox="1"/>
          <p:nvPr/>
        </p:nvSpPr>
        <p:spPr>
          <a:xfrm>
            <a:off x="8611026" y="2336573"/>
            <a:ext cx="4088974" cy="523220"/>
          </a:xfrm>
          <a:prstGeom prst="rect">
            <a:avLst/>
          </a:prstGeom>
          <a:noFill/>
        </p:spPr>
        <p:txBody>
          <a:bodyPr wrap="square" rtlCol="0">
            <a:spAutoFit/>
          </a:bodyPr>
          <a:lstStyle/>
          <a:p>
            <a:r>
              <a:rPr lang="en-US" b="1" dirty="0"/>
              <a:t>Gartner Hype Cycle 2014</a:t>
            </a:r>
          </a:p>
          <a:p>
            <a:r>
              <a:rPr lang="en-US" sz="1000" dirty="0">
                <a:hlinkClick r:id="rId14"/>
              </a:rPr>
              <a:t>http://www.gartner.com/newsroom/id/2819918</a:t>
            </a:r>
            <a:r>
              <a:rPr lang="en-US" sz="1000" dirty="0"/>
              <a:t> </a:t>
            </a:r>
          </a:p>
        </p:txBody>
      </p:sp>
    </p:spTree>
    <p:extLst>
      <p:ext uri="{BB962C8B-B14F-4D97-AF65-F5344CB8AC3E}">
        <p14:creationId xmlns:p14="http://schemas.microsoft.com/office/powerpoint/2010/main" val="69615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2646" y="916650"/>
            <a:ext cx="4969718" cy="1323439"/>
          </a:xfrm>
          <a:prstGeom prst="rect">
            <a:avLst/>
          </a:prstGeom>
          <a:noFill/>
        </p:spPr>
        <p:txBody>
          <a:bodyPr wrap="square" rtlCol="0">
            <a:spAutoFit/>
          </a:bodyPr>
          <a:lstStyle/>
          <a:p>
            <a:r>
              <a:rPr lang="en-US" sz="1600" b="1" dirty="0"/>
              <a:t>Looking back</a:t>
            </a:r>
            <a:r>
              <a:rPr lang="en-US" sz="1600" dirty="0"/>
              <a:t>, these processes seem remarkably </a:t>
            </a:r>
          </a:p>
          <a:p>
            <a:r>
              <a:rPr lang="en-US" sz="1600" dirty="0"/>
              <a:t>similar to the explorations of the </a:t>
            </a:r>
            <a:r>
              <a:rPr lang="en-US" sz="1600" dirty="0">
                <a:hlinkClick r:id="rId3"/>
              </a:rPr>
              <a:t>alchemists</a:t>
            </a:r>
            <a:r>
              <a:rPr lang="en-US" sz="1600" dirty="0"/>
              <a:t>, </a:t>
            </a:r>
          </a:p>
          <a:p>
            <a:r>
              <a:rPr lang="en-US" sz="1600" dirty="0"/>
              <a:t>i.e., the labyrinths of emergent techno-social </a:t>
            </a:r>
          </a:p>
          <a:p>
            <a:r>
              <a:rPr lang="en-US" sz="1600" dirty="0"/>
              <a:t>processes that gradually “self-abstracted” into </a:t>
            </a:r>
          </a:p>
          <a:p>
            <a:r>
              <a:rPr lang="en-US" sz="1600" dirty="0"/>
              <a:t>the later sciences of </a:t>
            </a:r>
            <a:r>
              <a:rPr lang="en-US" sz="1600" dirty="0">
                <a:hlinkClick r:id="rId4"/>
              </a:rPr>
              <a:t>chemistry</a:t>
            </a:r>
            <a:r>
              <a:rPr lang="en-US" sz="1600" dirty="0"/>
              <a:t> and </a:t>
            </a:r>
            <a:r>
              <a:rPr lang="en-US" sz="1600" dirty="0">
                <a:hlinkClick r:id="rId5"/>
              </a:rPr>
              <a:t>materials</a:t>
            </a:r>
            <a:r>
              <a:rPr lang="en-US" sz="1600" dirty="0"/>
              <a:t>.</a:t>
            </a:r>
          </a:p>
        </p:txBody>
      </p:sp>
      <p:sp>
        <p:nvSpPr>
          <p:cNvPr id="4" name="TextBox 3"/>
          <p:cNvSpPr txBox="1"/>
          <p:nvPr/>
        </p:nvSpPr>
        <p:spPr>
          <a:xfrm>
            <a:off x="1472645" y="2238717"/>
            <a:ext cx="4204255" cy="1077218"/>
          </a:xfrm>
          <a:prstGeom prst="rect">
            <a:avLst/>
          </a:prstGeom>
          <a:noFill/>
        </p:spPr>
        <p:txBody>
          <a:bodyPr wrap="square" rtlCol="0">
            <a:spAutoFit/>
          </a:bodyPr>
          <a:lstStyle/>
          <a:p>
            <a:r>
              <a:rPr lang="en-US" sz="1600" dirty="0"/>
              <a:t>Ex: See the work at Columbia and Princeton on </a:t>
            </a:r>
            <a:r>
              <a:rPr lang="en-US" sz="1600" dirty="0">
                <a:hlinkClick r:id="rId6"/>
              </a:rPr>
              <a:t>reenacting</a:t>
            </a:r>
            <a:r>
              <a:rPr lang="en-US" sz="1600" dirty="0"/>
              <a:t> the unfolding of medieval European </a:t>
            </a:r>
          </a:p>
          <a:p>
            <a:r>
              <a:rPr lang="en-US" sz="1600" dirty="0"/>
              <a:t>alchemy via </a:t>
            </a:r>
            <a:r>
              <a:rPr lang="en-US" sz="1600" dirty="0">
                <a:hlinkClick r:id="rId7"/>
              </a:rPr>
              <a:t>hands-on, techno-social reverse-engineering</a:t>
            </a:r>
            <a:r>
              <a:rPr lang="en-US" sz="1600" dirty="0"/>
              <a:t> of what happened back then:</a:t>
            </a:r>
          </a:p>
        </p:txBody>
      </p:sp>
      <p:sp>
        <p:nvSpPr>
          <p:cNvPr id="5" name="Rectangle 4"/>
          <p:cNvSpPr/>
          <p:nvPr/>
        </p:nvSpPr>
        <p:spPr>
          <a:xfrm>
            <a:off x="1472645" y="4634291"/>
            <a:ext cx="4271449" cy="584775"/>
          </a:xfrm>
          <a:prstGeom prst="rect">
            <a:avLst/>
          </a:prstGeom>
        </p:spPr>
        <p:txBody>
          <a:bodyPr wrap="square">
            <a:spAutoFit/>
          </a:bodyPr>
          <a:lstStyle/>
          <a:p>
            <a:r>
              <a:rPr lang="en-US" sz="1600" i="1" dirty="0">
                <a:hlinkClick r:id="rId8"/>
              </a:rPr>
              <a:t>Decoding Alchemy freshman seminar</a:t>
            </a:r>
            <a:endParaRPr lang="en-US" sz="1600" i="1" dirty="0"/>
          </a:p>
          <a:p>
            <a:r>
              <a:rPr lang="en-US" sz="1600" dirty="0"/>
              <a:t>by </a:t>
            </a:r>
            <a:r>
              <a:rPr lang="en-US" sz="1600" dirty="0">
                <a:hlinkClick r:id="rId9"/>
              </a:rPr>
              <a:t>Jennifer </a:t>
            </a:r>
            <a:r>
              <a:rPr lang="en-US" sz="1600" dirty="0" err="1">
                <a:hlinkClick r:id="rId9"/>
              </a:rPr>
              <a:t>Rampling</a:t>
            </a:r>
            <a:r>
              <a:rPr lang="en-US" sz="1600" dirty="0"/>
              <a:t>, Princeton.</a:t>
            </a:r>
          </a:p>
        </p:txBody>
      </p:sp>
      <p:sp>
        <p:nvSpPr>
          <p:cNvPr id="10" name="TextBox 9"/>
          <p:cNvSpPr txBox="1"/>
          <p:nvPr/>
        </p:nvSpPr>
        <p:spPr>
          <a:xfrm>
            <a:off x="1472645" y="5219066"/>
            <a:ext cx="3302554" cy="523220"/>
          </a:xfrm>
          <a:prstGeom prst="rect">
            <a:avLst/>
          </a:prstGeom>
          <a:noFill/>
        </p:spPr>
        <p:txBody>
          <a:bodyPr wrap="square" rtlCol="0">
            <a:spAutoFit/>
          </a:bodyPr>
          <a:lstStyle/>
          <a:p>
            <a:r>
              <a:rPr lang="en-US" sz="1400" dirty="0"/>
              <a:t>Also see </a:t>
            </a:r>
            <a:r>
              <a:rPr lang="en-US" sz="1400" dirty="0">
                <a:hlinkClick r:id="rId10"/>
              </a:rPr>
              <a:t>Scientiae</a:t>
            </a:r>
            <a:r>
              <a:rPr lang="en-US" sz="1400" dirty="0"/>
              <a:t> and the </a:t>
            </a:r>
            <a:r>
              <a:rPr lang="en-US" sz="1400" dirty="0">
                <a:hlinkClick r:id="rId11"/>
              </a:rPr>
              <a:t>Society for the History of Alchemy and Chemistry (SHAC)</a:t>
            </a:r>
            <a:endParaRPr lang="en-US" sz="1400" dirty="0"/>
          </a:p>
        </p:txBody>
      </p:sp>
      <p:sp>
        <p:nvSpPr>
          <p:cNvPr id="11" name="TextBox 10"/>
          <p:cNvSpPr txBox="1"/>
          <p:nvPr/>
        </p:nvSpPr>
        <p:spPr>
          <a:xfrm>
            <a:off x="1472645" y="3355403"/>
            <a:ext cx="3566080" cy="584775"/>
          </a:xfrm>
          <a:prstGeom prst="rect">
            <a:avLst/>
          </a:prstGeom>
          <a:noFill/>
        </p:spPr>
        <p:txBody>
          <a:bodyPr wrap="square" rtlCol="0">
            <a:spAutoFit/>
          </a:bodyPr>
          <a:lstStyle/>
          <a:p>
            <a:r>
              <a:rPr lang="en-US" sz="1600" i="1" dirty="0">
                <a:hlinkClick r:id="rId12"/>
              </a:rPr>
              <a:t>The Making and Knowing Project</a:t>
            </a:r>
            <a:r>
              <a:rPr lang="en-US" sz="1600" i="1" dirty="0"/>
              <a:t> </a:t>
            </a:r>
          </a:p>
          <a:p>
            <a:r>
              <a:rPr lang="en-US" sz="1600" dirty="0"/>
              <a:t>by </a:t>
            </a:r>
            <a:r>
              <a:rPr lang="en-US" sz="1600" dirty="0">
                <a:hlinkClick r:id="rId13"/>
              </a:rPr>
              <a:t>Pamela Smith</a:t>
            </a:r>
            <a:r>
              <a:rPr lang="en-US" sz="1600" dirty="0"/>
              <a:t>, Columbia (</a:t>
            </a:r>
            <a:r>
              <a:rPr lang="en-US" sz="1600" dirty="0">
                <a:hlinkClick r:id="rId14"/>
              </a:rPr>
              <a:t>video</a:t>
            </a:r>
            <a:r>
              <a:rPr lang="en-US" sz="1600" dirty="0"/>
              <a:t>).</a:t>
            </a:r>
          </a:p>
        </p:txBody>
      </p:sp>
      <p:pic>
        <p:nvPicPr>
          <p:cNvPr id="12" name="Picture 11">
            <a:hlinkClick r:id="rId14"/>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89222" y="4011148"/>
            <a:ext cx="1015463" cy="571896"/>
          </a:xfrm>
          <a:prstGeom prst="rect">
            <a:avLst/>
          </a:prstGeom>
          <a:ln>
            <a:solidFill>
              <a:schemeClr val="accent1"/>
            </a:solidFill>
          </a:ln>
        </p:spPr>
      </p:pic>
      <p:pic>
        <p:nvPicPr>
          <p:cNvPr id="7" name="Picture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10161" y="2408361"/>
            <a:ext cx="5524342" cy="3633207"/>
          </a:xfrm>
          <a:prstGeom prst="rect">
            <a:avLst/>
          </a:prstGeom>
        </p:spPr>
      </p:pic>
      <p:sp>
        <p:nvSpPr>
          <p:cNvPr id="8" name="TextBox 7"/>
          <p:cNvSpPr txBox="1"/>
          <p:nvPr/>
        </p:nvSpPr>
        <p:spPr>
          <a:xfrm>
            <a:off x="5910161" y="916650"/>
            <a:ext cx="5591536" cy="1077218"/>
          </a:xfrm>
          <a:prstGeom prst="rect">
            <a:avLst/>
          </a:prstGeom>
          <a:noFill/>
        </p:spPr>
        <p:txBody>
          <a:bodyPr wrap="square" rtlCol="0">
            <a:spAutoFit/>
          </a:bodyPr>
          <a:lstStyle/>
          <a:p>
            <a:r>
              <a:rPr lang="en-US" sz="1600" b="1" dirty="0"/>
              <a:t>Looking forward</a:t>
            </a:r>
            <a:r>
              <a:rPr lang="en-US" sz="1600" dirty="0"/>
              <a:t>, are there limits to what it’s possible to create? Doesn’t the </a:t>
            </a:r>
            <a:r>
              <a:rPr lang="en-US" sz="1600" dirty="0">
                <a:hlinkClick r:id="rId17"/>
              </a:rPr>
              <a:t>2nd Law of Thermodynamics</a:t>
            </a:r>
            <a:r>
              <a:rPr lang="en-US" sz="1600" dirty="0"/>
              <a:t> say everything’s “running down” as entropy inexorably increases? </a:t>
            </a:r>
          </a:p>
          <a:p>
            <a:r>
              <a:rPr lang="en-US" sz="1600" dirty="0"/>
              <a:t>(as popularized by </a:t>
            </a:r>
            <a:r>
              <a:rPr lang="en-US" sz="1600" dirty="0">
                <a:hlinkClick r:id="rId18"/>
              </a:rPr>
              <a:t>Arthur Eddington </a:t>
            </a:r>
            <a:r>
              <a:rPr lang="en-US" sz="1600" dirty="0"/>
              <a:t>in </a:t>
            </a:r>
            <a:r>
              <a:rPr lang="en-US" sz="1600" dirty="0">
                <a:hlinkClick r:id="rId19"/>
              </a:rPr>
              <a:t>1927</a:t>
            </a:r>
            <a:r>
              <a:rPr lang="en-US" sz="1600" dirty="0"/>
              <a:t>)</a:t>
            </a:r>
          </a:p>
        </p:txBody>
      </p:sp>
      <p:sp>
        <p:nvSpPr>
          <p:cNvPr id="14" name="TextBox 13"/>
          <p:cNvSpPr txBox="1"/>
          <p:nvPr/>
        </p:nvSpPr>
        <p:spPr>
          <a:xfrm>
            <a:off x="5876564" y="1993607"/>
            <a:ext cx="5877286" cy="338554"/>
          </a:xfrm>
          <a:prstGeom prst="rect">
            <a:avLst/>
          </a:prstGeom>
          <a:noFill/>
        </p:spPr>
        <p:txBody>
          <a:bodyPr wrap="square" rtlCol="0">
            <a:spAutoFit/>
          </a:bodyPr>
          <a:lstStyle/>
          <a:p>
            <a:r>
              <a:rPr lang="en-US" sz="1600" dirty="0"/>
              <a:t>But </a:t>
            </a:r>
            <a:r>
              <a:rPr lang="en-US" sz="1600" dirty="0">
                <a:hlinkClick r:id="rId20"/>
              </a:rPr>
              <a:t>that’s not so</a:t>
            </a:r>
            <a:r>
              <a:rPr lang="en-US" sz="1600" dirty="0"/>
              <a:t> given emerging insights re </a:t>
            </a:r>
            <a:r>
              <a:rPr lang="en-US" sz="1600" dirty="0">
                <a:hlinkClick r:id="rId21"/>
              </a:rPr>
              <a:t>the physics of time</a:t>
            </a:r>
            <a:r>
              <a:rPr lang="en-US" sz="1600" dirty="0"/>
              <a:t>! </a:t>
            </a:r>
          </a:p>
        </p:txBody>
      </p:sp>
    </p:spTree>
    <p:extLst>
      <p:ext uri="{BB962C8B-B14F-4D97-AF65-F5344CB8AC3E}">
        <p14:creationId xmlns:p14="http://schemas.microsoft.com/office/powerpoint/2010/main" val="409263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11" grpId="0"/>
      <p:bldP spid="8" grpId="0"/>
      <p:bldP spid="1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9958" y="881408"/>
            <a:ext cx="5792486" cy="1200329"/>
          </a:xfrm>
          <a:prstGeom prst="rect">
            <a:avLst/>
          </a:prstGeom>
          <a:noFill/>
        </p:spPr>
        <p:txBody>
          <a:bodyPr wrap="square" rtlCol="0">
            <a:spAutoFit/>
          </a:bodyPr>
          <a:lstStyle/>
          <a:p>
            <a:r>
              <a:rPr lang="en-US" dirty="0"/>
              <a:t>Meanwhile, as bandwidths, connectivity &amp; latencies improve, escalating rates of techno-social change will challenge existing cultural patterns, </a:t>
            </a:r>
            <a:r>
              <a:rPr lang="en-US" dirty="0">
                <a:hlinkClick r:id="rId3"/>
              </a:rPr>
              <a:t>because of the </a:t>
            </a:r>
          </a:p>
          <a:p>
            <a:r>
              <a:rPr lang="en-US" dirty="0">
                <a:hlinkClick r:id="rId3"/>
              </a:rPr>
              <a:t>massive accumulation of social habits</a:t>
            </a:r>
            <a:r>
              <a:rPr lang="en-US" dirty="0"/>
              <a:t>:</a:t>
            </a:r>
          </a:p>
        </p:txBody>
      </p:sp>
      <p:sp>
        <p:nvSpPr>
          <p:cNvPr id="4" name="TextBox 3"/>
          <p:cNvSpPr txBox="1"/>
          <p:nvPr/>
        </p:nvSpPr>
        <p:spPr>
          <a:xfrm>
            <a:off x="6439321" y="859400"/>
            <a:ext cx="4203053" cy="1261884"/>
          </a:xfrm>
          <a:prstGeom prst="rect">
            <a:avLst/>
          </a:prstGeom>
          <a:noFill/>
        </p:spPr>
        <p:txBody>
          <a:bodyPr wrap="square" rtlCol="0">
            <a:spAutoFit/>
          </a:bodyPr>
          <a:lstStyle/>
          <a:p>
            <a:pPr algn="r"/>
            <a:r>
              <a:rPr lang="en-US" sz="1900" dirty="0"/>
              <a:t>What’s the new game? </a:t>
            </a:r>
          </a:p>
          <a:p>
            <a:pPr algn="r"/>
            <a:r>
              <a:rPr lang="en-US" sz="1900" dirty="0"/>
              <a:t>Who gets to play? </a:t>
            </a:r>
          </a:p>
          <a:p>
            <a:pPr algn="r"/>
            <a:r>
              <a:rPr lang="en-US" sz="1900" dirty="0"/>
              <a:t>What rules do we play by? </a:t>
            </a:r>
          </a:p>
          <a:p>
            <a:pPr algn="r"/>
            <a:r>
              <a:rPr lang="en-US" sz="1900" dirty="0"/>
              <a:t>Where can we turn for guidance?</a:t>
            </a:r>
          </a:p>
        </p:txBody>
      </p:sp>
      <p:pic>
        <p:nvPicPr>
          <p:cNvPr id="5" name="Picture 4">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2117" y="2324552"/>
            <a:ext cx="2192594" cy="3115888"/>
          </a:xfrm>
          <a:prstGeom prst="rect">
            <a:avLst/>
          </a:prstGeom>
          <a:ln>
            <a:solidFill>
              <a:schemeClr val="accent1"/>
            </a:solidFill>
          </a:ln>
        </p:spPr>
      </p:pic>
      <p:sp>
        <p:nvSpPr>
          <p:cNvPr id="2" name="TextBox 1"/>
          <p:cNvSpPr txBox="1"/>
          <p:nvPr/>
        </p:nvSpPr>
        <p:spPr>
          <a:xfrm>
            <a:off x="3374059" y="4785647"/>
            <a:ext cx="696497" cy="369332"/>
          </a:xfrm>
          <a:prstGeom prst="rect">
            <a:avLst/>
          </a:prstGeom>
          <a:noFill/>
        </p:spPr>
        <p:txBody>
          <a:bodyPr wrap="square" rtlCol="0">
            <a:spAutoFit/>
          </a:bodyPr>
          <a:lstStyle/>
          <a:p>
            <a:r>
              <a:rPr lang="en-US" dirty="0">
                <a:hlinkClick r:id="rId4"/>
              </a:rPr>
              <a:t>URL</a:t>
            </a:r>
            <a:endParaRPr lang="en-US" dirty="0"/>
          </a:p>
        </p:txBody>
      </p:sp>
      <p:sp>
        <p:nvSpPr>
          <p:cNvPr id="6" name="Rectangle 5"/>
          <p:cNvSpPr/>
          <p:nvPr/>
        </p:nvSpPr>
        <p:spPr>
          <a:xfrm>
            <a:off x="6364770" y="2124497"/>
            <a:ext cx="4352153" cy="400110"/>
          </a:xfrm>
          <a:prstGeom prst="rect">
            <a:avLst/>
          </a:prstGeom>
        </p:spPr>
        <p:txBody>
          <a:bodyPr wrap="none">
            <a:spAutoFit/>
          </a:bodyPr>
          <a:lstStyle/>
          <a:p>
            <a:pPr>
              <a:spcAft>
                <a:spcPts val="600"/>
              </a:spcAft>
            </a:pPr>
            <a:r>
              <a:rPr lang="en-US" sz="2000" b="1" dirty="0"/>
              <a:t>Especially, how do we drop old habits? </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6201" y="2742185"/>
            <a:ext cx="6011626" cy="2698255"/>
          </a:xfrm>
          <a:prstGeom prst="rect">
            <a:avLst/>
          </a:prstGeom>
          <a:ln>
            <a:solidFill>
              <a:schemeClr val="accent1"/>
            </a:solidFill>
          </a:ln>
        </p:spPr>
      </p:pic>
    </p:spTree>
    <p:extLst>
      <p:ext uri="{BB962C8B-B14F-4D97-AF65-F5344CB8AC3E}">
        <p14:creationId xmlns:p14="http://schemas.microsoft.com/office/powerpoint/2010/main" val="41208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08479" y="1137188"/>
            <a:ext cx="7824146" cy="4170372"/>
          </a:xfrm>
          <a:prstGeom prst="rect">
            <a:avLst/>
          </a:prstGeom>
          <a:noFill/>
        </p:spPr>
        <p:txBody>
          <a:bodyPr wrap="square" rtlCol="0">
            <a:spAutoFit/>
          </a:bodyPr>
          <a:lstStyle/>
          <a:p>
            <a:r>
              <a:rPr lang="en-US" sz="2200" b="1" dirty="0"/>
              <a:t>Then too, “How can we ever adjust and keep up?”</a:t>
            </a:r>
            <a:r>
              <a:rPr lang="en-US" sz="2200" dirty="0"/>
              <a:t> </a:t>
            </a:r>
          </a:p>
          <a:p>
            <a:pPr>
              <a:spcAft>
                <a:spcPts val="1800"/>
              </a:spcAft>
            </a:pPr>
            <a:r>
              <a:rPr lang="en-US" sz="2200" dirty="0"/>
              <a:t>Hasn’t the train already left the station for many folks?</a:t>
            </a:r>
          </a:p>
          <a:p>
            <a:pPr>
              <a:spcAft>
                <a:spcPts val="1200"/>
              </a:spcAft>
            </a:pPr>
            <a:r>
              <a:rPr lang="en-US" sz="2200" dirty="0"/>
              <a:t>Words to ponder:</a:t>
            </a:r>
          </a:p>
          <a:p>
            <a:r>
              <a:rPr lang="en-US" sz="2200" b="1" i="1" dirty="0">
                <a:solidFill>
                  <a:srgbClr val="FF0000"/>
                </a:solidFill>
              </a:rPr>
              <a:t>"In a world of change, the learners shall inherit the earth, </a:t>
            </a:r>
          </a:p>
          <a:p>
            <a:r>
              <a:rPr lang="en-US" sz="2200" b="1" i="1" dirty="0">
                <a:solidFill>
                  <a:srgbClr val="FF0000"/>
                </a:solidFill>
              </a:rPr>
              <a:t>while the learned shall find themselves perfectly suited for </a:t>
            </a:r>
          </a:p>
          <a:p>
            <a:pPr>
              <a:spcAft>
                <a:spcPts val="1200"/>
              </a:spcAft>
            </a:pPr>
            <a:r>
              <a:rPr lang="en-US" sz="2200" b="1" i="1" dirty="0">
                <a:solidFill>
                  <a:srgbClr val="FF0000"/>
                </a:solidFill>
              </a:rPr>
              <a:t>a world that no longer exists"</a:t>
            </a:r>
            <a:r>
              <a:rPr lang="en-US" sz="2200" dirty="0">
                <a:solidFill>
                  <a:srgbClr val="FF0000"/>
                </a:solidFill>
              </a:rPr>
              <a:t> </a:t>
            </a:r>
            <a:r>
              <a:rPr lang="en-US" sz="2200" dirty="0">
                <a:solidFill>
                  <a:schemeClr val="accent1">
                    <a:lumMod val="75000"/>
                  </a:schemeClr>
                </a:solidFill>
              </a:rPr>
              <a:t>– </a:t>
            </a:r>
            <a:r>
              <a:rPr lang="en-US" sz="2200" u="sng" dirty="0">
                <a:solidFill>
                  <a:schemeClr val="accent1">
                    <a:lumMod val="75000"/>
                  </a:schemeClr>
                </a:solidFill>
                <a:hlinkClick r:id="rId2"/>
              </a:rPr>
              <a:t>Eric Hoffer</a:t>
            </a:r>
            <a:endParaRPr lang="en-US" sz="2200" u="sng" dirty="0">
              <a:solidFill>
                <a:schemeClr val="accent1">
                  <a:lumMod val="75000"/>
                </a:schemeClr>
              </a:solidFill>
            </a:endParaRPr>
          </a:p>
          <a:p>
            <a:pPr>
              <a:spcAft>
                <a:spcPts val="1200"/>
              </a:spcAft>
            </a:pPr>
            <a:r>
              <a:rPr lang="en-US" sz="2200" dirty="0"/>
              <a:t>Meantime, something awesome has begun:</a:t>
            </a:r>
          </a:p>
          <a:p>
            <a:r>
              <a:rPr lang="en-US" sz="2200" b="1" dirty="0">
                <a:solidFill>
                  <a:srgbClr val="FF0000"/>
                </a:solidFill>
              </a:rPr>
              <a:t>“</a:t>
            </a:r>
            <a:r>
              <a:rPr lang="en-US" sz="2200" b="1" i="1" dirty="0">
                <a:solidFill>
                  <a:srgbClr val="FF0000"/>
                </a:solidFill>
              </a:rPr>
              <a:t>As the rate of techno-social change increases, </a:t>
            </a:r>
          </a:p>
          <a:p>
            <a:r>
              <a:rPr lang="en-US" sz="2200" b="1" i="1" dirty="0">
                <a:solidFill>
                  <a:srgbClr val="FF0000"/>
                </a:solidFill>
              </a:rPr>
              <a:t>we’ll all live far further into the unfolding techno-social future </a:t>
            </a:r>
          </a:p>
          <a:p>
            <a:r>
              <a:rPr lang="en-US" sz="2200" b="1" i="1" dirty="0">
                <a:solidFill>
                  <a:srgbClr val="FF0000"/>
                </a:solidFill>
              </a:rPr>
              <a:t>than we ever dared dream“ </a:t>
            </a:r>
            <a:r>
              <a:rPr lang="en-US" sz="2200" dirty="0"/>
              <a:t>– </a:t>
            </a:r>
            <a:r>
              <a:rPr lang="en-US" sz="2200" dirty="0">
                <a:hlinkClick r:id="rId3"/>
              </a:rPr>
              <a:t>Lynn Conway</a:t>
            </a:r>
            <a:endParaRPr lang="en-US" sz="2200" dirty="0"/>
          </a:p>
        </p:txBody>
      </p:sp>
    </p:spTree>
    <p:extLst>
      <p:ext uri="{BB962C8B-B14F-4D97-AF65-F5344CB8AC3E}">
        <p14:creationId xmlns:p14="http://schemas.microsoft.com/office/powerpoint/2010/main" val="202439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 calcmode="lin" valueType="num">
                                      <p:cBhvr additive="base">
                                        <p:cTn id="1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 calcmode="lin" valueType="num">
                                      <p:cBhvr additive="base">
                                        <p:cTn id="2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 calcmode="lin" valueType="num">
                                      <p:cBhvr additive="base">
                                        <p:cTn id="2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 calcmode="lin" valueType="num">
                                      <p:cBhvr additive="base">
                                        <p:cTn id="3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 calcmode="lin" valueType="num">
                                      <p:cBhvr additive="base">
                                        <p:cTn id="37"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anim calcmode="lin" valueType="num">
                                      <p:cBhvr additive="base">
                                        <p:cTn id="41"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6030" y="1131534"/>
            <a:ext cx="2681089" cy="4104178"/>
          </a:xfrm>
          <a:prstGeom prst="rect">
            <a:avLst/>
          </a:prstGeom>
          <a:ln>
            <a:solidFill>
              <a:schemeClr val="accent1"/>
            </a:solidFill>
          </a:ln>
        </p:spPr>
      </p:pic>
      <p:sp>
        <p:nvSpPr>
          <p:cNvPr id="3" name="Rectangle 2"/>
          <p:cNvSpPr/>
          <p:nvPr/>
        </p:nvSpPr>
        <p:spPr>
          <a:xfrm>
            <a:off x="4312770" y="1061090"/>
            <a:ext cx="3619459" cy="1015663"/>
          </a:xfrm>
          <a:prstGeom prst="rect">
            <a:avLst/>
          </a:prstGeom>
        </p:spPr>
        <p:txBody>
          <a:bodyPr wrap="square">
            <a:spAutoFit/>
          </a:bodyPr>
          <a:lstStyle/>
          <a:p>
            <a:r>
              <a:rPr lang="en-US" sz="2000" dirty="0"/>
              <a:t>And, a word of caution!</a:t>
            </a:r>
          </a:p>
          <a:p>
            <a:r>
              <a:rPr lang="en-US" sz="2000" dirty="0"/>
              <a:t>Do avoid becoming distracted by all the rapidly-emerging “things.”</a:t>
            </a:r>
          </a:p>
        </p:txBody>
      </p:sp>
      <p:sp>
        <p:nvSpPr>
          <p:cNvPr id="4" name="TextBox 3"/>
          <p:cNvSpPr txBox="1"/>
          <p:nvPr/>
        </p:nvSpPr>
        <p:spPr>
          <a:xfrm>
            <a:off x="3421960" y="2785679"/>
            <a:ext cx="554960" cy="369332"/>
          </a:xfrm>
          <a:prstGeom prst="rect">
            <a:avLst/>
          </a:prstGeom>
          <a:noFill/>
        </p:spPr>
        <p:txBody>
          <a:bodyPr wrap="none" rtlCol="0">
            <a:spAutoFit/>
          </a:bodyPr>
          <a:lstStyle/>
          <a:p>
            <a:r>
              <a:rPr lang="en-US" dirty="0">
                <a:hlinkClick r:id="rId3"/>
              </a:rPr>
              <a:t>URL</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0000" y="1131534"/>
            <a:ext cx="2727821" cy="4111831"/>
          </a:xfrm>
          <a:prstGeom prst="rect">
            <a:avLst/>
          </a:prstGeom>
          <a:ln>
            <a:solidFill>
              <a:schemeClr val="accent1"/>
            </a:solidFill>
          </a:ln>
        </p:spPr>
      </p:pic>
      <p:sp>
        <p:nvSpPr>
          <p:cNvPr id="6" name="TextBox 5"/>
          <p:cNvSpPr txBox="1"/>
          <p:nvPr/>
        </p:nvSpPr>
        <p:spPr>
          <a:xfrm>
            <a:off x="9771961" y="3046164"/>
            <a:ext cx="554960" cy="369332"/>
          </a:xfrm>
          <a:prstGeom prst="rect">
            <a:avLst/>
          </a:prstGeom>
          <a:noFill/>
        </p:spPr>
        <p:txBody>
          <a:bodyPr wrap="none" rtlCol="0">
            <a:spAutoFit/>
          </a:bodyPr>
          <a:lstStyle/>
          <a:p>
            <a:r>
              <a:rPr lang="en-US" dirty="0">
                <a:hlinkClick r:id="rId5"/>
              </a:rPr>
              <a:t>URL</a:t>
            </a:r>
            <a:endParaRPr lang="en-US" dirty="0"/>
          </a:p>
        </p:txBody>
      </p:sp>
      <p:sp>
        <p:nvSpPr>
          <p:cNvPr id="7" name="TextBox 6"/>
          <p:cNvSpPr txBox="1"/>
          <p:nvPr/>
        </p:nvSpPr>
        <p:spPr>
          <a:xfrm>
            <a:off x="9033266" y="5235712"/>
            <a:ext cx="1702325" cy="338554"/>
          </a:xfrm>
          <a:prstGeom prst="rect">
            <a:avLst/>
          </a:prstGeom>
          <a:noFill/>
        </p:spPr>
        <p:txBody>
          <a:bodyPr wrap="none" rtlCol="0">
            <a:spAutoFit/>
          </a:bodyPr>
          <a:lstStyle/>
          <a:p>
            <a:r>
              <a:rPr lang="en-US" sz="1600" dirty="0">
                <a:hlinkClick r:id="rId6"/>
              </a:rPr>
              <a:t>Julian </a:t>
            </a:r>
            <a:r>
              <a:rPr lang="en-US" sz="1600" dirty="0" err="1">
                <a:hlinkClick r:id="rId6"/>
              </a:rPr>
              <a:t>Stodd</a:t>
            </a:r>
            <a:r>
              <a:rPr lang="en-US" sz="1600" dirty="0">
                <a:hlinkClick r:id="rId6"/>
              </a:rPr>
              <a:t>, 2014</a:t>
            </a:r>
            <a:endParaRPr lang="en-US" sz="1600" dirty="0"/>
          </a:p>
        </p:txBody>
      </p:sp>
      <p:sp>
        <p:nvSpPr>
          <p:cNvPr id="8" name="TextBox 7"/>
          <p:cNvSpPr txBox="1"/>
          <p:nvPr/>
        </p:nvSpPr>
        <p:spPr>
          <a:xfrm>
            <a:off x="1463418" y="5243365"/>
            <a:ext cx="2037545" cy="338554"/>
          </a:xfrm>
          <a:prstGeom prst="rect">
            <a:avLst/>
          </a:prstGeom>
          <a:noFill/>
        </p:spPr>
        <p:txBody>
          <a:bodyPr wrap="none" rtlCol="0">
            <a:spAutoFit/>
          </a:bodyPr>
          <a:lstStyle/>
          <a:p>
            <a:r>
              <a:rPr lang="en-US" sz="1600" dirty="0" err="1">
                <a:hlinkClick r:id="rId7"/>
              </a:rPr>
              <a:t>Kentaro</a:t>
            </a:r>
            <a:r>
              <a:rPr lang="en-US" sz="1600" dirty="0">
                <a:hlinkClick r:id="rId7"/>
              </a:rPr>
              <a:t> Toyama, 2015</a:t>
            </a:r>
            <a:endParaRPr lang="en-US" sz="1600" dirty="0"/>
          </a:p>
        </p:txBody>
      </p:sp>
      <p:sp>
        <p:nvSpPr>
          <p:cNvPr id="9" name="Rectangle 8"/>
          <p:cNvSpPr/>
          <p:nvPr/>
        </p:nvSpPr>
        <p:spPr>
          <a:xfrm>
            <a:off x="4327261" y="2117217"/>
            <a:ext cx="3551576" cy="1631216"/>
          </a:xfrm>
          <a:prstGeom prst="rect">
            <a:avLst/>
          </a:prstGeom>
        </p:spPr>
        <p:txBody>
          <a:bodyPr wrap="square">
            <a:spAutoFit/>
          </a:bodyPr>
          <a:lstStyle/>
          <a:p>
            <a:r>
              <a:rPr lang="en-US" sz="2000" dirty="0"/>
              <a:t>As </a:t>
            </a:r>
            <a:r>
              <a:rPr lang="en-US" sz="2000" dirty="0" err="1">
                <a:hlinkClick r:id="rId8"/>
              </a:rPr>
              <a:t>Kentaro</a:t>
            </a:r>
            <a:r>
              <a:rPr lang="en-US" sz="2000" dirty="0">
                <a:hlinkClick r:id="rId8"/>
              </a:rPr>
              <a:t> Toyama</a:t>
            </a:r>
            <a:r>
              <a:rPr lang="en-US" sz="2000" dirty="0"/>
              <a:t> says in </a:t>
            </a:r>
            <a:r>
              <a:rPr lang="en-US" sz="2000" i="1" dirty="0">
                <a:hlinkClick r:id="rId9"/>
              </a:rPr>
              <a:t>Geek Heresy</a:t>
            </a:r>
            <a:r>
              <a:rPr lang="en-US" sz="2000" i="1" dirty="0"/>
              <a:t>,</a:t>
            </a:r>
            <a:r>
              <a:rPr lang="en-US" sz="2000" dirty="0"/>
              <a:t> “technology alone won’t change the world”. . .  We must instead rescue “Social Change from the Cult of Technology”!</a:t>
            </a:r>
          </a:p>
        </p:txBody>
      </p:sp>
      <p:sp>
        <p:nvSpPr>
          <p:cNvPr id="10" name="Rectangle 9"/>
          <p:cNvSpPr/>
          <p:nvPr/>
        </p:nvSpPr>
        <p:spPr>
          <a:xfrm>
            <a:off x="4311446" y="3785953"/>
            <a:ext cx="3620783" cy="1631216"/>
          </a:xfrm>
          <a:prstGeom prst="rect">
            <a:avLst/>
          </a:prstGeom>
        </p:spPr>
        <p:txBody>
          <a:bodyPr wrap="square">
            <a:spAutoFit/>
          </a:bodyPr>
          <a:lstStyle/>
          <a:p>
            <a:r>
              <a:rPr lang="en-US" sz="2000" dirty="0"/>
              <a:t>One key will be the evolution</a:t>
            </a:r>
          </a:p>
          <a:p>
            <a:r>
              <a:rPr lang="en-US" sz="2000" dirty="0"/>
              <a:t>of empowering “social-teaming” </a:t>
            </a:r>
          </a:p>
          <a:p>
            <a:r>
              <a:rPr lang="en-US" sz="2000" dirty="0"/>
              <a:t>and “social leadership” for </a:t>
            </a:r>
          </a:p>
          <a:p>
            <a:r>
              <a:rPr lang="en-US" sz="2000" dirty="0"/>
              <a:t>the incoming “</a:t>
            </a:r>
            <a:r>
              <a:rPr lang="en-US" sz="2000" dirty="0">
                <a:hlinkClick r:id="rId10"/>
              </a:rPr>
              <a:t>Social Age</a:t>
            </a:r>
            <a:r>
              <a:rPr lang="en-US" sz="2000" dirty="0"/>
              <a:t>”, as discussed by </a:t>
            </a:r>
            <a:r>
              <a:rPr lang="en-US" sz="2000" dirty="0">
                <a:hlinkClick r:id="rId11"/>
              </a:rPr>
              <a:t>Julian </a:t>
            </a:r>
            <a:r>
              <a:rPr lang="en-US" sz="2000" dirty="0" err="1">
                <a:hlinkClick r:id="rId11"/>
              </a:rPr>
              <a:t>Stodd</a:t>
            </a:r>
            <a:r>
              <a:rPr lang="en-US" sz="2000" dirty="0">
                <a:hlinkClick r:id="rId11"/>
              </a:rPr>
              <a:t> </a:t>
            </a:r>
            <a:r>
              <a:rPr lang="en-US" sz="2000" dirty="0"/>
              <a:t>. . . </a:t>
            </a:r>
          </a:p>
        </p:txBody>
      </p:sp>
    </p:spTree>
    <p:extLst>
      <p:ext uri="{BB962C8B-B14F-4D97-AF65-F5344CB8AC3E}">
        <p14:creationId xmlns:p14="http://schemas.microsoft.com/office/powerpoint/2010/main" val="83088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75982" y="5459538"/>
            <a:ext cx="2341410" cy="338554"/>
          </a:xfrm>
          <a:prstGeom prst="rect">
            <a:avLst/>
          </a:prstGeom>
          <a:noFill/>
        </p:spPr>
        <p:txBody>
          <a:bodyPr wrap="none" rtlCol="0">
            <a:spAutoFit/>
          </a:bodyPr>
          <a:lstStyle/>
          <a:p>
            <a:r>
              <a:rPr lang="en-US" sz="1600" dirty="0">
                <a:hlinkClick r:id="rId2"/>
              </a:rPr>
              <a:t>Abby Smith Rumsey, 2016</a:t>
            </a:r>
            <a:endParaRPr lang="en-US" sz="1600" dirty="0"/>
          </a:p>
        </p:txBody>
      </p:sp>
      <p:sp>
        <p:nvSpPr>
          <p:cNvPr id="5" name="Rectangle 4"/>
          <p:cNvSpPr/>
          <p:nvPr/>
        </p:nvSpPr>
        <p:spPr>
          <a:xfrm>
            <a:off x="4268127" y="3391844"/>
            <a:ext cx="3534160" cy="2277547"/>
          </a:xfrm>
          <a:prstGeom prst="rect">
            <a:avLst/>
          </a:prstGeom>
        </p:spPr>
        <p:txBody>
          <a:bodyPr wrap="square">
            <a:spAutoFit/>
          </a:bodyPr>
          <a:lstStyle/>
          <a:p>
            <a:pPr>
              <a:spcAft>
                <a:spcPts val="600"/>
              </a:spcAft>
            </a:pPr>
            <a:r>
              <a:rPr lang="en-US" dirty="0"/>
              <a:t>And then explore historian </a:t>
            </a:r>
            <a:r>
              <a:rPr lang="en-US" dirty="0">
                <a:hlinkClick r:id="rId3"/>
              </a:rPr>
              <a:t>Abby Rumsey</a:t>
            </a:r>
            <a:r>
              <a:rPr lang="en-US" dirty="0"/>
              <a:t>’s breathtaking book:</a:t>
            </a:r>
          </a:p>
          <a:p>
            <a:r>
              <a:rPr lang="en-US" sz="1600" i="1" dirty="0"/>
              <a:t>“A call to consciousness, </a:t>
            </a:r>
            <a:r>
              <a:rPr lang="en-US" sz="1600" i="1" dirty="0">
                <a:hlinkClick r:id="rId4"/>
              </a:rPr>
              <a:t>When We Are No More</a:t>
            </a:r>
            <a:r>
              <a:rPr lang="en-US" sz="1600" i="1" dirty="0"/>
              <a:t> explains why data storage is not memory; why forgetting is the first step towards remembering; and above all, why memory is about the future, not the past. “</a:t>
            </a:r>
          </a:p>
        </p:txBody>
      </p:sp>
      <p:pic>
        <p:nvPicPr>
          <p:cNvPr id="6" name="Picture 5">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0908" y="1058145"/>
            <a:ext cx="2857863" cy="4389865"/>
          </a:xfrm>
          <a:prstGeom prst="rect">
            <a:avLst/>
          </a:prstGeom>
          <a:ln>
            <a:solidFill>
              <a:schemeClr val="accent1"/>
            </a:solidFill>
          </a:ln>
        </p:spPr>
      </p:pic>
      <p:sp>
        <p:nvSpPr>
          <p:cNvPr id="7" name="TextBox 6"/>
          <p:cNvSpPr txBox="1"/>
          <p:nvPr/>
        </p:nvSpPr>
        <p:spPr>
          <a:xfrm>
            <a:off x="4268126" y="1597915"/>
            <a:ext cx="3565233" cy="923330"/>
          </a:xfrm>
          <a:prstGeom prst="rect">
            <a:avLst/>
          </a:prstGeom>
          <a:noFill/>
        </p:spPr>
        <p:txBody>
          <a:bodyPr wrap="square" rtlCol="0">
            <a:spAutoFit/>
          </a:bodyPr>
          <a:lstStyle/>
          <a:p>
            <a:r>
              <a:rPr lang="en-US" dirty="0"/>
              <a:t>As in </a:t>
            </a:r>
            <a:r>
              <a:rPr lang="en-US" dirty="0">
                <a:hlinkClick r:id="rId6"/>
              </a:rPr>
              <a:t>Juan Benet</a:t>
            </a:r>
            <a:r>
              <a:rPr lang="en-US" dirty="0"/>
              <a:t>’s discussion of </a:t>
            </a:r>
          </a:p>
          <a:p>
            <a:r>
              <a:rPr lang="en-US" dirty="0">
                <a:hlinkClick r:id="rId7"/>
              </a:rPr>
              <a:t>IPFS and the Permanent Web</a:t>
            </a:r>
            <a:r>
              <a:rPr lang="en-US" dirty="0"/>
              <a:t> as a way to ensure the Web’s survival.</a:t>
            </a:r>
          </a:p>
        </p:txBody>
      </p:sp>
      <p:pic>
        <p:nvPicPr>
          <p:cNvPr id="9" name="Picture 8">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13816" y="2521245"/>
            <a:ext cx="2641017" cy="1494442"/>
          </a:xfrm>
          <a:prstGeom prst="rect">
            <a:avLst/>
          </a:prstGeom>
          <a:ln>
            <a:solidFill>
              <a:schemeClr val="accent1"/>
            </a:solidFill>
          </a:ln>
        </p:spPr>
      </p:pic>
      <p:pic>
        <p:nvPicPr>
          <p:cNvPr id="12" name="Picture 11">
            <a:hlinkClick r:id="rId7"/>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13816" y="1058145"/>
            <a:ext cx="2629187" cy="1318767"/>
          </a:xfrm>
          <a:prstGeom prst="rect">
            <a:avLst/>
          </a:prstGeom>
          <a:ln>
            <a:solidFill>
              <a:schemeClr val="accent1"/>
            </a:solidFill>
          </a:ln>
        </p:spPr>
      </p:pic>
      <p:sp>
        <p:nvSpPr>
          <p:cNvPr id="13" name="Rectangle 12"/>
          <p:cNvSpPr/>
          <p:nvPr/>
        </p:nvSpPr>
        <p:spPr>
          <a:xfrm>
            <a:off x="1443229" y="5459538"/>
            <a:ext cx="1616661" cy="338554"/>
          </a:xfrm>
          <a:prstGeom prst="rect">
            <a:avLst/>
          </a:prstGeom>
        </p:spPr>
        <p:txBody>
          <a:bodyPr wrap="none">
            <a:spAutoFit/>
          </a:bodyPr>
          <a:lstStyle/>
          <a:p>
            <a:r>
              <a:rPr lang="en-US" sz="1600" dirty="0">
                <a:hlinkClick r:id="rId8"/>
              </a:rPr>
              <a:t>Juan Benet, 2015</a:t>
            </a:r>
            <a:endParaRPr lang="en-US" sz="1600" dirty="0"/>
          </a:p>
        </p:txBody>
      </p:sp>
      <p:sp>
        <p:nvSpPr>
          <p:cNvPr id="14" name="Rectangle 13"/>
          <p:cNvSpPr/>
          <p:nvPr/>
        </p:nvSpPr>
        <p:spPr>
          <a:xfrm>
            <a:off x="4268127" y="969860"/>
            <a:ext cx="3612781" cy="677108"/>
          </a:xfrm>
          <a:prstGeom prst="rect">
            <a:avLst/>
          </a:prstGeom>
        </p:spPr>
        <p:txBody>
          <a:bodyPr wrap="square">
            <a:spAutoFit/>
          </a:bodyPr>
          <a:lstStyle/>
          <a:p>
            <a:r>
              <a:rPr lang="en-US" sz="1900" dirty="0"/>
              <a:t>There are also deep concerns about Data and Memory . . . </a:t>
            </a:r>
          </a:p>
        </p:txBody>
      </p:sp>
      <p:pic>
        <p:nvPicPr>
          <p:cNvPr id="16" name="Picture 15">
            <a:hlinkClick r:id="rId11"/>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13816" y="4170083"/>
            <a:ext cx="2641017" cy="1277927"/>
          </a:xfrm>
          <a:prstGeom prst="rect">
            <a:avLst/>
          </a:prstGeom>
        </p:spPr>
      </p:pic>
      <p:sp>
        <p:nvSpPr>
          <p:cNvPr id="2" name="Rectangle 1"/>
          <p:cNvSpPr/>
          <p:nvPr/>
        </p:nvSpPr>
        <p:spPr>
          <a:xfrm>
            <a:off x="4268126" y="2607999"/>
            <a:ext cx="3612782" cy="646331"/>
          </a:xfrm>
          <a:prstGeom prst="rect">
            <a:avLst/>
          </a:prstGeom>
        </p:spPr>
        <p:txBody>
          <a:bodyPr wrap="square">
            <a:spAutoFit/>
          </a:bodyPr>
          <a:lstStyle/>
          <a:p>
            <a:r>
              <a:rPr lang="en-US" dirty="0">
                <a:hlinkClick r:id="rId13"/>
              </a:rPr>
              <a:t>But then see “DNA Data Storage </a:t>
            </a:r>
          </a:p>
          <a:p>
            <a:r>
              <a:rPr lang="en-US" dirty="0">
                <a:hlinkClick r:id="rId13"/>
              </a:rPr>
              <a:t>Safe for Centuries”, NYT 12-3-15</a:t>
            </a:r>
            <a:endParaRPr lang="en-US" dirty="0"/>
          </a:p>
        </p:txBody>
      </p:sp>
    </p:spTree>
    <p:extLst>
      <p:ext uri="{BB962C8B-B14F-4D97-AF65-F5344CB8AC3E}">
        <p14:creationId xmlns:p14="http://schemas.microsoft.com/office/powerpoint/2010/main" val="36008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3" grpId="0"/>
      <p:bldP spid="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4602217" y="1044321"/>
            <a:ext cx="3224397" cy="1708160"/>
          </a:xfrm>
          <a:prstGeom prst="rect">
            <a:avLst/>
          </a:prstGeom>
          <a:noFill/>
        </p:spPr>
        <p:txBody>
          <a:bodyPr wrap="square" rtlCol="0">
            <a:spAutoFit/>
          </a:bodyPr>
          <a:lstStyle/>
          <a:p>
            <a:pPr>
              <a:spcAft>
                <a:spcPts val="600"/>
              </a:spcAft>
            </a:pPr>
            <a:r>
              <a:rPr lang="en-US" sz="2000" dirty="0"/>
              <a:t>Again, this </a:t>
            </a:r>
            <a:r>
              <a:rPr lang="en-US" sz="2000" u="sng" dirty="0"/>
              <a:t>isn’t</a:t>
            </a:r>
            <a:r>
              <a:rPr lang="en-US" sz="2000" dirty="0"/>
              <a:t> about things.</a:t>
            </a:r>
          </a:p>
          <a:p>
            <a:r>
              <a:rPr lang="en-US" sz="2000" dirty="0"/>
              <a:t>It’s about the escalating rate</a:t>
            </a:r>
          </a:p>
          <a:p>
            <a:r>
              <a:rPr lang="en-US" sz="2000" dirty="0"/>
              <a:t>of generation + diffusion of </a:t>
            </a:r>
          </a:p>
          <a:p>
            <a:r>
              <a:rPr lang="en-US" sz="2000" dirty="0"/>
              <a:t>ever-better ideas on how </a:t>
            </a:r>
          </a:p>
          <a:p>
            <a:pPr>
              <a:spcAft>
                <a:spcPts val="1200"/>
              </a:spcAft>
            </a:pPr>
            <a:r>
              <a:rPr lang="en-US" sz="2000" dirty="0"/>
              <a:t>to make and use things!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2613" y="1178805"/>
            <a:ext cx="2608056" cy="3964244"/>
          </a:xfrm>
          <a:prstGeom prst="rect">
            <a:avLst/>
          </a:prstGeom>
          <a:ln>
            <a:solidFill>
              <a:schemeClr val="accent1"/>
            </a:solidFill>
          </a:ln>
        </p:spPr>
      </p:pic>
      <p:sp>
        <p:nvSpPr>
          <p:cNvPr id="5" name="Rectangle 4"/>
          <p:cNvSpPr/>
          <p:nvPr/>
        </p:nvSpPr>
        <p:spPr>
          <a:xfrm>
            <a:off x="9549617" y="3597391"/>
            <a:ext cx="554960" cy="369332"/>
          </a:xfrm>
          <a:prstGeom prst="rect">
            <a:avLst/>
          </a:prstGeom>
        </p:spPr>
        <p:txBody>
          <a:bodyPr wrap="none">
            <a:spAutoFit/>
          </a:bodyPr>
          <a:lstStyle/>
          <a:p>
            <a:r>
              <a:rPr lang="en-US" dirty="0">
                <a:hlinkClick r:id="rId4"/>
              </a:rPr>
              <a:t>URL</a:t>
            </a:r>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4732" y="1178805"/>
            <a:ext cx="2555668" cy="3974754"/>
          </a:xfrm>
          <a:prstGeom prst="rect">
            <a:avLst/>
          </a:prstGeom>
          <a:ln>
            <a:solidFill>
              <a:schemeClr val="accent1"/>
            </a:solidFill>
          </a:ln>
        </p:spPr>
      </p:pic>
      <p:sp>
        <p:nvSpPr>
          <p:cNvPr id="7" name="TextBox 6"/>
          <p:cNvSpPr txBox="1"/>
          <p:nvPr/>
        </p:nvSpPr>
        <p:spPr>
          <a:xfrm>
            <a:off x="3700030" y="1178805"/>
            <a:ext cx="554960" cy="369332"/>
          </a:xfrm>
          <a:prstGeom prst="rect">
            <a:avLst/>
          </a:prstGeom>
          <a:noFill/>
        </p:spPr>
        <p:txBody>
          <a:bodyPr wrap="none" rtlCol="0">
            <a:spAutoFit/>
          </a:bodyPr>
          <a:lstStyle/>
          <a:p>
            <a:r>
              <a:rPr lang="en-US" dirty="0">
                <a:hlinkClick r:id="rId6"/>
              </a:rPr>
              <a:t>URL</a:t>
            </a:r>
            <a:endParaRPr lang="en-US" dirty="0"/>
          </a:p>
        </p:txBody>
      </p:sp>
      <p:sp>
        <p:nvSpPr>
          <p:cNvPr id="8" name="Rectangle 7"/>
          <p:cNvSpPr/>
          <p:nvPr/>
        </p:nvSpPr>
        <p:spPr>
          <a:xfrm>
            <a:off x="4602216" y="2773968"/>
            <a:ext cx="2977739" cy="1323439"/>
          </a:xfrm>
          <a:prstGeom prst="rect">
            <a:avLst/>
          </a:prstGeom>
        </p:spPr>
        <p:txBody>
          <a:bodyPr wrap="square">
            <a:spAutoFit/>
          </a:bodyPr>
          <a:lstStyle/>
          <a:p>
            <a:r>
              <a:rPr lang="en-US" sz="2000" dirty="0"/>
              <a:t>This is triggering huge </a:t>
            </a:r>
          </a:p>
          <a:p>
            <a:r>
              <a:rPr lang="en-US" sz="2000" dirty="0"/>
              <a:t>re-alignments in </a:t>
            </a:r>
            <a:r>
              <a:rPr lang="en-US" sz="2000" dirty="0">
                <a:hlinkClick r:id="rId7"/>
              </a:rPr>
              <a:t>political economy</a:t>
            </a:r>
            <a:r>
              <a:rPr lang="en-US" sz="2000" dirty="0"/>
              <a:t>, including the role of </a:t>
            </a:r>
            <a:r>
              <a:rPr lang="en-US" sz="2000" i="1" dirty="0">
                <a:hlinkClick r:id="rId8"/>
              </a:rPr>
              <a:t>The City in History</a:t>
            </a:r>
            <a:r>
              <a:rPr lang="en-US" sz="2000" i="1" dirty="0"/>
              <a:t>. </a:t>
            </a:r>
            <a:endParaRPr lang="en-US" sz="2000" dirty="0"/>
          </a:p>
        </p:txBody>
      </p:sp>
      <p:sp>
        <p:nvSpPr>
          <p:cNvPr id="9" name="Rectangle 8"/>
          <p:cNvSpPr/>
          <p:nvPr/>
        </p:nvSpPr>
        <p:spPr>
          <a:xfrm>
            <a:off x="4602215" y="4118894"/>
            <a:ext cx="3415293" cy="1323439"/>
          </a:xfrm>
          <a:prstGeom prst="rect">
            <a:avLst/>
          </a:prstGeom>
        </p:spPr>
        <p:txBody>
          <a:bodyPr wrap="square">
            <a:spAutoFit/>
          </a:bodyPr>
          <a:lstStyle/>
          <a:p>
            <a:r>
              <a:rPr lang="en-US" sz="2000" dirty="0"/>
              <a:t>And to </a:t>
            </a:r>
            <a:r>
              <a:rPr lang="en-US" sz="2000" dirty="0">
                <a:hlinkClick r:id="rId9"/>
              </a:rPr>
              <a:t>the emergence</a:t>
            </a:r>
            <a:r>
              <a:rPr lang="en-US" sz="2000" dirty="0"/>
              <a:t> of “cooperative capitalism”, </a:t>
            </a:r>
          </a:p>
          <a:p>
            <a:r>
              <a:rPr lang="en-US" sz="2000" dirty="0"/>
              <a:t>as discussed by </a:t>
            </a:r>
            <a:r>
              <a:rPr lang="en-US" sz="2000" dirty="0">
                <a:hlinkClick r:id="rId10"/>
              </a:rPr>
              <a:t>Robin Chase </a:t>
            </a:r>
            <a:endParaRPr lang="en-US" sz="2000" dirty="0"/>
          </a:p>
          <a:p>
            <a:r>
              <a:rPr lang="en-US" sz="2000" dirty="0"/>
              <a:t>of </a:t>
            </a:r>
            <a:r>
              <a:rPr lang="en-US" sz="2000" dirty="0" err="1">
                <a:hlinkClick r:id="rId11"/>
              </a:rPr>
              <a:t>ZipCar</a:t>
            </a:r>
            <a:r>
              <a:rPr lang="en-US" sz="2000" dirty="0"/>
              <a:t> fame in </a:t>
            </a:r>
            <a:r>
              <a:rPr lang="en-US" sz="2000" i="1" dirty="0">
                <a:hlinkClick r:id="rId12"/>
              </a:rPr>
              <a:t>Peers </a:t>
            </a:r>
            <a:r>
              <a:rPr lang="en-US" sz="2000" i="1" dirty="0" err="1">
                <a:hlinkClick r:id="rId12"/>
              </a:rPr>
              <a:t>Inc</a:t>
            </a:r>
            <a:endParaRPr lang="en-US" sz="2000" i="1" dirty="0"/>
          </a:p>
        </p:txBody>
      </p:sp>
      <p:sp>
        <p:nvSpPr>
          <p:cNvPr id="10" name="TextBox 9"/>
          <p:cNvSpPr txBox="1"/>
          <p:nvPr/>
        </p:nvSpPr>
        <p:spPr>
          <a:xfrm>
            <a:off x="1459743" y="5125406"/>
            <a:ext cx="1996316" cy="338554"/>
          </a:xfrm>
          <a:prstGeom prst="rect">
            <a:avLst/>
          </a:prstGeom>
          <a:noFill/>
        </p:spPr>
        <p:txBody>
          <a:bodyPr wrap="square" rtlCol="0">
            <a:spAutoFit/>
          </a:bodyPr>
          <a:lstStyle/>
          <a:p>
            <a:r>
              <a:rPr lang="en-US" sz="1600" dirty="0">
                <a:hlinkClick r:id="rId13"/>
              </a:rPr>
              <a:t>Lewis Mumford, 1961</a:t>
            </a:r>
            <a:endParaRPr lang="en-US" sz="1600" dirty="0"/>
          </a:p>
        </p:txBody>
      </p:sp>
      <p:sp>
        <p:nvSpPr>
          <p:cNvPr id="11" name="TextBox 10"/>
          <p:cNvSpPr txBox="1"/>
          <p:nvPr/>
        </p:nvSpPr>
        <p:spPr>
          <a:xfrm>
            <a:off x="9114853" y="5125406"/>
            <a:ext cx="1720920" cy="338554"/>
          </a:xfrm>
          <a:prstGeom prst="rect">
            <a:avLst/>
          </a:prstGeom>
          <a:noFill/>
        </p:spPr>
        <p:txBody>
          <a:bodyPr wrap="none" rtlCol="0">
            <a:spAutoFit/>
          </a:bodyPr>
          <a:lstStyle/>
          <a:p>
            <a:r>
              <a:rPr lang="en-US" sz="1600" dirty="0">
                <a:hlinkClick r:id="rId14"/>
              </a:rPr>
              <a:t>Robin Chase, 2015</a:t>
            </a:r>
            <a:endParaRPr lang="en-US" sz="1600" dirty="0"/>
          </a:p>
        </p:txBody>
      </p:sp>
    </p:spTree>
    <p:extLst>
      <p:ext uri="{BB962C8B-B14F-4D97-AF65-F5344CB8AC3E}">
        <p14:creationId xmlns:p14="http://schemas.microsoft.com/office/powerpoint/2010/main" val="331536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ppt_x"/>
                                          </p:val>
                                        </p:tav>
                                        <p:tav tm="100000">
                                          <p:val>
                                            <p:strVal val="#ppt_x"/>
                                          </p:val>
                                        </p:tav>
                                      </p:tavLst>
                                    </p:anim>
                                    <p:anim calcmode="lin" valueType="num">
                                      <p:cBhvr additive="base">
                                        <p:cTn id="52" dur="500" fill="hold"/>
                                        <p:tgtEl>
                                          <p:spTgt spid="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9174" y="640455"/>
            <a:ext cx="7795846" cy="3359598"/>
          </a:xfrm>
          <a:prstGeom prst="rect">
            <a:avLst/>
          </a:prstGeom>
        </p:spPr>
      </p:pic>
      <p:pic>
        <p:nvPicPr>
          <p:cNvPr id="7" name="Picture 6">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8658" y="4148295"/>
            <a:ext cx="3861032" cy="1818930"/>
          </a:xfrm>
          <a:prstGeom prst="rect">
            <a:avLst/>
          </a:prstGeom>
        </p:spPr>
      </p:pic>
      <p:pic>
        <p:nvPicPr>
          <p:cNvPr id="8" name="Picture 7">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6546" y="4148295"/>
            <a:ext cx="4856517" cy="1818930"/>
          </a:xfrm>
          <a:prstGeom prst="rect">
            <a:avLst/>
          </a:prstGeom>
          <a:ln>
            <a:solidFill>
              <a:schemeClr val="accent1"/>
            </a:solidFill>
          </a:ln>
        </p:spPr>
      </p:pic>
      <p:sp>
        <p:nvSpPr>
          <p:cNvPr id="4" name="Rectangle 3"/>
          <p:cNvSpPr/>
          <p:nvPr/>
        </p:nvSpPr>
        <p:spPr>
          <a:xfrm>
            <a:off x="7103546" y="3012804"/>
            <a:ext cx="2650084" cy="246221"/>
          </a:xfrm>
          <a:prstGeom prst="rect">
            <a:avLst/>
          </a:prstGeom>
        </p:spPr>
        <p:txBody>
          <a:bodyPr wrap="none">
            <a:spAutoFit/>
          </a:bodyPr>
          <a:lstStyle/>
          <a:p>
            <a:r>
              <a:rPr lang="en-US" sz="1000" dirty="0">
                <a:hlinkClick r:id="rId7"/>
              </a:rPr>
              <a:t>https://www.evogeneao.com/learn/tree-of-life</a:t>
            </a:r>
            <a:endParaRPr lang="en-US" sz="1000" dirty="0"/>
          </a:p>
        </p:txBody>
      </p:sp>
      <p:sp>
        <p:nvSpPr>
          <p:cNvPr id="2" name="TextBox 1"/>
          <p:cNvSpPr txBox="1"/>
          <p:nvPr/>
        </p:nvSpPr>
        <p:spPr>
          <a:xfrm>
            <a:off x="1452912" y="871652"/>
            <a:ext cx="3916778" cy="369332"/>
          </a:xfrm>
          <a:prstGeom prst="rect">
            <a:avLst/>
          </a:prstGeom>
          <a:noFill/>
        </p:spPr>
        <p:txBody>
          <a:bodyPr wrap="none" rtlCol="0">
            <a:spAutoFit/>
          </a:bodyPr>
          <a:lstStyle/>
          <a:p>
            <a:r>
              <a:rPr lang="en-US" b="1" dirty="0"/>
              <a:t>Most of all, it’s about being human . . . </a:t>
            </a:r>
          </a:p>
        </p:txBody>
      </p:sp>
      <p:sp>
        <p:nvSpPr>
          <p:cNvPr id="11" name="Rectangle 10"/>
          <p:cNvSpPr/>
          <p:nvPr/>
        </p:nvSpPr>
        <p:spPr>
          <a:xfrm>
            <a:off x="1452912" y="1472181"/>
            <a:ext cx="2600905" cy="369332"/>
          </a:xfrm>
          <a:prstGeom prst="rect">
            <a:avLst/>
          </a:prstGeom>
        </p:spPr>
        <p:txBody>
          <a:bodyPr wrap="none">
            <a:spAutoFit/>
          </a:bodyPr>
          <a:lstStyle/>
          <a:p>
            <a:r>
              <a:rPr lang="en-US" dirty="0"/>
              <a:t>Where we came from . . . </a:t>
            </a:r>
            <a:endParaRPr lang="en-US" dirty="0"/>
          </a:p>
        </p:txBody>
      </p:sp>
      <p:sp>
        <p:nvSpPr>
          <p:cNvPr id="12" name="Rectangle 11"/>
          <p:cNvSpPr/>
          <p:nvPr/>
        </p:nvSpPr>
        <p:spPr>
          <a:xfrm>
            <a:off x="1452912" y="1845725"/>
            <a:ext cx="2238690" cy="369332"/>
          </a:xfrm>
          <a:prstGeom prst="rect">
            <a:avLst/>
          </a:prstGeom>
        </p:spPr>
        <p:txBody>
          <a:bodyPr wrap="none">
            <a:spAutoFit/>
          </a:bodyPr>
          <a:lstStyle/>
          <a:p>
            <a:r>
              <a:rPr lang="en-US" dirty="0"/>
              <a:t>What we’re doing . . . </a:t>
            </a:r>
            <a:endParaRPr lang="en-US" dirty="0"/>
          </a:p>
        </p:txBody>
      </p:sp>
      <p:sp>
        <p:nvSpPr>
          <p:cNvPr id="13" name="Rectangle 12"/>
          <p:cNvSpPr/>
          <p:nvPr/>
        </p:nvSpPr>
        <p:spPr>
          <a:xfrm>
            <a:off x="1452912" y="2215057"/>
            <a:ext cx="2346796" cy="369332"/>
          </a:xfrm>
          <a:prstGeom prst="rect">
            <a:avLst/>
          </a:prstGeom>
        </p:spPr>
        <p:txBody>
          <a:bodyPr wrap="none">
            <a:spAutoFit/>
          </a:bodyPr>
          <a:lstStyle/>
          <a:p>
            <a:r>
              <a:rPr lang="en-US" dirty="0"/>
              <a:t>Where we’re going . . . </a:t>
            </a:r>
            <a:endParaRPr lang="en-US" dirty="0"/>
          </a:p>
        </p:txBody>
      </p:sp>
      <p:sp>
        <p:nvSpPr>
          <p:cNvPr id="9" name="Rectangle 8"/>
          <p:cNvSpPr/>
          <p:nvPr/>
        </p:nvSpPr>
        <p:spPr>
          <a:xfrm>
            <a:off x="6747679" y="5631374"/>
            <a:ext cx="3005951" cy="246221"/>
          </a:xfrm>
          <a:prstGeom prst="rect">
            <a:avLst/>
          </a:prstGeom>
        </p:spPr>
        <p:txBody>
          <a:bodyPr wrap="none">
            <a:spAutoFit/>
          </a:bodyPr>
          <a:lstStyle/>
          <a:p>
            <a:r>
              <a:rPr lang="en-US" sz="1000" dirty="0">
                <a:hlinkClick r:id="rId5"/>
              </a:rPr>
              <a:t>http://screenmusings.org/movie/hd/The-Tree-of-Life/</a:t>
            </a:r>
            <a:endParaRPr lang="en-US" sz="1000" dirty="0"/>
          </a:p>
        </p:txBody>
      </p:sp>
      <p:sp>
        <p:nvSpPr>
          <p:cNvPr id="14" name="TextBox 13"/>
          <p:cNvSpPr txBox="1"/>
          <p:nvPr/>
        </p:nvSpPr>
        <p:spPr>
          <a:xfrm>
            <a:off x="1659007" y="4230885"/>
            <a:ext cx="3560334" cy="276999"/>
          </a:xfrm>
          <a:prstGeom prst="rect">
            <a:avLst/>
          </a:prstGeom>
          <a:noFill/>
        </p:spPr>
        <p:txBody>
          <a:bodyPr wrap="none" rtlCol="0">
            <a:spAutoFit/>
          </a:bodyPr>
          <a:lstStyle/>
          <a:p>
            <a:r>
              <a:rPr lang="en-US" sz="1200" dirty="0">
                <a:hlinkClick r:id="rId3"/>
              </a:rPr>
              <a:t>https://en.wikipedia.org/wiki/The_Tree_of_Life_(film)</a:t>
            </a:r>
            <a:endParaRPr lang="en-US" sz="1200" dirty="0"/>
          </a:p>
        </p:txBody>
      </p:sp>
    </p:spTree>
    <p:extLst>
      <p:ext uri="{BB962C8B-B14F-4D97-AF65-F5344CB8AC3E}">
        <p14:creationId xmlns:p14="http://schemas.microsoft.com/office/powerpoint/2010/main" val="400755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P spid="9" grpId="0"/>
      <p:bldP spid="1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1184" y="2846400"/>
            <a:ext cx="8807832" cy="769441"/>
          </a:xfrm>
          <a:prstGeom prst="rect">
            <a:avLst/>
          </a:prstGeom>
          <a:noFill/>
        </p:spPr>
        <p:txBody>
          <a:bodyPr wrap="square" rtlCol="0">
            <a:spAutoFit/>
          </a:bodyPr>
          <a:lstStyle/>
          <a:p>
            <a:r>
              <a:rPr lang="en-US" sz="2200" dirty="0"/>
              <a:t>While “On-the-Move” Living, Training, Participating and Adventuring In: </a:t>
            </a:r>
          </a:p>
          <a:p>
            <a:pPr>
              <a:spcAft>
                <a:spcPts val="800"/>
              </a:spcAft>
            </a:pPr>
            <a:r>
              <a:rPr lang="en-US" sz="2200" dirty="0"/>
              <a:t>Creative-Explorations and Mappings, Social-Learning, Political Economics . . .</a:t>
            </a:r>
          </a:p>
        </p:txBody>
      </p:sp>
      <p:sp>
        <p:nvSpPr>
          <p:cNvPr id="4" name="Rectangle 3"/>
          <p:cNvSpPr/>
          <p:nvPr/>
        </p:nvSpPr>
        <p:spPr>
          <a:xfrm>
            <a:off x="1971183" y="740918"/>
            <a:ext cx="8151871" cy="430887"/>
          </a:xfrm>
          <a:prstGeom prst="rect">
            <a:avLst/>
          </a:prstGeom>
        </p:spPr>
        <p:txBody>
          <a:bodyPr wrap="square">
            <a:spAutoFit/>
          </a:bodyPr>
          <a:lstStyle/>
          <a:p>
            <a:r>
              <a:rPr lang="en-US" sz="2200" b="1" dirty="0">
                <a:solidFill>
                  <a:prstClr val="black"/>
                </a:solidFill>
              </a:rPr>
              <a:t>How Can We Best Enter, Explore and Unfold These Possible Futures?</a:t>
            </a:r>
            <a:endParaRPr lang="en-US" dirty="0"/>
          </a:p>
        </p:txBody>
      </p:sp>
      <p:sp>
        <p:nvSpPr>
          <p:cNvPr id="5" name="Rectangle 4"/>
          <p:cNvSpPr/>
          <p:nvPr/>
        </p:nvSpPr>
        <p:spPr>
          <a:xfrm>
            <a:off x="1971184" y="2013344"/>
            <a:ext cx="8340944" cy="769441"/>
          </a:xfrm>
          <a:prstGeom prst="rect">
            <a:avLst/>
          </a:prstGeom>
        </p:spPr>
        <p:txBody>
          <a:bodyPr wrap="square">
            <a:spAutoFit/>
          </a:bodyPr>
          <a:lstStyle/>
          <a:p>
            <a:pPr lvl="0"/>
            <a:r>
              <a:rPr lang="en-US" sz="2200" dirty="0">
                <a:solidFill>
                  <a:prstClr val="black"/>
                </a:solidFill>
              </a:rPr>
              <a:t>Always Rethinking Foundations and Boundary-Conditions in:</a:t>
            </a:r>
          </a:p>
          <a:p>
            <a:pPr lvl="0">
              <a:spcAft>
                <a:spcPts val="1200"/>
              </a:spcAft>
            </a:pPr>
            <a:r>
              <a:rPr lang="en-US" sz="2200" dirty="0">
                <a:solidFill>
                  <a:prstClr val="black"/>
                </a:solidFill>
              </a:rPr>
              <a:t>Mathematics, Statistics, Space-Time, Entropy, Complexity, Evolution . . .  </a:t>
            </a:r>
            <a:endParaRPr lang="en-US" dirty="0"/>
          </a:p>
        </p:txBody>
      </p:sp>
      <p:sp>
        <p:nvSpPr>
          <p:cNvPr id="6" name="Rectangle 5"/>
          <p:cNvSpPr/>
          <p:nvPr/>
        </p:nvSpPr>
        <p:spPr>
          <a:xfrm>
            <a:off x="1971184" y="1171805"/>
            <a:ext cx="8669869" cy="769441"/>
          </a:xfrm>
          <a:prstGeom prst="rect">
            <a:avLst/>
          </a:prstGeom>
        </p:spPr>
        <p:txBody>
          <a:bodyPr wrap="square">
            <a:spAutoFit/>
          </a:bodyPr>
          <a:lstStyle/>
          <a:p>
            <a:pPr lvl="0"/>
            <a:r>
              <a:rPr lang="en-US" sz="2200" dirty="0">
                <a:solidFill>
                  <a:prstClr val="black"/>
                </a:solidFill>
              </a:rPr>
              <a:t>By Building On and Sharing</a:t>
            </a:r>
            <a:r>
              <a:rPr lang="en-US" sz="2200" b="1" dirty="0">
                <a:solidFill>
                  <a:prstClr val="black"/>
                </a:solidFill>
              </a:rPr>
              <a:t>:</a:t>
            </a:r>
          </a:p>
          <a:p>
            <a:pPr lvl="0">
              <a:spcAft>
                <a:spcPts val="1200"/>
              </a:spcAft>
            </a:pPr>
            <a:r>
              <a:rPr lang="en-US" sz="2200" dirty="0">
                <a:solidFill>
                  <a:prstClr val="black"/>
                </a:solidFill>
              </a:rPr>
              <a:t>Models and Visualizations of Unfolding Techno-Social Dynamical Systems</a:t>
            </a:r>
          </a:p>
        </p:txBody>
      </p:sp>
      <p:pic>
        <p:nvPicPr>
          <p:cNvPr id="7" name="Picture 6">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252" y="3980667"/>
            <a:ext cx="1237960" cy="1901153"/>
          </a:xfrm>
          <a:prstGeom prst="rect">
            <a:avLst/>
          </a:prstGeom>
          <a:ln>
            <a:solidFill>
              <a:schemeClr val="accent1"/>
            </a:solidFill>
          </a:ln>
        </p:spPr>
      </p:pic>
      <p:pic>
        <p:nvPicPr>
          <p:cNvPr id="8" name="Picture 7">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8991" y="3980667"/>
            <a:ext cx="1219972" cy="1901153"/>
          </a:xfrm>
          <a:prstGeom prst="rect">
            <a:avLst/>
          </a:prstGeom>
          <a:ln>
            <a:solidFill>
              <a:schemeClr val="accent1"/>
            </a:solidFill>
          </a:ln>
        </p:spPr>
      </p:pic>
      <p:pic>
        <p:nvPicPr>
          <p:cNvPr id="9" name="Picture 8">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7742" y="3980667"/>
            <a:ext cx="1271632" cy="1901153"/>
          </a:xfrm>
          <a:prstGeom prst="rect">
            <a:avLst/>
          </a:prstGeom>
          <a:ln>
            <a:solidFill>
              <a:schemeClr val="accent1"/>
            </a:solidFill>
          </a:ln>
        </p:spPr>
      </p:pic>
      <p:pic>
        <p:nvPicPr>
          <p:cNvPr id="11" name="Picture 10">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45393" y="3987730"/>
            <a:ext cx="1235056" cy="1901153"/>
          </a:xfrm>
          <a:prstGeom prst="rect">
            <a:avLst/>
          </a:prstGeom>
          <a:ln>
            <a:solidFill>
              <a:schemeClr val="accent1"/>
            </a:solidFill>
          </a:ln>
        </p:spPr>
      </p:pic>
      <p:sp>
        <p:nvSpPr>
          <p:cNvPr id="12" name="Rectangle 11"/>
          <p:cNvSpPr/>
          <p:nvPr/>
        </p:nvSpPr>
        <p:spPr>
          <a:xfrm>
            <a:off x="5334489" y="5893307"/>
            <a:ext cx="4380875" cy="322845"/>
          </a:xfrm>
          <a:prstGeom prst="rect">
            <a:avLst/>
          </a:prstGeom>
        </p:spPr>
        <p:txBody>
          <a:bodyPr wrap="square">
            <a:spAutoFit/>
          </a:bodyPr>
          <a:lstStyle/>
          <a:p>
            <a:pPr>
              <a:lnSpc>
                <a:spcPct val="107000"/>
              </a:lnSpc>
            </a:pPr>
            <a:r>
              <a:rPr lang="en-US" sz="1400" dirty="0">
                <a:latin typeface="Calibri" panose="020F0502020204030204" pitchFamily="34" charset="0"/>
                <a:ea typeface="Calibri" panose="020F0502020204030204" pitchFamily="34" charset="0"/>
                <a:cs typeface="Times New Roman" panose="02020603050405020304" pitchFamily="18" charset="0"/>
                <a:hlinkClick r:id="rId11"/>
              </a:rPr>
              <a:t>S. H. </a:t>
            </a:r>
            <a:r>
              <a:rPr lang="en-US" sz="1400" dirty="0" err="1">
                <a:latin typeface="Calibri" panose="020F0502020204030204" pitchFamily="34" charset="0"/>
                <a:ea typeface="Calibri" panose="020F0502020204030204" pitchFamily="34" charset="0"/>
                <a:cs typeface="Times New Roman" panose="02020603050405020304" pitchFamily="18" charset="0"/>
                <a:hlinkClick r:id="rId11"/>
              </a:rPr>
              <a:t>Strogatz</a:t>
            </a:r>
            <a:r>
              <a:rPr lang="en-US" sz="1400" dirty="0">
                <a:latin typeface="Calibri" panose="020F0502020204030204" pitchFamily="34" charset="0"/>
                <a:ea typeface="Calibri" panose="020F0502020204030204" pitchFamily="34" charset="0"/>
                <a:cs typeface="Times New Roman" panose="02020603050405020304" pitchFamily="18" charset="0"/>
                <a:hlinkClick r:id="rId11"/>
              </a:rPr>
              <a:t> ‘14</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dirty="0">
                <a:latin typeface="Calibri" panose="020F0502020204030204" pitchFamily="34" charset="0"/>
                <a:ea typeface="Calibri" panose="020F0502020204030204" pitchFamily="34" charset="0"/>
                <a:cs typeface="Times New Roman" panose="02020603050405020304" pitchFamily="18" charset="0"/>
                <a:hlinkClick r:id="rId12"/>
              </a:rPr>
              <a:t>S. M. Stigler ’16</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dirty="0">
                <a:latin typeface="Calibri" panose="020F0502020204030204" pitchFamily="34" charset="0"/>
                <a:ea typeface="Calibri" panose="020F0502020204030204" pitchFamily="34" charset="0"/>
                <a:cs typeface="Times New Roman" panose="02020603050405020304" pitchFamily="18" charset="0"/>
                <a:hlinkClick r:id="rId13"/>
              </a:rPr>
              <a:t>R. A. Muller ‘16</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a:hlinkClick r:id="rId14"/>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54238" y="3987730"/>
            <a:ext cx="1257948" cy="1901153"/>
          </a:xfrm>
          <a:prstGeom prst="rect">
            <a:avLst/>
          </a:prstGeom>
          <a:ln>
            <a:solidFill>
              <a:schemeClr val="accent1"/>
            </a:solidFill>
          </a:ln>
        </p:spPr>
      </p:pic>
      <p:pic>
        <p:nvPicPr>
          <p:cNvPr id="15" name="Picture 14">
            <a:hlinkClick r:id="rId16"/>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711640" y="3987628"/>
            <a:ext cx="1231948" cy="1901153"/>
          </a:xfrm>
          <a:prstGeom prst="rect">
            <a:avLst/>
          </a:prstGeom>
          <a:ln>
            <a:solidFill>
              <a:schemeClr val="accent1"/>
            </a:solidFill>
          </a:ln>
        </p:spPr>
      </p:pic>
      <p:sp>
        <p:nvSpPr>
          <p:cNvPr id="17" name="Rectangle 16"/>
          <p:cNvSpPr/>
          <p:nvPr/>
        </p:nvSpPr>
        <p:spPr>
          <a:xfrm>
            <a:off x="918906" y="5896418"/>
            <a:ext cx="4570482" cy="307777"/>
          </a:xfrm>
          <a:prstGeom prst="rect">
            <a:avLst/>
          </a:prstGeom>
        </p:spPr>
        <p:txBody>
          <a:bodyPr wrap="none">
            <a:spAutoFit/>
          </a:bodyPr>
          <a:lstStyle/>
          <a:p>
            <a:r>
              <a:rPr lang="en-US" sz="1400"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18"/>
              </a:rPr>
              <a:t>N. Wiener ’61</a:t>
            </a:r>
            <a:r>
              <a:rPr lang="en-U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1400"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19"/>
              </a:rPr>
              <a:t>R. B. Fuller ’68</a:t>
            </a:r>
            <a:r>
              <a:rPr lang="en-U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1400"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20"/>
              </a:rPr>
              <a:t>W. B. Arthur, Ed ’97</a:t>
            </a:r>
            <a:endParaRPr lang="en-US" sz="1400" dirty="0"/>
          </a:p>
        </p:txBody>
      </p:sp>
      <p:sp>
        <p:nvSpPr>
          <p:cNvPr id="18" name="Rectangle 17"/>
          <p:cNvSpPr/>
          <p:nvPr/>
        </p:nvSpPr>
        <p:spPr>
          <a:xfrm>
            <a:off x="9661584" y="5893777"/>
            <a:ext cx="1375569" cy="307777"/>
          </a:xfrm>
          <a:prstGeom prst="rect">
            <a:avLst/>
          </a:prstGeom>
        </p:spPr>
        <p:txBody>
          <a:bodyPr wrap="none">
            <a:spAutoFit/>
          </a:bodyPr>
          <a:lstStyle/>
          <a:p>
            <a:r>
              <a:rPr lang="en-US" sz="1400" dirty="0">
                <a:hlinkClick r:id="rId21"/>
              </a:rPr>
              <a:t>Oliver Sachs ‘15 </a:t>
            </a:r>
            <a:endParaRPr lang="en-US" sz="1400" dirty="0"/>
          </a:p>
        </p:txBody>
      </p:sp>
      <p:pic>
        <p:nvPicPr>
          <p:cNvPr id="20" name="Picture 19">
            <a:hlinkClick r:id="rId22"/>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384010" y="3983103"/>
            <a:ext cx="1286337" cy="1901153"/>
          </a:xfrm>
          <a:prstGeom prst="rect">
            <a:avLst/>
          </a:prstGeom>
          <a:ln>
            <a:solidFill>
              <a:schemeClr val="accent1"/>
            </a:solidFill>
          </a:ln>
        </p:spPr>
      </p:pic>
    </p:spTree>
    <p:extLst>
      <p:ext uri="{BB962C8B-B14F-4D97-AF65-F5344CB8AC3E}">
        <p14:creationId xmlns:p14="http://schemas.microsoft.com/office/powerpoint/2010/main" val="12690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fill="hold"/>
                                        <p:tgtEl>
                                          <p:spTgt spid="2"/>
                                        </p:tgtEl>
                                        <p:attrNameLst>
                                          <p:attrName>ppt_x</p:attrName>
                                        </p:attrNameLst>
                                      </p:cBhvr>
                                      <p:tavLst>
                                        <p:tav tm="0">
                                          <p:val>
                                            <p:strVal val="#ppt_x"/>
                                          </p:val>
                                        </p:tav>
                                        <p:tav tm="100000">
                                          <p:val>
                                            <p:strVal val="#ppt_x"/>
                                          </p:val>
                                        </p:tav>
                                      </p:tavLst>
                                    </p:anim>
                                    <p:anim calcmode="lin" valueType="num">
                                      <p:cBhvr additive="base">
                                        <p:cTn id="52" dur="500" fill="hold"/>
                                        <p:tgtEl>
                                          <p:spTgt spid="2"/>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ppt_x"/>
                                          </p:val>
                                        </p:tav>
                                        <p:tav tm="100000">
                                          <p:val>
                                            <p:strVal val="#ppt_x"/>
                                          </p:val>
                                        </p:tav>
                                      </p:tavLst>
                                    </p:anim>
                                    <p:anim calcmode="lin" valueType="num">
                                      <p:cBhvr additive="base">
                                        <p:cTn id="6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2"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25926" y="967955"/>
            <a:ext cx="3690635" cy="1015663"/>
          </a:xfrm>
          <a:prstGeom prst="rect">
            <a:avLst/>
          </a:prstGeom>
          <a:noFill/>
        </p:spPr>
        <p:txBody>
          <a:bodyPr wrap="square" rtlCol="0">
            <a:spAutoFit/>
          </a:bodyPr>
          <a:lstStyle/>
          <a:p>
            <a:r>
              <a:rPr lang="en-US" sz="2000" dirty="0"/>
              <a:t>Now, what’ happening here?  </a:t>
            </a:r>
          </a:p>
          <a:p>
            <a:r>
              <a:rPr lang="en-US" sz="2000" dirty="0"/>
              <a:t>Just exponentiation of THINGS?</a:t>
            </a:r>
          </a:p>
          <a:p>
            <a:r>
              <a:rPr lang="en-US" sz="2000" dirty="0"/>
              <a:t>Is that all this is?</a:t>
            </a:r>
          </a:p>
        </p:txBody>
      </p:sp>
      <p:pic>
        <p:nvPicPr>
          <p:cNvPr id="3" name="Picture 2">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8929" y="2210926"/>
            <a:ext cx="2113426" cy="1455604"/>
          </a:xfrm>
          <a:prstGeom prst="rect">
            <a:avLst/>
          </a:prstGeom>
        </p:spPr>
      </p:pic>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6561" y="2295850"/>
            <a:ext cx="1402953" cy="1224201"/>
          </a:xfrm>
          <a:prstGeom prst="rect">
            <a:avLst/>
          </a:prstGeom>
        </p:spPr>
      </p:pic>
      <p:pic>
        <p:nvPicPr>
          <p:cNvPr id="5" name="Picture 4">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8500" y="3874479"/>
            <a:ext cx="3701135" cy="1737799"/>
          </a:xfrm>
          <a:prstGeom prst="rect">
            <a:avLst/>
          </a:prstGeom>
          <a:ln>
            <a:solidFill>
              <a:schemeClr val="accent1"/>
            </a:solidFill>
          </a:ln>
        </p:spPr>
      </p:pic>
      <p:pic>
        <p:nvPicPr>
          <p:cNvPr id="6" name="Picture 5">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36582" y="2288382"/>
            <a:ext cx="2457215" cy="3323896"/>
          </a:xfrm>
          <a:prstGeom prst="rect">
            <a:avLst/>
          </a:prstGeom>
          <a:ln>
            <a:solidFill>
              <a:schemeClr val="accent1"/>
            </a:solidFill>
          </a:ln>
        </p:spPr>
      </p:pic>
      <p:sp>
        <p:nvSpPr>
          <p:cNvPr id="7" name="TextBox 6"/>
          <p:cNvSpPr txBox="1"/>
          <p:nvPr/>
        </p:nvSpPr>
        <p:spPr>
          <a:xfrm>
            <a:off x="5184266" y="952567"/>
            <a:ext cx="5833135" cy="1046440"/>
          </a:xfrm>
          <a:prstGeom prst="rect">
            <a:avLst/>
          </a:prstGeom>
          <a:noFill/>
        </p:spPr>
        <p:txBody>
          <a:bodyPr wrap="none" rtlCol="0">
            <a:spAutoFit/>
          </a:bodyPr>
          <a:lstStyle/>
          <a:p>
            <a:r>
              <a:rPr lang="en-US" sz="2000" dirty="0"/>
              <a:t>Or also exponentiation and diffusion of </a:t>
            </a:r>
            <a:r>
              <a:rPr lang="en-US" sz="2000" dirty="0">
                <a:hlinkClick r:id="rId10"/>
              </a:rPr>
              <a:t>key clusters of </a:t>
            </a:r>
          </a:p>
          <a:p>
            <a:r>
              <a:rPr lang="en-US" sz="2000" dirty="0">
                <a:hlinkClick r:id="rId10"/>
              </a:rPr>
              <a:t>innovative IDEAS thru the minds of ever more people</a:t>
            </a:r>
            <a:r>
              <a:rPr lang="en-US" sz="2000" dirty="0"/>
              <a:t>?</a:t>
            </a:r>
          </a:p>
          <a:p>
            <a:r>
              <a:rPr lang="en-US" sz="2000" b="1" dirty="0"/>
              <a:t>IDEAS on how to MAKE and USE things . . .</a:t>
            </a:r>
          </a:p>
        </p:txBody>
      </p:sp>
      <p:pic>
        <p:nvPicPr>
          <p:cNvPr id="8" name="Picture 7">
            <a:hlinkClick r:id="rId11"/>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66231" y="3874480"/>
            <a:ext cx="1335322" cy="1737799"/>
          </a:xfrm>
          <a:prstGeom prst="rect">
            <a:avLst/>
          </a:prstGeom>
        </p:spPr>
      </p:pic>
    </p:spTree>
    <p:extLst>
      <p:ext uri="{BB962C8B-B14F-4D97-AF65-F5344CB8AC3E}">
        <p14:creationId xmlns:p14="http://schemas.microsoft.com/office/powerpoint/2010/main" val="314406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650" y="1149443"/>
            <a:ext cx="9609214" cy="4324261"/>
          </a:xfrm>
          <a:prstGeom prst="rect">
            <a:avLst/>
          </a:prstGeom>
          <a:noFill/>
        </p:spPr>
        <p:txBody>
          <a:bodyPr wrap="square" rtlCol="0">
            <a:spAutoFit/>
          </a:bodyPr>
          <a:lstStyle/>
          <a:p>
            <a:pPr>
              <a:spcAft>
                <a:spcPts val="1200"/>
              </a:spcAft>
            </a:pPr>
            <a:r>
              <a:rPr lang="en-US" sz="2200" b="1" dirty="0"/>
              <a:t>In Conclusion: A Conjecture about Possible Futures </a:t>
            </a:r>
            <a:r>
              <a:rPr lang="en-US" sz="2200" dirty="0">
                <a:solidFill>
                  <a:schemeClr val="bg1">
                    <a:lumMod val="65000"/>
                  </a:schemeClr>
                </a:solidFill>
              </a:rPr>
              <a:t>(</a:t>
            </a:r>
            <a:r>
              <a:rPr lang="en-US" dirty="0">
                <a:solidFill>
                  <a:schemeClr val="bg1">
                    <a:lumMod val="65000"/>
                  </a:schemeClr>
                </a:solidFill>
              </a:rPr>
              <a:t>&amp;</a:t>
            </a:r>
            <a:r>
              <a:rPr lang="en-US" sz="2200" dirty="0">
                <a:solidFill>
                  <a:schemeClr val="bg1">
                    <a:lumMod val="65000"/>
                  </a:schemeClr>
                </a:solidFill>
              </a:rPr>
              <a:t> alt. measures to GDP):</a:t>
            </a:r>
          </a:p>
          <a:p>
            <a:r>
              <a:rPr lang="en-US" sz="2200" dirty="0"/>
              <a:t>By cooperatively creating and sharing of ideas for doing </a:t>
            </a:r>
            <a:r>
              <a:rPr lang="en-US" sz="2200" b="1" dirty="0">
                <a:hlinkClick r:id="rId3"/>
              </a:rPr>
              <a:t>ever-more </a:t>
            </a:r>
            <a:r>
              <a:rPr lang="en-US" sz="2200" dirty="0">
                <a:hlinkClick r:id="rId3"/>
              </a:rPr>
              <a:t>with</a:t>
            </a:r>
            <a:r>
              <a:rPr lang="en-US" sz="2200" b="1" dirty="0">
                <a:hlinkClick r:id="rId3"/>
              </a:rPr>
              <a:t> ever-less</a:t>
            </a:r>
            <a:r>
              <a:rPr lang="en-US" sz="2200" b="1" dirty="0"/>
              <a:t>,</a:t>
            </a:r>
            <a:r>
              <a:rPr lang="en-US" sz="2200" dirty="0"/>
              <a:t> </a:t>
            </a:r>
          </a:p>
          <a:p>
            <a:pPr>
              <a:spcAft>
                <a:spcPts val="1400"/>
              </a:spcAft>
            </a:pPr>
            <a:r>
              <a:rPr lang="en-US" sz="2200" dirty="0"/>
              <a:t>the incoming wave of techno-social innovation now has the stunning potential of:</a:t>
            </a:r>
          </a:p>
          <a:p>
            <a:pPr marL="457200" indent="-457200">
              <a:spcAft>
                <a:spcPts val="800"/>
              </a:spcAft>
              <a:buAutoNum type="arabicParenBoth"/>
            </a:pPr>
            <a:r>
              <a:rPr lang="en-US" sz="2200" dirty="0"/>
              <a:t>Sustainably providing </a:t>
            </a:r>
            <a:r>
              <a:rPr lang="en-US" sz="2200" b="1" dirty="0">
                <a:solidFill>
                  <a:srgbClr val="00B0F0"/>
                </a:solidFill>
              </a:rPr>
              <a:t>ever-increasing</a:t>
            </a:r>
            <a:r>
              <a:rPr lang="en-US" sz="2200" dirty="0"/>
              <a:t> infrastructural functionality and life experiential-amplification per person, </a:t>
            </a:r>
          </a:p>
          <a:p>
            <a:pPr marL="457200" indent="-457200">
              <a:spcAft>
                <a:spcPts val="800"/>
              </a:spcAft>
              <a:buAutoNum type="arabicParenBoth"/>
            </a:pPr>
            <a:r>
              <a:rPr lang="en-US" sz="2200" dirty="0"/>
              <a:t>While consuming </a:t>
            </a:r>
            <a:r>
              <a:rPr lang="en-US" sz="2200" b="1" dirty="0">
                <a:solidFill>
                  <a:srgbClr val="00B050"/>
                </a:solidFill>
              </a:rPr>
              <a:t>ever-decreasing</a:t>
            </a:r>
            <a:r>
              <a:rPr lang="en-US" sz="2200" dirty="0"/>
              <a:t> energy and material resources per person</a:t>
            </a:r>
          </a:p>
          <a:p>
            <a:pPr marL="457200" indent="-457200">
              <a:spcAft>
                <a:spcPts val="800"/>
              </a:spcAft>
              <a:buAutoNum type="arabicParenBoth"/>
            </a:pPr>
            <a:r>
              <a:rPr lang="en-US" sz="2200" dirty="0"/>
              <a:t>Thus beginning the </a:t>
            </a:r>
            <a:r>
              <a:rPr lang="en-US" sz="2200" b="1" dirty="0">
                <a:solidFill>
                  <a:srgbClr val="FF0000"/>
                </a:solidFill>
              </a:rPr>
              <a:t>reigning-in</a:t>
            </a:r>
            <a:r>
              <a:rPr lang="en-US" sz="2200" dirty="0"/>
              <a:t> of our unsustainable over-use of planet earth</a:t>
            </a:r>
          </a:p>
          <a:p>
            <a:pPr marL="457200" indent="-457200">
              <a:spcAft>
                <a:spcPts val="1600"/>
              </a:spcAft>
              <a:buAutoNum type="arabicParenBoth"/>
            </a:pPr>
            <a:r>
              <a:rPr lang="en-US" sz="2200" dirty="0"/>
              <a:t>While simultaneously</a:t>
            </a:r>
            <a:r>
              <a:rPr lang="en-US" sz="2200" b="1" dirty="0"/>
              <a:t> </a:t>
            </a:r>
            <a:r>
              <a:rPr lang="en-US" sz="2200" b="1" dirty="0">
                <a:solidFill>
                  <a:srgbClr val="7030A0"/>
                </a:solidFill>
              </a:rPr>
              <a:t>opening-up</a:t>
            </a:r>
            <a:r>
              <a:rPr lang="en-US" sz="2200" b="1" dirty="0"/>
              <a:t> </a:t>
            </a:r>
            <a:r>
              <a:rPr lang="en-US" sz="2200" dirty="0"/>
              <a:t>unprecedented explorations of the greatest evolutionary frontier . . .  the frontier of </a:t>
            </a:r>
            <a:r>
              <a:rPr lang="en-US" sz="2200" b="1" dirty="0">
                <a:solidFill>
                  <a:schemeClr val="accent3">
                    <a:lumMod val="75000"/>
                  </a:schemeClr>
                </a:solidFill>
              </a:rPr>
              <a:t>what it’s possible to do</a:t>
            </a:r>
            <a:r>
              <a:rPr lang="en-US" sz="2200" dirty="0"/>
              <a:t>!</a:t>
            </a:r>
          </a:p>
          <a:p>
            <a:pPr>
              <a:spcAft>
                <a:spcPts val="600"/>
              </a:spcAft>
            </a:pPr>
            <a:r>
              <a:rPr lang="en-US" sz="2200" b="1" dirty="0"/>
              <a:t>Thus we begin another Renaissance, as we enter the Techno-Social Age.</a:t>
            </a:r>
          </a:p>
        </p:txBody>
      </p:sp>
    </p:spTree>
    <p:extLst>
      <p:ext uri="{BB962C8B-B14F-4D97-AF65-F5344CB8AC3E}">
        <p14:creationId xmlns:p14="http://schemas.microsoft.com/office/powerpoint/2010/main" val="286091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additive="base">
                                        <p:cTn id="2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 calcmode="lin" valueType="num">
                                      <p:cBhvr additive="base">
                                        <p:cTn id="4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1881" y="829372"/>
            <a:ext cx="8299385" cy="430887"/>
          </a:xfrm>
          <a:prstGeom prst="rect">
            <a:avLst/>
          </a:prstGeom>
        </p:spPr>
        <p:txBody>
          <a:bodyPr wrap="square">
            <a:spAutoFit/>
          </a:bodyPr>
          <a:lstStyle/>
          <a:p>
            <a:pPr algn="ctr"/>
            <a:r>
              <a:rPr lang="en-US" sz="2200" dirty="0"/>
              <a:t>Finally, a personal perspective on “Our Travels Through Time”. . . </a:t>
            </a:r>
          </a:p>
        </p:txBody>
      </p:sp>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1790" y="1390146"/>
            <a:ext cx="7299565" cy="3849652"/>
          </a:xfrm>
          <a:prstGeom prst="rect">
            <a:avLst/>
          </a:prstGeom>
        </p:spPr>
      </p:pic>
      <p:sp>
        <p:nvSpPr>
          <p:cNvPr id="6" name="Rectangle 5"/>
          <p:cNvSpPr/>
          <p:nvPr/>
        </p:nvSpPr>
        <p:spPr>
          <a:xfrm>
            <a:off x="1861881" y="5369685"/>
            <a:ext cx="7936665" cy="677108"/>
          </a:xfrm>
          <a:prstGeom prst="rect">
            <a:avLst/>
          </a:prstGeom>
        </p:spPr>
        <p:txBody>
          <a:bodyPr wrap="square">
            <a:spAutoFit/>
          </a:bodyPr>
          <a:lstStyle/>
          <a:p>
            <a:pPr algn="r"/>
            <a:r>
              <a:rPr lang="en-US" sz="2000" dirty="0"/>
              <a:t>“</a:t>
            </a:r>
            <a:r>
              <a:rPr lang="en-US" sz="2000" dirty="0">
                <a:hlinkClick r:id="rId4"/>
              </a:rPr>
              <a:t>If you want to change the future, start living as if you’re already there!</a:t>
            </a:r>
            <a:r>
              <a:rPr lang="en-US" sz="2000" dirty="0"/>
              <a:t>”</a:t>
            </a:r>
          </a:p>
          <a:p>
            <a:pPr algn="r"/>
            <a:r>
              <a:rPr lang="en-US" dirty="0">
                <a:solidFill>
                  <a:schemeClr val="bg1">
                    <a:lumMod val="50000"/>
                  </a:schemeClr>
                </a:solidFill>
              </a:rPr>
              <a:t>– Lynn Conway</a:t>
            </a:r>
          </a:p>
        </p:txBody>
      </p:sp>
      <p:sp>
        <p:nvSpPr>
          <p:cNvPr id="3" name="TextBox 2"/>
          <p:cNvSpPr txBox="1"/>
          <p:nvPr/>
        </p:nvSpPr>
        <p:spPr>
          <a:xfrm>
            <a:off x="8053726" y="3597042"/>
            <a:ext cx="752475" cy="261610"/>
          </a:xfrm>
          <a:prstGeom prst="rect">
            <a:avLst/>
          </a:prstGeom>
          <a:noFill/>
        </p:spPr>
        <p:txBody>
          <a:bodyPr wrap="square" rtlCol="0">
            <a:spAutoFit/>
          </a:bodyPr>
          <a:lstStyle/>
          <a:p>
            <a:r>
              <a:rPr lang="en-US" sz="1100" dirty="0">
                <a:hlinkClick r:id="rId2"/>
              </a:rPr>
              <a:t>Source</a:t>
            </a:r>
            <a:endParaRPr lang="en-US" sz="1100" dirty="0"/>
          </a:p>
        </p:txBody>
      </p:sp>
    </p:spTree>
    <p:extLst>
      <p:ext uri="{BB962C8B-B14F-4D97-AF65-F5344CB8AC3E}">
        <p14:creationId xmlns:p14="http://schemas.microsoft.com/office/powerpoint/2010/main" val="131021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06954" y="2843738"/>
            <a:ext cx="1168151" cy="769441"/>
          </a:xfrm>
          <a:prstGeom prst="rect">
            <a:avLst/>
          </a:prstGeom>
          <a:noFill/>
        </p:spPr>
        <p:txBody>
          <a:bodyPr wrap="square" rtlCol="0">
            <a:spAutoFit/>
          </a:bodyPr>
          <a:lstStyle/>
          <a:p>
            <a:r>
              <a:rPr lang="en-US" sz="4400" dirty="0"/>
              <a:t>END</a:t>
            </a:r>
          </a:p>
        </p:txBody>
      </p:sp>
      <p:sp>
        <p:nvSpPr>
          <p:cNvPr id="4" name="Rectangle 3"/>
          <p:cNvSpPr/>
          <p:nvPr/>
        </p:nvSpPr>
        <p:spPr>
          <a:xfrm>
            <a:off x="3435626" y="5354671"/>
            <a:ext cx="5310809" cy="600164"/>
          </a:xfrm>
          <a:prstGeom prst="rect">
            <a:avLst/>
          </a:prstGeom>
        </p:spPr>
        <p:txBody>
          <a:bodyPr wrap="square">
            <a:spAutoFit/>
          </a:bodyPr>
          <a:lstStyle/>
          <a:p>
            <a:pPr algn="ctr"/>
            <a:r>
              <a:rPr lang="en-US" sz="1100" dirty="0"/>
              <a:t>This slideshow with all embedded links is posted online for later study &amp; reference:</a:t>
            </a:r>
          </a:p>
          <a:p>
            <a:pPr algn="ctr"/>
            <a:r>
              <a:rPr lang="en-US" sz="1100" dirty="0">
                <a:hlinkClick r:id="rId2"/>
              </a:rPr>
              <a:t>http://ai.eecs.umich.edu/people/conway/Memoirs/Talks/UVIC/Techno_Social_Talk.pptx</a:t>
            </a:r>
            <a:r>
              <a:rPr lang="en-US" sz="1100" dirty="0"/>
              <a:t>  </a:t>
            </a:r>
          </a:p>
          <a:p>
            <a:pPr algn="ctr"/>
            <a:r>
              <a:rPr lang="en-US" sz="1100" dirty="0">
                <a:hlinkClick r:id="rId3"/>
              </a:rPr>
              <a:t>http://ai.eecs.umich.edu/people/conway/Memoirs/Talks/UVIC/Techno_Social_Talk.pdf</a:t>
            </a:r>
            <a:r>
              <a:rPr lang="en-US" sz="1100" dirty="0"/>
              <a:t>   </a:t>
            </a:r>
          </a:p>
        </p:txBody>
      </p:sp>
    </p:spTree>
    <p:extLst>
      <p:ext uri="{BB962C8B-B14F-4D97-AF65-F5344CB8AC3E}">
        <p14:creationId xmlns:p14="http://schemas.microsoft.com/office/powerpoint/2010/main" val="5128845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55687</TotalTime>
  <Words>5183</Words>
  <Application>Microsoft Office PowerPoint</Application>
  <PresentationFormat>Widescreen</PresentationFormat>
  <Paragraphs>643</Paragraphs>
  <Slides>92</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92</vt:i4>
      </vt:variant>
    </vt:vector>
  </HeadingPairs>
  <TitlesOfParts>
    <vt:vector size="98"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 Steinmetz Memorial Lecture</dc:title>
  <dc:creator>Lynn Conway</dc:creator>
  <cp:keywords>Charles Proteus Steinmetz, AC electricity revolution, Hysteresis, Mathematics, Union College, IEEE, Lynn Conway, VLSI microelectronics revolution, Xerox PARC, DARPA, ARPANET, MIT, MPC79, Silicon Foundry, Fabless Design, Carver Mead, Gordon Moore, Moore’s law, exponential function, logistics function, diffusion of innovations, Gartner Hype Cycle, MEMS, microsystems, EDA, multi-physics, MOOCs, Blended Learning, drones, MYO, Parrot Bebop, Oculus Rift, Thalmic Systems, Zano drone, 3D printing, additive manufacturing, Apple Watch, ARA, Michigan Micro Mote, Social Physics, Khan Academy, TSMC, Global Foundries, Wearables, Virtual Reality, Augmented Reality, Internet, Diffusion of Innovations.</cp:keywords>
  <dc:description>Union College and IEEE Schenectady Section present The Steinmetz Memorial Lecture for 2015:_x000d_
“Our Travels Through Time: Envisioning Historical Waves of Technological Innovation”_x000d_
Lynn Conway_x000d_
Professor of EECS, Emerita_x000d_
University of Michigan, Ann Arbor</dc:description>
  <cp:lastModifiedBy>Lynn Conway</cp:lastModifiedBy>
  <cp:revision>1162</cp:revision>
  <cp:lastPrinted>2016-03-21T17:10:27Z</cp:lastPrinted>
  <dcterms:created xsi:type="dcterms:W3CDTF">2015-04-09T14:43:49Z</dcterms:created>
  <dcterms:modified xsi:type="dcterms:W3CDTF">2016-11-03T17:59:44Z</dcterms:modified>
</cp:coreProperties>
</file>