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19" r:id="rId2"/>
    <p:sldId id="439" r:id="rId3"/>
    <p:sldId id="456" r:id="rId4"/>
    <p:sldId id="475" r:id="rId5"/>
    <p:sldId id="445" r:id="rId6"/>
    <p:sldId id="426" r:id="rId7"/>
    <p:sldId id="431" r:id="rId8"/>
    <p:sldId id="474" r:id="rId9"/>
    <p:sldId id="430" r:id="rId10"/>
    <p:sldId id="421" r:id="rId11"/>
    <p:sldId id="396" r:id="rId12"/>
    <p:sldId id="399" r:id="rId13"/>
    <p:sldId id="401" r:id="rId14"/>
    <p:sldId id="403" r:id="rId15"/>
    <p:sldId id="400" r:id="rId16"/>
    <p:sldId id="405" r:id="rId17"/>
    <p:sldId id="487" r:id="rId18"/>
    <p:sldId id="482" r:id="rId19"/>
    <p:sldId id="481" r:id="rId20"/>
    <p:sldId id="410" r:id="rId21"/>
    <p:sldId id="411" r:id="rId22"/>
    <p:sldId id="412" r:id="rId23"/>
    <p:sldId id="479" r:id="rId24"/>
    <p:sldId id="491" r:id="rId25"/>
    <p:sldId id="492" r:id="rId26"/>
    <p:sldId id="440" r:id="rId27"/>
    <p:sldId id="418" r:id="rId28"/>
    <p:sldId id="441" r:id="rId29"/>
    <p:sldId id="483" r:id="rId30"/>
    <p:sldId id="433" r:id="rId31"/>
    <p:sldId id="424" r:id="rId32"/>
    <p:sldId id="425" r:id="rId33"/>
    <p:sldId id="428" r:id="rId34"/>
    <p:sldId id="434" r:id="rId35"/>
    <p:sldId id="446" r:id="rId36"/>
    <p:sldId id="404" r:id="rId37"/>
    <p:sldId id="429" r:id="rId38"/>
    <p:sldId id="449" r:id="rId39"/>
    <p:sldId id="437" r:id="rId40"/>
    <p:sldId id="436" r:id="rId41"/>
    <p:sldId id="438" r:id="rId42"/>
    <p:sldId id="442" r:id="rId43"/>
    <p:sldId id="448" r:id="rId44"/>
    <p:sldId id="311" r:id="rId45"/>
    <p:sldId id="459" r:id="rId46"/>
    <p:sldId id="450" r:id="rId47"/>
    <p:sldId id="457" r:id="rId48"/>
    <p:sldId id="470" r:id="rId49"/>
    <p:sldId id="460" r:id="rId50"/>
    <p:sldId id="443" r:id="rId5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0" autoAdjust="0"/>
    <p:restoredTop sz="93220" autoAdjust="0"/>
  </p:normalViewPr>
  <p:slideViewPr>
    <p:cSldViewPr snapToGrid="0">
      <p:cViewPr varScale="1">
        <p:scale>
          <a:sx n="65" d="100"/>
          <a:sy n="65" d="100"/>
        </p:scale>
        <p:origin x="458" y="34"/>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9" rIns="93936" bIns="46969" rtlCol="0"/>
          <a:lstStyle>
            <a:lvl1pPr algn="r">
              <a:defRPr sz="1200"/>
            </a:lvl1pPr>
          </a:lstStyle>
          <a:p>
            <a:fld id="{30523440-7950-4CE8-99CE-A8F7FC1FE06C}" type="datetimeFigureOut">
              <a:rPr lang="en-US" smtClean="0"/>
              <a:t>5/4/2017</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9" rIns="93936" bIns="46969"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9" rIns="93936" bIns="46969" rtlCol="0"/>
          <a:lstStyle>
            <a:lvl1pPr algn="r">
              <a:defRPr sz="1200"/>
            </a:lvl1pPr>
          </a:lstStyle>
          <a:p>
            <a:fld id="{16260984-2B4E-4909-83B3-A309576FED78}" type="datetimeFigureOut">
              <a:rPr lang="en-US" smtClean="0"/>
              <a:t>5/4/2017</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9" rIns="93936" bIns="46969"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6" tIns="46969" rIns="93936" bIns="469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9" rIns="93936" bIns="46969"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30</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35</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38</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42</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46</a:t>
            </a:fld>
            <a:endParaRPr lang="en-US"/>
          </a:p>
        </p:txBody>
      </p:sp>
    </p:spTree>
    <p:extLst>
      <p:ext uri="{BB962C8B-B14F-4D97-AF65-F5344CB8AC3E}">
        <p14:creationId xmlns:p14="http://schemas.microsoft.com/office/powerpoint/2010/main" val="351681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11</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13</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16</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17</a:t>
            </a:fld>
            <a:endParaRPr lang="en-US"/>
          </a:p>
        </p:txBody>
      </p:sp>
    </p:spTree>
    <p:extLst>
      <p:ext uri="{BB962C8B-B14F-4D97-AF65-F5344CB8AC3E}">
        <p14:creationId xmlns:p14="http://schemas.microsoft.com/office/powerpoint/2010/main" val="29662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19</a:t>
            </a:fld>
            <a:endParaRPr lang="en-US"/>
          </a:p>
        </p:txBody>
      </p:sp>
    </p:spTree>
    <p:extLst>
      <p:ext uri="{BB962C8B-B14F-4D97-AF65-F5344CB8AC3E}">
        <p14:creationId xmlns:p14="http://schemas.microsoft.com/office/powerpoint/2010/main" val="67443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24</a:t>
            </a:fld>
            <a:endParaRPr lang="en-US"/>
          </a:p>
        </p:txBody>
      </p:sp>
    </p:spTree>
    <p:extLst>
      <p:ext uri="{BB962C8B-B14F-4D97-AF65-F5344CB8AC3E}">
        <p14:creationId xmlns:p14="http://schemas.microsoft.com/office/powerpoint/2010/main" val="318392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5/4/2017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5/4/2017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5/4/2017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5/4/2017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boingboing.net/2015/05/08/cto-megan-smith-explains-how-w.html" TargetMode="External"/><Relationship Id="rId13" Type="http://schemas.openxmlformats.org/officeDocument/2006/relationships/hyperlink" Target="http://ai.eecs.umich.edu/people/conway/Memoirs/Talks/UNIT_2017/Inside_Story_Talk.pptx" TargetMode="External"/><Relationship Id="rId18" Type="http://schemas.openxmlformats.org/officeDocument/2006/relationships/hyperlink" Target="http://ai.eecs.umich.edu/people/conway/Memoirs/VLSI/SSCM/VLSI_Reminiscences.pdf" TargetMode="External"/><Relationship Id="rId3" Type="http://schemas.openxmlformats.org/officeDocument/2006/relationships/hyperlink" Target="http://www.lynnconway.com/" TargetMode="External"/><Relationship Id="rId7" Type="http://schemas.openxmlformats.org/officeDocument/2006/relationships/hyperlink" Target="https://obamawhitehouse.archives.gov/administration/eop/ostp/about/leadershipstaff/smith" TargetMode="External"/><Relationship Id="rId12" Type="http://schemas.openxmlformats.org/officeDocument/2006/relationships/hyperlink" Target="http://www.nsf.gov/od/odi/sep/lgbt.jsp" TargetMode="External"/><Relationship Id="rId17" Type="http://schemas.openxmlformats.org/officeDocument/2006/relationships/image" Target="../media/image3.jpg"/><Relationship Id="rId2" Type="http://schemas.openxmlformats.org/officeDocument/2006/relationships/notesSlide" Target="../notesSlides/notesSlide1.xml"/><Relationship Id="rId16"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hyperlink" Target="http://connecting-unicorns.com/" TargetMode="External"/><Relationship Id="rId11" Type="http://schemas.openxmlformats.org/officeDocument/2006/relationships/hyperlink" Target="http://ai.eecs.umich.edu/people/conway/Memoirs/Talks/NSF/Images/NSF_2015_Pride_Program.jpg" TargetMode="External"/><Relationship Id="rId5" Type="http://schemas.openxmlformats.org/officeDocument/2006/relationships/hyperlink" Target="http://connecting-unicorns.com/wp-content/uploads/2017/05/Program-Final.pdf" TargetMode="External"/><Relationship Id="rId15" Type="http://schemas.openxmlformats.org/officeDocument/2006/relationships/image" Target="../media/image1.jpeg"/><Relationship Id="rId10" Type="http://schemas.openxmlformats.org/officeDocument/2006/relationships/hyperlink" Target="https://en.wikipedia.org/wiki/Invisible_Man" TargetMode="External"/><Relationship Id="rId19" Type="http://schemas.openxmlformats.org/officeDocument/2006/relationships/image" Target="../media/image4.jpeg"/><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Ralph_Ellison" TargetMode="External"/><Relationship Id="rId14" Type="http://schemas.openxmlformats.org/officeDocument/2006/relationships/hyperlink" Target="http://ai.eecs.umich.edu/people/conway/Memoirs/Talks/UNIT_2017/Inside_Story_Talk.pdf"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www.cpu-zone.com/4004.htm" TargetMode="External"/><Relationship Id="rId4" Type="http://schemas.openxmlformats.org/officeDocument/2006/relationships/image" Target="../media/image15.jpg"/><Relationship Id="rId9" Type="http://schemas.openxmlformats.org/officeDocument/2006/relationships/hyperlink" Target="http://en.wikipedia.org/wiki/Transistor_cou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hyperlink" Target="http://en.wikipedia.org/wiki/ARPANET" TargetMode="External"/><Relationship Id="rId5" Type="http://schemas.openxmlformats.org/officeDocument/2006/relationships/image" Target="../media/image18.gif"/><Relationship Id="rId10" Type="http://schemas.openxmlformats.org/officeDocument/2006/relationships/image" Target="../media/image21.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22.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hyperlink" Target="http://ai.eecs.umich.edu/people/conway/VLSI/VLSIarchive.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0.jpg"/><Relationship Id="rId4" Type="http://schemas.openxmlformats.org/officeDocument/2006/relationships/hyperlink" Target="http://ai.eecs.umich.edu/people/conway/VLSI/VLSIText/PP-V3/2s/V3.two-sided.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fHyRdAyqV5c&amp;t=0m1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31.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2.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E-commerce"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4" Type="http://schemas.openxmlformats.org/officeDocument/2006/relationships/hyperlink" Target="http://ai.eecs.umich.edu/people/conway/Memoirs/VLSI/Commentaries/A_Paradigm_Shift_Was_Happening_by_Chuck_House.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hyperlink" Target="http://ai.eecs.umich.edu/people/conway/VLSI/MPCAdv/MPCAdv.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PC79/MPC79Report.pdf" TargetMode="External"/><Relationship Id="rId7" Type="http://schemas.openxmlformats.org/officeDocument/2006/relationships/hyperlink" Target="http://socialphysics.media.mit.edu/book/" TargetMode="External"/><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hyperlink" Target="https://www.amazon.com/Economy-Evolving-Complex-System-Institute/dp/0201328232" TargetMode="External"/><Relationship Id="rId5" Type="http://schemas.openxmlformats.org/officeDocument/2006/relationships/hyperlink" Target="http://ai.eecs.umich.edu/people/conway/VLSI/MPCAdv/Instructors.html" TargetMode="External"/><Relationship Id="rId4" Type="http://schemas.openxmlformats.org/officeDocument/2006/relationships/hyperlink" Target="http://ai.eecs.umich.edu/people/conway/VLSI/MPCAdv/MPCAdv.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1.jpeg"/><Relationship Id="rId9" Type="http://schemas.openxmlformats.org/officeDocument/2006/relationships/hyperlink" Target="http://ai.eecs.umich.edu/people/conway/VLSI/BackgroundContext/Sutherland_Letter.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www.amazon.com/gp/product/B0029PBVCA/" TargetMode="External"/><Relationship Id="rId7" Type="http://schemas.openxmlformats.org/officeDocument/2006/relationships/image" Target="../media/image48.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www.huffingtonpost.com/lynn-conway/the-many-shades-of-out_b_3591764.html"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 Id="rId4" Type="http://schemas.openxmlformats.org/officeDocument/2006/relationships/hyperlink" Target="https://en.wikipedia.org/wiki/Self-fulfilling_prophecy"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ai.eecs.umich.edu/people/conway/VLSI/MPCAdv/MPCAdv.html" TargetMode="External"/><Relationship Id="rId3" Type="http://schemas.openxmlformats.org/officeDocument/2006/relationships/hyperlink" Target="http://ai.eecs.umich.edu/people/conway/Memoirs/VLSI/Commentaries/A_Paradigm_Shift_Was_Happening_by_Chuck_House.pdf" TargetMode="External"/><Relationship Id="rId7" Type="http://schemas.openxmlformats.org/officeDocument/2006/relationships/hyperlink" Target="https://en.wikipedia.org/wiki/The_Mother_of_All_Demos" TargetMode="External"/><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s://en.wikipedia.org/wiki/Douglas_Engelbart" TargetMode="External"/><Relationship Id="rId5" Type="http://schemas.openxmlformats.org/officeDocument/2006/relationships/hyperlink" Target="https://en.wikipedia.org/wiki/The_Structure_of_Scientific_Revolutions" TargetMode="External"/><Relationship Id="rId10" Type="http://schemas.openxmlformats.org/officeDocument/2006/relationships/image" Target="../media/image57.jpg"/><Relationship Id="rId4" Type="http://schemas.openxmlformats.org/officeDocument/2006/relationships/hyperlink" Target="http://ai.eecs.umich.edu/people/conway/VLSI/MIT78/MIT78.pdf" TargetMode="External"/><Relationship Id="rId9"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hyperlink" Target="http://www.darpa.mil/" TargetMode="External"/><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ai.eecs.umich.edu/people/conway/Memoirs/VLSI/SSCM/VLSI_Reminiscences.pdf" TargetMode="External"/><Relationship Id="rId5" Type="http://schemas.openxmlformats.org/officeDocument/2006/relationships/hyperlink" Target="http://ai.eecs.umich.edu/people/conway/VLSI/MPCAdv/MPCAdv.pdf" TargetMode="Externa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hyperlink" Target="http://ai.eecs.umich.edu/people/conway/VLSI/MPCAdv/MPCAdv.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UNIT_2017/Inside_Story_Talk.pdf" TargetMode="External"/><Relationship Id="rId4" Type="http://schemas.openxmlformats.org/officeDocument/2006/relationships/hyperlink" Target="http://ai.eecs.umich.edu/people/conway/Memoirs/Talks/UNIT_2017/Inside_Story_Talk.ppt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amazon.com/Evolution-Culture-Animals-Tyler-Bonner/dp/0691023735" TargetMode="External"/><Relationship Id="rId5" Type="http://schemas.openxmlformats.org/officeDocument/2006/relationships/hyperlink" Target="http://en.wikipedia.org/wiki/John_Tyler_Bonner" TargetMode="Externa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www.youtube.com/watch?v=J4b0UlAZcH4"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ai.eecs.umich.edu/people/conway/Memoirs/Talks/UVIC/Techno_Social_Talk.pptx" TargetMode="External"/><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hyperlink" Target="http://ai.eecs.umich.edu/people/conway/Memoirs/Talks/UVIC/Techno_Social_Talk.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dme.engin.umich.edu/lynnconwa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hyperlink" Target="http://boingboing.net/2015/05/08/cto-megan-smith-explains-how-w.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417" y="1399349"/>
            <a:ext cx="6746842" cy="3748590"/>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sz="1600" b="1" baseline="30000" dirty="0">
                <a:latin typeface="Calibri" panose="020F0502020204030204" pitchFamily="34" charset="0"/>
                <a:ea typeface="Calibri" panose="020F0502020204030204" pitchFamily="34" charset="0"/>
                <a:cs typeface="Times New Roman" panose="02020603050405020304" pitchFamily="18" charset="0"/>
              </a:rPr>
              <a:t>1,2,3</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Opening Keynote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#UNIT 2017</a:t>
            </a:r>
            <a:r>
              <a:rPr lang="en-US" sz="1600" dirty="0">
                <a:latin typeface="Calibri" panose="020F0502020204030204" pitchFamily="34" charset="0"/>
                <a:ea typeface="Calibri" panose="020F0502020204030204" pitchFamily="34" charset="0"/>
                <a:cs typeface="Times New Roman" panose="02020603050405020304" pitchFamily="18" charset="0"/>
              </a:rPr>
              <a:t>, Berlin, Germany, May 6, 2017</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8"/>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talk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a:lnSpc>
                <a:spcPct val="107000"/>
              </a:lnSpc>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Ralph Ellison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10"/>
              </a:rPr>
              <a:t>Invisible Man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200"/>
              </a:spcAft>
            </a:pPr>
            <a:r>
              <a:rPr lang="en-US" sz="1200" dirty="0">
                <a:latin typeface="Calibri" panose="020F0502020204030204" pitchFamily="34" charset="0"/>
                <a:ea typeface="Calibri" panose="020F0502020204030204" pitchFamily="34" charset="0"/>
                <a:cs typeface="Times New Roman" panose="02020603050405020304" pitchFamily="18" charset="0"/>
              </a:rPr>
              <a:t>2. Based on a </a:t>
            </a:r>
            <a:r>
              <a:rPr lang="en-US" sz="1200" dirty="0">
                <a:latin typeface="Calibri" panose="020F0502020204030204" pitchFamily="34" charset="0"/>
                <a:ea typeface="Calibri" panose="020F0502020204030204" pitchFamily="34" charset="0"/>
                <a:cs typeface="Times New Roman" panose="02020603050405020304" pitchFamily="18" charset="0"/>
                <a:hlinkClick r:id="rId11"/>
              </a:rPr>
              <a:t>Pride Keynote</a:t>
            </a:r>
            <a:r>
              <a:rPr lang="en-US" sz="1200" dirty="0">
                <a:latin typeface="Calibri" panose="020F0502020204030204" pitchFamily="34" charset="0"/>
                <a:ea typeface="Calibri" panose="020F0502020204030204" pitchFamily="34" charset="0"/>
                <a:cs typeface="Times New Roman" panose="02020603050405020304" pitchFamily="18" charset="0"/>
              </a:rPr>
              <a:t> at the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12"/>
              </a:rPr>
              <a:t>National Science Foundation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Arlington, VA, June 10, 2015.</a:t>
            </a: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3. </a:t>
            </a:r>
            <a:r>
              <a:rPr lang="en-US" sz="1200" dirty="0">
                <a:effectLst/>
                <a:latin typeface="Calibri" panose="020F0502020204030204" pitchFamily="34" charset="0"/>
                <a:ea typeface="Calibri" panose="020F0502020204030204" pitchFamily="34" charset="0"/>
                <a:cs typeface="Times New Roman" panose="02020603050405020304" pitchFamily="18" charset="0"/>
              </a:rPr>
              <a:t>Posted online</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hlinkClick r:id="rId13"/>
              </a:rPr>
              <a:t>http://ai.eecs.umich.edu/people/conway/Memoirs/Talks/UNIT_2017/Inside_Story_Talk.pptx</a:t>
            </a:r>
            <a:r>
              <a:rPr lang="en-US" sz="1000" dirty="0">
                <a:latin typeface="Calibri" panose="020F0502020204030204" pitchFamily="34" charset="0"/>
                <a:ea typeface="Calibri" panose="020F0502020204030204" pitchFamily="34" charset="0"/>
                <a:cs typeface="Times New Roman" panose="02020603050405020304" pitchFamily="18" charset="0"/>
              </a:rPr>
              <a:t> and </a:t>
            </a:r>
            <a:r>
              <a:rPr lang="en-US" sz="1000" dirty="0">
                <a:latin typeface="Calibri" panose="020F0502020204030204" pitchFamily="34" charset="0"/>
                <a:ea typeface="Calibri" panose="020F0502020204030204" pitchFamily="34" charset="0"/>
                <a:cs typeface="Times New Roman" panose="02020603050405020304" pitchFamily="18" charset="0"/>
                <a:hlinkClick r:id="rId14"/>
              </a:rPr>
              <a:t>.pdf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hlinkClick r:id="rId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49259" y="1031353"/>
            <a:ext cx="1832912" cy="1765880"/>
          </a:xfrm>
          <a:prstGeom prst="rect">
            <a:avLst/>
          </a:prstGeom>
          <a:ln>
            <a:solidFill>
              <a:schemeClr val="accent1"/>
            </a:solidFill>
          </a:ln>
        </p:spPr>
      </p:pic>
      <p:pic>
        <p:nvPicPr>
          <p:cNvPr id="6" name="Picture 5">
            <a:hlinkClick r:id="rId6"/>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5857" y="983673"/>
            <a:ext cx="1805426" cy="1930566"/>
          </a:xfrm>
          <a:prstGeom prst="rect">
            <a:avLst/>
          </a:prstGeom>
          <a:ln>
            <a:solidFill>
              <a:schemeClr val="accent1"/>
            </a:solidFill>
          </a:ln>
        </p:spPr>
      </p:pic>
      <p:pic>
        <p:nvPicPr>
          <p:cNvPr id="9" name="Picture 8">
            <a:hlinkClick r:id="rId5"/>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857" y="3291840"/>
            <a:ext cx="1805426" cy="2110784"/>
          </a:xfrm>
          <a:prstGeom prst="rect">
            <a:avLst/>
          </a:prstGeom>
          <a:ln>
            <a:solidFill>
              <a:schemeClr val="accent1"/>
            </a:solidFill>
          </a:ln>
        </p:spPr>
      </p:pic>
      <p:pic>
        <p:nvPicPr>
          <p:cNvPr id="7" name="Picture 6">
            <a:hlinkClick r:id="rId18"/>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49259" y="3118941"/>
            <a:ext cx="1832912" cy="2283683"/>
          </a:xfrm>
          <a:prstGeom prst="rect">
            <a:avLst/>
          </a:prstGeom>
        </p:spPr>
      </p:pic>
    </p:spTree>
    <p:extLst>
      <p:ext uri="{BB962C8B-B14F-4D97-AF65-F5344CB8AC3E}">
        <p14:creationId xmlns:p14="http://schemas.microsoft.com/office/powerpoint/2010/main" val="410070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3088" y="1547554"/>
            <a:ext cx="8383989" cy="3477875"/>
          </a:xfrm>
          <a:prstGeom prst="rect">
            <a:avLst/>
          </a:prstGeom>
        </p:spPr>
        <p:txBody>
          <a:bodyPr wrap="square">
            <a:spAutoFit/>
          </a:bodyPr>
          <a:lstStyle/>
          <a:p>
            <a:pPr algn="just"/>
            <a:r>
              <a:rPr lang="en-US" sz="2000" dirty="0">
                <a:hlinkClick r:id="rId2"/>
              </a:rPr>
              <a:t>Margaret Rossiter</a:t>
            </a:r>
            <a:r>
              <a:rPr lang="en-US" sz="2000" dirty="0"/>
              <a:t> coined the term “</a:t>
            </a:r>
            <a:r>
              <a:rPr lang="en-US" sz="2000" dirty="0">
                <a:hlinkClick r:id="rId3" tooltip="Matilda effect"/>
              </a:rPr>
              <a:t>Matilda effect</a:t>
            </a:r>
            <a:r>
              <a:rPr lang="en-US" sz="2000" dirty="0"/>
              <a:t>” in 1993 for the systemic repression and denial of contributions of women scientists, whose work is often attributed to male colleagues. </a:t>
            </a:r>
          </a:p>
          <a:p>
            <a:pPr algn="just"/>
            <a:endParaRPr lang="en-US" sz="2000" dirty="0"/>
          </a:p>
          <a:p>
            <a:pPr algn="just"/>
            <a:r>
              <a:rPr lang="en-US" sz="2000" dirty="0"/>
              <a:t>This is similar to the term "</a:t>
            </a:r>
            <a:r>
              <a:rPr lang="en-US" sz="2000" dirty="0">
                <a:hlinkClick r:id="rId4"/>
              </a:rPr>
              <a:t>Matthew effect</a:t>
            </a:r>
            <a:r>
              <a:rPr lang="en-US" sz="2000" dirty="0"/>
              <a:t>“ that sociologist </a:t>
            </a:r>
            <a:r>
              <a:rPr lang="en-US" sz="2000" dirty="0">
                <a:hlinkClick r:id="rId5"/>
              </a:rPr>
              <a:t>Robert Merton </a:t>
            </a:r>
            <a:r>
              <a:rPr lang="en-US" sz="2000" dirty="0"/>
              <a:t>coined in 1968, describing how eminent scientists get more credit than lesser-known researchers, even if their work is similar. </a:t>
            </a:r>
          </a:p>
          <a:p>
            <a:pPr algn="just"/>
            <a:endParaRPr lang="en-US" sz="2000" dirty="0"/>
          </a:p>
          <a:p>
            <a:pPr algn="just"/>
            <a:r>
              <a:rPr lang="en-US" sz="2000" dirty="0"/>
              <a:t>For example: a prize will usually awarded to the most senior researcher in a project, even if a grad student did all the work. </a:t>
            </a:r>
          </a:p>
          <a:p>
            <a:pPr algn="just"/>
            <a:endParaRPr lang="en-US" sz="2000" dirty="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93" y="775652"/>
            <a:ext cx="7138081" cy="1015663"/>
          </a:xfrm>
          <a:prstGeom prst="rect">
            <a:avLst/>
          </a:prstGeom>
          <a:noFill/>
        </p:spPr>
        <p:txBody>
          <a:bodyPr wrap="square" rtlCol="0">
            <a:spAutoFit/>
          </a:bodyPr>
          <a:lstStyle/>
          <a:p>
            <a:r>
              <a:rPr lang="en-US" sz="2000" b="1" dirty="0"/>
              <a:t>CASE STUDY: </a:t>
            </a:r>
          </a:p>
          <a:p>
            <a:r>
              <a:rPr lang="en-US" sz="2000" b="1" dirty="0"/>
              <a:t>The revolution in Very Large Scale Integrated (VLSI) silicon 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was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a:t>Rapid advances in lithography enabled the printing of ever-finer features, enabling ever-increasing the numbers of transistors to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a:t>A watershed was crossed in 1971</a:t>
            </a:r>
          </a:p>
          <a:p>
            <a:r>
              <a:rPr lang="en-US" sz="2000" dirty="0"/>
              <a:t>with the introduction of the </a:t>
            </a:r>
            <a:r>
              <a:rPr lang="en-US" sz="2000" dirty="0">
                <a:hlinkClick r:id="rId7"/>
              </a:rPr>
              <a:t>Intel 4004</a:t>
            </a:r>
            <a:r>
              <a:rPr lang="en-US" sz="2000" dirty="0"/>
              <a:t>, the first single-chip “</a:t>
            </a:r>
            <a:r>
              <a:rPr lang="en-US" sz="2000" dirty="0">
                <a:hlinkClick r:id="rId8"/>
              </a:rPr>
              <a:t>microprocessor</a:t>
            </a:r>
            <a:r>
              <a:rPr lang="en-US" sz="2000" dirty="0"/>
              <a:t>”:</a:t>
            </a:r>
          </a:p>
          <a:p>
            <a:r>
              <a:rPr lang="en-US" sz="2000" dirty="0"/>
              <a:t>a “computer processor on a chip” . . . </a:t>
            </a:r>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370" y="1222621"/>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710360" y="2215811"/>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705370" y="4538845"/>
            <a:ext cx="4440220"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705370" y="3554556"/>
            <a:ext cx="4717588" cy="923330"/>
          </a:xfrm>
          <a:prstGeom prst="rect">
            <a:avLst/>
          </a:prstGeom>
          <a:noFill/>
        </p:spPr>
        <p:txBody>
          <a:bodyPr wrap="square" rtlCol="0">
            <a:spAutoFit/>
          </a:bodyPr>
          <a:lstStyle/>
          <a:p>
            <a:r>
              <a:rPr lang="en-US" dirty="0"/>
              <a:t>Looking ahead it was conceivable that</a:t>
            </a:r>
          </a:p>
          <a:p>
            <a:r>
              <a:rPr lang="en-US" dirty="0"/>
              <a:t>by ~1990 an entire “supercomputer”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innovations by Lynn Conway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2" y="1759838"/>
            <a:ext cx="2977320" cy="1477328"/>
          </a:xfrm>
          <a:prstGeom prst="rect">
            <a:avLst/>
          </a:prstGeom>
          <a:noFill/>
        </p:spPr>
        <p:txBody>
          <a:bodyPr wrap="square" rtlCol="0">
            <a:spAutoFit/>
          </a:bodyPr>
          <a:lstStyle/>
          <a:p>
            <a:r>
              <a:rPr lang="en-US" dirty="0">
                <a:hlinkClick r:id="rId7"/>
              </a:rPr>
              <a:t>Included in them was a set of scalable VLSI chip-layout digital design-rules</a:t>
            </a:r>
            <a:r>
              <a:rPr lang="en-US" dirty="0"/>
              <a:t>, encoded as </a:t>
            </a:r>
            <a:r>
              <a:rPr lang="en-US" dirty="0" err="1"/>
              <a:t>ratioed</a:t>
            </a:r>
            <a:r>
              <a:rPr lang="en-US" dirty="0"/>
              <a:t> </a:t>
            </a:r>
            <a:r>
              <a:rPr lang="en-US" dirty="0">
                <a:solidFill>
                  <a:schemeClr val="bg1">
                    <a:lumMod val="50000"/>
                  </a:schemeClr>
                </a:solidFill>
              </a:rPr>
              <a:t>(i.e. dimensionless) </a:t>
            </a:r>
            <a:r>
              <a:rPr lang="en-US" dirty="0"/>
              <a:t>inequality equations</a:t>
            </a:r>
          </a:p>
        </p:txBody>
      </p:sp>
      <p:sp>
        <p:nvSpPr>
          <p:cNvPr id="8" name="Rectangle 7"/>
          <p:cNvSpPr/>
          <p:nvPr/>
        </p:nvSpPr>
        <p:spPr>
          <a:xfrm>
            <a:off x="1478302" y="3457443"/>
            <a:ext cx="2892730" cy="2108269"/>
          </a:xfrm>
          <a:prstGeom prst="rect">
            <a:avLst/>
          </a:prstGeom>
        </p:spPr>
        <p:txBody>
          <a:bodyPr wrap="square">
            <a:spAutoFit/>
          </a:bodyPr>
          <a:lstStyle/>
          <a:p>
            <a:pPr>
              <a:spcAft>
                <a:spcPts val="600"/>
              </a:spcAft>
            </a:pPr>
            <a:r>
              <a:rPr lang="en-US" dirty="0"/>
              <a:t>These enabled digital chip designs to be numerically encoded, scaled, and reused as Moore’s law advanced . . . </a:t>
            </a:r>
          </a:p>
          <a:p>
            <a:pPr>
              <a:spcAft>
                <a:spcPts val="600"/>
              </a:spcAft>
            </a:pPr>
            <a:r>
              <a:rPr lang="en-US" dirty="0"/>
              <a:t>They also enabled chip design modules to be 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9" y="963797"/>
            <a:ext cx="8898402" cy="4693593"/>
          </a:xfrm>
          <a:prstGeom prst="rect">
            <a:avLst/>
          </a:prstGeom>
          <a:noFill/>
        </p:spPr>
        <p:txBody>
          <a:bodyPr wrap="square" rtlCol="0">
            <a:spAutoFit/>
          </a:bodyPr>
          <a:lstStyle/>
          <a:p>
            <a:r>
              <a:rPr lang="en-US" sz="2200" b="1" dirty="0"/>
              <a:t>The driving meta-architectural techno-social innovation: </a:t>
            </a:r>
          </a:p>
          <a:p>
            <a:r>
              <a:rPr lang="en-US" sz="800" b="1" dirty="0"/>
              <a:t>   </a:t>
            </a:r>
          </a:p>
          <a:p>
            <a:r>
              <a:rPr lang="en-US" dirty="0"/>
              <a:t>As chip lithography scales-down according to Moore’s Law, and ever-more ever-faster transistors can be printed on individual chips as time passes, we visualize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600"/>
              </a:spcAft>
            </a:pPr>
            <a:r>
              <a:rPr lang="en-US" b="1" dirty="0">
                <a:solidFill>
                  <a:srgbClr val="FF0000"/>
                </a:solidFill>
              </a:rPr>
              <a:t>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(as STEP (i+1))</a:t>
            </a:r>
          </a:p>
          <a:p>
            <a:endParaRPr lang="en-US" dirty="0"/>
          </a:p>
          <a:p>
            <a:pPr>
              <a:spcAft>
                <a:spcPts val="1200"/>
              </a:spcAft>
            </a:pPr>
            <a:r>
              <a:rPr lang="en-US" dirty="0"/>
              <a:t>If ever-more engineers and design-tool builders did this (on an expanding number of increasingly powerful computers),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saturates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0724" y="2670484"/>
            <a:ext cx="4506803" cy="1015663"/>
          </a:xfrm>
          <a:prstGeom prst="rect">
            <a:avLst/>
          </a:prstGeom>
          <a:noFill/>
        </p:spPr>
        <p:txBody>
          <a:bodyPr wrap="square" rtlCol="0">
            <a:spAutoFit/>
          </a:bodyPr>
          <a:lstStyle/>
          <a:p>
            <a:r>
              <a:rPr lang="en-US" sz="2000" dirty="0"/>
              <a:t>The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980723" y="3785809"/>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980723" y="1247383"/>
            <a:ext cx="4397909" cy="1323439"/>
          </a:xfrm>
          <a:prstGeom prst="rect">
            <a:avLst/>
          </a:prstGeom>
        </p:spPr>
        <p:txBody>
          <a:bodyPr wrap="square">
            <a:spAutoFit/>
          </a:bodyPr>
          <a:lstStyle/>
          <a:p>
            <a:r>
              <a:rPr lang="en-US" sz="2000" dirty="0"/>
              <a:t>Using </a:t>
            </a:r>
            <a:r>
              <a:rPr lang="en-US" sz="2000" dirty="0">
                <a:hlinkClick r:id="rId7"/>
              </a:rPr>
              <a:t>Alto</a:t>
            </a:r>
            <a:r>
              <a:rPr lang="en-US" sz="2000" dirty="0"/>
              <a:t> computers not only to help mechanize the evolution of chip designs, but also to help mechanize the evolution of the design-knowledge itself . . . </a:t>
            </a:r>
          </a:p>
        </p:txBody>
      </p:sp>
      <p:sp>
        <p:nvSpPr>
          <p:cNvPr id="6" name="Rectangle 5"/>
          <p:cNvSpPr/>
          <p:nvPr/>
        </p:nvSpPr>
        <p:spPr>
          <a:xfrm>
            <a:off x="1980723" y="4593357"/>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6"/>
              </a:rPr>
              <a:t>the book that </a:t>
            </a:r>
          </a:p>
          <a:p>
            <a:pPr lvl="0"/>
            <a:r>
              <a:rPr lang="en-US" sz="2000" dirty="0">
                <a:solidFill>
                  <a:prstClr val="black"/>
                </a:solidFill>
                <a:hlinkClick r:id="rId6"/>
              </a:rPr>
              <a:t>changed everything</a:t>
            </a:r>
            <a:r>
              <a:rPr lang="en-US" sz="2000" dirty="0">
                <a:solidFill>
                  <a:prstClr val="black"/>
                </a:solidFill>
              </a:rPr>
              <a:t>” . . .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0160" y="1195848"/>
            <a:ext cx="7794441" cy="4154984"/>
          </a:xfrm>
          <a:prstGeom prst="rect">
            <a:avLst/>
          </a:prstGeom>
          <a:noFill/>
        </p:spPr>
        <p:txBody>
          <a:bodyPr wrap="square" rtlCol="0">
            <a:spAutoFit/>
          </a:bodyPr>
          <a:lstStyle/>
          <a:p>
            <a:r>
              <a:rPr lang="en-US" sz="2200" b="1" dirty="0"/>
              <a:t>Framing the Story:  </a:t>
            </a:r>
          </a:p>
          <a:p>
            <a:r>
              <a:rPr lang="en-US" sz="2200" dirty="0"/>
              <a:t>Reflecting on the 2013 LGBT Pride Celebration at the White House</a:t>
            </a:r>
          </a:p>
          <a:p>
            <a:endParaRPr lang="en-US" sz="2200" b="1" dirty="0"/>
          </a:p>
          <a:p>
            <a:r>
              <a:rPr lang="en-US" sz="2200" b="1" dirty="0"/>
              <a:t>Visualizing Erasures of Women’s Contributions in STEM:</a:t>
            </a:r>
            <a:endParaRPr lang="en-US" sz="2200" dirty="0"/>
          </a:p>
          <a:p>
            <a:r>
              <a:rPr lang="en-US" sz="2200" dirty="0"/>
              <a:t>Past US-CTO Megan Smith Describes the Phenomenon (</a:t>
            </a:r>
            <a:r>
              <a:rPr lang="en-US" sz="2200" dirty="0">
                <a:hlinkClick r:id="rId3"/>
              </a:rPr>
              <a:t>VIDEO</a:t>
            </a:r>
            <a:r>
              <a:rPr lang="en-US" sz="2200" dirty="0"/>
              <a:t>)</a:t>
            </a:r>
          </a:p>
          <a:p>
            <a:r>
              <a:rPr lang="en-US" sz="2200" dirty="0"/>
              <a:t>Example Case Study: </a:t>
            </a:r>
            <a:r>
              <a:rPr lang="en-US" sz="2200"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endParaRPr lang="en-US" sz="2200" dirty="0"/>
          </a:p>
          <a:p>
            <a:endParaRPr lang="en-US" sz="2200" dirty="0"/>
          </a:p>
          <a:p>
            <a:r>
              <a:rPr lang="en-US" sz="2200" b="1" dirty="0"/>
              <a:t>An Explanatory Conjecture: </a:t>
            </a:r>
          </a:p>
          <a:p>
            <a:r>
              <a:rPr lang="en-US" sz="2200" dirty="0"/>
              <a:t>It’s because of </a:t>
            </a:r>
            <a:r>
              <a:rPr lang="en-US" sz="2200" i="1" dirty="0"/>
              <a:t>“The Conway Effect”</a:t>
            </a:r>
            <a:r>
              <a:rPr lang="en-US" sz="2200" dirty="0"/>
              <a:t>!</a:t>
            </a:r>
          </a:p>
          <a:p>
            <a:endParaRPr lang="en-US" sz="2200" dirty="0"/>
          </a:p>
          <a:p>
            <a:r>
              <a:rPr lang="en-US" sz="2200" b="1" dirty="0"/>
              <a:t>Q/A and Discussion:</a:t>
            </a:r>
          </a:p>
          <a:p>
            <a:r>
              <a:rPr lang="en-US" sz="2200" dirty="0"/>
              <a:t>Including Thought-Experiments re the ‘Propagation of Innovations’</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419295" cy="1200329"/>
          </a:xfrm>
          <a:prstGeom prst="rect">
            <a:avLst/>
          </a:prstGeom>
        </p:spPr>
        <p:txBody>
          <a:bodyPr wrap="square">
            <a:spAutoFit/>
          </a:bodyPr>
          <a:lstStyle/>
          <a:p>
            <a:r>
              <a:rPr lang="en-US" dirty="0">
                <a:hlinkClick r:id="rId6"/>
              </a:rPr>
              <a:t>Following the ‘script’ Charles Steinmetz used to propagate</a:t>
            </a:r>
            <a:r>
              <a:rPr lang="en-US" dirty="0"/>
              <a:t> his revolutionary AC electricity methods at Union College in 1912, I introduced the new chip design methods in a special </a:t>
            </a:r>
            <a:r>
              <a:rPr lang="en-US" dirty="0">
                <a:hlinkClick r:id="rId7"/>
              </a:rPr>
              <a:t>VLSI design course at MIT in 1978</a:t>
            </a:r>
            <a:r>
              <a:rPr lang="en-US" dirty="0"/>
              <a:t>.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8"/>
              </a:rPr>
              <a:t>Link</a:t>
            </a:r>
            <a:endParaRPr lang="en-US" sz="1600" dirty="0"/>
          </a:p>
          <a:p>
            <a:r>
              <a:rPr lang="en-US" sz="1600" dirty="0">
                <a:hlinkClick r:id="rId4"/>
              </a:rPr>
              <a:t>Link</a:t>
            </a:r>
            <a:endParaRPr lang="en-US" sz="1600" dirty="0"/>
          </a:p>
          <a:p>
            <a:r>
              <a:rPr lang="en-US" sz="1600" dirty="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9168" y="1004668"/>
            <a:ext cx="4225353" cy="1323439"/>
          </a:xfrm>
          <a:prstGeom prst="rect">
            <a:avLst/>
          </a:prstGeom>
        </p:spPr>
        <p:txBody>
          <a:bodyPr wrap="square">
            <a:spAutoFit/>
          </a:bodyPr>
          <a:lstStyle/>
          <a:p>
            <a:r>
              <a:rPr lang="en-US" sz="2000" dirty="0"/>
              <a:t>Students learned chip design in the </a:t>
            </a:r>
          </a:p>
          <a:p>
            <a:r>
              <a:rPr lang="en-US" sz="2000" dirty="0"/>
              <a:t>1st half course, and did project-chip designs in the 2</a:t>
            </a:r>
            <a:r>
              <a:rPr lang="en-US" sz="2000" baseline="30000" dirty="0"/>
              <a:t>nd</a:t>
            </a:r>
            <a:r>
              <a:rPr lang="en-US" sz="2000" dirty="0"/>
              <a:t> half . . . which were </a:t>
            </a:r>
            <a:r>
              <a:rPr lang="en-US" sz="2000" dirty="0">
                <a:hlinkClick r:id="rId2"/>
              </a:rPr>
              <a:t>fabricated at HP</a:t>
            </a:r>
            <a:r>
              <a:rPr lang="en-US" sz="20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569" y="11937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64573" y="4720617"/>
            <a:ext cx="3726584" cy="1015663"/>
          </a:xfrm>
          <a:prstGeom prst="rect">
            <a:avLst/>
          </a:prstGeom>
        </p:spPr>
        <p:txBody>
          <a:bodyPr wrap="square">
            <a:spAutoFit/>
          </a:bodyPr>
          <a:lstStyle/>
          <a:p>
            <a:r>
              <a:rPr lang="en-US" sz="2000" dirty="0"/>
              <a:t>Among many amazing results was </a:t>
            </a:r>
          </a:p>
          <a:p>
            <a:r>
              <a:rPr lang="en-US" sz="2000" dirty="0"/>
              <a:t>a complete Lisp microprocessor designed by </a:t>
            </a:r>
            <a:r>
              <a:rPr lang="en-US" sz="2000" dirty="0">
                <a:hlinkClick r:id="rId5"/>
              </a:rPr>
              <a:t>Guy Steele </a:t>
            </a:r>
            <a:r>
              <a:rPr lang="en-US" sz="20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3"/>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Labs (</a:t>
            </a:r>
            <a:r>
              <a:rPr lang="en-US" sz="1900" dirty="0">
                <a:hlinkClick r:id="rId4"/>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3"/>
              </a:rPr>
              <a:t>MPC79</a:t>
            </a:r>
            <a:r>
              <a:rPr lang="en-US" sz="2000" b="1" dirty="0"/>
              <a:t>)* . . . It involved 129 budding VLSI designers taking Mead-Conway courses at 12 research universities…</a:t>
            </a:r>
          </a:p>
        </p:txBody>
      </p:sp>
      <p:sp>
        <p:nvSpPr>
          <p:cNvPr id="5" name="Rectangle 4"/>
          <p:cNvSpPr/>
          <p:nvPr/>
        </p:nvSpPr>
        <p:spPr>
          <a:xfrm>
            <a:off x="5469435" y="5284114"/>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437" y="1570383"/>
            <a:ext cx="5680045" cy="351700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536" y="1570383"/>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103" y="1091632"/>
            <a:ext cx="4677255" cy="3539396"/>
          </a:xfrm>
          <a:prstGeom prst="rect">
            <a:avLst/>
          </a:prstGeom>
        </p:spPr>
      </p:pic>
      <p:sp>
        <p:nvSpPr>
          <p:cNvPr id="4" name="Rectangle 3"/>
          <p:cNvSpPr/>
          <p:nvPr/>
        </p:nvSpPr>
        <p:spPr>
          <a:xfrm>
            <a:off x="1236911" y="1091632"/>
            <a:ext cx="5118494" cy="1877437"/>
          </a:xfrm>
          <a:prstGeom prst="rect">
            <a:avLst/>
          </a:prstGeom>
        </p:spPr>
        <p:txBody>
          <a:bodyPr wrap="square">
            <a:spAutoFit/>
          </a:bodyPr>
          <a:lstStyle/>
          <a:p>
            <a:r>
              <a:rPr lang="en-US" dirty="0">
                <a:hlinkClick r:id="rId3"/>
              </a:rPr>
              <a:t>MPC79</a:t>
            </a:r>
            <a:r>
              <a:rPr lang="en-US" dirty="0"/>
              <a:t> provided a large-scale “demonstration-operation-validation” of the design methods, design courses, design tools and e-commerce digital-prototyping infrastructure . . . </a:t>
            </a:r>
          </a:p>
          <a:p>
            <a:endParaRPr lang="en-US" sz="800" dirty="0"/>
          </a:p>
          <a:p>
            <a:r>
              <a:rPr lang="en-US" dirty="0"/>
              <a:t>It also triggered ‘cyclic gain’ in and exponentiation of the budding VLSI design techno-social ecosystem</a:t>
            </a:r>
          </a:p>
        </p:txBody>
      </p:sp>
      <p:sp>
        <p:nvSpPr>
          <p:cNvPr id="7" name="TextBox 6"/>
          <p:cNvSpPr txBox="1"/>
          <p:nvPr/>
        </p:nvSpPr>
        <p:spPr>
          <a:xfrm>
            <a:off x="6633679" y="5154248"/>
            <a:ext cx="4642564" cy="307777"/>
          </a:xfrm>
          <a:prstGeom prst="rect">
            <a:avLst/>
          </a:prstGeom>
          <a:noFill/>
        </p:spPr>
        <p:txBody>
          <a:bodyPr wrap="square" rtlCol="0">
            <a:spAutoFit/>
          </a:bodyPr>
          <a:lstStyle/>
          <a:p>
            <a:r>
              <a:rPr lang="en-US" sz="1400" dirty="0"/>
              <a:t>From </a:t>
            </a:r>
            <a:r>
              <a:rPr lang="en-US" sz="1400" b="1" dirty="0">
                <a:hlinkClick r:id="rId4"/>
              </a:rPr>
              <a:t>The MPC Adventures</a:t>
            </a:r>
            <a:r>
              <a:rPr lang="en-US" sz="1400" b="1" dirty="0"/>
              <a:t>*</a:t>
            </a:r>
            <a:r>
              <a:rPr lang="en-US" sz="1400" dirty="0"/>
              <a:t> (Lynn Conway, 1981, p. 16)</a:t>
            </a:r>
            <a:endParaRPr lang="en-US" sz="1200" dirty="0"/>
          </a:p>
        </p:txBody>
      </p:sp>
      <p:sp>
        <p:nvSpPr>
          <p:cNvPr id="3" name="TextBox 2"/>
          <p:cNvSpPr txBox="1"/>
          <p:nvPr/>
        </p:nvSpPr>
        <p:spPr>
          <a:xfrm>
            <a:off x="1240200" y="3561597"/>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5"/>
              </a:rPr>
              <a:t>at 113 universities all around the world</a:t>
            </a:r>
            <a:endParaRPr lang="en-US" dirty="0"/>
          </a:p>
        </p:txBody>
      </p:sp>
      <p:sp>
        <p:nvSpPr>
          <p:cNvPr id="5" name="TextBox 4"/>
          <p:cNvSpPr txBox="1"/>
          <p:nvPr/>
        </p:nvSpPr>
        <p:spPr>
          <a:xfrm>
            <a:off x="1236912" y="4261696"/>
            <a:ext cx="4971974" cy="1200329"/>
          </a:xfrm>
          <a:prstGeom prst="rect">
            <a:avLst/>
          </a:prstGeom>
          <a:noFill/>
        </p:spPr>
        <p:txBody>
          <a:bodyPr wrap="square" rtlCol="0">
            <a:spAutoFit/>
          </a:bodyPr>
          <a:lstStyle/>
          <a:p>
            <a:r>
              <a:rPr lang="en-US" dirty="0"/>
              <a:t>It was an early interactive experimental-exploration of </a:t>
            </a:r>
            <a:r>
              <a:rPr lang="en-US" dirty="0">
                <a:hlinkClick r:id="rId6"/>
              </a:rPr>
              <a:t>emergent techno-social system-dynamics</a:t>
            </a:r>
            <a:r>
              <a:rPr lang="en-US" dirty="0"/>
              <a:t> in an adventure in what’s now becoming known as “</a:t>
            </a:r>
            <a:r>
              <a:rPr lang="en-US" dirty="0">
                <a:hlinkClick r:id="rId7"/>
              </a:rPr>
              <a:t>social physics</a:t>
            </a:r>
            <a:r>
              <a:rPr lang="en-US" dirty="0"/>
              <a:t>”</a:t>
            </a:r>
          </a:p>
        </p:txBody>
      </p:sp>
      <p:sp>
        <p:nvSpPr>
          <p:cNvPr id="6" name="TextBox 5"/>
          <p:cNvSpPr txBox="1"/>
          <p:nvPr/>
        </p:nvSpPr>
        <p:spPr>
          <a:xfrm>
            <a:off x="6633679" y="4631028"/>
            <a:ext cx="4170885" cy="523220"/>
          </a:xfrm>
          <a:prstGeom prst="rect">
            <a:avLst/>
          </a:prstGeom>
          <a:noFill/>
        </p:spPr>
        <p:txBody>
          <a:bodyPr wrap="none" rtlCol="0">
            <a:spAutoFit/>
          </a:bodyPr>
          <a:lstStyle/>
          <a:p>
            <a:r>
              <a:rPr lang="en-US" sz="1400" dirty="0"/>
              <a:t>Figure 8. The Joint Evolution of the Multi-Level Cluster </a:t>
            </a:r>
          </a:p>
          <a:p>
            <a:r>
              <a:rPr lang="en-US" sz="1400" dirty="0"/>
              <a:t>of (Techno-Social) Systems</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558941"/>
            <a:ext cx="3684269" cy="1200329"/>
          </a:xfrm>
          <a:prstGeom prst="rect">
            <a:avLst/>
          </a:prstGeom>
          <a:noFill/>
        </p:spPr>
        <p:txBody>
          <a:bodyPr wrap="square" rtlCol="0">
            <a:spAutoFit/>
          </a:bodyPr>
          <a:lstStyle/>
          <a:p>
            <a:r>
              <a:rPr lang="en-US" dirty="0"/>
              <a:t>Starting with </a:t>
            </a:r>
            <a:r>
              <a:rPr lang="en-US" dirty="0">
                <a:hlinkClick r:id="rId2"/>
              </a:rPr>
              <a:t>several thousand</a:t>
            </a:r>
            <a:r>
              <a:rPr lang="en-US" dirty="0"/>
              <a:t> in 1971, the number of transistors on </a:t>
            </a:r>
          </a:p>
          <a:p>
            <a:r>
              <a:rPr lang="en-US" dirty="0"/>
              <a:t>a chip passed one million by 1991, and passed </a:t>
            </a:r>
            <a:r>
              <a:rPr lang="en-US" dirty="0">
                <a:hlinkClick r:id="rId2"/>
              </a:rPr>
              <a:t>several billion</a:t>
            </a:r>
            <a:r>
              <a:rPr lang="en-US" dirty="0"/>
              <a:t> by 2011!</a:t>
            </a:r>
          </a:p>
        </p:txBody>
      </p:sp>
      <p:sp>
        <p:nvSpPr>
          <p:cNvPr id="3" name="Rectangle 2"/>
          <p:cNvSpPr/>
          <p:nvPr/>
        </p:nvSpPr>
        <p:spPr>
          <a:xfrm>
            <a:off x="2019669" y="879797"/>
            <a:ext cx="3139764" cy="1015663"/>
          </a:xfrm>
          <a:prstGeom prst="rect">
            <a:avLst/>
          </a:prstGeom>
        </p:spPr>
        <p:txBody>
          <a:bodyPr wrap="square">
            <a:spAutoFit/>
          </a:bodyPr>
          <a:lstStyle/>
          <a:p>
            <a:r>
              <a:rPr lang="en-US" sz="2000" dirty="0"/>
              <a:t>Over the past 40 years or so, </a:t>
            </a:r>
            <a:r>
              <a:rPr lang="en-US" sz="2000" dirty="0">
                <a:hlinkClick r:id="rId3"/>
              </a:rPr>
              <a:t>Moore’s Law </a:t>
            </a:r>
            <a:r>
              <a:rPr lang="en-US" sz="20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PARC and the </a:t>
            </a:r>
          </a:p>
          <a:p>
            <a:pPr algn="ctr"/>
            <a:r>
              <a:rPr lang="en-US" sz="1600" dirty="0"/>
              <a:t>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the internet’s emergence, see </a:t>
            </a: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gov’t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8472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187" y="1901206"/>
            <a:ext cx="5534463" cy="3641660"/>
          </a:xfrm>
          <a:prstGeom prst="rect">
            <a:avLst/>
          </a:prstGeom>
        </p:spPr>
      </p:pic>
      <p:sp>
        <p:nvSpPr>
          <p:cNvPr id="11" name="TextBox 10"/>
          <p:cNvSpPr txBox="1"/>
          <p:nvPr/>
        </p:nvSpPr>
        <p:spPr>
          <a:xfrm flipH="1">
            <a:off x="3155319" y="716173"/>
            <a:ext cx="5720201" cy="1164421"/>
          </a:xfrm>
          <a:prstGeom prst="rect">
            <a:avLst/>
          </a:prstGeom>
          <a:noFill/>
        </p:spPr>
        <p:txBody>
          <a:bodyPr wrap="square" rtlCol="0">
            <a:spAutoFit/>
          </a:bodyPr>
          <a:lstStyle/>
          <a:p>
            <a:pPr algn="ctr"/>
            <a:r>
              <a:rPr lang="en-US" sz="1600" b="1" dirty="0"/>
              <a:t>Reflections on the White House Reception </a:t>
            </a:r>
          </a:p>
          <a:p>
            <a:pPr algn="ctr">
              <a:spcAft>
                <a:spcPts val="800"/>
              </a:spcAft>
            </a:pPr>
            <a:r>
              <a:rPr lang="en-US" sz="1600" b="1" dirty="0"/>
              <a:t>Celebrating of LGBT Pride Month, June 13, 2013:</a:t>
            </a:r>
          </a:p>
          <a:p>
            <a:pPr algn="ctr"/>
            <a:r>
              <a:rPr lang="en-US" sz="2200" b="1" dirty="0"/>
              <a:t>The Many Shades of ‘Out’, by Lynn Conway</a:t>
            </a:r>
          </a:p>
          <a:p>
            <a:pPr algn="ctr"/>
            <a:r>
              <a:rPr lang="en-US" sz="900" b="1" dirty="0">
                <a:hlinkClick r:id="rId3"/>
              </a:rPr>
              <a:t>http://www.huffingtonpost.com/lynn-conway/the-many-shades-of-out_b_3591764.html </a:t>
            </a:r>
            <a:endParaRPr lang="en-US" sz="900" b="1" dirty="0"/>
          </a:p>
        </p:txBody>
      </p:sp>
      <p:sp>
        <p:nvSpPr>
          <p:cNvPr id="4" name="TextBox 3"/>
          <p:cNvSpPr txBox="1"/>
          <p:nvPr/>
        </p:nvSpPr>
        <p:spPr>
          <a:xfrm>
            <a:off x="7584599" y="2089627"/>
            <a:ext cx="3378820" cy="338554"/>
          </a:xfrm>
          <a:prstGeom prst="rect">
            <a:avLst/>
          </a:prstGeom>
          <a:noFill/>
        </p:spPr>
        <p:txBody>
          <a:bodyPr wrap="square" rtlCol="0">
            <a:spAutoFit/>
          </a:bodyPr>
          <a:lstStyle/>
          <a:p>
            <a:endParaRPr lang="en-US" sz="1600" b="1" dirty="0"/>
          </a:p>
        </p:txBody>
      </p:sp>
    </p:spTree>
    <p:extLst>
      <p:ext uri="{BB962C8B-B14F-4D97-AF65-F5344CB8AC3E}">
        <p14:creationId xmlns:p14="http://schemas.microsoft.com/office/powerpoint/2010/main" val="43269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1150" y="810803"/>
            <a:ext cx="8015330"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721051" y="5590242"/>
            <a:ext cx="8583899" cy="646331"/>
          </a:xfrm>
          <a:prstGeom prst="rect">
            <a:avLst/>
          </a:prstGeom>
          <a:noFill/>
        </p:spPr>
        <p:txBody>
          <a:bodyPr wrap="square" rtlCol="0">
            <a:spAutoFit/>
          </a:bodyPr>
          <a:lstStyle/>
          <a:p>
            <a:r>
              <a:rPr lang="en-US" b="1" dirty="0"/>
              <a:t>BTW, not only was Lynn Conway not invited, she didn’t even know it was happening!</a:t>
            </a:r>
          </a:p>
          <a:p>
            <a:r>
              <a:rPr lang="en-US" b="1" dirty="0"/>
              <a:t>Hmm.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recent investigations into and reporting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a:t>And all 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9" y="1202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a:t>It was the </a:t>
            </a:r>
            <a:r>
              <a:rPr lang="en-US" sz="2000" dirty="0">
                <a:hlinkClick r:id="rId4"/>
              </a:rPr>
              <a:t>first time in decades that </a:t>
            </a:r>
          </a:p>
          <a:p>
            <a:r>
              <a:rPr lang="en-US" sz="2000" dirty="0">
                <a:hlinkClick r:id="rId4"/>
              </a:rPr>
              <a:t>I’d stepped forward</a:t>
            </a:r>
            <a:r>
              <a:rPr lang="en-US" sz="2000" dirty="0"/>
              <a:t> to </a:t>
            </a:r>
            <a:r>
              <a:rPr lang="en-US" sz="2000" dirty="0">
                <a:hlinkClick r:id="rId5"/>
              </a:rPr>
              <a:t>tell the story</a:t>
            </a:r>
            <a:r>
              <a:rPr lang="en-US" sz="2000" dirty="0"/>
              <a:t> . . .</a:t>
            </a:r>
          </a:p>
        </p:txBody>
      </p:sp>
      <p:sp>
        <p:nvSpPr>
          <p:cNvPr id="7" name="TextBox 6"/>
          <p:cNvSpPr txBox="1"/>
          <p:nvPr/>
        </p:nvSpPr>
        <p:spPr>
          <a:xfrm>
            <a:off x="1602768" y="2043865"/>
            <a:ext cx="3825919" cy="1015663"/>
          </a:xfrm>
          <a:prstGeom prst="rect">
            <a:avLst/>
          </a:prstGeom>
          <a:noFill/>
        </p:spPr>
        <p:txBody>
          <a:bodyPr wrap="none" rtlCol="0">
            <a:spAutoFit/>
          </a:bodyPr>
          <a:lstStyle/>
          <a:p>
            <a:r>
              <a:rPr lang="en-US" sz="2000" dirty="0"/>
              <a:t>But to make it short, along the way</a:t>
            </a:r>
          </a:p>
          <a:p>
            <a:r>
              <a:rPr lang="en-US" sz="2000" dirty="0"/>
              <a:t>I uncovered all sorts of fascinating </a:t>
            </a:r>
          </a:p>
          <a:p>
            <a:r>
              <a:rPr lang="en-US" sz="2000" dirty="0"/>
              <a:t>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4661" y="942787"/>
            <a:ext cx="7323095" cy="4657685"/>
          </a:xfrm>
          <a:prstGeom prst="rect">
            <a:avLst/>
          </a:prstGeom>
          <a:noFill/>
        </p:spPr>
        <p:txBody>
          <a:bodyPr wrap="none" rtlCol="0">
            <a:spAutoFit/>
          </a:bodyPr>
          <a:lstStyle/>
          <a:p>
            <a:r>
              <a:rPr lang="en-US" sz="2000" b="1" dirty="0"/>
              <a:t>Here are links regarding my investigation to understand </a:t>
            </a:r>
          </a:p>
          <a:p>
            <a:pPr>
              <a:spcAft>
                <a:spcPts val="6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800"/>
              </a:spcAft>
            </a:pPr>
            <a:r>
              <a:rPr lang="en-US" sz="2000" b="1" dirty="0"/>
              <a:t>Here’s 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600"/>
              </a:spcAft>
            </a:pPr>
            <a:r>
              <a:rPr lang="en-US" sz="2000" dirty="0">
                <a:hlinkClick r:id="rId8"/>
              </a:rPr>
              <a:t>IEEE &amp; Royal Society of Edinburgh, James Clerk Maxwell Medal, 2015</a:t>
            </a:r>
            <a:endParaRPr lang="en-US" sz="2000" dirty="0"/>
          </a:p>
          <a:p>
            <a:pPr>
              <a:spcAft>
                <a:spcPts val="600"/>
              </a:spcAft>
            </a:pPr>
            <a:r>
              <a:rPr lang="en-US" sz="2000" dirty="0">
                <a:hlinkClick r:id="rId9"/>
              </a:rPr>
              <a:t>Honorary Doctorate, University of Victoria, Nov. 9, 2016</a:t>
            </a:r>
            <a:endParaRPr lang="en-US" sz="2000" dirty="0"/>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additive="base">
                                        <p:cTn id="4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97"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093400" y="800076"/>
            <a:ext cx="7852567" cy="820738"/>
          </a:xfrm>
          <a:prstGeom prst="rect">
            <a:avLst/>
          </a:prstGeom>
          <a:noFill/>
        </p:spPr>
        <p:txBody>
          <a:bodyPr wrap="square" rtlCol="0">
            <a:spAutoFit/>
          </a:bodyPr>
          <a:lstStyle/>
          <a:p>
            <a:pPr algn="ctr">
              <a:spcAft>
                <a:spcPts val="400"/>
              </a:spcAft>
            </a:pPr>
            <a:r>
              <a:rPr lang="en-US" sz="2200" b="1" dirty="0"/>
              <a:t>And now a Counter-Intuitive Explanatory-Conjecture for </a:t>
            </a:r>
          </a:p>
          <a:p>
            <a:pPr algn="ctr">
              <a:spcAft>
                <a:spcPts val="400"/>
              </a:spcAft>
            </a:pPr>
            <a:r>
              <a:rPr lang="en-US" sz="2200" b="1" dirty="0"/>
              <a:t>the </a:t>
            </a:r>
            <a:r>
              <a:rPr lang="en-US" sz="2200" b="1" i="1" dirty="0"/>
              <a:t>Mathew Effect</a:t>
            </a:r>
            <a:r>
              <a:rPr lang="en-US" sz="2200" b="1" dirty="0"/>
              <a:t>, </a:t>
            </a:r>
            <a:r>
              <a:rPr lang="en-US" sz="2200" b="1" i="1" dirty="0"/>
              <a:t>Matilda</a:t>
            </a:r>
            <a:r>
              <a:rPr lang="en-US" sz="2200" b="1" dirty="0"/>
              <a:t> </a:t>
            </a:r>
            <a:r>
              <a:rPr lang="en-US" sz="2200" b="1" i="1" dirty="0"/>
              <a:t>Effect</a:t>
            </a:r>
            <a:r>
              <a:rPr lang="en-US" sz="2200" b="1" dirty="0"/>
              <a:t> and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3248" y="1315319"/>
            <a:ext cx="8465318" cy="3903633"/>
          </a:xfrm>
          <a:prstGeom prst="rect">
            <a:avLst/>
          </a:prstGeom>
        </p:spPr>
        <p:txBody>
          <a:bodyPr wrap="square">
            <a:spAutoFit/>
          </a:bodyPr>
          <a:lstStyle/>
          <a:p>
            <a:pPr algn="just">
              <a:spcAft>
                <a:spcPts val="1200"/>
              </a:spcAft>
            </a:pPr>
            <a:r>
              <a:rPr lang="en-US" sz="2000" b="1" dirty="0"/>
              <a:t>Throughout this case-study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2" tooltip="Matilda effect"/>
              </a:rPr>
              <a:t>Matilda effect</a:t>
            </a:r>
            <a:r>
              <a:rPr lang="en-US" sz="2000" dirty="0"/>
              <a:t>” (repression of women scientists’ contributions) </a:t>
            </a:r>
          </a:p>
          <a:p>
            <a:pPr algn="just"/>
            <a:r>
              <a:rPr lang="en-US" sz="2000" dirty="0"/>
              <a:t>      (ii) the "</a:t>
            </a:r>
            <a:r>
              <a:rPr lang="en-US" sz="2000" dirty="0">
                <a:hlinkClick r:id="rId3"/>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4"/>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r>
              <a:rPr lang="en-US" sz="2000" b="1" dirty="0"/>
              <a:t>But is that all that’s happening? Or are other, deeper 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sz="1400" b="1" dirty="0"/>
              <a:t>The Many Shades of ‘Out’, by Lynn Conway:</a:t>
            </a:r>
            <a:endParaRPr lang="en-US" sz="1200"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a:t>
            </a:r>
            <a:r>
              <a:rPr lang="en-US" sz="1300"/>
              <a:t>joining many </a:t>
            </a:r>
            <a:r>
              <a:rPr lang="en-US" sz="1300" dirty="0"/>
              <a:t>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1112363" y="6160710"/>
            <a:ext cx="4414991" cy="230832"/>
          </a:xfrm>
          <a:prstGeom prst="rect">
            <a:avLst/>
          </a:prstGeom>
        </p:spPr>
        <p:txBody>
          <a:bodyPr wrap="none">
            <a:spAutoFit/>
          </a:bodyPr>
          <a:lstStyle/>
          <a:p>
            <a:pPr lvl="0" algn="just">
              <a:spcAft>
                <a:spcPts val="600"/>
              </a:spcAft>
            </a:pPr>
            <a:r>
              <a:rPr lang="en-US" sz="900" dirty="0">
                <a:solidFill>
                  <a:prstClr val="black"/>
                </a:solidFill>
                <a:hlinkClick r:id="rId2"/>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90290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constructing internal-orientations towards ‘novelties’ they stumble upon, they look for cues by others . . . not just whether or not to accept or reject a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7489" y="740718"/>
            <a:ext cx="7952996" cy="5016758"/>
          </a:xfrm>
          <a:prstGeom prst="rect">
            <a:avLst/>
          </a:prstGeom>
          <a:noFill/>
        </p:spPr>
        <p:txBody>
          <a:bodyPr wrap="square" rtlCol="0">
            <a:spAutoFit/>
          </a:bodyPr>
          <a:lstStyle/>
          <a:p>
            <a:r>
              <a:rPr lang="en-US" sz="2400" b="1" dirty="0"/>
              <a:t>Visualizing the Conway Effect in action:</a:t>
            </a:r>
          </a:p>
          <a:p>
            <a:r>
              <a:rPr lang="en-US" sz="1400" dirty="0"/>
              <a:t> </a:t>
            </a:r>
          </a:p>
          <a:p>
            <a:r>
              <a:rPr lang="en-US" sz="2000" dirty="0"/>
              <a:t>Most students in MIT’78 thought they were learning “how chips were designed in Silicon Valley” (the course was, in effect, </a:t>
            </a:r>
            <a:r>
              <a:rPr lang="en-US" sz="2000" dirty="0">
                <a:hlinkClick r:id="rId2"/>
              </a:rPr>
              <a:t>a giant MIT hack</a:t>
            </a:r>
            <a:r>
              <a:rPr lang="en-US" sz="2000" dirty="0"/>
              <a:t>!). They “did it” without realizing they were learning radical new methods. </a:t>
            </a:r>
          </a:p>
          <a:p>
            <a:r>
              <a:rPr lang="en-US" sz="1400" dirty="0"/>
              <a:t> </a:t>
            </a:r>
          </a:p>
          <a:p>
            <a:r>
              <a:rPr lang="en-US" sz="2000" dirty="0"/>
              <a:t>The </a:t>
            </a:r>
            <a:r>
              <a:rPr lang="en-US" sz="2000" dirty="0">
                <a:hlinkClick r:id="rId3"/>
              </a:rPr>
              <a:t>astonished reaction amongst Silicon Valley cognoscenti </a:t>
            </a:r>
            <a:r>
              <a:rPr lang="en-US" sz="2000" dirty="0"/>
              <a:t>led to intense interest in reverse engineering “How MIT did this”, and many research universities immediately wanted to offer similar “</a:t>
            </a:r>
            <a:r>
              <a:rPr lang="en-US" sz="2000" dirty="0">
                <a:hlinkClick r:id="rId4"/>
              </a:rPr>
              <a:t>MIT VLSI courses</a:t>
            </a:r>
            <a:r>
              <a:rPr lang="en-US" sz="2000" dirty="0"/>
              <a:t>”.</a:t>
            </a:r>
          </a:p>
          <a:p>
            <a:r>
              <a:rPr lang="en-US" sz="1400" dirty="0"/>
              <a:t> </a:t>
            </a:r>
          </a:p>
          <a:p>
            <a:r>
              <a:rPr lang="en-US" sz="2000" dirty="0"/>
              <a:t>The next year, the users of MPC79 took it for granted and just ‘used it’.  </a:t>
            </a:r>
          </a:p>
          <a:p>
            <a:r>
              <a:rPr lang="en-US" sz="2000" dirty="0"/>
              <a:t>No one realized MPC79 was an even larger </a:t>
            </a:r>
            <a:r>
              <a:rPr lang="en-US" sz="2000" dirty="0">
                <a:hlinkClick r:id="rId5"/>
              </a:rPr>
              <a:t>paradigm-shifting</a:t>
            </a:r>
            <a:r>
              <a:rPr lang="en-US" sz="2000" dirty="0"/>
              <a:t>-hackathon </a:t>
            </a:r>
          </a:p>
          <a:p>
            <a:r>
              <a:rPr lang="en-US" sz="2000" dirty="0"/>
              <a:t>that launched the modern industrial system of “fabless design” + “silicon foundries” + “internet-based e-commerce infrastructure.”</a:t>
            </a:r>
          </a:p>
          <a:p>
            <a:r>
              <a:rPr lang="en-US" sz="1400" dirty="0"/>
              <a:t> </a:t>
            </a:r>
          </a:p>
          <a:p>
            <a:r>
              <a:rPr lang="en-US" sz="2000" dirty="0"/>
              <a:t>By analogy with </a:t>
            </a:r>
            <a:r>
              <a:rPr lang="en-US" sz="2000" u="sng" dirty="0">
                <a:hlinkClick r:id="rId6"/>
              </a:rPr>
              <a:t>Doug </a:t>
            </a:r>
            <a:r>
              <a:rPr lang="en-US" sz="2000" u="sng" dirty="0" err="1">
                <a:hlinkClick r:id="rId6"/>
              </a:rPr>
              <a:t>Engelbart’s</a:t>
            </a:r>
            <a:r>
              <a:rPr lang="en-US" sz="2000" dirty="0"/>
              <a:t> ‘68 </a:t>
            </a:r>
            <a:r>
              <a:rPr lang="en-US" sz="2000" dirty="0">
                <a:hlinkClick r:id="rId7"/>
              </a:rPr>
              <a:t>“Mother of All Demos”</a:t>
            </a:r>
            <a:r>
              <a:rPr lang="en-US" sz="2000" dirty="0"/>
              <a:t> that framed the emergence of PARC PC’s: </a:t>
            </a:r>
            <a:r>
              <a:rPr lang="en-US" sz="2000" b="1" dirty="0">
                <a:hlinkClick r:id="rId8"/>
              </a:rPr>
              <a:t>MPC79 was “The Godmother of All Demos”</a:t>
            </a:r>
            <a:endParaRPr lang="en-US" sz="2000" b="1"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0485" y="1395747"/>
            <a:ext cx="2278211" cy="163343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4386" y="3199012"/>
            <a:ext cx="2275610" cy="1517073"/>
          </a:xfrm>
          <a:prstGeom prst="rect">
            <a:avLst/>
          </a:prstGeom>
        </p:spPr>
      </p:pic>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46493" y="1025497"/>
            <a:ext cx="9573194" cy="4616648"/>
          </a:xfrm>
          <a:prstGeom prst="rect">
            <a:avLst/>
          </a:prstGeom>
        </p:spPr>
        <p:txBody>
          <a:bodyPr wrap="square">
            <a:spAutoFit/>
          </a:bodyPr>
          <a:lstStyle/>
          <a:p>
            <a:pPr>
              <a:spcAft>
                <a:spcPts val="2000"/>
              </a:spcAft>
            </a:pPr>
            <a:r>
              <a:rPr lang="en-US" sz="2400" b="1" dirty="0"/>
              <a:t>What might MPC79 participants been thinking?</a:t>
            </a:r>
          </a:p>
          <a:p>
            <a:pPr>
              <a:spcAft>
                <a:spcPts val="1200"/>
              </a:spcAft>
            </a:pPr>
            <a:r>
              <a:rPr lang="en-US" sz="2000" dirty="0"/>
              <a:t>Since MPC79 used the ARPANET, many thought DoD’s DARPA had “innovated it.” </a:t>
            </a:r>
          </a:p>
          <a:p>
            <a:r>
              <a:rPr lang="en-US" sz="2000" dirty="0"/>
              <a:t>When DARPA later funded the transfer of the MPC79 technology to USC’s Info. Sci. Inst.,</a:t>
            </a:r>
          </a:p>
          <a:p>
            <a:r>
              <a:rPr lang="en-US" sz="2000" dirty="0"/>
              <a:t>many high-</a:t>
            </a:r>
            <a:r>
              <a:rPr lang="en-US" sz="2000" dirty="0" err="1"/>
              <a:t>tech’ers</a:t>
            </a:r>
            <a:r>
              <a:rPr lang="en-US" sz="2000" dirty="0"/>
              <a:t> and future users thought “MOSIS” had been “innovated by DARPA”! </a:t>
            </a:r>
          </a:p>
          <a:p>
            <a:pPr>
              <a:spcAft>
                <a:spcPts val="2000"/>
              </a:spcAft>
            </a:pPr>
            <a:r>
              <a:rPr lang="en-US" sz="2000" dirty="0"/>
              <a:t>Government-sponsored MOSIS-like services even sprang up in other countries too! </a:t>
            </a:r>
          </a:p>
          <a:p>
            <a:r>
              <a:rPr lang="en-US" sz="2000" dirty="0"/>
              <a:t>Thus the VLSI revolution swept through the high-tech community without anyone realizing </a:t>
            </a:r>
          </a:p>
          <a:p>
            <a:pPr>
              <a:spcAft>
                <a:spcPts val="1600"/>
              </a:spcAft>
            </a:pPr>
            <a:r>
              <a:rPr lang="en-US" sz="2000" dirty="0">
                <a:hlinkClick r:id="rId5"/>
              </a:rPr>
              <a:t>it had been deliberately generated</a:t>
            </a:r>
            <a:r>
              <a:rPr lang="en-US" sz="2000" dirty="0"/>
              <a:t>, much less how that was done, or who did it. </a:t>
            </a:r>
          </a:p>
          <a:p>
            <a:r>
              <a:rPr lang="en-US" sz="2000" dirty="0"/>
              <a:t>Although the VLSI Book by ‘Mead’ was </a:t>
            </a:r>
            <a:r>
              <a:rPr lang="en-US" sz="2000" dirty="0" err="1"/>
              <a:t>iconically</a:t>
            </a:r>
            <a:r>
              <a:rPr lang="en-US" sz="2000" dirty="0"/>
              <a:t>-connected with these large-scale </a:t>
            </a:r>
          </a:p>
          <a:p>
            <a:pPr>
              <a:spcAft>
                <a:spcPts val="1600"/>
              </a:spcAft>
            </a:pPr>
            <a:r>
              <a:rPr lang="en-US" sz="2000" dirty="0"/>
              <a:t>techno-social events, Mead himself was never able to explain what happened . . .</a:t>
            </a:r>
          </a:p>
          <a:p>
            <a:r>
              <a:rPr lang="en-US" sz="2000" dirty="0"/>
              <a:t>Meanwhile, Conway remained hidden in the shadows until 2012, when she finally </a:t>
            </a:r>
          </a:p>
          <a:p>
            <a:pPr>
              <a:spcAft>
                <a:spcPts val="1200"/>
              </a:spcAft>
            </a:pPr>
            <a:r>
              <a:rPr lang="en-US" sz="2000" dirty="0">
                <a:hlinkClick r:id="rId6"/>
              </a:rPr>
              <a:t>felt able to emerge and explain how it happened</a:t>
            </a:r>
            <a:r>
              <a:rPr lang="en-US" sz="2000" dirty="0"/>
              <a:t> . . . </a:t>
            </a:r>
          </a:p>
        </p:txBody>
      </p:sp>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3264" y="3782588"/>
            <a:ext cx="1692846" cy="2291938"/>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 calcmode="lin" valueType="num">
                                      <p:cBhvr additive="base">
                                        <p:cTn id="5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additive="base">
                                        <p:cTn id="5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1368" y="1030533"/>
            <a:ext cx="8339407" cy="4339650"/>
          </a:xfrm>
          <a:prstGeom prst="rect">
            <a:avLst/>
          </a:prstGeom>
        </p:spPr>
        <p:txBody>
          <a:bodyPr wrap="square">
            <a:spAutoFit/>
          </a:bodyPr>
          <a:lstStyle/>
          <a:p>
            <a:r>
              <a:rPr lang="en-US" sz="2200" b="1" dirty="0"/>
              <a:t>The Conway Effect:  </a:t>
            </a:r>
            <a:r>
              <a:rPr lang="en-US" sz="2000" dirty="0"/>
              <a:t>Almost all people are blind to innovations, </a:t>
            </a:r>
          </a:p>
          <a:p>
            <a:pPr>
              <a:spcAft>
                <a:spcPts val="600"/>
              </a:spcAft>
            </a:pPr>
            <a:r>
              <a:rPr lang="en-US" sz="2000" dirty="0"/>
              <a:t>especially those made by folks they don’t expect to make innovations.</a:t>
            </a:r>
          </a:p>
          <a:p>
            <a:r>
              <a:rPr lang="en-US" sz="1600" dirty="0"/>
              <a:t>      • Innovations diffuse via social-processes involving subliminal subgroup </a:t>
            </a:r>
            <a:r>
              <a:rPr lang="en-US" sz="1600" dirty="0" err="1"/>
              <a:t>noticings</a:t>
            </a:r>
            <a:r>
              <a:rPr lang="en-US" sz="1600" dirty="0"/>
              <a:t>, </a:t>
            </a:r>
          </a:p>
          <a:p>
            <a:pPr>
              <a:spcAft>
                <a:spcPts val="1600"/>
              </a:spcAft>
            </a:pPr>
            <a:r>
              <a:rPr lang="en-US" sz="1600" dirty="0"/>
              <a:t>         </a:t>
            </a:r>
            <a:r>
              <a:rPr lang="en-US" sz="1600" dirty="0" err="1"/>
              <a:t>mimickings</a:t>
            </a:r>
            <a:r>
              <a:rPr lang="en-US" sz="1600" dirty="0"/>
              <a:t>,  rejections, adoptions, adaptations, </a:t>
            </a:r>
            <a:r>
              <a:rPr lang="en-US" sz="1600" dirty="0" err="1"/>
              <a:t>tradings</a:t>
            </a:r>
            <a:r>
              <a:rPr lang="en-US" sz="1600" dirty="0"/>
              <a:t> and displacements</a:t>
            </a:r>
            <a:endParaRPr lang="en-US" sz="2000" dirty="0"/>
          </a:p>
          <a:p>
            <a:r>
              <a:rPr lang="en-US" sz="2000" dirty="0"/>
              <a:t>Meanwhile, credits for innovations as social tokens are </a:t>
            </a:r>
            <a:r>
              <a:rPr lang="en-US" sz="2000" i="1" dirty="0"/>
              <a:t>separately</a:t>
            </a:r>
            <a:r>
              <a:rPr lang="en-US" sz="2000" dirty="0"/>
              <a:t> </a:t>
            </a:r>
          </a:p>
          <a:p>
            <a:r>
              <a:rPr lang="en-US" sz="2000" dirty="0"/>
              <a:t>subliminally assigned, gained, granted, bartered,</a:t>
            </a:r>
            <a:r>
              <a:rPr lang="en-US" sz="2000" b="1" dirty="0"/>
              <a:t> seized</a:t>
            </a:r>
            <a:r>
              <a:rPr lang="en-US" sz="2000" dirty="0"/>
              <a:t>, </a:t>
            </a:r>
            <a:r>
              <a:rPr lang="en-US" sz="2000" dirty="0" err="1"/>
              <a:t>etc</a:t>
            </a:r>
            <a:r>
              <a:rPr lang="en-US" sz="2000" dirty="0"/>
              <a:t> . . . </a:t>
            </a:r>
          </a:p>
          <a:p>
            <a:r>
              <a:rPr lang="en-US" sz="1600" dirty="0"/>
              <a:t>      • Crediting-processes are modulated by visibility, status, prestige, class, power, </a:t>
            </a:r>
          </a:p>
          <a:p>
            <a:pPr>
              <a:spcAft>
                <a:spcPts val="1600"/>
              </a:spcAft>
            </a:pPr>
            <a:r>
              <a:rPr lang="en-US" sz="1600" dirty="0"/>
              <a:t>         location, credentials, prejudice, popularity, influence, money and accident . . .</a:t>
            </a:r>
            <a:endParaRPr lang="en-US" sz="2000" dirty="0"/>
          </a:p>
          <a:p>
            <a:r>
              <a:rPr lang="en-US" sz="2000" dirty="0"/>
              <a:t>The </a:t>
            </a:r>
            <a:r>
              <a:rPr lang="en-US" sz="2000" i="1" dirty="0"/>
              <a:t>visibility of crediting </a:t>
            </a:r>
            <a:r>
              <a:rPr lang="en-US" sz="2000" dirty="0"/>
              <a:t>(vs invisibility of innovations) </a:t>
            </a:r>
            <a:r>
              <a:rPr lang="en-US" sz="2000" i="1" dirty="0"/>
              <a:t>thus sustains </a:t>
            </a:r>
          </a:p>
          <a:p>
            <a:pPr>
              <a:spcAft>
                <a:spcPts val="2200"/>
              </a:spcAft>
            </a:pPr>
            <a:r>
              <a:rPr lang="en-US" sz="2000" i="1" dirty="0"/>
              <a:t>the crediting-processes </a:t>
            </a:r>
            <a:r>
              <a:rPr lang="en-US" sz="2000" i="1" u="sng" dirty="0"/>
              <a:t>and</a:t>
            </a:r>
            <a:r>
              <a:rPr lang="en-US" sz="2000" i="1" dirty="0"/>
              <a:t> the ongoing-blindness to innovations.</a:t>
            </a:r>
          </a:p>
          <a:p>
            <a:r>
              <a:rPr lang="en-US" sz="2000" b="1" dirty="0"/>
              <a:t>Corollary:  It’s possible to trigger large paradigm-shifts right out in </a:t>
            </a:r>
          </a:p>
          <a:p>
            <a:r>
              <a:rPr lang="en-US" sz="2000" b="1" dirty="0"/>
              <a:t>the open, as long as people have no clue what you’re doing!</a:t>
            </a:r>
          </a:p>
        </p:txBody>
      </p:sp>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3058" y="1487737"/>
            <a:ext cx="1807705" cy="1729109"/>
          </a:xfrm>
          <a:prstGeom prst="rect">
            <a:avLst/>
          </a:prstGeom>
          <a:ln>
            <a:solidFill>
              <a:schemeClr val="accent1"/>
            </a:solidFill>
          </a:ln>
        </p:spPr>
      </p:pic>
      <p:sp>
        <p:nvSpPr>
          <p:cNvPr id="6" name="TextBox 5"/>
          <p:cNvSpPr txBox="1"/>
          <p:nvPr/>
        </p:nvSpPr>
        <p:spPr>
          <a:xfrm>
            <a:off x="9158276" y="1089858"/>
            <a:ext cx="1927259" cy="338554"/>
          </a:xfrm>
          <a:prstGeom prst="rect">
            <a:avLst/>
          </a:prstGeom>
          <a:noFill/>
        </p:spPr>
        <p:txBody>
          <a:bodyPr wrap="none" rtlCol="0">
            <a:spAutoFit/>
          </a:bodyPr>
          <a:lstStyle/>
          <a:p>
            <a:r>
              <a:rPr lang="en-US" sz="1600" b="1" dirty="0"/>
              <a:t>Distracted by Greed:</a:t>
            </a:r>
          </a:p>
        </p:txBody>
      </p:sp>
      <p:pic>
        <p:nvPicPr>
          <p:cNvPr id="10" name="Picture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3058" y="4006258"/>
            <a:ext cx="1822367" cy="1282399"/>
          </a:xfrm>
          <a:prstGeom prst="rect">
            <a:avLst/>
          </a:prstGeom>
          <a:ln>
            <a:solidFill>
              <a:schemeClr val="accent1"/>
            </a:solidFill>
          </a:ln>
        </p:spPr>
      </p:pic>
      <p:sp>
        <p:nvSpPr>
          <p:cNvPr id="11" name="TextBox 10"/>
          <p:cNvSpPr txBox="1"/>
          <p:nvPr/>
        </p:nvSpPr>
        <p:spPr>
          <a:xfrm>
            <a:off x="9158276" y="3586179"/>
            <a:ext cx="1921423" cy="338554"/>
          </a:xfrm>
          <a:prstGeom prst="rect">
            <a:avLst/>
          </a:prstGeom>
          <a:noFill/>
        </p:spPr>
        <p:txBody>
          <a:bodyPr wrap="none" rtlCol="0">
            <a:spAutoFit/>
          </a:bodyPr>
          <a:lstStyle/>
          <a:p>
            <a:r>
              <a:rPr lang="en-US" sz="1600" b="1" dirty="0"/>
              <a:t>Covert </a:t>
            </a:r>
            <a:r>
              <a:rPr lang="en-US" sz="1600" b="1" dirty="0" err="1"/>
              <a:t>Visioneering</a:t>
            </a:r>
            <a:r>
              <a:rPr lang="en-US" sz="16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1" end="11"/>
                                            </p:txEl>
                                          </p:spTgt>
                                        </p:tgtEl>
                                        <p:attrNameLst>
                                          <p:attrName>style.visibility</p:attrName>
                                        </p:attrNameLst>
                                      </p:cBhvr>
                                      <p:to>
                                        <p:strVal val="visible"/>
                                      </p:to>
                                    </p:set>
                                    <p:anim calcmode="lin" valueType="num">
                                      <p:cBhvr additive="base">
                                        <p:cTn id="5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5030604" y="842888"/>
            <a:ext cx="2309193" cy="2309193"/>
          </a:xfrm>
          <a:prstGeom prst="rect">
            <a:avLst/>
          </a:prstGeom>
          <a:ln>
            <a:solidFill>
              <a:schemeClr val="accent1"/>
            </a:solidFill>
          </a:ln>
        </p:spPr>
      </p:pic>
      <p:sp>
        <p:nvSpPr>
          <p:cNvPr id="3" name="TextBox 2"/>
          <p:cNvSpPr txBox="1"/>
          <p:nvPr/>
        </p:nvSpPr>
        <p:spPr>
          <a:xfrm>
            <a:off x="2478302" y="3125414"/>
            <a:ext cx="7413796" cy="830997"/>
          </a:xfrm>
          <a:prstGeom prst="rect">
            <a:avLst/>
          </a:prstGeom>
          <a:noFill/>
        </p:spPr>
        <p:txBody>
          <a:bodyPr wrap="square" rtlCol="0">
            <a:spAutoFit/>
          </a:bodyPr>
          <a:lstStyle/>
          <a:p>
            <a:pPr algn="ctr">
              <a:spcAft>
                <a:spcPts val="400"/>
              </a:spcAft>
            </a:pPr>
            <a:r>
              <a:rPr lang="en-US" sz="4800" dirty="0"/>
              <a:t>THE END</a:t>
            </a:r>
          </a:p>
        </p:txBody>
      </p:sp>
      <p:sp>
        <p:nvSpPr>
          <p:cNvPr id="2" name="Rectangle 1"/>
          <p:cNvSpPr/>
          <p:nvPr/>
        </p:nvSpPr>
        <p:spPr>
          <a:xfrm>
            <a:off x="3574200" y="5002851"/>
            <a:ext cx="5221997" cy="553998"/>
          </a:xfrm>
          <a:prstGeom prst="rect">
            <a:avLst/>
          </a:prstGeom>
        </p:spPr>
        <p:txBody>
          <a:bodyPr wrap="square">
            <a:spAutoFit/>
          </a:bodyPr>
          <a:lstStyle/>
          <a:p>
            <a:pPr algn="ctr"/>
            <a:r>
              <a:rPr lang="en-US" sz="1000" dirty="0">
                <a:hlinkClick r:id="rId4"/>
              </a:rPr>
              <a:t>http://ai.eecs.umich.edu/people/conway/Memoirs/Talks/UNIT_2017/Inside_Story_Talk.pptx</a:t>
            </a:r>
            <a:r>
              <a:rPr lang="en-US" sz="1000" dirty="0"/>
              <a:t>    </a:t>
            </a:r>
          </a:p>
          <a:p>
            <a:pPr algn="ctr"/>
            <a:r>
              <a:rPr lang="en-US" sz="1000" dirty="0">
                <a:hlinkClick r:id="rId5"/>
              </a:rPr>
              <a:t>http://ai.eecs.umich.edu/people/conway/Memoirs/Talks/UNIT_2017/Inside_Story_Talk.pdf</a:t>
            </a:r>
            <a:r>
              <a:rPr lang="en-US" sz="1000" dirty="0"/>
              <a:t>       </a:t>
            </a:r>
          </a:p>
          <a:p>
            <a:pPr algn="ct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8" y="3956411"/>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5899" y="1085582"/>
            <a:ext cx="7667776" cy="4201150"/>
          </a:xfrm>
          <a:prstGeom prst="rect">
            <a:avLst/>
          </a:prstGeom>
        </p:spPr>
        <p:txBody>
          <a:bodyPr wrap="square">
            <a:spAutoFit/>
          </a:bodyPr>
          <a:lstStyle/>
          <a:p>
            <a:pPr>
              <a:spcAft>
                <a:spcPts val="2400"/>
              </a:spcAft>
            </a:pPr>
            <a:r>
              <a:rPr lang="en-US" sz="3000" b="1" dirty="0"/>
              <a:t>Q/A and Discussion:</a:t>
            </a:r>
          </a:p>
          <a:p>
            <a:pPr>
              <a:spcAft>
                <a:spcPts val="600"/>
              </a:spcAft>
            </a:pPr>
            <a:r>
              <a:rPr lang="en-US" sz="2800" b="1" dirty="0"/>
              <a:t>Questions for you to ponder!</a:t>
            </a:r>
          </a:p>
          <a:p>
            <a:pPr>
              <a:spcAft>
                <a:spcPts val="600"/>
              </a:spcAft>
            </a:pPr>
            <a:r>
              <a:rPr lang="en-US" sz="2400" dirty="0"/>
              <a:t>Have you noticed an innovation this week? </a:t>
            </a:r>
          </a:p>
          <a:p>
            <a:pPr>
              <a:spcAft>
                <a:spcPts val="600"/>
              </a:spcAft>
            </a:pPr>
            <a:r>
              <a:rPr lang="en-US" sz="2400" dirty="0"/>
              <a:t>Have you made an innovation this week?</a:t>
            </a:r>
          </a:p>
          <a:p>
            <a:pPr>
              <a:spcAft>
                <a:spcPts val="2400"/>
              </a:spcAft>
            </a:pPr>
            <a:r>
              <a:rPr lang="en-US" sz="2400" dirty="0"/>
              <a:t>What is an innovation???</a:t>
            </a:r>
          </a:p>
          <a:p>
            <a:pPr>
              <a:spcAft>
                <a:spcPts val="600"/>
              </a:spcAft>
            </a:pPr>
            <a:r>
              <a:rPr lang="en-US" sz="2800" b="1" dirty="0"/>
              <a:t>Meta: How to think abstractly about such things?</a:t>
            </a:r>
          </a:p>
          <a:p>
            <a:pPr>
              <a:spcAft>
                <a:spcPts val="600"/>
              </a:spcAft>
            </a:pPr>
            <a:r>
              <a:rPr lang="en-US" sz="2200" dirty="0"/>
              <a:t>Gaining insights from the evolution of culture in animals . . .</a:t>
            </a:r>
          </a:p>
          <a:p>
            <a:pPr>
              <a:spcAft>
                <a:spcPts val="600"/>
              </a:spcAft>
            </a:pPr>
            <a:r>
              <a:rPr lang="en-US" sz="2200" dirty="0"/>
              <a:t>Glimpses into Emerging Techno-Social Dynamical-Systems . . . </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6134" y="1043537"/>
            <a:ext cx="3991035" cy="4846257"/>
          </a:xfrm>
          <a:prstGeom prst="rect">
            <a:avLst/>
          </a:prstGeom>
        </p:spPr>
      </p:pic>
      <p:sp>
        <p:nvSpPr>
          <p:cNvPr id="7" name="TextBox 6"/>
          <p:cNvSpPr txBox="1"/>
          <p:nvPr/>
        </p:nvSpPr>
        <p:spPr>
          <a:xfrm>
            <a:off x="9577633" y="3980360"/>
            <a:ext cx="405352" cy="400110"/>
          </a:xfrm>
          <a:prstGeom prst="rect">
            <a:avLst/>
          </a:prstGeom>
          <a:noFill/>
        </p:spPr>
        <p:txBody>
          <a:bodyPr wrap="square" rtlCol="0">
            <a:spAutoFit/>
          </a:bodyPr>
          <a:lstStyle/>
          <a:p>
            <a:r>
              <a:rPr lang="en-US" sz="2000" dirty="0"/>
              <a:t>t</a:t>
            </a:r>
            <a:r>
              <a:rPr lang="en-US" sz="1100" dirty="0"/>
              <a:t>1</a:t>
            </a:r>
          </a:p>
        </p:txBody>
      </p:sp>
      <p:sp>
        <p:nvSpPr>
          <p:cNvPr id="8" name="TextBox 7"/>
          <p:cNvSpPr txBox="1"/>
          <p:nvPr/>
        </p:nvSpPr>
        <p:spPr>
          <a:xfrm>
            <a:off x="9410399" y="3725593"/>
            <a:ext cx="405352" cy="400110"/>
          </a:xfrm>
          <a:prstGeom prst="rect">
            <a:avLst/>
          </a:prstGeom>
          <a:noFill/>
        </p:spPr>
        <p:txBody>
          <a:bodyPr wrap="square" rtlCol="0">
            <a:spAutoFit/>
          </a:bodyPr>
          <a:lstStyle/>
          <a:p>
            <a:r>
              <a:rPr lang="en-US" sz="2000" dirty="0"/>
              <a:t>t</a:t>
            </a:r>
            <a:r>
              <a:rPr lang="en-US" sz="1100" dirty="0"/>
              <a:t>2</a:t>
            </a:r>
          </a:p>
        </p:txBody>
      </p:sp>
      <p:sp>
        <p:nvSpPr>
          <p:cNvPr id="9" name="TextBox 8"/>
          <p:cNvSpPr txBox="1"/>
          <p:nvPr/>
        </p:nvSpPr>
        <p:spPr>
          <a:xfrm>
            <a:off x="9040304" y="2930522"/>
            <a:ext cx="452488" cy="400110"/>
          </a:xfrm>
          <a:prstGeom prst="rect">
            <a:avLst/>
          </a:prstGeom>
          <a:noFill/>
        </p:spPr>
        <p:txBody>
          <a:bodyPr wrap="square" rtlCol="0">
            <a:spAutoFit/>
          </a:bodyPr>
          <a:lstStyle/>
          <a:p>
            <a:r>
              <a:rPr lang="en-US" sz="2000" dirty="0"/>
              <a:t>t</a:t>
            </a:r>
            <a:r>
              <a:rPr lang="en-US" sz="1100" dirty="0"/>
              <a:t>3</a:t>
            </a:r>
          </a:p>
        </p:txBody>
      </p:sp>
      <p:sp>
        <p:nvSpPr>
          <p:cNvPr id="10" name="TextBox 9"/>
          <p:cNvSpPr txBox="1"/>
          <p:nvPr/>
        </p:nvSpPr>
        <p:spPr>
          <a:xfrm>
            <a:off x="8714987" y="2443228"/>
            <a:ext cx="452488" cy="400110"/>
          </a:xfrm>
          <a:prstGeom prst="rect">
            <a:avLst/>
          </a:prstGeom>
          <a:noFill/>
        </p:spPr>
        <p:txBody>
          <a:bodyPr wrap="square" rtlCol="0">
            <a:spAutoFit/>
          </a:bodyPr>
          <a:lstStyle/>
          <a:p>
            <a:r>
              <a:rPr lang="en-US" sz="2000" dirty="0"/>
              <a:t>t</a:t>
            </a:r>
            <a:r>
              <a:rPr lang="en-US" sz="1100" dirty="0"/>
              <a:t>4</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766" y="1939162"/>
            <a:ext cx="4864311" cy="2382829"/>
          </a:xfrm>
          <a:prstGeom prst="rect">
            <a:avLst/>
          </a:prstGeom>
        </p:spPr>
      </p:pic>
      <p:sp>
        <p:nvSpPr>
          <p:cNvPr id="13" name="Rectangle 12"/>
          <p:cNvSpPr/>
          <p:nvPr/>
        </p:nvSpPr>
        <p:spPr>
          <a:xfrm>
            <a:off x="1763889" y="4490391"/>
            <a:ext cx="4187168" cy="523220"/>
          </a:xfrm>
          <a:prstGeom prst="rect">
            <a:avLst/>
          </a:prstGeom>
        </p:spPr>
        <p:txBody>
          <a:bodyPr wrap="square">
            <a:spAutoFit/>
          </a:bodyPr>
          <a:lstStyle/>
          <a:p>
            <a:r>
              <a:rPr lang="en-US" sz="1400" dirty="0">
                <a:hlinkClick r:id="rId5"/>
              </a:rPr>
              <a:t>John Tyler Bonner</a:t>
            </a:r>
            <a:r>
              <a:rPr lang="en-US" sz="1400" dirty="0"/>
              <a:t>, </a:t>
            </a:r>
            <a:r>
              <a:rPr lang="en-US" sz="1400" i="1" dirty="0">
                <a:hlinkClick r:id="rId6"/>
              </a:rPr>
              <a:t>The Evolution of Culture in Animals</a:t>
            </a:r>
            <a:r>
              <a:rPr lang="en-US" sz="1400" dirty="0"/>
              <a:t>, </a:t>
            </a:r>
          </a:p>
          <a:p>
            <a:r>
              <a:rPr lang="en-US" sz="1400" dirty="0"/>
              <a:t>Princeton University Press, 1980, p.183-4.</a:t>
            </a:r>
          </a:p>
        </p:txBody>
      </p:sp>
      <p:sp>
        <p:nvSpPr>
          <p:cNvPr id="14" name="Rectangle 13"/>
          <p:cNvSpPr/>
          <p:nvPr/>
        </p:nvSpPr>
        <p:spPr>
          <a:xfrm>
            <a:off x="1763890" y="1124432"/>
            <a:ext cx="3518656" cy="523220"/>
          </a:xfrm>
          <a:prstGeom prst="rect">
            <a:avLst/>
          </a:prstGeom>
        </p:spPr>
        <p:txBody>
          <a:bodyPr wrap="none">
            <a:spAutoFit/>
          </a:bodyPr>
          <a:lstStyle/>
          <a:p>
            <a:pPr>
              <a:spcAft>
                <a:spcPts val="1200"/>
              </a:spcAft>
            </a:pPr>
            <a:r>
              <a:rPr lang="en-US" sz="2800" b="1" dirty="0"/>
              <a:t>Thought Experiment!*</a:t>
            </a:r>
          </a:p>
        </p:txBody>
      </p:sp>
      <p:sp>
        <p:nvSpPr>
          <p:cNvPr id="2" name="TextBox 1"/>
          <p:cNvSpPr txBox="1"/>
          <p:nvPr/>
        </p:nvSpPr>
        <p:spPr>
          <a:xfrm>
            <a:off x="1763889" y="5158387"/>
            <a:ext cx="5861103" cy="584775"/>
          </a:xfrm>
          <a:prstGeom prst="rect">
            <a:avLst/>
          </a:prstGeom>
          <a:noFill/>
        </p:spPr>
        <p:txBody>
          <a:bodyPr wrap="square" rtlCol="0">
            <a:spAutoFit/>
          </a:bodyPr>
          <a:lstStyle/>
          <a:p>
            <a:r>
              <a:rPr lang="en-US" sz="1600" dirty="0"/>
              <a:t>*As unfolded by Lynn to mystified audiences decades ago </a:t>
            </a:r>
          </a:p>
          <a:p>
            <a:r>
              <a:rPr lang="en-US" sz="1600" dirty="0"/>
              <a:t>  in her spirited keynotes at Spring </a:t>
            </a:r>
            <a:r>
              <a:rPr lang="en-US" sz="1600" dirty="0" err="1"/>
              <a:t>Compcon</a:t>
            </a:r>
            <a:r>
              <a:rPr lang="en-US" sz="1600" dirty="0"/>
              <a:t> ’83 and DAC ‘84.</a:t>
            </a:r>
          </a:p>
        </p:txBody>
      </p:sp>
      <p:sp>
        <p:nvSpPr>
          <p:cNvPr id="15" name="TextBox 14"/>
          <p:cNvSpPr txBox="1"/>
          <p:nvPr/>
        </p:nvSpPr>
        <p:spPr>
          <a:xfrm>
            <a:off x="5438263" y="1220205"/>
            <a:ext cx="1454117" cy="1061829"/>
          </a:xfrm>
          <a:prstGeom prst="rect">
            <a:avLst/>
          </a:prstGeom>
          <a:noFill/>
        </p:spPr>
        <p:txBody>
          <a:bodyPr wrap="square" rtlCol="0">
            <a:spAutoFit/>
          </a:bodyPr>
          <a:lstStyle/>
          <a:p>
            <a:r>
              <a:rPr lang="en-US" sz="1600" dirty="0"/>
              <a:t>Visualizing the</a:t>
            </a:r>
          </a:p>
          <a:p>
            <a:r>
              <a:rPr lang="en-US" sz="1600" dirty="0"/>
              <a:t>diffusion of an ‘innovation’,</a:t>
            </a:r>
          </a:p>
          <a:p>
            <a:r>
              <a:rPr lang="en-US" sz="1500" dirty="0"/>
              <a:t>1921-1949</a:t>
            </a:r>
          </a:p>
        </p:txBody>
      </p:sp>
      <p:sp>
        <p:nvSpPr>
          <p:cNvPr id="4" name="TextBox 3"/>
          <p:cNvSpPr txBox="1"/>
          <p:nvPr/>
        </p:nvSpPr>
        <p:spPr>
          <a:xfrm flipH="1">
            <a:off x="9643363" y="1220205"/>
            <a:ext cx="1482855" cy="1323439"/>
          </a:xfrm>
          <a:prstGeom prst="rect">
            <a:avLst/>
          </a:prstGeom>
          <a:noFill/>
        </p:spPr>
        <p:txBody>
          <a:bodyPr wrap="square" rtlCol="0">
            <a:spAutoFit/>
          </a:bodyPr>
          <a:lstStyle/>
          <a:p>
            <a:r>
              <a:rPr lang="en-US" sz="1600" dirty="0"/>
              <a:t>Mapping </a:t>
            </a:r>
          </a:p>
          <a:p>
            <a:r>
              <a:rPr lang="en-US" sz="1600" dirty="0"/>
              <a:t>an example</a:t>
            </a:r>
          </a:p>
          <a:p>
            <a:r>
              <a:rPr lang="en-US" sz="1600" dirty="0"/>
              <a:t>space-time diffusion process</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 grpId="0"/>
      <p:bldP spid="15"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9579" y="714285"/>
            <a:ext cx="10176940" cy="5278368"/>
          </a:xfrm>
          <a:prstGeom prst="rect">
            <a:avLst/>
          </a:prstGeom>
          <a:noFill/>
        </p:spPr>
        <p:txBody>
          <a:bodyPr wrap="square" rtlCol="0">
            <a:spAutoFit/>
          </a:bodyPr>
          <a:lstStyle/>
          <a:p>
            <a:pPr algn="just"/>
            <a:r>
              <a:rPr lang="en-US" sz="2400" b="1" dirty="0"/>
              <a:t>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lvl="0"/>
            <a:endParaRPr lang="en-US" sz="2000" dirty="0"/>
          </a:p>
          <a:p>
            <a:pPr lvl="0"/>
            <a:r>
              <a:rPr lang="en-US" sz="1200" dirty="0">
                <a:solidFill>
                  <a:prstClr val="black"/>
                </a:solidFill>
              </a:rPr>
              <a:t>      </a:t>
            </a:r>
          </a:p>
          <a:p>
            <a:pPr lvl="0"/>
            <a:endParaRPr lang="en-US" sz="1200" dirty="0">
              <a:solidFill>
                <a:prstClr val="black"/>
              </a:solidFill>
            </a:endParaRPr>
          </a:p>
          <a:p>
            <a:pPr lvl="0"/>
            <a:endParaRPr lang="en-US" sz="1200" dirty="0">
              <a:solidFill>
                <a:prstClr val="black"/>
              </a:solidFill>
            </a:endParaRPr>
          </a:p>
          <a:p>
            <a:pPr lvl="0"/>
            <a:endParaRPr lang="en-US" sz="1200" dirty="0"/>
          </a:p>
          <a:p>
            <a:pPr algn="just"/>
            <a:r>
              <a:rPr lang="en-US" sz="1200" dirty="0"/>
              <a:t>     ***</a:t>
            </a:r>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           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561" y="4285756"/>
            <a:ext cx="4597299" cy="1709592"/>
          </a:xfrm>
          <a:prstGeom prst="rect">
            <a:avLst/>
          </a:prstGeom>
        </p:spPr>
      </p:pic>
      <p:sp>
        <p:nvSpPr>
          <p:cNvPr id="3" name="TextBox 2"/>
          <p:cNvSpPr txBox="1"/>
          <p:nvPr/>
        </p:nvSpPr>
        <p:spPr>
          <a:xfrm>
            <a:off x="6078049" y="5630059"/>
            <a:ext cx="680571" cy="307777"/>
          </a:xfrm>
          <a:prstGeom prst="rect">
            <a:avLst/>
          </a:prstGeom>
          <a:noFill/>
        </p:spPr>
        <p:txBody>
          <a:bodyPr wrap="none" rtlCol="0">
            <a:spAutoFit/>
          </a:bodyPr>
          <a:lstStyle/>
          <a:p>
            <a:r>
              <a:rPr lang="en-US" sz="1400" dirty="0">
                <a:hlinkClick r:id="rId5"/>
              </a:rPr>
              <a:t>Source</a:t>
            </a:r>
            <a:endParaRPr lang="en-US" sz="1400" dirty="0"/>
          </a:p>
        </p:txBody>
      </p:sp>
      <p:sp>
        <p:nvSpPr>
          <p:cNvPr id="6" name="Rectangle 5"/>
          <p:cNvSpPr/>
          <p:nvPr/>
        </p:nvSpPr>
        <p:spPr>
          <a:xfrm>
            <a:off x="1187302" y="4904106"/>
            <a:ext cx="4080600" cy="646331"/>
          </a:xfrm>
          <a:prstGeom prst="rect">
            <a:avLst/>
          </a:prstGeom>
        </p:spPr>
        <p:txBody>
          <a:bodyPr wrap="square">
            <a:spAutoFit/>
          </a:bodyPr>
          <a:lstStyle/>
          <a:p>
            <a:pPr lvl="0"/>
            <a:r>
              <a:rPr lang="en-US" sz="1200" dirty="0">
                <a:solidFill>
                  <a:prstClr val="black"/>
                </a:solidFill>
              </a:rPr>
              <a:t>**As unfolded by Lynn to mystified audiences decades ago </a:t>
            </a:r>
          </a:p>
          <a:p>
            <a:pPr lvl="0"/>
            <a:r>
              <a:rPr lang="en-US" sz="1200" dirty="0">
                <a:solidFill>
                  <a:prstClr val="black"/>
                </a:solidFill>
              </a:rPr>
              <a:t>     in her spirited keynotes at Spring </a:t>
            </a:r>
            <a:r>
              <a:rPr lang="en-US" sz="1200" dirty="0" err="1">
                <a:solidFill>
                  <a:prstClr val="black"/>
                </a:solidFill>
              </a:rPr>
              <a:t>Compcon</a:t>
            </a:r>
            <a:r>
              <a:rPr lang="en-US" sz="1200" dirty="0">
                <a:solidFill>
                  <a:prstClr val="black"/>
                </a:solidFill>
              </a:rPr>
              <a:t> ’83 and DAC ‘84.</a:t>
            </a:r>
            <a:endParaRPr lang="en-US" sz="2000" dirty="0">
              <a:solidFill>
                <a:prstClr val="black"/>
              </a:solidFill>
            </a:endParaRPr>
          </a:p>
          <a:p>
            <a:pPr lvl="0" algn="just"/>
            <a:r>
              <a:rPr lang="en-US" sz="1200" dirty="0">
                <a:solidFill>
                  <a:prstClr val="black"/>
                </a:solidFill>
              </a:rPr>
              <a:t> </a:t>
            </a:r>
            <a:endParaRPr lang="en-US"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 calcmode="lin" valueType="num">
                                      <p:cBhvr additive="base">
                                        <p:cTn id="2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6517" y="843360"/>
            <a:ext cx="9197434" cy="400110"/>
          </a:xfrm>
          <a:prstGeom prst="rect">
            <a:avLst/>
          </a:prstGeom>
          <a:noFill/>
        </p:spPr>
        <p:txBody>
          <a:bodyPr wrap="square" rtlCol="0">
            <a:spAutoFit/>
          </a:bodyPr>
          <a:lstStyle/>
          <a:p>
            <a:r>
              <a:rPr lang="en-US" sz="2000" b="1" dirty="0"/>
              <a:t>Thought Experiment:  </a:t>
            </a:r>
            <a:r>
              <a:rPr lang="en-US" sz="2000" b="1" dirty="0">
                <a:hlinkClick r:id="rId2"/>
              </a:rPr>
              <a:t>Inside Rackspace's Headquarters</a:t>
            </a:r>
            <a:r>
              <a:rPr lang="en-US" sz="2000" b="1" dirty="0"/>
              <a:t> (video of “The Castle”)</a:t>
            </a:r>
          </a:p>
        </p:txBody>
      </p:sp>
      <p:sp>
        <p:nvSpPr>
          <p:cNvPr id="6" name="TextBox 5"/>
          <p:cNvSpPr txBox="1"/>
          <p:nvPr/>
        </p:nvSpPr>
        <p:spPr>
          <a:xfrm>
            <a:off x="1786517" y="5298205"/>
            <a:ext cx="8149817" cy="707886"/>
          </a:xfrm>
          <a:prstGeom prst="rect">
            <a:avLst/>
          </a:prstGeom>
          <a:noFill/>
        </p:spPr>
        <p:txBody>
          <a:bodyPr wrap="square" rtlCol="0">
            <a:spAutoFit/>
          </a:bodyPr>
          <a:lstStyle/>
          <a:p>
            <a:r>
              <a:rPr lang="en-US" sz="2000" b="1" dirty="0"/>
              <a:t>Just imagine what’s going on inside “1 Fanatical Place, </a:t>
            </a:r>
            <a:r>
              <a:rPr lang="en-US" sz="2000" b="1" dirty="0" err="1"/>
              <a:t>Windcrest</a:t>
            </a:r>
            <a:r>
              <a:rPr lang="en-US" sz="2000" b="1" dirty="0"/>
              <a:t>, TX”,</a:t>
            </a:r>
          </a:p>
          <a:p>
            <a:r>
              <a:rPr lang="en-US" sz="2000" b="1" dirty="0"/>
              <a:t>and similar high-technology exploration-grounds all around the world!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302" y="1382248"/>
            <a:ext cx="8220307" cy="3777179"/>
          </a:xfrm>
          <a:prstGeom prst="rect">
            <a:avLst/>
          </a:prstGeom>
          <a:ln>
            <a:solidFill>
              <a:schemeClr val="accent1"/>
            </a:solidFill>
          </a:ln>
        </p:spPr>
      </p:pic>
    </p:spTree>
    <p:extLst>
      <p:ext uri="{BB962C8B-B14F-4D97-AF65-F5344CB8AC3E}">
        <p14:creationId xmlns:p14="http://schemas.microsoft.com/office/powerpoint/2010/main" val="42858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8511" y="958202"/>
            <a:ext cx="7197373" cy="371979"/>
          </a:xfrm>
          <a:prstGeom prst="rect">
            <a:avLst/>
          </a:prstGeom>
          <a:noFill/>
        </p:spPr>
        <p:txBody>
          <a:bodyPr wrap="square" rtlCol="0">
            <a:spAutoFit/>
          </a:bodyPr>
          <a:lstStyle/>
          <a:p>
            <a:r>
              <a:rPr lang="en-US" b="1" dirty="0"/>
              <a:t>For glimpses into Techno-Social Systems in the emerging Social Age see: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89" y="1466133"/>
            <a:ext cx="7364795" cy="3728644"/>
          </a:xfrm>
          <a:prstGeom prst="rect">
            <a:avLst/>
          </a:prstGeom>
          <a:ln>
            <a:solidFill>
              <a:schemeClr val="accent1"/>
            </a:solidFill>
          </a:ln>
        </p:spPr>
      </p:pic>
      <p:sp>
        <p:nvSpPr>
          <p:cNvPr id="5" name="Rectangle 4"/>
          <p:cNvSpPr/>
          <p:nvPr/>
        </p:nvSpPr>
        <p:spPr>
          <a:xfrm>
            <a:off x="3509653" y="5330729"/>
            <a:ext cx="5275088" cy="430887"/>
          </a:xfrm>
          <a:prstGeom prst="rect">
            <a:avLst/>
          </a:prstGeom>
        </p:spPr>
        <p:txBody>
          <a:bodyPr wrap="square">
            <a:spAutoFit/>
          </a:bodyPr>
          <a:lstStyle/>
          <a:p>
            <a:pPr algn="ctr"/>
            <a:r>
              <a:rPr lang="en-US" sz="1100" dirty="0">
                <a:hlinkClick r:id="rId3"/>
              </a:rPr>
              <a:t>http://ai.eecs.umich.edu/people/conway/Memoirs/Talks/UVIC/Techno_Social_Talk.pptx</a:t>
            </a:r>
            <a:r>
              <a:rPr lang="en-US" sz="1100" dirty="0"/>
              <a:t> </a:t>
            </a:r>
          </a:p>
          <a:p>
            <a:pPr algn="ctr"/>
            <a:r>
              <a:rPr lang="en-US" sz="1100" dirty="0">
                <a:hlinkClick r:id="rId4"/>
              </a:rPr>
              <a:t>http://ai.eecs.umich.edu/people/conway/Memoirs/Talks/UVIC/Techno_Social_Talk.pdf</a:t>
            </a:r>
            <a:endParaRPr lang="en-US" sz="1100" dirty="0"/>
          </a:p>
        </p:txBody>
      </p:sp>
    </p:spTree>
    <p:extLst>
      <p:ext uri="{BB962C8B-B14F-4D97-AF65-F5344CB8AC3E}">
        <p14:creationId xmlns:p14="http://schemas.microsoft.com/office/powerpoint/2010/main" val="401387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8658" y="859710"/>
            <a:ext cx="6682331" cy="707886"/>
          </a:xfrm>
          <a:prstGeom prst="rect">
            <a:avLst/>
          </a:prstGeom>
          <a:noFill/>
        </p:spPr>
        <p:txBody>
          <a:bodyPr wrap="square" rtlCol="0">
            <a:spAutoFit/>
          </a:bodyPr>
          <a:lstStyle/>
          <a:p>
            <a:pPr algn="ctr"/>
            <a:r>
              <a:rPr lang="en-US" sz="2000" b="1" dirty="0"/>
              <a:t>With that as a backdrop, let’s now examine</a:t>
            </a:r>
          </a:p>
          <a:p>
            <a:pPr algn="ctr"/>
            <a:r>
              <a:rPr lang="en-US" sz="2000" b="1" dirty="0"/>
              <a:t>history’s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88" y="1683761"/>
            <a:ext cx="6927873" cy="3895028"/>
          </a:xfrm>
          <a:prstGeom prst="rect">
            <a:avLst/>
          </a:prstGeom>
        </p:spPr>
      </p:pic>
      <p:sp>
        <p:nvSpPr>
          <p:cNvPr id="4" name="Rectangle 3"/>
          <p:cNvSpPr/>
          <p:nvPr/>
        </p:nvSpPr>
        <p:spPr>
          <a:xfrm>
            <a:off x="9084420" y="5578789"/>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1344" y="814471"/>
            <a:ext cx="9658318" cy="5334794"/>
          </a:xfrm>
          <a:prstGeom prst="rect">
            <a:avLst/>
          </a:prstGeom>
          <a:noFill/>
        </p:spPr>
        <p:txBody>
          <a:bodyPr wrap="square" rtlCol="0">
            <a:spAutoFit/>
          </a:bodyPr>
          <a:lstStyle/>
          <a:p>
            <a:pPr algn="just">
              <a:spcAft>
                <a:spcPts val="800"/>
              </a:spcAft>
            </a:pPr>
            <a:r>
              <a:rPr lang="en-US" sz="2000" b="1" dirty="0"/>
              <a:t>Readings:</a:t>
            </a:r>
            <a:endParaRPr lang="en-US" sz="1600" dirty="0"/>
          </a:p>
          <a:p>
            <a:pPr algn="just">
              <a:spcAft>
                <a:spcPts val="800"/>
              </a:spcAft>
            </a:pPr>
            <a:r>
              <a:rPr lang="en-US" sz="1300" dirty="0">
                <a:hlinkClick r:id="rId2"/>
              </a:rPr>
              <a:t>Ken Shepard, “Covering”: How We Missed the Inside-Story of the VLSI Revolution”, </a:t>
            </a:r>
            <a:r>
              <a:rPr lang="en-US" sz="1300" i="1" dirty="0">
                <a:hlinkClick r:id="rId2"/>
              </a:rPr>
              <a:t>IEEE Solid State Circuits Magazine</a:t>
            </a:r>
            <a:r>
              <a:rPr lang="en-US" sz="1300" dirty="0">
                <a:hlinkClick r:id="rId2"/>
              </a:rPr>
              <a:t>, FALL 2012, pp. 40-42.</a:t>
            </a:r>
            <a:r>
              <a:rPr lang="en-US" sz="1300" dirty="0"/>
              <a:t> (</a:t>
            </a:r>
            <a:r>
              <a:rPr lang="en-US" sz="1300" dirty="0">
                <a:hlinkClick r:id="rId3"/>
              </a:rPr>
              <a:t>more</a:t>
            </a:r>
            <a:r>
              <a:rPr lang="en-US" sz="1300" dirty="0"/>
              <a:t>)</a:t>
            </a:r>
          </a:p>
          <a:p>
            <a:pPr algn="just">
              <a:spcAft>
                <a:spcPts val="800"/>
              </a:spcAft>
            </a:pPr>
            <a:r>
              <a:rPr lang="en-US" sz="1300" dirty="0">
                <a:hlinkClick r:id="rId2"/>
              </a:rPr>
              <a:t>Chuck House, “A Paradigm Shift Was Happening All Around Us”, IEEE Solid State Circuits Magazine, FALL 2012, pp. 32-35.</a:t>
            </a:r>
            <a:r>
              <a:rPr lang="en-US" sz="1300" dirty="0"/>
              <a:t> (</a:t>
            </a:r>
            <a:r>
              <a:rPr lang="en-US" sz="1300" dirty="0">
                <a:hlinkClick r:id="rId4"/>
              </a:rPr>
              <a:t>more</a:t>
            </a:r>
            <a:r>
              <a:rPr lang="en-US" sz="1300" dirty="0"/>
              <a:t>)</a:t>
            </a:r>
            <a:endParaRPr lang="en-US" sz="1300" dirty="0">
              <a:hlinkClick r:id="rId2"/>
            </a:endParaRPr>
          </a:p>
          <a:p>
            <a:pPr algn="just">
              <a:spcAft>
                <a:spcPts val="800"/>
              </a:spcAft>
            </a:pPr>
            <a:r>
              <a:rPr lang="en-US" sz="1300" dirty="0">
                <a:hlinkClick r:id="rId2"/>
              </a:rPr>
              <a:t>Lynn Conway, “Reminiscences of the VLSI Revolution: How a series of failures triggered a paradigm shift in digital design”, </a:t>
            </a:r>
            <a:r>
              <a:rPr lang="en-US" sz="1300" i="1" dirty="0">
                <a:hlinkClick r:id="rId2"/>
              </a:rPr>
              <a:t>IEEE Solid State Circuits Magazine</a:t>
            </a:r>
            <a:r>
              <a:rPr lang="en-US" sz="1300" dirty="0">
                <a:hlinkClick r:id="rId2"/>
              </a:rPr>
              <a:t>, FALL 2012, p. 8-31.</a:t>
            </a:r>
            <a:r>
              <a:rPr lang="en-US" sz="1300" dirty="0"/>
              <a:t> (</a:t>
            </a:r>
            <a:r>
              <a:rPr lang="en-US" sz="1300" dirty="0">
                <a:hlinkClick r:id="rId5"/>
              </a:rPr>
              <a:t>more</a:t>
            </a:r>
            <a:r>
              <a:rPr lang="en-US" sz="1300" dirty="0"/>
              <a:t>)</a:t>
            </a:r>
          </a:p>
          <a:p>
            <a:pPr algn="just">
              <a:spcAft>
                <a:spcPts val="800"/>
              </a:spcAft>
            </a:pPr>
            <a:r>
              <a:rPr lang="en-US" sz="1300" u="sng" dirty="0">
                <a:hlinkClick r:id="rId6"/>
              </a:rPr>
              <a:t>Lynn Conway, “The Many Shades of Out”, </a:t>
            </a:r>
            <a:r>
              <a:rPr lang="en-US" sz="1300" i="1" u="sng" dirty="0">
                <a:hlinkClick r:id="rId6"/>
              </a:rPr>
              <a:t>Huffington Post</a:t>
            </a:r>
            <a:r>
              <a:rPr lang="en-US" sz="1300" u="sng" dirty="0">
                <a:hlinkClick r:id="rId6"/>
              </a:rPr>
              <a:t>, July 24, 2013</a:t>
            </a:r>
            <a:r>
              <a:rPr lang="en-US" sz="1300" dirty="0">
                <a:hlinkClick r:id="rId6"/>
              </a:rPr>
              <a:t>.</a:t>
            </a:r>
            <a:endParaRPr lang="en-US" sz="1300" dirty="0">
              <a:hlinkClick r:id="rId7"/>
            </a:endParaRPr>
          </a:p>
          <a:p>
            <a:pPr algn="just">
              <a:spcAft>
                <a:spcPts val="800"/>
              </a:spcAft>
            </a:pPr>
            <a:r>
              <a:rPr lang="en-US" sz="1300" dirty="0">
                <a:hlinkClick r:id="rId7"/>
              </a:rPr>
              <a:t>Paul Penfield, "The VLSI Revolution at MIT", </a:t>
            </a:r>
            <a:r>
              <a:rPr lang="en-US" sz="1300" i="1" dirty="0">
                <a:hlinkClick r:id="rId7"/>
              </a:rPr>
              <a:t>2014 MIT EECS Connector</a:t>
            </a:r>
            <a:r>
              <a:rPr lang="en-US" sz="1300" dirty="0">
                <a:hlinkClick r:id="rId7"/>
              </a:rPr>
              <a:t>, Spring 2014, pp. 11-13. </a:t>
            </a:r>
            <a:endParaRPr lang="en-US" sz="1300" dirty="0"/>
          </a:p>
          <a:p>
            <a:pPr algn="just">
              <a:spcAft>
                <a:spcPts val="800"/>
              </a:spcAft>
            </a:pPr>
            <a:r>
              <a:rPr lang="en-US" sz="1300" dirty="0">
                <a:hlinkClick r:id="rId8"/>
              </a:rPr>
              <a:t>Lynn Conway, "MIT Reminiscences: Student years to VLSI revolution", </a:t>
            </a:r>
            <a:r>
              <a:rPr lang="en-US" sz="1300" i="1" dirty="0">
                <a:hlinkClick r:id="rId8"/>
              </a:rPr>
              <a:t>lynnconway.com</a:t>
            </a:r>
            <a:r>
              <a:rPr lang="en-US" sz="1300" dirty="0">
                <a:hlinkClick r:id="rId8"/>
              </a:rPr>
              <a:t>, March 11, 2014.</a:t>
            </a:r>
            <a:endParaRPr lang="en-US" sz="1300" dirty="0"/>
          </a:p>
          <a:p>
            <a:pPr algn="just">
              <a:spcAft>
                <a:spcPts val="800"/>
              </a:spcAft>
            </a:pPr>
            <a:r>
              <a:rPr lang="en-US" sz="1300" dirty="0">
                <a:hlinkClick r:id="rId9"/>
              </a:rPr>
              <a:t>Computer History Museum: “Lynn Conway, 2014 Fellow, For her work in developing and disseminating new methods of integrated circuit design”, April 2014.</a:t>
            </a:r>
            <a:endParaRPr lang="en-US" sz="1300" dirty="0"/>
          </a:p>
          <a:p>
            <a:pPr algn="just">
              <a:spcAft>
                <a:spcPts val="800"/>
              </a:spcAft>
            </a:pPr>
            <a:r>
              <a:rPr lang="en-US" sz="1300" dirty="0">
                <a:hlinkClick r:id="rId10"/>
              </a:rPr>
              <a:t>Nicole </a:t>
            </a:r>
            <a:r>
              <a:rPr lang="en-US" sz="1300" dirty="0" err="1">
                <a:hlinkClick r:id="rId10"/>
              </a:rPr>
              <a:t>Casal</a:t>
            </a:r>
            <a:r>
              <a:rPr lang="en-US" sz="1300" dirty="0">
                <a:hlinkClick r:id="rId10"/>
              </a:rPr>
              <a:t> Moore, “Life, Engineered: How Lynn Conway reinvented her world and ours”, The </a:t>
            </a:r>
            <a:r>
              <a:rPr lang="en-US" sz="1300" i="1" dirty="0">
                <a:hlinkClick r:id="rId10"/>
              </a:rPr>
              <a:t>Michigan Engineer</a:t>
            </a:r>
            <a:r>
              <a:rPr lang="en-US" sz="1300" dirty="0">
                <a:hlinkClick r:id="rId10"/>
              </a:rPr>
              <a:t>, FALL 2014, pp. 42-49.</a:t>
            </a:r>
            <a:r>
              <a:rPr lang="en-US" sz="1300" dirty="0"/>
              <a:t> </a:t>
            </a:r>
          </a:p>
          <a:p>
            <a:pPr algn="just">
              <a:spcAft>
                <a:spcPts val="800"/>
              </a:spcAft>
            </a:pPr>
            <a:r>
              <a:rPr lang="en-US" sz="1300" dirty="0">
                <a:hlinkClick r:id="rId11"/>
              </a:rPr>
              <a:t>Catharine June, “Lynn Conway to receive 2015 IEEE/RSE James Clerk Maxwell Medal”, </a:t>
            </a:r>
            <a:r>
              <a:rPr lang="en-US" sz="1300" i="1" dirty="0">
                <a:hlinkClick r:id="rId11"/>
              </a:rPr>
              <a:t>Michigan Engineering News</a:t>
            </a:r>
            <a:r>
              <a:rPr lang="en-US" sz="1300" dirty="0">
                <a:hlinkClick r:id="rId11"/>
              </a:rPr>
              <a:t>, December, 15, 2014.</a:t>
            </a:r>
            <a:endParaRPr lang="en-US" sz="1300" dirty="0"/>
          </a:p>
          <a:p>
            <a:pPr algn="just">
              <a:spcAft>
                <a:spcPts val="800"/>
              </a:spcAft>
            </a:pPr>
            <a:r>
              <a:rPr lang="en-US" sz="1300" dirty="0">
                <a:hlinkClick r:id="rId12"/>
              </a:rPr>
              <a:t>IEEE and the Royal Society of Edinburgh, “James Clerk Maxwell Medal ceremony at the Royal Society of Edinburgh”, YouTube, Nov. 12, 2015.</a:t>
            </a:r>
            <a:endParaRPr lang="en-US" sz="1300" dirty="0"/>
          </a:p>
          <a:p>
            <a:pPr algn="just">
              <a:spcAft>
                <a:spcPts val="800"/>
              </a:spcAft>
            </a:pPr>
            <a:r>
              <a:rPr lang="en-US" sz="1300" dirty="0">
                <a:hlinkClick r:id="rId13"/>
              </a:rPr>
              <a:t>IEEE/RSE Maxwell Medal Presentation at the Royal Society of Edinburgh: Citation by Barry Shoop, President-Elect of the IEEE, Nov. 12, 2015.</a:t>
            </a:r>
            <a:endParaRPr lang="en-US" sz="1300" dirty="0"/>
          </a:p>
          <a:p>
            <a:pPr algn="just">
              <a:spcAft>
                <a:spcPts val="800"/>
              </a:spcAft>
            </a:pPr>
            <a:r>
              <a:rPr lang="en-US" sz="1300" dirty="0">
                <a:hlinkClick r:id="rId14"/>
              </a:rPr>
              <a:t>Magnus Linklater, “‘Life in stealth’ of microchip genius who migrated to a new identity: Lynn Conway beat transgender bias and began a revolution”, </a:t>
            </a:r>
            <a:r>
              <a:rPr lang="en-US" sz="1300" i="1" dirty="0">
                <a:hlinkClick r:id="rId14"/>
              </a:rPr>
              <a:t>The Times</a:t>
            </a:r>
            <a:r>
              <a:rPr lang="en-US" sz="1300" dirty="0">
                <a:hlinkClick r:id="rId14"/>
              </a:rPr>
              <a:t> (UK), Nov. 14, 2015.</a:t>
            </a:r>
            <a:endParaRPr lang="en-US" sz="1300" dirty="0"/>
          </a:p>
          <a:p>
            <a:pPr algn="just">
              <a:spcAft>
                <a:spcPts val="800"/>
              </a:spcAft>
            </a:pPr>
            <a:r>
              <a:rPr lang="en-US" sz="1300" dirty="0">
                <a:hlinkClick r:id="rId15"/>
              </a:rPr>
              <a:t>University of Victoria,</a:t>
            </a:r>
            <a:r>
              <a:rPr lang="en-US" sz="1300" dirty="0"/>
              <a:t> </a:t>
            </a:r>
            <a:r>
              <a:rPr lang="en-US" sz="1300" dirty="0">
                <a:hlinkClick r:id="rId15"/>
              </a:rPr>
              <a:t>“Professor Lynn Conway’s Citation for the Degree Doctor of Engineering, Honoris Causa, Univ. of Victoria”, Nov 9, 2016.</a:t>
            </a:r>
            <a:endParaRPr lang="en-US" sz="1300" dirty="0"/>
          </a:p>
        </p:txBody>
      </p:sp>
    </p:spTree>
    <p:extLst>
      <p:ext uri="{BB962C8B-B14F-4D97-AF65-F5344CB8AC3E}">
        <p14:creationId xmlns:p14="http://schemas.microsoft.com/office/powerpoint/2010/main" val="2007138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5097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to former U. S.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revealing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5081046" y="5857013"/>
            <a:ext cx="5038907" cy="685188"/>
          </a:xfrm>
          <a:prstGeom prst="rect">
            <a:avLst/>
          </a:prstGeom>
        </p:spPr>
        <p:txBody>
          <a:bodyPr wrap="square">
            <a:spAutoFit/>
          </a:bodyPr>
          <a:lstStyle/>
          <a:p>
            <a:pPr algn="r">
              <a:lnSpc>
                <a:spcPct val="107000"/>
              </a:lnSpc>
              <a:spcBef>
                <a:spcPts val="600"/>
              </a:spcBef>
            </a:pPr>
            <a:r>
              <a:rPr lang="en-US" sz="1200" u="sng" dirty="0">
                <a:hlinkClick r:id="rId7"/>
              </a:rPr>
              <a:t>http://www.youtube.com/watch?v=fHyRdAyqV5c&amp;t=0m1s</a:t>
            </a:r>
          </a:p>
          <a:p>
            <a:pPr algn="r">
              <a:lnSpc>
                <a:spcPct val="107000"/>
              </a:lnSpc>
            </a:pPr>
            <a:r>
              <a:rPr lang="en-US" sz="1200" dirty="0">
                <a:hlinkClick r:id="rId5"/>
              </a:rPr>
              <a:t>http://boingboing.net/2015/05/08/cto-megan-smith-explains-how-w.html</a:t>
            </a:r>
            <a:endParaRPr lang="en-US" sz="1200" dirty="0"/>
          </a:p>
          <a:p>
            <a:pPr algn="r">
              <a:lnSpc>
                <a:spcPct val="107000"/>
              </a:lnSpc>
            </a:pPr>
            <a:r>
              <a:rPr lang="en-US" sz="1200" dirty="0">
                <a:hlinkClick r:id="rId8"/>
              </a:rPr>
              <a:t>http://www.charlierose.com/watch/60554078</a:t>
            </a:r>
            <a:r>
              <a:rPr lang="en-US" sz="1200" dirty="0"/>
              <a:t>  (4-28-15)</a:t>
            </a:r>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6729" y="938205"/>
            <a:ext cx="3873730" cy="1477328"/>
          </a:xfrm>
          <a:prstGeom prst="rect">
            <a:avLst/>
          </a:prstGeom>
        </p:spPr>
        <p:txBody>
          <a:bodyPr wrap="square">
            <a:spAutoFit/>
          </a:bodyPr>
          <a:lstStyle/>
          <a:p>
            <a:pPr algn="just"/>
            <a:r>
              <a:rPr lang="en-US" dirty="0"/>
              <a:t>There were four women on the Macintosh team in the 1980s, but not a single one was cast in the 2013 biopic </a:t>
            </a:r>
            <a:r>
              <a:rPr lang="en-US" i="1" dirty="0"/>
              <a:t>Jobs</a:t>
            </a:r>
            <a:r>
              <a:rPr lang="en-US" dirty="0"/>
              <a:t>.  Even worse, all seven men on the project had speaking roles in the film.</a:t>
            </a:r>
          </a:p>
        </p:txBody>
      </p:sp>
      <p:sp>
        <p:nvSpPr>
          <p:cNvPr id="6" name="Rectangle 5"/>
          <p:cNvSpPr/>
          <p:nvPr/>
        </p:nvSpPr>
        <p:spPr>
          <a:xfrm>
            <a:off x="4601548" y="4431278"/>
            <a:ext cx="5556604" cy="1261884"/>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20" y="2560320"/>
            <a:ext cx="2018121" cy="2992117"/>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587" y="1057812"/>
            <a:ext cx="3807229" cy="3281945"/>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9010" y="729165"/>
            <a:ext cx="6783628"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6" y="161803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976" y="322837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2195" y="1622676"/>
            <a:ext cx="2767630" cy="4124111"/>
          </a:xfrm>
          <a:prstGeom prst="rect">
            <a:avLst/>
          </a:prstGeom>
        </p:spPr>
      </p:pic>
      <p:sp>
        <p:nvSpPr>
          <p:cNvPr id="18" name="Rectangle 17"/>
          <p:cNvSpPr/>
          <p:nvPr/>
        </p:nvSpPr>
        <p:spPr>
          <a:xfrm>
            <a:off x="4693963" y="154417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3963" y="2559842"/>
            <a:ext cx="2587066" cy="584775"/>
          </a:xfrm>
          <a:prstGeom prst="rect">
            <a:avLst/>
          </a:prstGeom>
        </p:spPr>
        <p:txBody>
          <a:bodyPr wrap="square">
            <a:spAutoFit/>
          </a:bodyPr>
          <a:lstStyle/>
          <a:p>
            <a:r>
              <a:rPr lang="en-US" sz="1600" dirty="0">
                <a:hlinkClick r:id="rId7"/>
              </a:rPr>
              <a:t>Katherine Johnson </a:t>
            </a:r>
            <a:r>
              <a:rPr lang="en-US" sz="1600" dirty="0"/>
              <a:t>at her NASA Langley desk, 1960 </a:t>
            </a:r>
          </a:p>
        </p:txBody>
      </p:sp>
      <p:sp>
        <p:nvSpPr>
          <p:cNvPr id="20" name="Rectangle 19"/>
          <p:cNvSpPr/>
          <p:nvPr/>
        </p:nvSpPr>
        <p:spPr>
          <a:xfrm>
            <a:off x="4693963" y="3476565"/>
            <a:ext cx="2488877" cy="769441"/>
          </a:xfrm>
          <a:prstGeom prst="rect">
            <a:avLst/>
          </a:prstGeom>
        </p:spPr>
        <p:txBody>
          <a:bodyPr wrap="square">
            <a:spAutoFit/>
          </a:bodyPr>
          <a:lstStyle/>
          <a:p>
            <a:r>
              <a:rPr lang="en-US" sz="1600" dirty="0"/>
              <a:t>Katherine Johnson, age 98 </a:t>
            </a:r>
            <a:r>
              <a:rPr lang="en-US" sz="1400" dirty="0"/>
              <a:t>Photo by Annie </a:t>
            </a:r>
            <a:r>
              <a:rPr lang="en-US" sz="1400" dirty="0" err="1"/>
              <a:t>Leibovitz</a:t>
            </a:r>
            <a:r>
              <a:rPr lang="en-US" sz="1400" dirty="0"/>
              <a:t> for </a:t>
            </a:r>
            <a:r>
              <a:rPr lang="en-US" sz="1400" dirty="0">
                <a:hlinkClick r:id="rId8"/>
              </a:rPr>
              <a:t>Vanity Fair, 2016</a:t>
            </a:r>
            <a:endParaRPr lang="en-US" sz="1400" dirty="0"/>
          </a:p>
        </p:txBody>
      </p:sp>
      <p:sp>
        <p:nvSpPr>
          <p:cNvPr id="3" name="Rectangle 2"/>
          <p:cNvSpPr/>
          <p:nvPr/>
        </p:nvSpPr>
        <p:spPr>
          <a:xfrm>
            <a:off x="4693963" y="4285566"/>
            <a:ext cx="2655002" cy="584775"/>
          </a:xfrm>
          <a:prstGeom prst="rect">
            <a:avLst/>
          </a:prstGeom>
        </p:spPr>
        <p:txBody>
          <a:bodyPr wrap="square">
            <a:spAutoFit/>
          </a:bodyPr>
          <a:lstStyle/>
          <a:p>
            <a:r>
              <a:rPr lang="en-US" sz="1600" b="1" dirty="0"/>
              <a:t>Fortunately, she’s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This effect is seen throughout the history of women in science, as reported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46889</TotalTime>
  <Words>4866</Words>
  <Application>Microsoft Office PowerPoint</Application>
  <PresentationFormat>Widescreen</PresentationFormat>
  <Paragraphs>397</Paragraphs>
  <Slides>50</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918</cp:revision>
  <cp:lastPrinted>2016-10-02T12:57:19Z</cp:lastPrinted>
  <dcterms:created xsi:type="dcterms:W3CDTF">2015-04-09T14:43:49Z</dcterms:created>
  <dcterms:modified xsi:type="dcterms:W3CDTF">2017-05-04T11:02:25Z</dcterms:modified>
</cp:coreProperties>
</file>