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4" r:id="rId6"/>
    <p:sldId id="286" r:id="rId7"/>
    <p:sldId id="265" r:id="rId8"/>
    <p:sldId id="268" r:id="rId9"/>
    <p:sldId id="269" r:id="rId10"/>
    <p:sldId id="270" r:id="rId11"/>
    <p:sldId id="271" r:id="rId12"/>
    <p:sldId id="322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7" r:id="rId22"/>
    <p:sldId id="282" r:id="rId23"/>
    <p:sldId id="295" r:id="rId24"/>
    <p:sldId id="296" r:id="rId25"/>
    <p:sldId id="298" r:id="rId26"/>
    <p:sldId id="299" r:id="rId27"/>
    <p:sldId id="297" r:id="rId28"/>
    <p:sldId id="288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23" r:id="rId43"/>
    <p:sldId id="321" r:id="rId44"/>
    <p:sldId id="283" r:id="rId45"/>
    <p:sldId id="284" r:id="rId46"/>
    <p:sldId id="313" r:id="rId47"/>
    <p:sldId id="315" r:id="rId48"/>
    <p:sldId id="318" r:id="rId49"/>
    <p:sldId id="319" r:id="rId50"/>
    <p:sldId id="316" r:id="rId51"/>
    <p:sldId id="317" r:id="rId52"/>
    <p:sldId id="289" r:id="rId53"/>
    <p:sldId id="291" r:id="rId54"/>
    <p:sldId id="292" r:id="rId55"/>
    <p:sldId id="293" r:id="rId56"/>
    <p:sldId id="294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3" autoAdjust="0"/>
    <p:restoredTop sz="93083" autoAdjust="0"/>
  </p:normalViewPr>
  <p:slideViewPr>
    <p:cSldViewPr snapToGrid="0">
      <p:cViewPr varScale="1">
        <p:scale>
          <a:sx n="56" d="100"/>
          <a:sy n="56" d="100"/>
        </p:scale>
        <p:origin x="4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32302-9BCC-42CC-8C67-B8EBC05A4E0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79F69-39E3-468C-AEE0-DAF955CD0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1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2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5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7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7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1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578F5-FB4A-4347-A8F6-428B71775AFC}" type="datetimeFigureOut">
              <a:rPr lang="en-US" smtClean="0"/>
              <a:t>9/28/2014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5A10-297C-49C8-BDC9-7805CC1FE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www.cprr.org/Museum/RR_Development.html#1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telegraph&amp;biw=927&amp;bih=565&amp;source=lnms&amp;tbm=isch&amp;sa=X&amp;ei=v28oVPmKJdawogSM44HICA&amp;sqi=2&amp;ved=0CAYQ_AUoAQ#tbm=isch&amp;q=telegraphy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cprr.org/Museum/RR_Development.html#1L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openbook.php?record_id=6323" TargetMode="External"/><Relationship Id="rId2" Type="http://schemas.openxmlformats.org/officeDocument/2006/relationships/hyperlink" Target="http://books.nap.edu/html/fa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http://ai.eecs.umich.edu/people/conway/VLSI/VLSIarchive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1.jpeg"/><Relationship Id="rId2" Type="http://schemas.openxmlformats.org/officeDocument/2006/relationships/hyperlink" Target="http://ai.eecs.umich.edu/people/conway/VLSI/MIT78/MIT78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Memoirs/MIT/Figures/MIT78%20ChipSet%20L.jpg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://ai.eecs.umich.edu/people/conway/Memoirs/MIT/MIT_Reminiscences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i.eecs.umich.edu/people/conway/VLSI/MPCAdv/MPCAdv.pd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hyperlink" Target="http://ai.eecs.umich.edu/people/conway/VLSI/ClassicDesigns/GeomEng/GeomEng.L2Q80.pdf" TargetMode="External"/><Relationship Id="rId2" Type="http://schemas.openxmlformats.org/officeDocument/2006/relationships/hyperlink" Target="http://ai.eecs.umich.edu/people/conway/Memoirs/VLSI/SSCM/VLSI_Reminiscen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hyperlink" Target="http://ai.eecs.umich.edu/people/conway/VLSI/MPC79/MPC79Report.pdf" TargetMode="External"/><Relationship Id="rId9" Type="http://schemas.openxmlformats.org/officeDocument/2006/relationships/hyperlink" Target="http://www.mosi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mac-history.net/computer-history/2012-03-22/apple-and-xerox-parc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i.eecs.umich.edu/people/conway/VLSI/MPCAdv/MPCAdv.pdf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pgV6rCn5-g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.gatech.edu/~hadi/doc/paper/2011-isca-dark_silicon.pdf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google.com/search?q=innovation+valley+of+death&amp;biw=927&amp;bih=565&amp;tbm=isch&amp;source=lnms&amp;sa=X&amp;ei=um4oVNORIIvboATEooCICw&amp;ved=0CAYQ_AUoAQ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adlab.cs.ucla.edu/~cong/slides/islped14_keynote.pdf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sf.gov/mobile/news/news_summ.jsp?cntn_id=132053&amp;org=NSF&amp;from=new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ejournal.com/archives/articles/20140923-makerfaire/" TargetMode="External"/><Relationship Id="rId5" Type="http://schemas.openxmlformats.org/officeDocument/2006/relationships/hyperlink" Target="http://www.thefpgaexpert.com/" TargetMode="External"/><Relationship Id="rId4" Type="http://schemas.openxmlformats.org/officeDocument/2006/relationships/hyperlink" Target="http://www.semiwiki.com/forum/content/3689-rest-peace-cpus-hello-fpgas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www.exquisiteartz.co.uk/extreme-wave-surfing-printpostercanvas-sizes-a3a2a1-1479-p.asp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amazon.com/Dealers-Lightning-Xerox-PARC-Computer/dp/088730989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hyperlink" Target="http://ai.eecs.umich.edu/people/conway/VLSI/VLSIarchive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hyperlink" Target="http://www.youtube.com/watch?v=Io6V0NR7DN0" TargetMode="External"/><Relationship Id="rId2" Type="http://schemas.openxmlformats.org/officeDocument/2006/relationships/hyperlink" Target="http://www.parrot.com/usa/products/bebop-dron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hyperlink" Target="http://www.theverge.com/2014/5/11/5707764/parrot-bebop-drone-ar-drone-promises-long-range-missions-and-clear-video" TargetMode="External"/><Relationship Id="rId4" Type="http://schemas.openxmlformats.org/officeDocument/2006/relationships/image" Target="../media/image43.jpeg"/><Relationship Id="rId9" Type="http://schemas.openxmlformats.org/officeDocument/2006/relationships/hyperlink" Target="http://www.youtube.com/watch?v=6ZdSMAG90R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adget.com/2013/10/29/motorola-project-ara-modular-smartphone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honebloks.com/en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2.jpg"/><Relationship Id="rId7" Type="http://schemas.openxmlformats.org/officeDocument/2006/relationships/hyperlink" Target="http://nmbstechclub.blogspot.com/2011/12/near-field-communication-nfc-what-does.html" TargetMode="External"/><Relationship Id="rId2" Type="http://schemas.openxmlformats.org/officeDocument/2006/relationships/hyperlink" Target="http://www.technologyreview.com/photoessay/529761/micro-chiplet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s://www.youtube.com/watch?v=-pwQxxukKxw#t=27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C8Wv3LCJcUE" TargetMode="External"/><Relationship Id="rId3" Type="http://schemas.openxmlformats.org/officeDocument/2006/relationships/hyperlink" Target="http://www.makerbot.com/" TargetMode="External"/><Relationship Id="rId7" Type="http://schemas.openxmlformats.org/officeDocument/2006/relationships/hyperlink" Target="http://3dprintingindustry.com/2013/10/18/printers-pearce-interview-3d-printers-peaces-dr-joshua-pearc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hyperlink" Target="http://online.wsj.com/news/articles/SB10001424127887324063304578522812684722382" TargetMode="External"/><Relationship Id="rId4" Type="http://schemas.openxmlformats.org/officeDocument/2006/relationships/image" Target="../media/image56.jpeg"/><Relationship Id="rId9" Type="http://schemas.openxmlformats.org/officeDocument/2006/relationships/hyperlink" Target="http://www.youtube.com/watch?v=yiJDx9dCfE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gforsythe/7549370822/" TargetMode="External"/><Relationship Id="rId4" Type="http://schemas.openxmlformats.org/officeDocument/2006/relationships/hyperlink" Target="https://www.flickr.com/photos/gforsythe/7704609288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blackdreamer.com/surfing-wallpaper-1920x1080-3-free.html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://www.youtube.com/watch?v=IPu28vUcZz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3ds.com/about-3ds/3dexperience-platfor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hyperlink" Target="http://wot.motortrend.com/350-mpge-at-20000-edison2-very-light-car-first-look-354429.html/edison2-vlc-architecture-9/" TargetMode="External"/><Relationship Id="rId7" Type="http://schemas.openxmlformats.org/officeDocument/2006/relationships/hyperlink" Target="http://www.compositesworld.com/articles/very-light-cars-driving-the-future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hyperlink" Target="http://www.wired.com/2013/04/edison2-very-light-car-4-0/" TargetMode="External"/><Relationship Id="rId4" Type="http://schemas.openxmlformats.org/officeDocument/2006/relationships/image" Target="../media/image71.JPG"/><Relationship Id="rId9" Type="http://schemas.openxmlformats.org/officeDocument/2006/relationships/hyperlink" Target="http://www.edison2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logs.jabil.com/2014/08/13/internet-of-things-infographic/" TargetMode="Externa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jabil.com/2014/08/13/internet-of-things-infographic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www.supplychainshaman.com/wp-content/uploads/2013/09/Visual-Facilitators-image_HD.pn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://cache.spreadshirt.com/Public/Media/us/faq/faq_shipping_graphic_date_summ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hyperlink" Target="http://cdn9.areadevelopment.com/article_images/id73728_USCompanies_ArticleLarge.jpg" TargetMode="External"/><Relationship Id="rId4" Type="http://schemas.openxmlformats.org/officeDocument/2006/relationships/image" Target="../media/image8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kedgefutures.com/the-age-opportunity-harnessing-complexity-to-solve-big-world-problems/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solarsystem.nasa.gov/50th/stories.cfm?StoryID=20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search?q=social-media&amp;source=lnms&amp;tbm=isch&amp;sa=X&amp;ei=iXWPU8XoGtekyATxy4DADQ&amp;ved=0CAYQ_AUoAQ&amp;biw=1257&amp;bih=60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blog.primalpastures.com/wellness/staying-healthy-road-challenges-answers/" TargetMode="Externa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rapid+prototyping&amp;tbm=isch&amp;tbo=u&amp;source=univ&amp;sa=X&amp;ei=P63mUq2eD8K2yAHNs4HICw&amp;sqi=2&amp;ved=0CGQQsAQ&amp;biw=1223&amp;bih=553" TargetMode="External"/><Relationship Id="rId3" Type="http://schemas.openxmlformats.org/officeDocument/2006/relationships/hyperlink" Target="http://www.scoop.it/t/leadership-trust-and-e-learning" TargetMode="External"/><Relationship Id="rId7" Type="http://schemas.openxmlformats.org/officeDocument/2006/relationships/hyperlink" Target="https://www.youtube.com/watch?v=sy0-VhKAr7s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miwiki.com/forum/content/section/1642-ipnest.html" TargetMode="External"/><Relationship Id="rId5" Type="http://schemas.openxmlformats.org/officeDocument/2006/relationships/hyperlink" Target="https://www.kickstarter.com/hello" TargetMode="External"/><Relationship Id="rId10" Type="http://schemas.openxmlformats.org/officeDocument/2006/relationships/hyperlink" Target="https://www.google.com/search?q=play&amp;source=lnms&amp;tbm=isch&amp;sa=X&amp;ei=vX2QU9CXDciZyAS4n4KwBg&amp;ved=0CAYQ_AUoAQ&amp;biw=1258&amp;bih=602#q=maker+faire&amp;tbm=isch" TargetMode="External"/><Relationship Id="rId4" Type="http://schemas.openxmlformats.org/officeDocument/2006/relationships/hyperlink" Target="http://en.wikipedia.org/wiki/Crowdsourcing" TargetMode="External"/><Relationship Id="rId9" Type="http://schemas.openxmlformats.org/officeDocument/2006/relationships/hyperlink" Target="https://www.google.com/search?q=crowd+surfing&amp;biw=927&amp;bih=565&amp;source=lnms&amp;tbm=isch&amp;sa=X&amp;ei=-2ooVN-VAceJoQSG2ILgBg&amp;sqi=2&amp;ved=0CAYQ_AUoAQ#tbm=isch&amp;q=engaged-users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www.google.com/search?q=crowd+surfing&amp;biw=927&amp;bih=565&amp;source=lnms&amp;tbm=isch&amp;sa=X&amp;ei=-2ooVN-VAceJoQSG2ILgBg&amp;sqi=2&amp;ved=0CAYQ_AUoAQ#tbm=isch&amp;q=crowds+surfin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nasa.gov/sites/default/files/images/712130main_8246931247_e60f3c09fb_o.jpg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://www.desktopwallpapers4.me/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Memoirs/MIT/MIT_Reminiscences.pdf" TargetMode="External"/><Relationship Id="rId7" Type="http://schemas.openxmlformats.org/officeDocument/2006/relationships/hyperlink" Target="http://ai.eecs.umich.edu/people/conway/Memoirs/Microworld/The_Incoming_Wave_of_Innovation.pdf" TargetMode="External"/><Relationship Id="rId2" Type="http://schemas.openxmlformats.org/officeDocument/2006/relationships/hyperlink" Target="http://ai.eecs.umich.edu/people/conway/VLSI/MPCAdv/MPCAdv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ims2.org/publications/newsletter/WIMS2_Horizons_Newsletter_Summer_2013.pdf" TargetMode="External"/><Relationship Id="rId5" Type="http://schemas.openxmlformats.org/officeDocument/2006/relationships/hyperlink" Target="http://archive.computerhistory.org/resources/access/text/2014/05/102746864-05-01-acc.pdf" TargetMode="External"/><Relationship Id="rId4" Type="http://schemas.openxmlformats.org/officeDocument/2006/relationships/hyperlink" Target="http://ai.eecs.umich.edu/people/conway/Memoirs/VLSI/SSCM/VLSI_Reminiscences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bttf.com/movies/backtothefuture1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duscapes.com/history/early/465px-Printer_in_1568-ce.p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588" y="276414"/>
            <a:ext cx="10668000" cy="2481943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Back to the Future: </a:t>
            </a:r>
            <a:br>
              <a:rPr lang="en-US" sz="44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The Incoming Wave of Innovation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Lynn Conway 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University of Michigan</a:t>
            </a:r>
            <a:endParaRPr lang="en-US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9356" y="3056709"/>
            <a:ext cx="6642462" cy="249500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 Introduction</a:t>
            </a:r>
          </a:p>
          <a:p>
            <a:r>
              <a:rPr lang="en-US" dirty="0"/>
              <a:t>2. Back to the Future: We’ve seen this before</a:t>
            </a:r>
          </a:p>
          <a:p>
            <a:r>
              <a:rPr lang="en-US" dirty="0"/>
              <a:t>3. Do you see </a:t>
            </a:r>
            <a:r>
              <a:rPr lang="en-US" dirty="0" smtClean="0"/>
              <a:t>Obstacles </a:t>
            </a:r>
            <a:r>
              <a:rPr lang="en-US" dirty="0"/>
              <a:t>or Opportunities Ahead?</a:t>
            </a:r>
          </a:p>
          <a:p>
            <a:r>
              <a:rPr lang="en-US" dirty="0"/>
              <a:t>4. Visualizing the Incoming Wave of Innovation</a:t>
            </a:r>
          </a:p>
          <a:p>
            <a:r>
              <a:rPr lang="en-US" dirty="0"/>
              <a:t>5. Reflections on What’s </a:t>
            </a:r>
            <a:r>
              <a:rPr lang="en-US" dirty="0" smtClean="0"/>
              <a:t>Ahead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0953" y="6115050"/>
            <a:ext cx="7859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Invited presentation, CDSC Year 5 Review and </a:t>
            </a:r>
            <a:r>
              <a:rPr lang="en-US" sz="1400" dirty="0" err="1" smtClean="0"/>
              <a:t>InTrans</a:t>
            </a:r>
            <a:r>
              <a:rPr lang="en-US" sz="1400" dirty="0" smtClean="0"/>
              <a:t> Award Kick-off Meeting, UCLA, September 29,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3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4950"/>
            <a:ext cx="12266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During the Industrial Age: </a:t>
            </a:r>
          </a:p>
          <a:p>
            <a:pPr algn="ctr"/>
            <a:r>
              <a:rPr lang="en-US" sz="3200" dirty="0" smtClean="0"/>
              <a:t>Coal and iron mining, enhanced by steam-power . 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6" y="1522821"/>
            <a:ext cx="10058400" cy="46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830"/>
            <a:ext cx="1226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. . . were rapidly exploited and expanded by railroading . 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" y="1156042"/>
            <a:ext cx="10555668" cy="49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21" y="869097"/>
            <a:ext cx="8870523" cy="54799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38471" y="257307"/>
            <a:ext cx="556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onset of railroading in the US . . 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824572" y="634907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9" y="1146477"/>
            <a:ext cx="10747104" cy="51367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1893" y="287383"/>
            <a:ext cx="1124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 . . </a:t>
            </a:r>
            <a:r>
              <a:rPr lang="en-US" sz="3200" dirty="0"/>
              <a:t>a</a:t>
            </a:r>
            <a:r>
              <a:rPr lang="en-US" sz="3200" dirty="0" smtClean="0"/>
              <a:t>nd suddenly </a:t>
            </a:r>
            <a:r>
              <a:rPr lang="en-US" sz="3200" dirty="0" err="1" smtClean="0"/>
              <a:t>exponentiated</a:t>
            </a:r>
            <a:r>
              <a:rPr lang="en-US" sz="3200" dirty="0" smtClean="0"/>
              <a:t> via telegraphic communications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0945191" y="628323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6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75" y="824910"/>
            <a:ext cx="8174539" cy="5649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03046" y="160464"/>
            <a:ext cx="4972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Beginning to see 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pattern?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5142" y="647461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851" y="390388"/>
            <a:ext cx="9662341" cy="86364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During the VLSI revolution, as fab technology rode Moore’s law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. . . and by leveraging emerging computing and networking . . . </a:t>
            </a:r>
            <a:endParaRPr lang="en-US" sz="28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3851" y="5871328"/>
            <a:ext cx="4854939" cy="595965"/>
          </a:xfrm>
        </p:spPr>
        <p:txBody>
          <a:bodyPr>
            <a:normAutofit fontScale="55000" lnSpcReduction="20000"/>
          </a:bodyPr>
          <a:lstStyle/>
          <a:p>
            <a:r>
              <a:rPr lang="en-US" i="1" u="sng" dirty="0" smtClean="0">
                <a:hlinkClick r:id="rId2"/>
              </a:rPr>
              <a:t>Funding </a:t>
            </a:r>
            <a:r>
              <a:rPr lang="en-US" i="1" u="sng" dirty="0">
                <a:hlinkClick r:id="rId2"/>
              </a:rPr>
              <a:t>a Revolution:</a:t>
            </a:r>
            <a:r>
              <a:rPr lang="en-US" u="sng" dirty="0">
                <a:hlinkClick r:id="rId2"/>
              </a:rPr>
              <a:t> </a:t>
            </a:r>
            <a:r>
              <a:rPr lang="en-US" i="1" u="sng" dirty="0">
                <a:hlinkClick r:id="rId2"/>
              </a:rPr>
              <a:t>Government Support for Computing Research,</a:t>
            </a:r>
            <a:r>
              <a:rPr lang="en-US" u="sng" dirty="0">
                <a:hlinkClick r:id="rId2"/>
              </a:rPr>
              <a:t> </a:t>
            </a:r>
            <a:endParaRPr lang="en-US" u="sng" dirty="0" smtClean="0">
              <a:hlinkClick r:id="rId2"/>
            </a:endParaRPr>
          </a:p>
          <a:p>
            <a:r>
              <a:rPr lang="en-US" u="sng" dirty="0" smtClean="0">
                <a:hlinkClick r:id="rId2"/>
              </a:rPr>
              <a:t>National </a:t>
            </a:r>
            <a:r>
              <a:rPr lang="en-US" u="sng" dirty="0">
                <a:hlinkClick r:id="rId2"/>
              </a:rPr>
              <a:t>Academy </a:t>
            </a:r>
            <a:r>
              <a:rPr lang="en-US" u="sng" dirty="0" smtClean="0">
                <a:hlinkClick r:id="rId2"/>
              </a:rPr>
              <a:t>Press, 1999</a:t>
            </a:r>
            <a:endParaRPr lang="en-US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1440661"/>
            <a:ext cx="2841439" cy="4282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00" y="1440661"/>
            <a:ext cx="5795112" cy="39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65" y="1635738"/>
            <a:ext cx="3063155" cy="4152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5" y="1472929"/>
            <a:ext cx="3883570" cy="4443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126" y="632843"/>
            <a:ext cx="808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set of innovations in VLSI design methods . . .</a:t>
            </a:r>
            <a:endParaRPr lang="en-US" sz="3200" dirty="0"/>
          </a:p>
        </p:txBody>
      </p:sp>
      <p:pic>
        <p:nvPicPr>
          <p:cNvPr id="5" name="Content Placeholder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26" y="1472929"/>
            <a:ext cx="3345467" cy="4170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188460" y="573181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5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6" y="1248092"/>
            <a:ext cx="5207240" cy="2124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5" y="3592256"/>
            <a:ext cx="5207241" cy="276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6415"/>
            <a:ext cx="4510588" cy="6033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9625" y="444136"/>
            <a:ext cx="601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in courses and design tools . .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91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47" y="1083446"/>
            <a:ext cx="4270544" cy="5158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91" y="1073929"/>
            <a:ext cx="4188278" cy="5168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0363" y="365218"/>
            <a:ext cx="1041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in rapid-prototyping and e-commerce infrastructure . . .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33647" y="6357789"/>
            <a:ext cx="2363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4"/>
              </a:rPr>
              <a:t> The MPC Adventures</a:t>
            </a:r>
            <a:r>
              <a:rPr lang="en-US" sz="1400" dirty="0" smtClean="0"/>
              <a:t> (p. 6-7) </a:t>
            </a:r>
          </a:p>
        </p:txBody>
      </p:sp>
    </p:spTree>
    <p:extLst>
      <p:ext uri="{BB962C8B-B14F-4D97-AF65-F5344CB8AC3E}">
        <p14:creationId xmlns:p14="http://schemas.microsoft.com/office/powerpoint/2010/main" val="39301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99" y="1315435"/>
            <a:ext cx="2518399" cy="2551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26" y="1289372"/>
            <a:ext cx="1755377" cy="2577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36" y="1288218"/>
            <a:ext cx="960329" cy="2605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26" y="4088854"/>
            <a:ext cx="2519105" cy="2300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24" y="4111582"/>
            <a:ext cx="3765474" cy="2218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05643" y="89224"/>
            <a:ext cx="9092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Bootstrapped and launched </a:t>
            </a:r>
          </a:p>
          <a:p>
            <a:pPr algn="ctr"/>
            <a:r>
              <a:rPr lang="en-US" sz="3200" dirty="0" smtClean="0"/>
              <a:t>the “fabless-design” + “silicon foundry” ecosystem . .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3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28" y="833485"/>
            <a:ext cx="7958329" cy="5520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9700" y="229350"/>
            <a:ext cx="6224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Reflecting on past adventures at PARC . .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8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" y="1640203"/>
            <a:ext cx="5033462" cy="40048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4571" y="252939"/>
            <a:ext cx="10617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Exploiting techno-social dynamics to trigger gain and exponentiation . . . via the emerging internet communication technology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00" y="1640203"/>
            <a:ext cx="5785523" cy="3898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3995" y="5566678"/>
            <a:ext cx="2619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 The MPC Adventures</a:t>
            </a:r>
            <a:r>
              <a:rPr lang="en-US" sz="1200" dirty="0"/>
              <a:t> </a:t>
            </a:r>
            <a:r>
              <a:rPr lang="en-US" sz="1200" dirty="0" smtClean="0"/>
              <a:t>(p. 16) </a:t>
            </a:r>
          </a:p>
        </p:txBody>
      </p:sp>
    </p:spTree>
    <p:extLst>
      <p:ext uri="{BB962C8B-B14F-4D97-AF65-F5344CB8AC3E}">
        <p14:creationId xmlns:p14="http://schemas.microsoft.com/office/powerpoint/2010/main" val="2878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399" y="2102508"/>
            <a:ext cx="88130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1. Introduction</a:t>
            </a:r>
          </a:p>
          <a:p>
            <a:pPr algn="ctr"/>
            <a:r>
              <a:rPr lang="en-US" sz="3200" dirty="0" smtClean="0"/>
              <a:t>2. Back to the Future: We’ve seen this before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3. Do you see Obstacles or Opportunities Ahead?</a:t>
            </a:r>
          </a:p>
          <a:p>
            <a:pPr algn="ctr"/>
            <a:r>
              <a:rPr lang="en-US" sz="3200" dirty="0" smtClean="0"/>
              <a:t>4. Visualizing the Incoming Wave of Innovation</a:t>
            </a:r>
          </a:p>
          <a:p>
            <a:pPr algn="ctr"/>
            <a:r>
              <a:rPr lang="en-US" sz="3200" dirty="0" smtClean="0"/>
              <a:t>5. Reflections on What’s Ahead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33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30" y="1077580"/>
            <a:ext cx="7106059" cy="4313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9138" y="45433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Obstacle: The End of Moore’s Law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072359" y="54911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“Chip Design Game at the End of Moore’s Law”, </a:t>
            </a:r>
          </a:p>
          <a:p>
            <a:pPr algn="ctr"/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Bob Colwell, Hot Chips 25, 8/26/13.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40" y="839209"/>
            <a:ext cx="8369176" cy="4863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2095" y="380818"/>
            <a:ext cx="3844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Obstacle: Dark Silicon . . 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946128" y="56091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“Dark Silicon and the End of Multicore Scaling”, </a:t>
            </a:r>
          </a:p>
          <a:p>
            <a:pPr algn="ctr"/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Hadi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Esmaeilzadeh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, et al, Proc. of ISCA ’11, 6/4/11-6/8/11.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4524" y="336885"/>
            <a:ext cx="6848392" cy="6497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Obstacle: The Innovation Valley of Death . . .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3" y="1142998"/>
            <a:ext cx="9112250" cy="52103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6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7" y="174955"/>
            <a:ext cx="10754730" cy="6317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5004" y="626983"/>
            <a:ext cx="7262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Opportunity: Accelerator-Rich Architectures . . . 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97052" y="5518592"/>
            <a:ext cx="9498599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"Accelerator-Rich Architectures — From Single-chip to Datacenters", by Jason Cong, 14th IEEE </a:t>
            </a:r>
          </a:p>
          <a:p>
            <a:pPr algn="ctr">
              <a:lnSpc>
                <a:spcPct val="106000"/>
              </a:lnSpc>
            </a:pPr>
            <a:r>
              <a:rPr lang="en-US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International Symposium on Low Power Electronics and Design (ISLPED), August, 2014 (Keynote Speech)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31" y="1618614"/>
            <a:ext cx="8291653" cy="3353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573" y="728808"/>
            <a:ext cx="798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Opportunity: Explorations in Innovation Transition . .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62799" y="5182001"/>
            <a:ext cx="5704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“Taking great ideas from the lab to the fab”, </a:t>
            </a:r>
            <a:endParaRPr lang="en-US" sz="1600" dirty="0" smtClean="0">
              <a:hlinkClick r:id="rId4"/>
            </a:endParaRPr>
          </a:p>
          <a:p>
            <a:pPr algn="ctr"/>
            <a:r>
              <a:rPr lang="en-US" sz="1600" dirty="0" smtClean="0">
                <a:hlinkClick r:id="rId4"/>
              </a:rPr>
              <a:t>NSF </a:t>
            </a:r>
            <a:r>
              <a:rPr lang="en-US" sz="1600" dirty="0">
                <a:hlinkClick r:id="rId4"/>
              </a:rPr>
              <a:t>Innovation Transition (</a:t>
            </a:r>
            <a:r>
              <a:rPr lang="en-US" sz="1600" dirty="0" err="1">
                <a:hlinkClick r:id="rId4"/>
              </a:rPr>
              <a:t>lnTrans</a:t>
            </a:r>
            <a:r>
              <a:rPr lang="en-US" sz="1600" dirty="0">
                <a:hlinkClick r:id="rId4"/>
              </a:rPr>
              <a:t>) Press Release 14-086, 7/17/14</a:t>
            </a:r>
            <a:r>
              <a:rPr lang="en-US" sz="1600" dirty="0" smtClean="0">
                <a:hlinkClick r:id="rId4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12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93" y="1814546"/>
            <a:ext cx="4047026" cy="2708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5063" y="454865"/>
            <a:ext cx="81634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Opportunity for  breakout </a:t>
            </a:r>
          </a:p>
          <a:p>
            <a:r>
              <a:rPr lang="en-US" sz="2800" dirty="0" smtClean="0"/>
              <a:t>by commingling ‘Microsystems’ with ‘Makerspaces’ . . 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45063" y="4828042"/>
            <a:ext cx="4317886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en-U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“Rest in Peace CPUs, Hello FPGAs”, </a:t>
            </a:r>
          </a:p>
          <a:p>
            <a:pPr algn="ctr">
              <a:lnSpc>
                <a:spcPct val="106000"/>
              </a:lnSpc>
            </a:pPr>
            <a:r>
              <a:rPr lang="en-U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Luke Miller, </a:t>
            </a:r>
            <a:r>
              <a:rPr lang="en-US" sz="16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SemiWiki</a:t>
            </a:r>
            <a:r>
              <a:rPr lang="en-US" sz="16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,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7/20/14.</a:t>
            </a:r>
            <a:endParaRPr lang="en-US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</a:pP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http://www.thefpgaexpert.com/</a:t>
            </a:r>
            <a:r>
              <a:rPr lang="en-US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1724" y="4828042"/>
            <a:ext cx="4019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hlinkClick r:id="rId6"/>
              </a:rPr>
              <a:t>Makers Conquer the World:</a:t>
            </a:r>
            <a:r>
              <a:rPr lang="en-US" sz="1600" dirty="0">
                <a:hlinkClick r:id="rId6"/>
              </a:rPr>
              <a:t> </a:t>
            </a:r>
            <a:endParaRPr lang="en-US" sz="1600" dirty="0" smtClean="0">
              <a:hlinkClick r:id="rId6"/>
            </a:endParaRPr>
          </a:p>
          <a:p>
            <a:pPr algn="ctr"/>
            <a:r>
              <a:rPr lang="en-US" sz="1600" dirty="0" smtClean="0">
                <a:hlinkClick r:id="rId6"/>
              </a:rPr>
              <a:t>From Artisan to Arduino at World Maker Faire, </a:t>
            </a:r>
          </a:p>
          <a:p>
            <a:pPr algn="ctr"/>
            <a:r>
              <a:rPr lang="en-US" sz="1600" dirty="0" smtClean="0">
                <a:hlinkClick r:id="rId6"/>
              </a:rPr>
              <a:t>Kevin Morris, </a:t>
            </a:r>
            <a:r>
              <a:rPr lang="en-US" sz="1600" i="1" dirty="0" smtClean="0">
                <a:hlinkClick r:id="rId6"/>
              </a:rPr>
              <a:t>EE Journal, </a:t>
            </a:r>
            <a:r>
              <a:rPr lang="en-US" sz="1600" dirty="0" smtClean="0">
                <a:hlinkClick r:id="rId6"/>
              </a:rPr>
              <a:t>9/23/14.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29" y="1561265"/>
            <a:ext cx="3253739" cy="32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1355" y="1833647"/>
            <a:ext cx="8564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1. Introduction</a:t>
            </a:r>
          </a:p>
          <a:p>
            <a:pPr algn="ctr"/>
            <a:r>
              <a:rPr lang="en-US" sz="3200" dirty="0" smtClean="0"/>
              <a:t>2. Back to the Future: We’ve seen this before</a:t>
            </a:r>
          </a:p>
          <a:p>
            <a:pPr algn="ctr"/>
            <a:r>
              <a:rPr lang="en-US" sz="3200" dirty="0" smtClean="0"/>
              <a:t>3. Do you see Obstacles or Opportunities Ahead?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4. Visualizing the Incoming Wave of Innovation</a:t>
            </a:r>
          </a:p>
          <a:p>
            <a:pPr algn="ctr"/>
            <a:r>
              <a:rPr lang="en-US" sz="3200" dirty="0" smtClean="0"/>
              <a:t>5. Reflections on What’s Ahead</a:t>
            </a:r>
          </a:p>
        </p:txBody>
      </p:sp>
    </p:spTree>
    <p:extLst>
      <p:ext uri="{BB962C8B-B14F-4D97-AF65-F5344CB8AC3E}">
        <p14:creationId xmlns:p14="http://schemas.microsoft.com/office/powerpoint/2010/main" val="6281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10" y="880750"/>
            <a:ext cx="7442439" cy="5260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065819" y="252740"/>
            <a:ext cx="42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This one’s the “Big One” . .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096977" y="614085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48" y="567919"/>
            <a:ext cx="10515600" cy="209641"/>
          </a:xfrm>
        </p:spPr>
        <p:txBody>
          <a:bodyPr>
            <a:noAutofit/>
          </a:bodyPr>
          <a:lstStyle/>
          <a:p>
            <a:r>
              <a:rPr lang="en-US" sz="2600" dirty="0">
                <a:latin typeface="+mn-lt"/>
              </a:rPr>
              <a:t>T</a:t>
            </a:r>
            <a:r>
              <a:rPr lang="en-US" sz="2600" dirty="0" smtClean="0">
                <a:latin typeface="+mn-lt"/>
              </a:rPr>
              <a:t>he interactive personal computing . . . and VLSI revolutions . . . </a:t>
            </a:r>
            <a:endParaRPr lang="en-US" sz="2600" dirty="0">
              <a:latin typeface="+mn-lt"/>
            </a:endParaRPr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" y="1102502"/>
            <a:ext cx="3487783" cy="5138219"/>
          </a:xfrm>
          <a:ln>
            <a:solidFill>
              <a:schemeClr val="accent1"/>
            </a:solidFill>
          </a:ln>
        </p:spPr>
      </p:pic>
      <p:pic>
        <p:nvPicPr>
          <p:cNvPr id="8" name="Content Placeholder 7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94" y="1099535"/>
            <a:ext cx="4122017" cy="5138219"/>
          </a:xfr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33588" y="624072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83939" y="619633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22" y="1654892"/>
            <a:ext cx="3829039" cy="2227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62" y="1631458"/>
            <a:ext cx="4202054" cy="223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22" y="4388779"/>
            <a:ext cx="3829039" cy="1853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41" y="4375439"/>
            <a:ext cx="4139075" cy="189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4281" y="300675"/>
            <a:ext cx="86312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Until now, microsystems have been deeply embedded . . . </a:t>
            </a:r>
          </a:p>
          <a:p>
            <a:r>
              <a:rPr lang="en-US" sz="2800" dirty="0" smtClean="0"/>
              <a:t>Out-of-sight and Out-of-mind inside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34281" y="1330449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martphones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020530" y="1254782"/>
            <a:ext cx="128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earables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34281" y="3975329"/>
            <a:ext cx="788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Autos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61062" y="3975329"/>
            <a:ext cx="925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66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97" y="1192842"/>
            <a:ext cx="3800289" cy="2533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26" y="4068832"/>
            <a:ext cx="3057629" cy="1922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01" y="1192842"/>
            <a:ext cx="3194107" cy="2735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00" y="4202704"/>
            <a:ext cx="3194107" cy="178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6600" y="395696"/>
            <a:ext cx="86128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Even when enabling astonishing ‘out-of-body’ experiences . . . 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2144547" y="6096053"/>
            <a:ext cx="4560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9"/>
              </a:rPr>
              <a:t>www.youtube.com/watch?v=6ZdSMAG90Rs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078758" y="6096053"/>
            <a:ext cx="3876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7"/>
              </a:rPr>
              <a:t>www.youtube.com/watch?v=Io6V0NR7DN0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37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1417954"/>
            <a:ext cx="10287609" cy="4994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6368" y="348713"/>
            <a:ext cx="8942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conceptual milestone: </a:t>
            </a:r>
          </a:p>
          <a:p>
            <a:pPr algn="ctr"/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Motorola's "</a:t>
            </a:r>
            <a:r>
              <a:rPr lang="en-US" sz="2400" strike="noStrike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Project </a:t>
            </a:r>
            <a:r>
              <a:rPr lang="en-US" sz="2400" strike="noStrike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create modular smartphones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87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594360"/>
            <a:ext cx="10058400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808" y="485178"/>
            <a:ext cx="90458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Ara’s</a:t>
            </a:r>
            <a:r>
              <a:rPr lang="en-US" sz="2600" dirty="0" smtClean="0"/>
              <a:t> </a:t>
            </a:r>
            <a:r>
              <a:rPr lang="en-US" sz="2600" dirty="0" smtClean="0">
                <a:hlinkClick r:id="rId3"/>
              </a:rPr>
              <a:t>‘</a:t>
            </a:r>
            <a:r>
              <a:rPr lang="en-US" sz="2600" dirty="0" err="1" smtClean="0">
                <a:hlinkClick r:id="rId3"/>
              </a:rPr>
              <a:t>Phonebloks</a:t>
            </a:r>
            <a:r>
              <a:rPr lang="en-US" sz="2600" dirty="0" smtClean="0">
                <a:hlinkClick r:id="rId3"/>
              </a:rPr>
              <a:t>’ </a:t>
            </a:r>
            <a:r>
              <a:rPr lang="en-US" sz="2600" dirty="0" smtClean="0"/>
              <a:t>will popularize the concept of ‘Hardware Apps’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863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07" y="1457851"/>
            <a:ext cx="4361344" cy="2254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7" y="1510975"/>
            <a:ext cx="4559254" cy="2201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07" y="4126447"/>
            <a:ext cx="4361344" cy="2218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7" y="4126447"/>
            <a:ext cx="4449764" cy="2191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4522" y="212466"/>
            <a:ext cx="10785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Such apps will be composed of MEMS IMUs, sensors, </a:t>
            </a:r>
            <a:r>
              <a:rPr lang="en-US" sz="2400" dirty="0" err="1" smtClean="0"/>
              <a:t>microcams</a:t>
            </a:r>
            <a:r>
              <a:rPr lang="en-US" sz="2400" dirty="0" smtClean="0"/>
              <a:t> and transducers . . .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long with their MCUs and local interconnects . . 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21107" y="114164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IMUs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7797" y="1141643"/>
            <a:ext cx="1198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microcams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94522" y="3757115"/>
            <a:ext cx="88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55661" y="3810239"/>
            <a:ext cx="146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interconnects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940" y="423081"/>
            <a:ext cx="97534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And embedded in macro-scale systems by exploiting innovations </a:t>
            </a:r>
          </a:p>
          <a:p>
            <a:pPr algn="ctr"/>
            <a:r>
              <a:rPr lang="en-US" sz="2600" dirty="0" smtClean="0"/>
              <a:t>in woven, printed, near-field and wireless module-interconnections . . .</a:t>
            </a:r>
            <a:endParaRPr lang="en-US" sz="2600" dirty="0"/>
          </a:p>
        </p:txBody>
      </p:sp>
      <p:sp>
        <p:nvSpPr>
          <p:cNvPr id="3" name="AutoShape 2" descr="data:image/jpeg;base64,/9j/4AAQSkZJRgABAQAAAQABAAD/2wCEAAkGBxQTEhUUEhQWFhUVGBsWGBcYFxcYFhcYHBcXFxgYHBoeHCggHRwlHhcaITEhJSkrLi4uHB8zODMsNygtLisBCgoKDg0OGxAQGywkHyQsLCwsLCwsLCwsLDQsLCwsLCwsLCwsLCwsLCwsLCwsLCwsLCwsLCwsLCwsLCwsLCwsLP/AABEIAOEA4QMBIgACEQEDEQH/xAAcAAACAgMBAQAAAAAAAAAAAAAEBgMFAQIHAAj/xABCEAACAQIFAQcCBAQFAQYHAAABAhEAAwQFEiExQQYTIlFhcYEykQcjQqEUscHRM1JicvCSFTSCouHxNUNTY3Oywv/EABkBAAIDAQAAAAAAAAAAAAAAAAECAAMEBf/EACYRAAICAQQCAgIDAQAAAAAAAAABAhEhAxIxQQQiE1EycUJh4TP/2gAMAwEAAhEDEQA/ABblqpLKUTet1rbSgQJw61YWRQlhaPsrTCkgWorq0Uq1HdWiApcZbpO7YrcdreGtCep6DzM0/i2NUtsq7n4rnWe5nZOI/iHXvURwBbkqLgBlgWG4FBhiJmNy97bw4Any3HtUN1SOPuKOx+ZNee4QoRHYsLa/Su8gDboNpqHD4XU4Usq+rTp6eQJ/aokMC2W3o+3i2HWmfs52esXe8t3ot3RpuWzcLILlt/pYGeJA3AI8Q6zVphciwVpnXGWntFYK3Fa7fsudwR4bQiNjuOtB/RBNs41iQCdv/SpHuamA/bpTzbtZdeCovf4y8o/+RhtAVRMSoKQOkwek0s5pYw6MQ2GxFmOCbm5/8Jtx+9K1keMqR0fsSAqARR3avMgEIHJ2rm+T59ct+GzfU/8A276923w6lgaKx+YYhnU3rLqoMyBrX7rIisnwT3X0bFrabOh9k8OEQedMjNSJlfaOyqgFwPQ0z4PM0YSDVTu8ljroNek3tjm/dKYNM9/HKATNcj7eY5rtwKisYO8KY+9HT090gSmoxsosxxZuMPMmumdlsmXugSOlc6yPJbty4pZCADMkRXYstt6bYUc1d5D4SE0XzJm6YFF4FD4+7Aqe4W8j9qDxOBuONgaxuLZoUkJ2a3C9wKOpp2sflYYk7Qv9KrsD2c0vrfmhO3ecrbsm2p8TCKXa20h5TVFb+HeF73E3sQeJgU9tu5PlVL2JwfcYNJ+p/EfmrtV2ozzKxIYRiazWK9SjWUl63UISj7qVBorsHHNrK0dZFDWloy0KZCsmUVpdFTKK0cUQC32rxHd2D/rMfHWuTZ5i+9usFGlBwo8oiun/AIiKf4d3WYtoeAYkkKCfk0kdmezti8g7+69p3+iEkOSQEGo7LPG/2oDL6F23YCgvDRtDDhT/AKvQ1oT5eJuR6epruuLyWxhMItprQdBcCsvd6mvsSbYUtuSVO8jYQTEgQm4rsDZW8xtXbqIGGlWUMzdIJMadxwZjiopBqwLsVg8ZcxNspcFtiDqJtDuygUfUBEkkAczsD0pvxWfoCzYvXothm0Ii6bjBiI8Qky+lYO3i6zNF9m8FawpKy7GJZ7jSW0wyrsBAkT7/ABVNjAl64LU/ReCudJbWUxdkAkTOltyPQikm7laHjVOywyzDsNetrVouAy2rSae6DCSgcblhqEtG8iNoAr8djrdtxacn0JCXUP8AvLAuB68ecDegcJrxLFP8K7bJtNvGowxUp/q8LbcGWGwIhazjCYnC3WW/bgzyBuSY32/5M+RFRVLkErjwM2O7NYfEW9SILF0A6VG1m8ygkpGrwMYkFdiDMGl63ZzDCSq3HQKd7ZdNQGxDKjHdempBEggkHanDIbV58Gn8Qqolq6GtgqQ+xDMzExpCQSP9Rj9MVZ51nNq+j2u7dgxdTp0qJkatGuFcwQCRIgEQw2qXROeBPwXb3FsCGwlm6yrJOkhoHJO59JqQfiLiTsmEw6njc/3IFXuV9lsBe0q1tWcbw7OhaF8bLouKGUPpEhdpI8jROd/w2XlblrC7Fgg0W0Uy0lQ165rdn230kfHU2CikTO86uR3eG2PVMMzL/wBQLAj1FH3sHnkKe5FyeQtsLH/VpNX57Q4hAC3dLbO41PbZiPlNf2n3qxw3aK47WdLNa1sAdRLWiB9QEaSh22ZgBMDeRCqaYzi0LuHyvNlXVcwdr5uRHnIFSWMxzBRtYsj0VXb953q77X5vbspoxmJdbjEaFQlGKyJIUeKQDzMdedqocT4kAtDFx+m5cvXjJiZh3AG3IAFM5RXIEpMy/aTMUEnCo28RBU/uePWt07aYoAF8KqjrLcfAFW3Zy9rsOuKvQ4JUtBVwCPDIaV0DffTvt60vYy3ZWWsX2xDB9QuMxdBGxthFAQid5I9KVtLLIreEGZn2yAt6hb1zzoBhfOfSkvNMC7zib6Hu9j4TqgHcT5U1f9m67LXTeFpgxLKE0KQT9JB9/wB6I7J5Wuq5b1jQ4JZTus8Qo+d6sUYVYm+fAZ2bum/ZW4VKpHhnk+tXBFZweEFu0qARHA8h5V565utW7B0dJvbkiivV6a9VRbYDdWoNNGXVqAiuqcozaWi7Yoe2KLQUwDdRUeIuBVLHoKmpd7Z5uti2NQJB5A5jjaiKVOc5sDgWU3QUdyDbH1tAJBJ5A1RQXYSzd0Atd0CZt2xpZbjANJIG407N8UvuMLeLfw4uIrHlyC3KbckAEajvTHmWLu4MphcGpst3ffMWK3rl3UD4Z0EW4QFiOsecAox1gbbtu6tzCwhZbVwFmEALcfwoFVjpeSxg+/EijBhLd5RqnWrHU3Cl58Z44maW8tzV3t90+ExNwICjsFQOedTQ77vBPSZAgDoSmMIXSxuXe9ZUtsZDWVcatN0Bg5cQogCRG48wQPzC3ovaBsY1IVHePcMbeEdAYJPtMTR2A0qSulNYVFGpEdmVVjQXUbid9+N/KSglccbxVcfqN1Wt3LjAFQqkBVlU2ZSWBU8E8CmS3YK4XubOJCPaVbXeuiyNBi4wU/SWZgASDJIMnaJVZsO68NFretW1/Nvi0NMMrnwKu55MAE+MkeKN+OtRvie9gBlgDwlCpJiQ2gBZMzEidmMkcAbDZNKAF8QznYk3rhJAbUZE6ARMlR05mjcJdhkRmb6CwbSB9OkENC8QQAdpG3SaBCszGzduXe6uytlQVuEr/iBhIt2zsCAD4idpYAcHTW9qOzl26o7q9ZtKmmJdkFrZVWyiqs7TM6ZJJ4ECmDNA1y2pTSbqJ3ndmGRnYEd3qM+GSSCOIAkSAaS7hlSxLIyteuhotRpZ9Kl1bUjQsrtADeIjoKNko3v4W5hbB7+49y9hm13HM/QN0IYfWCqvvJJmDEGtO12Gxndq1qWKsdwqvdCFE3WVJC6y5iJn0q1uO9y08rAa0VCNKlSweEC7BY8I0niOeYmv53Ld2dnQqFIRfELiM6+Y8LWtQ9vuF9heHQn5F2Ea5dW9mN1LVu5uBcugX72r6RuZUGeTv5Rsa6JnOCS7Yt27a27aKurbQALYnwHaAyq0wJgzvvShmmGwF57VzEsoBEwpIs3jqGrckqjAEnTMHaNqbEzFgRatC2oW2SgVFnRsp3Jjlh8+fFG1wR7nkoLVm7iMC4fDfxRR+5a3KoxFkgAFz4tJIBnUdjEedjcwVy1Za614IyeG6VUC2iqoHdIHBJEn6juZ2ofEqcLbe4bgt2nvtJDtu2pLUMIHRST5c+tDpqvXnS41sI7+FjMOCoBadwW8O49J60UhbYvYTF2ReskFWHerbKXNLKwci2AR5SwO+2x8qZO0GW2sHYuXgEtgudNhG+oJM7/EwAAKssb2TU2wga0k3LTaigclLdwXCR0UHSSZ5Vd6jw+Si6n5lvvrLW3AQkaihMd50Knyj0jepSJufRyvLO0sXT/FzojdRMeY944mmO329tu1qzgrMb7swj9uaXO2vZ7D2MMt6w76mushRiCiqJK6TEsY3Jk/BqP8McBrvlyNl2+ampPZBsOlDfNI7Ph3YqC5kmo7zVuTAoW+9cts6aRr3leofVXqSx6CrgqAiiXFQkV1zkHrYopKHQUQlEBJXK/xJzHVc0Dgf8FdNxt3QjH0rh/aHG67ztsd4FEBX5Hmv8PeFzQtxettiQCehkbggwaauyOYq3fXGtl7rOG3YlQFa2dwenjJ9NApKCb/APp/SmLsYnibUWCkfpUMQwBKmCQOY68TQk0sjRTfB0jLFvdxqulkPe6Na3LVwG0IJ8R1FoBJ36x1NRJmeHvm9at62Vti2gKdKmWk6l1apO+2keYiEbMMtv3XQ3LIAA0eC2UXQDOptKsGYkkljJ49qc+zuCVkSH02VECygXRIgSTLEkkMWJIJ1EEbA1VKUV7NlkYyfqkbpnFkORbusWFsxaALuNlC92fFbVFCEnpuenAua9ohoAW0qhUa2rQWKIJ2twdJGq0vhI3hQOYLBa7M4ZXNxLQ1Nz4mK+f0kwNya2x2DhSSqlQNxpkaeuw5EdKT5l0h/hfbE7C9p+/ub2sQo8IC4buriEzqLuHXUoLbnfbeeatsfnmh93S3bVpl21qEWQdQSCUa4dIIktpaAwBqkzVMPYl0CguoZWI7y0QRI8LyF6EFY6RFJGc5ncvt431AHYKFRR6hVAE788+tXp2UOO0ZcVnBW4ThbqlF1aGBmZCgqA4nfkKdwZgnai8jzi/duWu+xFrQpgqzFHiDANq1DP8AV5KOd+a56uxlSQf+fervL+02ItpoW84A+lf0A+i/SD6gUQHT8PjAxUM9tFZ9TFZDaIUarjEkKX8ICCN4gNBNLGd5reuEPbdgMOzWmcDXpOxXUy+C4pCfUASsEMCCKtuzvaq/iWDBXtrp/MVLjMtxl3Bgjw9eu80XmWYfxV1RDARO4IIJ8weu1RoCYH2bwqqEu4p8YhxCkMqWUNu4waUvd54keFB3iNx5iWa5iHVdIJU3gfCF0MV1QGbTJXaYk7e53GZ3w6AWnZG6aWZZM8kAgE+pqywDP9d1i7RuSSSfvUTC0V/afJVxAt/nOqyuq2HhSV+m5pgqbgBO5AnYEgCmg4S4VKD+HbChdSoLQt3C0H6hOmfVeaS8VmAu4jQD4Rt89faiM17T/wAJaCLqbyJ6D/n8qMYtgk6GHLstKd7dc7PsgPIG43gkTBiqPtN2tu2bfhVWbR3erYN3YkxIHG/71X2e2FsqFJ6fuaUO2OdC42m2Z2A++5/aKlMmBSzjM718jvG8KzpQbIk8wK6h+F+X6MOHI3bxf2rmOFw5d1XqzAf3ruuUYYWrSqOgArL5UsKJr8WPMg52oW81Su1CXWrCzYjSa9UWqs0oxbuKiIqdxURFdg5BhRUy1GtSrRAUPbPElbDAeW58q441pQ41P4TuzKJid4Hma6R+K+L0KLYMaz8kAf8AtXLmb04ourwBZ5Mm7pZjbkCSBO5idunlXROxNrRbBYSW3JpCy1Q1y2pTVvuN/F8elddyd1VFUqZA8qzeQ8Gvx1lstRYW4OY/Yj2NTYHLgrdI5+9QZfgwyu4Z9NzxKGAWJ34+qem8cCjctwbW5JcsPWstVg0XYW9sCoWuiJBG1aLmCPcNoAk6dRMeEDynzqk7T3lw2Hc21gtwBuSfQU6VsRujmnb/ADTvsQQDssjrzSo6ERBmf23I39dp9iKuMHZw903BiLzWbhEo2glAwmUuAeIT5x0PzU6Nj139Y963xVKjDJ27IwtSLbk+9S2bfWrXJMta9cQIu8iiKzqvZDLxh8GGYeIieIoXKXdrjMUkTueo8iPMUXicwVkaxbYM1shHEEFTvtuN+DuNtqscMmi1xBig2RIDvL3l4AcLR2KxDKGU22ChZFyRpJ8vOo8jsEkuep2ojP32FscuQPjrQ6G7EfDYW4s3dMgk+8TPzQ+aXQ7Kh4PiPtXTjlg7sJHArmmd4F7bPc0EoTAI3IA2q+LTKmhezOwCTpGyiTS/hyzPChmaZAAJJ9I5qxuYllWCZ1H2McmhcDintXlvWiFYGRO49iPKlkxki/7D4E3cUGYfTLH34/vXWpilbsThG7rv7n+JeJc7dCSaZHeub5LvUZ0fHVaaMXGoW89bXblBX7tZmaEbd5WKF7yvUBqG5xURFEMKiIrrnHNAKxfuhFLHoJqQCljt/mXdYcgHdtv70QHNc6xjYvFszEkAmJ6Cq7FAD/15rOCMeIz4jEelRYtgW22HG9AKL3sLljXcQGEgLvPSegrseGsRSr+HWX6LAJ5bc05oARB61hnLdI3QjtjQM911bfTo/eiLzsUItsJjpBIMT/WqjOMiFxYD3AAwaEP1QQYMkCNvOrDDY6x3i2Q/5pTWEPJHXfgkdYJqJBbK/J8GUYs9xi5mZAAPwABSf+IfaJrN5FtMA67zAMbRO/WujY64FUsegmvn/tFiziMTcadtUD2FX6UbdlGrKlRFm+POIvNdYBS0CBGwHG4AnbbjiB0rIwWrSts6maAFHJJrbLV0tJRH2Ih11L7xPI5qa3hJYKBWgzENuz4YkAnzp+/DjJD/AIrbaTtSjicAC6opnp7V1rIlW1h9KggBQQSCNQM77+oO3t50boFWee7rv+IGB1qfOLg0gA87VPl9ldJLdaCNgPdAHC70oxcZRY7u2AWk8yfM70Nhl73Ek9E/n1oW9ll1Nbtd1qW1IhEBBpURPXcE/NWmSYYrbluWM/ep2DoLx+I0IT57D3OwqnxYUotsjnkfzo/GtN1E6KNR/pVRmDIha4JAQfG1EiELtzl9ka2UwUAQKPPlj/SknD29TBemw96aO1GK1FEIBO7ttvLb8+0Va5T2DuaLOKZl0FgxQzIHPz0pNTWjppbnyNDTlN44HLBIEtooEQo28tqkeoFuyaJRa57ydHgEuihLi1avZoa5ZpWhkyt0VmjO5r1LQ1jMwqMipmFRkV1jkmtca/EnNe8xGgHwr/Out5vihasu56CuDZhiRdvMx2/qfOigAdq6do6cVth2BcTxIn7yazdUACPerPs3kL33lSAogEkx4jsAB1Mmlk0lbHhFtpI6jkGf4ZbaqGC/361dYRrbaj3oaTI4EDy9a5/j+zOIQQFETuYkx7GqG4jWiYuNM8AwR5iKzR0U+GbJalco7fg0A6zQuaMLfdkWmaXALWwCUB/URzp6GK4/ezXGWn1LddY/QeN99w2/lvRiduMSRBj5/qKb4p9COcexx/EHMLtuyEtAEuSDMzp0n6Y69a5FleAe7d0W0d2PAUFmPnsBPQ0Zn2eXr7gudSjp4goO8bggzv51H2a7RXcHiEvWo1JJE7gypUz7g1ohHaqMs5bnZY4SyomV6EGCoMxsYbkTzG/8qnwlmAWPShbuNF6413Sock6gDsTPKxtHsSKsMadOH8i3nRaEN+yWG77EF4mDI8q6dmN8Ai0SJG224253pY/D/Kow7FpBcESOQCCJHrvNM2CwShUt6i/dqF1tuzQIknzNR/RF9mLrkk2zaYIFBF3UuknyiZojJMqFsG4TufM7VFm5KgBN9+KssLdBtePYKJP2oDdA+b4gSo3IkTpBY7kDgb8mrhtvYCqbs8i3D3iGVPBozNrum23mxgVFwBkOFtay7/5zA9hsKWO018WtNtt9TSw81Xc/emvB3AAqjiPmuYduszcYi4v1Ko2G3Igkz8gUatAuha7X4q0+LuHDFjbhQNXI28Y+GkV0PJ+0RvYNBEd0ug/6n4n7VyRke3cIcFWHIPO4n+s0+ZUO7w9m31Yd43u3A+1ZNfSi4xvLXH+mzx5u3/Y04KrawlVGXnir3DCqC9m3dVG1ijVWvFKNAsrv4evUdorNLRLJ2FRkVMwrQ10jniL+J2Zd3ZCDlq48idZpv/EfM+9vlQdlMUnhoBjrtTAM3CIBB38qvezeYXbRUoqmCWXUOCRBI8jEifel5RNXOD2G3XYcST/balkk1TLNN07OgYXtreIh0B+ah/7dw+uWwktcPiZVX08TGk22uJLg6WjrtsfUnmiMTddF1MpU8AkbSeOdv/ak+KKLflbLjC3bWIZ5tKqh2VGUQCBzO5g/tRF3stZZWIeNjB1REAmIiD9xVdZwuIBEK589on1ioO0YxEBBbI2+Z/tVkIu8FepJVkrLOWKysodSSQRDEERyCOCI9J9elZGSM7HSoUE7LJbSPLUdzWtnL5uEqHhD4SQFbjl+QN+g52puw2m3b1XQYEAkKTz1gbx60zZQkR5H2PU2Gu3LoQrx1E+u/wDz1oXO7Oy8lACZXxTpkNEdZBFXyYFQZBMRx51nsjgiz+K4zi2TMknfboSY2AoXZKLXKluWrCrOzDUAwh1BEgEdCKMwt29atMy22vuzAKsqsT1JMeEfesY3K3uXS2oaBEAABus7zv0q0sE20A5Ec0rHSA71jXeAU8Vc42yLagkSTtB2BqlytW3aSTOzbAx6xtPtFHYm815whGw5jmoRhuXXO7WCsTxHAoK7ZVsUx1OwgEgsSit0heBRmGRkU621BRsSIMetB5anhZ+twz8dKICm7QYrutV5SZs+KNwDIiCOoNcmzfMWuBtRl3Pij31N8fSPinztmxS+xLhlu93b0CSVZdZQEdJLjfb9Nc9z9dF3REFAFP8AuPiY/vHxTJ4FccokyfCPibyd4xOrbU28qo4+21NS39d5iOAdI9htQeQ40jDFnUfkLpttx9YiD69fmpsmt8Vm1cmzSwhwy3pTBhhVDlwpgworNRe2GIK201lK3iiKRaazW8V6pRLMkVXZ7iO7sO3WIFWhFJX4j4/Tb0A9JP8AStxhZyDNbeu6xmd6CayQeJ9PM8CjrY5bz/rR/ZjCa8UhbdbIN9h/sjQPlyg+TUslUilxOBe1c0ON1JBjfcEz+80Yi7qJKlfFB9idp4rp/ZbDbPccBtTctHsOfP8ArV1isFh7nhvYY+4WRVL8hbqo0LQqNtnOcu7QvbDbSAPCJ3nUOduNOr5irrD9rQy6GwwuAg6lYagyxxwZ+RRtzsPhr1tWAfDO5ZVR2AYkFo8MwSQuqB0q17HW7mVu/wCV3yvALA6WRRzAg6p+OBTr45Abmka9n+1uHuWg1xUtPxo3hd9hLKNwI6R5VU4vMhicS6HQqoPC4aQ3n8z0/tVJ+JGNGIxTXLGHa0QIYQPFtsxUbA8zSWFCorLc8RJDW4YMnMNPDD+/FXR09qwZ5T3PJ0RLGliATB+qCYaOJ8/mi8rssgcm5rJYlRAUKOi8z81zzAZ5et76pHEHfar/AA+f2boAfVbbzGwpaZBixN99LaR4vUSOf7TVpkFpu5ZrSqtwnxbRJ86hywqtsvcuAoo1FjwB5mr/ADLBakCWyy95zctsAyCPqE+m3B/rUARZIL2r8wR60R2iukJpXaeooyzg2VFCuZUAS25MCJJ6mh7wL3FU9OaUYxkilU8VE4K4F1OQNzEjp6H71LjEhQF2J2rW3lyWbLJh7VtWaW0gBFa5GxYgHkxJg7UwADPs0RLKAGe9dbShdzv00jcAAHfgRUtrMLZhVP0r8eUe9UlvBNcure7llYFVe0HUhCfCzA8MBsekj12rXtNghbQ3E2biR68e+8VCCznOL1Yl3RtKqxYwYGm1BJPqW/lSFj75u3GuHljqPuaus4R7WsEzqAtz8y/33qnyrDd7dVB+tv2nf9qL9UCPs8DAylMPZtn6rn5re3Cj7RV1lFviqvHP3l9iOF8C+y7Vf5Va4rPJYNMX7DDgVq9wwqowS1c4cVTRdYYlbitFqQVCGK9Wa9UIbmuLfiBmXe3SAdif2G3966v2kxndYd26nwj3NcKzK/ruseQNv7/y/etpiAo6U2dk8IFwly4TDYh9CmJ/Ltc/d2/8tKbzGw8TGAPMngfyrpeHwQVrVhYK4dFtyOC48Vw/9Zakk6TY8VukkWOQZMXtG3igjW9SsqgsJ0sGXVvvuBtxRmeZkReTQMSWthtkUixqIhTcBjUNzEGB16VYDL0fTJ8S7jfyqzvYdXQpcUOrCGUiVYeRBrHHJtkLuVYzvDY/jLY/iF1OhVGCJI0nxAlZIMc00YTDqTPNDWMCiJotoEQcBFAA26ACK1y6+J/xFIC6SI0trVo1DzU7+0CJmr9ONuzNqSpUUna6xb1+GFaN9ufKlbMMjDNaBtz4WDlVXTvBViSwIIgjYGZHlTB2mt3btxe5dFg+IMmqR6biKjw95y2khYHlWlujKlZzXMOy9xTqtAugMELBZepHrE1vgeyRuKWW5DDhHRl1fPQ+9daWwdQJ4HHn7eoqDugbmwqKTGaKbI+zIuWO7xBcJEsFdkkQQVOk7rB4pxS2qKANkRYG2wVR6eQFCYfLH71rrMR4AihWOmNRbUV/zdJ8qNs4aG18tGnnpM8UJERObq6QZEESD5yJEVU4FLmsv9Sk/IqvzE96+jFBfy7q3rEEghlmCfPk7cVfYHWrEFR3egEODvqk6lI9oIPvQCYulmuAr+kcGhM1xt3SpRhbKupYMJFy3uHQbSDvII6jyqwW0CpaYJpVxq4tzes3indkFrLWQWuBYfkHl9liOpO9EAwYKLVks23LMY4HPT0qPF5XcxA/LTV3ZDncbkcLB5nn4qPKHuDD2zdLSbaE94AtwEqJDgbaqrsHn9zDl76EQ7HwmdLIgj95MGhy8B45ObdrrzW3NuIKghgf87nj4E1D2Rw8G7f6WUMf7m2H9aZO2F5M2c3sNZ7p7Vtr18sRDr9Kcfq8L8xtFV+Cw3d4NB+q82s+w2WjN/xJpqk5EOXWZM015daiKqMusUx4O3SSG02WeEWrfD1XYVas7Aqho0WECtxWorYUoxmvVivUCCT+JeZQO7B+kaj7nj+9cn0ys+ZA9d5P22FM3bvHm7db/UxJ9hsP2mlgeflWxmRB2SOiYuy13/DQ955glVLIP+oCnnAYVbtltZf80yzW9WoMxBJEcbn+dKGR2QbW622a9dA03Nx3dsEseREsQJp4wIvIo0CANvy/GI6Rqkz6mfmqtb8aLtBe1lngclxANsLcVLVt15l7l23p8QZjtJO8gCNx0BNti7N7vAVYlOGXb7g8it8la6VPeMrcQQpRvUMskTxuDv5CN7hEjffbyqqMbZZKdIqcJliWEe8DiXhCNAuXbjRMnQheC3sJ6DmCFdzWyLIFnD3mW23c+JCjbct44Jiesdeu1Mz5lbT62CDoW+lvY8T6c7TEVS4/EXDrLNbZCfy9AaQP9RJIJ9q1xVGOTsoMQujXiC9wJaUuyqFYMqgk7H032Ir2NXDnE2NRZbpDNaKyA4gF1J4O0HSd9gelMJsizZ1EMTy2lWcgGBMKCQByTEDcmKp8Hi8M18qh/NCq5iSpVvpaR4ZPPmRFFgiWzABSaEy23LE1jO8VoUApKtyZER87fcjrROQYTQsgkg7gEzHtPSgiMDza7cuXLaKzIEcOyg6GcLwpImUJiQIng+VWd2/AnQZ8pifmtbdu61y73i2woYdyy/UUKiQwPBDT6HbaoMxussC7YV7Q3ZoVwPXSeIoDEFnBKzQdZ1M1xhcbUVLfpU9FEbDpRmMS5Gi20EjYkbe1b4RJBYdeKWsVnN6zi2a8SuHtW9RiG1eZ0iWBG3vNHoBa4rO7djubOMIV7wKqQPAxBVY9CdY/egsoy+8qnubyaluEnWkgWyzNoVVYaYBAB8h7RYZzct37CiA63ACvyNmU8gwdiIIqaxk9lVJ7tdb2+7d/1skRpLcn53qIgJ2sE4dxBIPkus7bmFgk/ApOz4tbsumvUHK27S6QpQMBKyOYM70y4WUv2rCNcNuxaHibxKdMKAzf5o3pV7d48G70BRSR63GBVNvPct8VFwRi3l+Y3Nd6zZgLiClonroQwI8pEz7025jY8QUcIAo+BVH2Fyv80tEraGonpPApsuWZ386VZkPL1jX2C4GzV3hbdCYWzVth7dGSFiwrDrR9oUNZWjLYqlovTJBWy16KwKrZYjavVis0Anz9j8UWuseg4/59vvVdiixG229R9/sfM/8AP7VPkqa7yk7qnjbyhRP8xWunZjbVDR2fVUYd6o02FFvpBdjqYyeskD4p2yzMirgCy6qesVXdkMAr2CLqhu8JZwdwSxk/zpouslgq730tWRCaX0gExsAxMztVM2nKi/TTUS0wuIDA6Pq6AysnoCY294qfEXL+q33C2yuqLveMysixPhAG7H1296GNizcvqBdZbttQ+hHiUYx4k4ZSREkbdCKs8XiCgJgkRtHQ7zt9v3qyEaKpytg2IvKwuLaKi4phgQYBiRI67HkUo5ta/ify7V1VdTDm2xBVgekGUIjgiPMGmDC5srsyF2LRqAZNJK+hiDHBHIkTyJHIUB7jFUABJdoAAHVieg9atKgTMMccHhw93Xd0Aa3RQW6AuVEbDkxxQuDusr3MSb1tsKyKyjQAVAE6tf8AlgzvPxU2WWrlt27xnYHcaiCh/wBhAGleNjJ53M1Bm2YWu7uNiVe1bjuibqtoIYwNllSCf1EfO9KxkZv5tbxAi1cEMDB2II/kRRXZ3L1s2zbtXBIbUyy0AkdFJOkdYG1LOT5DcF5GRka1GxXdYPEb8RTE123h7iWrjohusRb0WyqTE6SwEBjvyd4NHoHZcm5cX6ln1qLMcaAg2O/I6x5xUtvDk8tI9DVLm2TFrmuyFJZlN1LhbSyjYspH0XI6gQY386UYt3uhEIUAsBssxJ8p6UNYxFu4SxtOLiDctbdQJ6K5UK42/STQeIwVjDm5eCXCzRqVWZpllUuEJiQNyRvANZzLMO51o4IEeFgZDDj3DD5HG/QFgIUx1t74khVBgTsC3l71dY68Asgx681S5Bh8PcskyHDGTJkg/O4NUOa44C1cUtctLqNokgsQZC6kIG48QgxzPNRkQe4vWr4dLi3MPdUm7qAVrbL9JUjnVMRvxXPe0t7WVJ5uXGuTyQiyige5Lfan3tEi2sOE31HTaQmSWcQRv5+Ga57i1DYllBkW4tA/7diflixqN4sMY26HbsTg9GHZt/zWB+FECrl7VE4LC6LSIOiisulCCwHUdywD2Le9WdlKEspvVnZXamaETJLa0SgrRFqdVqpotizwFYNSxWjCqpIuizSazWK9SDnzbm2V3LF0rcVgTuJ2n1HmKxh07tl/MUBgNUHcAkGCPP702HtYbqm1et2rn+m4qx03DndfSKLXD4a+up8uDCPFcsX7Yg/FyPuBWyTa4RijTfIw9n+0eCVNC3k1KuwZgusxwCfXbcUwPeuXcLbuCypuMR4JFxUJMEyOYG80gDsjlzMSL1+0o47xSEPs5Tj1q/yLDYTBsDavX13mUuKyN8aSprLWmnm0a71Hwkx7tXkUgvpDRp1GAfYE+vSo80t3b1t7avoLCAw5HqKJsdqsO6gXBqEclQR/KKqO0GDt3rFy3hRKXVIdFdRM9ANjv6MKvhXTsomn2qBsyxN209u0lsOkfmXWeGHsI3PzU2EvsyXO8t6FUlVOqTcESWiBA9D5H5Qs3zjE4eyLdyzcBQQrvqaY/wAzSR/5qnyvthbuWFTEosc6tQIBG4beCD5aZIqyyqhm7N5WiKzWpVHO9rVKoRt4QNl9hUecYy9bN1Rbt3rTKO68Q3uAkNbcEnrvIG24O9R2cUgRXw4Vybi6gH0MqFod/WNzB5g1SZ1mD3Lj6NGp9XdwOSgXxORuQJAn1FDsPQx9lcVfuTrtW0hNgGJ8fkRH00T31t+5TFKLOIvAxa1BjKzJDL+mBM7cgc0F2YXECyC5t94Z1BCSvp9W8xVk2LvqZa2tyASACA3HSfPiowJEdu0ti4EBuCZiSSp68k0SMQSneI6MCYmQVmdMTMTO3vVJmvaK22HPf2GS4QC1pwQRBDAaiBqAnptyPOgcFlLG1bv28NctBFZDh1ZVD2WkspX6WJJ1dCf81AYZ8VZe6h1XGteEiV0yDGzBiDEcx1geoKpfu3wyWna5eAEF1Md4pMguqxuIH2mmTNXLYeYZdS7pc5g9GEmDHTmljsjlhw6NcNsoATpVGa6CIkCSABPAmBMb70UwUMeKFpUkronkgfvS/wBlbt24943JmyxSGGzKd1YeYIg1Z3MZ3S/m3Lzd8Ayretj8qf0FkWARMQSTtyap+yvaO3jBcCAoykCSfEVjZyOm8jk8etB8WFcmO1uP8QniyrXT/uiEHuSR96WuwWXd5fRjvB1H19/mah7SYm4VfU4fvroVSBplEA5HqxH2px/DTA6Uuv5kKPjY/wBaDvgeNJOQ2OtD3Eo5xUDLVhQD21qww4oVVoywKjCgpFqdVrW2tTKtI0OmaxWrCp9NaMtVyRbFg0VmpIr1V0W2I3a38N7V8m5hz3Vw8gDwt7j+1c4udk7+HuEXS9oQfGkwY6SCP3r6FqG/YVhDAGtRjPnK/axFoB9RKkwGIUyeokianxWYMugMVuFlDyja4J/SZBhvQV1bPuwlq6PASm5IA+mfaufZt2PxNh9SID5MnQbyY+1DPYyf0bDt5iThlw8nu142VmEdA5EgDy/eNqIsdu12FxACI3lkMbT0IpZW4ytpuggDmBvUuJwVowVYOCPpNVySfJbFyXA8YjtUtwA2L41dbd0SregYbUMbFvEDVewjKety0R//ACZNJmDsWkt3FuYcs5B7u6t57bWzHlBVhxsQD61Dg82xFkjRcdVB4+qD68GjtaWGC4t+yr9DXieyti8IsYgSP0PAI9On7ig8Xk2JQ2yytFn6SpZkiQSCAZ6DmOB5UJh+1Yd5xNpbnmdgw8yD/SmTKcyQqP4XGaX/APpX4gnyB6UNzX5Imy/xdl5kfbXD6ltMGRtgZEqON9Q25PvTBfz3DG8lrUrXo1KNJO0NMNETAJiZilrF3E2/i7CBiPrUx7ww/rUOGtW5LYa8AWGnxBQxHkGOx/am3J8CNVyX2Lw9vGtcsXrZCxtcUwfv0NbZDkL4VnW3iHazsLdptxbjmDMwfLYCqvIrt+y9zv2N1dMqFRRdkczuFM9DsParPCdqLbNaVx3ZuWmuMrMQyQyqFIgEky3G3hPIgkigecW7Yvlxs7gK8M0NHErMT6xNX+Wsq24BHFLea4QPeDTKtuD09DVviMABb2bcDY0XhEWWQPet37htluCCQGKmVIYbgz046iqXNMis2bSXcEyWAsqSo194jASA0kz4QdW8wKtbOSW2BcohZpDPEPpI33Ak/NJmZM1odxaDC1auEFG2BCqr6lPOnxRPWp0Tso8w1G9b2kW4UDrqk6iw6GSa7B2cwPdYZFiCRqI9Tua5f2OstiMVDAkm4CT+nknY/FdnYUscyHniKSB2FRstEEVoVq0pIAtE2VrQLRFpaAQqyKnC1HaFEqKATWK0ZamitWFI0OmD6a9UumvUtD7iM1qa9XquKiNqExnFZr1QCOW9rfrNIlz669XqrfJfDgtP0D3oQ8XPivV6lQ+p0VV36qweD/zyrNeq0zHUsj/7pb/8P8xSvnPN73H9K9Xqy6f5s1a//MfMD/3bC/7/AOhqkzz/AOKWfY/yNYr1aWZUN+YfSnsP5CicZ9A9q9XqHQTOA/wRSR23/wAdf/xP/wDqter1R8BjyY/DD/GH+1q6ga9Xqmn3+ya3X6NTWlZr1WFRgVPbr1eoBDLVELXq9QCbVg1ivUGFGter1eoD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7" y="1821531"/>
            <a:ext cx="2648318" cy="2648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13" y="4372512"/>
            <a:ext cx="3340602" cy="1770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18" y="1798238"/>
            <a:ext cx="3319797" cy="20768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995396" y="1468114"/>
            <a:ext cx="2254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Micro </a:t>
            </a:r>
            <a:r>
              <a:rPr lang="en-US" dirty="0" err="1" smtClean="0"/>
              <a:t>Chiplets</a:t>
            </a:r>
            <a:r>
              <a:rPr lang="en-US" dirty="0" smtClean="0"/>
              <a:t> (PARC)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76813" y="1468114"/>
            <a:ext cx="30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Low-energy Bluetooth beacons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6813" y="4020499"/>
            <a:ext cx="215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Smart textiles (PASTA</a:t>
            </a:r>
            <a:endParaRPr lang="en-US" dirty="0"/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97" y="5038713"/>
            <a:ext cx="2648318" cy="1103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981537" y="4669381"/>
            <a:ext cx="27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Near-field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9" y="1868598"/>
            <a:ext cx="4421506" cy="2947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51" y="1875615"/>
            <a:ext cx="6217414" cy="2944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109182" y="38177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Innovative micro-hardware apps fed back into additive manufacturing,</a:t>
            </a:r>
          </a:p>
          <a:p>
            <a:pPr algn="ctr"/>
            <a:r>
              <a:rPr lang="en-US" sz="2200" dirty="0" smtClean="0"/>
              <a:t>such as when 3-D printers are used to digitally-make more powerful 3-D printers*,</a:t>
            </a:r>
          </a:p>
          <a:p>
            <a:pPr algn="ctr"/>
            <a:r>
              <a:rPr lang="en-US" sz="2200" dirty="0"/>
              <a:t>w</a:t>
            </a:r>
            <a:r>
              <a:rPr lang="en-US" sz="2200" dirty="0" smtClean="0"/>
              <a:t>ill close cybernetic loops and yield ‘gain’ in the open-source techno-exploration system . . 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7376" y="5101785"/>
            <a:ext cx="6754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012209" y="5363268"/>
            <a:ext cx="1016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7"/>
              </a:rPr>
              <a:t>*“Printers for Pearce: An Interview with 3D Printers for Peace’s Dr. Joshua Pearce”, Michael </a:t>
            </a:r>
            <a:r>
              <a:rPr lang="en-US" sz="1400" dirty="0" err="1" smtClean="0">
                <a:hlinkClick r:id="rId7"/>
              </a:rPr>
              <a:t>Molitch-Hou</a:t>
            </a:r>
            <a:r>
              <a:rPr lang="en-US" sz="1400" dirty="0" smtClean="0">
                <a:hlinkClick r:id="rId7"/>
              </a:rPr>
              <a:t>, </a:t>
            </a:r>
            <a:r>
              <a:rPr lang="en-US" sz="1400" i="1" dirty="0" smtClean="0">
                <a:hlinkClick r:id="rId7"/>
              </a:rPr>
              <a:t>3D Printing Industry</a:t>
            </a:r>
            <a:r>
              <a:rPr lang="en-US" sz="1400" dirty="0" smtClean="0">
                <a:hlinkClick r:id="rId7"/>
              </a:rPr>
              <a:t>, 10/18/13</a:t>
            </a:r>
            <a:endParaRPr lang="en-US" sz="1400" dirty="0" smtClean="0"/>
          </a:p>
          <a:p>
            <a:pPr algn="ctr"/>
            <a:r>
              <a:rPr lang="en-US" sz="1400" dirty="0" smtClean="0"/>
              <a:t>See also: </a:t>
            </a:r>
            <a:r>
              <a:rPr lang="en-US" sz="1400" dirty="0" smtClean="0">
                <a:hlinkClick r:id="rId8"/>
              </a:rPr>
              <a:t>http://www.youtube.com/watch?v=C8Wv3LCJcUE</a:t>
            </a:r>
            <a:r>
              <a:rPr lang="en-US" sz="1400" dirty="0" smtClean="0"/>
              <a:t> and </a:t>
            </a:r>
            <a:r>
              <a:rPr lang="en-US" sz="1400" dirty="0" smtClean="0">
                <a:hlinkClick r:id="rId9"/>
              </a:rPr>
              <a:t>http://www.youtube.com/watch?v=yiJDx9dCfEQ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99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4" y="1725573"/>
            <a:ext cx="4911284" cy="3681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61" y="1725572"/>
            <a:ext cx="4855211" cy="3681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68596" y="5528548"/>
            <a:ext cx="4452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4"/>
              </a:rPr>
              <a:t>‘Blended Learning’ by </a:t>
            </a:r>
            <a:r>
              <a:rPr lang="en-US" sz="1600" dirty="0" err="1" smtClean="0">
                <a:hlinkClick r:id="rId4"/>
              </a:rPr>
              <a:t>giulia.forsythe</a:t>
            </a:r>
            <a:r>
              <a:rPr lang="en-US" sz="1600" dirty="0" smtClean="0">
                <a:hlinkClick r:id="rId4"/>
              </a:rPr>
              <a:t>, Flickr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71778" y="5528548"/>
            <a:ext cx="3764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5"/>
              </a:rPr>
              <a:t>‘What is a MOOC?’ by </a:t>
            </a:r>
            <a:r>
              <a:rPr lang="en-US" sz="1600" dirty="0" err="1" smtClean="0">
                <a:hlinkClick r:id="rId5"/>
              </a:rPr>
              <a:t>giulia.forsythe</a:t>
            </a:r>
            <a:r>
              <a:rPr lang="en-US" sz="1600" dirty="0" smtClean="0">
                <a:hlinkClick r:id="rId5"/>
              </a:rPr>
              <a:t>, Flickr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916634" y="370108"/>
            <a:ext cx="8731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where will all the innovators come from?</a:t>
            </a:r>
          </a:p>
          <a:p>
            <a:r>
              <a:rPr lang="en-US" sz="2400" dirty="0" smtClean="0"/>
              <a:t>A wave of change is sweeping engineering education, just in time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21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" y="1332857"/>
            <a:ext cx="4378334" cy="2099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6" y="1332617"/>
            <a:ext cx="4298750" cy="2099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" y="3870960"/>
            <a:ext cx="4378334" cy="205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6" y="3870961"/>
            <a:ext cx="4298750" cy="205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0621" y="440268"/>
            <a:ext cx="658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many incoming students have experienced . . 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0621" y="1063395"/>
            <a:ext cx="137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LEGO Camps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7027" y="1036664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Maker </a:t>
            </a:r>
            <a:r>
              <a:rPr lang="en-US" dirty="0" err="1" smtClean="0"/>
              <a:t>Faires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0621" y="3584605"/>
            <a:ext cx="10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 Labs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37027" y="3578472"/>
            <a:ext cx="20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 Competitions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9" y="1446662"/>
            <a:ext cx="10058400" cy="469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3429" y="416455"/>
            <a:ext cx="928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They’ll be able to use rapidly-evolving EDA and multi-physics design tools </a:t>
            </a:r>
          </a:p>
          <a:p>
            <a:r>
              <a:rPr lang="en-US" sz="2400" dirty="0" smtClean="0"/>
              <a:t>to create such micro-hardware apps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01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9" y="954070"/>
            <a:ext cx="9337871" cy="5252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44203" y="308020"/>
            <a:ext cx="8964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 learning to visualize and catch such incoming waves . . .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8685067" y="6209635"/>
            <a:ext cx="1919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Click images for sources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33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2" y="1175271"/>
            <a:ext cx="9733792" cy="4638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19" y="477672"/>
            <a:ext cx="1130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. . . exploiting innovations such as 3D chip-stacking and TSVs to compose the modules . . 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72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41" y="1619998"/>
            <a:ext cx="6684019" cy="4696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56870" y="275905"/>
            <a:ext cx="9799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And use tools such as </a:t>
            </a:r>
            <a:r>
              <a:rPr lang="en-US" sz="2400" dirty="0" err="1" smtClean="0"/>
              <a:t>Dessault</a:t>
            </a:r>
            <a:r>
              <a:rPr lang="en-US" sz="2400" dirty="0" smtClean="0"/>
              <a:t> Systems ‘</a:t>
            </a:r>
            <a:r>
              <a:rPr lang="en-US" sz="2400" dirty="0" smtClean="0">
                <a:hlinkClick r:id="rId4"/>
              </a:rPr>
              <a:t>3D Experience Platform</a:t>
            </a:r>
            <a:r>
              <a:rPr lang="en-US" sz="2400" dirty="0" smtClean="0"/>
              <a:t>’ to</a:t>
            </a:r>
          </a:p>
          <a:p>
            <a:pPr algn="ctr"/>
            <a:r>
              <a:rPr lang="en-US" sz="2400" dirty="0" smtClean="0"/>
              <a:t>embed increasingly powerful complexes of interconnected hardware apps </a:t>
            </a:r>
          </a:p>
          <a:p>
            <a:pPr algn="ctr"/>
            <a:r>
              <a:rPr lang="en-US" sz="2400" dirty="0" smtClean="0"/>
              <a:t>within functionally innovative new macro-scale systems . . 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25636" y="6316121"/>
            <a:ext cx="600501" cy="36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8" y="3712191"/>
            <a:ext cx="4697408" cy="2283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124471" y="1455976"/>
            <a:ext cx="21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then from Autos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59" y="3148831"/>
            <a:ext cx="4287595" cy="1959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72" y="1825308"/>
            <a:ext cx="3818532" cy="18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4471" y="701881"/>
            <a:ext cx="95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Autos will be a huge driver of rapid </a:t>
            </a:r>
            <a:r>
              <a:rPr lang="en-US" sz="2400" dirty="0" err="1" smtClean="0"/>
              <a:t>embeddings</a:t>
            </a:r>
            <a:r>
              <a:rPr lang="en-US" sz="2400" dirty="0" smtClean="0"/>
              <a:t> of micro-hardware apps . . 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81645" y="2772378"/>
            <a:ext cx="23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Mobility technology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70098" y="3342859"/>
            <a:ext cx="19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Smart</a:t>
            </a:r>
            <a:r>
              <a:rPr lang="en-US" u="sng" dirty="0" smtClean="0"/>
              <a:t> </a:t>
            </a:r>
            <a:r>
              <a:rPr lang="en-US" dirty="0" smtClean="0"/>
              <a:t>Roadways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19" y="1117825"/>
            <a:ext cx="3669371" cy="2290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25" y="1117824"/>
            <a:ext cx="3423467" cy="2290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18" y="3773985"/>
            <a:ext cx="3669371" cy="23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37275" y="6262544"/>
            <a:ext cx="1675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Click images for sources</a:t>
            </a:r>
            <a:endParaRPr lang="en-US" sz="1200" dirty="0"/>
          </a:p>
        </p:txBody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25" y="3773985"/>
            <a:ext cx="3423467" cy="2366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650914" y="473512"/>
            <a:ext cx="864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Exploiting innovative new architectures such as the </a:t>
            </a:r>
            <a:r>
              <a:rPr lang="en-US" sz="2400" dirty="0" smtClean="0">
                <a:hlinkClick r:id="rId9"/>
              </a:rPr>
              <a:t>Edison2 VLC </a:t>
            </a:r>
            <a:r>
              <a:rPr lang="en-US" sz="2400" dirty="0" smtClean="0"/>
              <a:t>. . 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50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1" y="1032092"/>
            <a:ext cx="3029985" cy="4832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24" y="1027227"/>
            <a:ext cx="3259162" cy="4837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774" y="1027227"/>
            <a:ext cx="3326507" cy="4837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2825" y="5864918"/>
            <a:ext cx="5814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http://blogs.jabil.com/2014/08/13/internet-of-things-infographic/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56574" y="442451"/>
            <a:ext cx="109269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The embedding and innovative exploitation of </a:t>
            </a:r>
            <a:r>
              <a:rPr lang="en-US" sz="2600" dirty="0" err="1" smtClean="0"/>
              <a:t>microapps</a:t>
            </a:r>
            <a:r>
              <a:rPr lang="en-US" sz="2600" dirty="0" smtClean="0"/>
              <a:t> will quickly spread . . 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46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4" y="968905"/>
            <a:ext cx="2949298" cy="48001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9952" y="5799909"/>
            <a:ext cx="6703552" cy="606401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hlinkClick r:id="rId3"/>
              </a:rPr>
              <a:t>http://blogs.jabil.com/2014/08/13/internet-of-things-infographic/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55" y="968905"/>
            <a:ext cx="3765638" cy="4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66" y="968905"/>
            <a:ext cx="3812048" cy="4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018" y="284906"/>
            <a:ext cx="8801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 begin to functionally enhance just about everything . .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13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0" y="1309607"/>
            <a:ext cx="10701335" cy="4980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88498" y="368489"/>
            <a:ext cx="10935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Along the way, microsystem supply-chains into </a:t>
            </a:r>
            <a:r>
              <a:rPr lang="en-US" sz="2200" dirty="0"/>
              <a:t>the electronics, </a:t>
            </a:r>
            <a:r>
              <a:rPr lang="en-US" sz="2200" dirty="0" smtClean="0"/>
              <a:t>automotive</a:t>
            </a:r>
            <a:r>
              <a:rPr lang="en-US" sz="2200" dirty="0"/>
              <a:t>, medical, </a:t>
            </a:r>
            <a:r>
              <a:rPr lang="en-US" sz="2200" dirty="0" smtClean="0"/>
              <a:t>clothing, </a:t>
            </a:r>
          </a:p>
          <a:p>
            <a:pPr algn="ctr"/>
            <a:r>
              <a:rPr lang="en-US" sz="2200" dirty="0" smtClean="0"/>
              <a:t>home-appliance </a:t>
            </a:r>
            <a:r>
              <a:rPr lang="en-US" sz="2200" dirty="0"/>
              <a:t>and building industries will begin to cross-couple and </a:t>
            </a:r>
            <a:r>
              <a:rPr lang="en-US" sz="2200" dirty="0" smtClean="0"/>
              <a:t>commingle . . .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10962427" y="628991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97" y="3637118"/>
            <a:ext cx="5001585" cy="231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97" y="865434"/>
            <a:ext cx="5001585" cy="2326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7" y="2192284"/>
            <a:ext cx="5564937" cy="3758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5325" y="581909"/>
            <a:ext cx="372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Important trends . . .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50627" y="1822952"/>
            <a:ext cx="510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Reshorings</a:t>
            </a:r>
            <a:r>
              <a:rPr lang="en-US" dirty="0" smtClean="0"/>
              <a:t> to reduce clustered turnaround times . . 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92654" y="3267786"/>
            <a:ext cx="511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Order-to-Delivery times pace rates of exploration . . 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92654" y="521693"/>
            <a:ext cx="388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Logistics systems take center stage 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5932" y="5897547"/>
            <a:ext cx="9582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/>
                <a:hlinkClick r:id="rId2"/>
              </a:rPr>
              <a:t>The Age of Opportunity: Harnessing Complexity To Solve Big World Problems </a:t>
            </a:r>
          </a:p>
          <a:p>
            <a:pPr algn="ctr"/>
            <a:r>
              <a:rPr lang="en-US" sz="1600" dirty="0" smtClean="0">
                <a:effectLst/>
                <a:hlinkClick r:id="rId2"/>
              </a:rPr>
              <a:t>by Frank Spencer, kedgefutures.com </a:t>
            </a:r>
            <a:endParaRPr lang="en-US" sz="1600" dirty="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1" y="1115332"/>
            <a:ext cx="8948695" cy="4782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1868" y="341194"/>
            <a:ext cx="68702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But how will we cope with the ‘complexity’ of </a:t>
            </a:r>
          </a:p>
          <a:p>
            <a:pPr algn="ctr"/>
            <a:r>
              <a:rPr lang="en-US" sz="2800" dirty="0" smtClean="0"/>
              <a:t>the emerging techno-social ecosystem?</a:t>
            </a:r>
          </a:p>
        </p:txBody>
      </p:sp>
    </p:spTree>
    <p:extLst>
      <p:ext uri="{BB962C8B-B14F-4D97-AF65-F5344CB8AC3E}">
        <p14:creationId xmlns:p14="http://schemas.microsoft.com/office/powerpoint/2010/main" val="37524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2314" y="6458702"/>
            <a:ext cx="74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NASA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13" y="1538002"/>
            <a:ext cx="8061138" cy="492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780" y="333511"/>
            <a:ext cx="113830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Enabler: The </a:t>
            </a:r>
            <a:r>
              <a:rPr lang="en-US" sz="2200" dirty="0" smtClean="0"/>
              <a:t>commingling and hybridization of design and simulation tools, digital manufacturing </a:t>
            </a:r>
          </a:p>
          <a:p>
            <a:pPr algn="ctr"/>
            <a:r>
              <a:rPr lang="en-US" sz="2200" dirty="0" smtClean="0"/>
              <a:t>and </a:t>
            </a:r>
            <a:r>
              <a:rPr lang="en-US" sz="2200" dirty="0" smtClean="0">
                <a:hlinkClick r:id="rId4"/>
              </a:rPr>
              <a:t>social-media</a:t>
            </a:r>
            <a:r>
              <a:rPr lang="en-US" sz="2200" dirty="0" smtClean="0"/>
              <a:t> will then provide multi-technology exploration-infrastructure for widespread </a:t>
            </a:r>
          </a:p>
          <a:p>
            <a:pPr algn="ctr"/>
            <a:r>
              <a:rPr lang="en-US" sz="2200" dirty="0" smtClean="0"/>
              <a:t>user-engaged, innovation-driven, open-source technology </a:t>
            </a:r>
            <a:r>
              <a:rPr lang="en-US" sz="2200" dirty="0" smtClean="0"/>
              <a:t>evolution </a:t>
            </a:r>
            <a:r>
              <a:rPr lang="en-US" sz="2200" dirty="0" smtClean="0"/>
              <a:t>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225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7309" y="382137"/>
            <a:ext cx="9081467" cy="699155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3200" dirty="0"/>
              <a:t> </a:t>
            </a:r>
            <a:r>
              <a:rPr lang="en-US" sz="5100" b="1" dirty="0">
                <a:solidFill>
                  <a:schemeClr val="tx1"/>
                </a:solidFill>
              </a:rPr>
              <a:t>“</a:t>
            </a:r>
            <a:r>
              <a:rPr lang="en-US" sz="5100" dirty="0">
                <a:solidFill>
                  <a:schemeClr val="tx1"/>
                </a:solidFill>
              </a:rPr>
              <a:t>The farther backward you can look, </a:t>
            </a:r>
            <a:r>
              <a:rPr lang="en-US" sz="5100" dirty="0" smtClean="0">
                <a:solidFill>
                  <a:schemeClr val="tx1"/>
                </a:solidFill>
              </a:rPr>
              <a:t>the </a:t>
            </a:r>
            <a:r>
              <a:rPr lang="en-US" sz="5100" dirty="0">
                <a:solidFill>
                  <a:schemeClr val="tx1"/>
                </a:solidFill>
              </a:rPr>
              <a:t>farther forward you can see</a:t>
            </a:r>
            <a:r>
              <a:rPr lang="en-US" sz="5100" dirty="0" smtClean="0">
                <a:solidFill>
                  <a:schemeClr val="tx1"/>
                </a:solidFill>
              </a:rPr>
              <a:t>.</a:t>
            </a:r>
            <a:r>
              <a:rPr lang="en-US" sz="5100" b="1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en-US" sz="3400" b="1" i="1" dirty="0" smtClean="0">
                <a:solidFill>
                  <a:schemeClr val="tx1"/>
                </a:solidFill>
              </a:rPr>
              <a:t>– Winston Churchill</a:t>
            </a:r>
            <a:endParaRPr lang="en-US" sz="34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71" y="1081292"/>
            <a:ext cx="8344941" cy="50772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69551" y="6158531"/>
            <a:ext cx="65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31" y="941694"/>
            <a:ext cx="6160770" cy="4620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304" y="941694"/>
            <a:ext cx="390786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 smtClean="0"/>
              <a:t>And by </a:t>
            </a:r>
            <a:r>
              <a:rPr lang="en-US" sz="2400" dirty="0"/>
              <a:t>exploiting </a:t>
            </a:r>
            <a:r>
              <a:rPr lang="en-US" sz="2400" dirty="0">
                <a:hlinkClick r:id="rId3"/>
              </a:rPr>
              <a:t>collaborative learning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crowdsourcing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crowdfunding</a:t>
            </a:r>
            <a:r>
              <a:rPr lang="en-US" sz="2400" dirty="0"/>
              <a:t>, </a:t>
            </a:r>
            <a:r>
              <a:rPr lang="en-US" sz="2400" dirty="0">
                <a:hlinkClick r:id="rId6"/>
              </a:rPr>
              <a:t>IP brokering</a:t>
            </a:r>
            <a:r>
              <a:rPr lang="en-US" sz="2400" dirty="0"/>
              <a:t>, </a:t>
            </a:r>
            <a:r>
              <a:rPr lang="en-US" sz="2400" dirty="0">
                <a:hlinkClick r:id="rId7"/>
              </a:rPr>
              <a:t>agile methods</a:t>
            </a:r>
            <a:r>
              <a:rPr lang="en-US" sz="2400" dirty="0"/>
              <a:t>, </a:t>
            </a:r>
            <a:r>
              <a:rPr lang="en-US" sz="2400" dirty="0">
                <a:hlinkClick r:id="rId8"/>
              </a:rPr>
              <a:t>rapid-digital-prototyping</a:t>
            </a:r>
            <a:r>
              <a:rPr lang="en-US" sz="2400" dirty="0"/>
              <a:t>, e-commerce and more, everyone . . . from </a:t>
            </a:r>
            <a:r>
              <a:rPr lang="en-US" sz="2400" dirty="0" smtClean="0">
                <a:hlinkClick r:id="rId9"/>
              </a:rPr>
              <a:t>engaged-users</a:t>
            </a:r>
            <a:r>
              <a:rPr lang="en-US" sz="2400" dirty="0" smtClean="0"/>
              <a:t> </a:t>
            </a:r>
            <a:r>
              <a:rPr lang="en-US" sz="2400" dirty="0"/>
              <a:t>to </a:t>
            </a:r>
            <a:r>
              <a:rPr lang="en-US" sz="2400" dirty="0">
                <a:hlinkClick r:id="rId10"/>
              </a:rPr>
              <a:t>makers</a:t>
            </a:r>
            <a:r>
              <a:rPr lang="en-US" sz="2400" dirty="0"/>
              <a:t> . . . will be able to dramatically scale up their connectivity, participation and impact.   </a:t>
            </a:r>
          </a:p>
        </p:txBody>
      </p:sp>
    </p:spTree>
    <p:extLst>
      <p:ext uri="{BB962C8B-B14F-4D97-AF65-F5344CB8AC3E}">
        <p14:creationId xmlns:p14="http://schemas.microsoft.com/office/powerpoint/2010/main" val="18787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88" y="1406706"/>
            <a:ext cx="9971520" cy="49828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47488" y="313897"/>
            <a:ext cx="67583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Before long folks all around the world will be </a:t>
            </a:r>
          </a:p>
          <a:p>
            <a:r>
              <a:rPr lang="en-US" sz="2800" dirty="0" smtClean="0"/>
              <a:t>surfing somewhere on this one . .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18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708" y="1888238"/>
            <a:ext cx="8564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1. Introduction</a:t>
            </a:r>
          </a:p>
          <a:p>
            <a:pPr algn="ctr"/>
            <a:r>
              <a:rPr lang="en-US" sz="3200" dirty="0" smtClean="0"/>
              <a:t>2. Back to the Future: We’ve seen this before</a:t>
            </a:r>
          </a:p>
          <a:p>
            <a:pPr algn="ctr"/>
            <a:r>
              <a:rPr lang="en-US" sz="3200" dirty="0" smtClean="0"/>
              <a:t>3. Do you see Obstacles or Opportunities Ahead?</a:t>
            </a:r>
          </a:p>
          <a:p>
            <a:pPr algn="ctr"/>
            <a:r>
              <a:rPr lang="en-US" sz="3200" dirty="0" smtClean="0"/>
              <a:t>4. Visualizing the Incoming Wave of Innovation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5. Reflections on What’s Ahead</a:t>
            </a:r>
          </a:p>
        </p:txBody>
      </p:sp>
    </p:spTree>
    <p:extLst>
      <p:ext uri="{BB962C8B-B14F-4D97-AF65-F5344CB8AC3E}">
        <p14:creationId xmlns:p14="http://schemas.microsoft.com/office/powerpoint/2010/main" val="4560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5" y="1544122"/>
            <a:ext cx="10058400" cy="489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825" y="474665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Another ‘Gold Rush’ is underway . . .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his time as a result of </a:t>
            </a:r>
            <a:r>
              <a:rPr lang="en-US" sz="2400" dirty="0" err="1" smtClean="0"/>
              <a:t>comminglings</a:t>
            </a:r>
            <a:r>
              <a:rPr lang="en-US" sz="2400" dirty="0" smtClean="0"/>
              <a:t> of the ‘</a:t>
            </a:r>
            <a:r>
              <a:rPr lang="en-US" sz="2400" dirty="0" err="1" smtClean="0"/>
              <a:t>Microworld</a:t>
            </a:r>
            <a:r>
              <a:rPr lang="en-US" sz="2400" dirty="0" smtClean="0"/>
              <a:t>’ with ‘Makerspace’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38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5205" y="204652"/>
            <a:ext cx="7659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It’s happening right now in emerging </a:t>
            </a:r>
          </a:p>
          <a:p>
            <a:pPr algn="ctr"/>
            <a:r>
              <a:rPr lang="en-US" sz="2400" dirty="0" smtClean="0"/>
              <a:t>‘Silicon Valleys’ and ‘Maker Valleys’ all around the world . . 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12171" y="6007755"/>
            <a:ext cx="70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</a:t>
            </a:r>
            <a:endParaRPr lang="en-US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6" y="1195152"/>
            <a:ext cx="10855829" cy="481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23" y="1590192"/>
            <a:ext cx="8472811" cy="46796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39025" y="296247"/>
            <a:ext cx="995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With the promise of sustainably </a:t>
            </a:r>
            <a:r>
              <a:rPr lang="en-US" sz="2200" dirty="0"/>
              <a:t>providing </a:t>
            </a:r>
            <a:r>
              <a:rPr lang="en-US" sz="2200" dirty="0" smtClean="0"/>
              <a:t>ever-more </a:t>
            </a:r>
          </a:p>
          <a:p>
            <a:pPr algn="ctr"/>
            <a:r>
              <a:rPr lang="en-US" sz="2200" dirty="0" smtClean="0"/>
              <a:t>infrastructural </a:t>
            </a:r>
            <a:r>
              <a:rPr lang="en-US" sz="2200" dirty="0"/>
              <a:t>functionality </a:t>
            </a:r>
            <a:r>
              <a:rPr lang="en-US" sz="2200" dirty="0" smtClean="0"/>
              <a:t>and </a:t>
            </a:r>
            <a:r>
              <a:rPr lang="en-US" sz="2200" dirty="0"/>
              <a:t>life empowerment per person, </a:t>
            </a:r>
            <a:endParaRPr lang="en-US" sz="2200" dirty="0" smtClean="0"/>
          </a:p>
          <a:p>
            <a:pPr algn="ctr"/>
            <a:r>
              <a:rPr lang="en-US" sz="2200" dirty="0" smtClean="0"/>
              <a:t>while </a:t>
            </a:r>
            <a:r>
              <a:rPr lang="en-US" sz="2200" dirty="0"/>
              <a:t>consuming ever-less energy and material resources per </a:t>
            </a:r>
            <a:r>
              <a:rPr lang="en-US" sz="2200" dirty="0" smtClean="0"/>
              <a:t>person 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54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654" y="992776"/>
            <a:ext cx="86721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final thought:</a:t>
            </a:r>
          </a:p>
          <a:p>
            <a:r>
              <a:rPr lang="en-US" sz="2000" dirty="0" smtClean="0"/>
              <a:t>“If you want to change the future, start living as if you’re already there” – LC</a:t>
            </a:r>
            <a:endParaRPr lang="en-US" sz="4000" dirty="0"/>
          </a:p>
          <a:p>
            <a:r>
              <a:rPr lang="en-US" sz="800" dirty="0" smtClean="0"/>
              <a:t>  </a:t>
            </a:r>
          </a:p>
          <a:p>
            <a:endParaRPr lang="en-US" sz="800" dirty="0" smtClean="0"/>
          </a:p>
          <a:p>
            <a:r>
              <a:rPr lang="en-US" sz="3200" dirty="0" smtClean="0"/>
              <a:t>Readings:</a:t>
            </a:r>
            <a:endParaRPr lang="en-US" sz="3200" dirty="0"/>
          </a:p>
          <a:p>
            <a:r>
              <a:rPr lang="en-US" sz="800" dirty="0" smtClean="0">
                <a:hlinkClick r:id="rId2"/>
              </a:rPr>
              <a:t> </a:t>
            </a:r>
            <a:r>
              <a:rPr lang="en-US" sz="2000" dirty="0" smtClean="0">
                <a:hlinkClick r:id="rId2"/>
              </a:rPr>
              <a:t>The MPC Adventures</a:t>
            </a:r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MIT Reminiscences: Student years to VLSI Revolution</a:t>
            </a:r>
            <a:endParaRPr lang="en-US" sz="2000" u="sng" dirty="0" smtClean="0"/>
          </a:p>
          <a:p>
            <a:r>
              <a:rPr lang="en-US" sz="2000" dirty="0" smtClean="0">
                <a:hlinkClick r:id="rId4"/>
              </a:rPr>
              <a:t>Reminiscences of the VLSI Revolution</a:t>
            </a:r>
            <a:endParaRPr lang="en-US" sz="2000" dirty="0" smtClean="0">
              <a:hlinkClick r:id="rId5"/>
            </a:endParaRPr>
          </a:p>
          <a:p>
            <a:r>
              <a:rPr lang="en-US" sz="2000" dirty="0" smtClean="0">
                <a:hlinkClick r:id="rId5"/>
              </a:rPr>
              <a:t>Oral History: Computer History Museum</a:t>
            </a:r>
            <a:endParaRPr lang="en-US" sz="2000" dirty="0" smtClean="0"/>
          </a:p>
          <a:p>
            <a:r>
              <a:rPr lang="en-US" sz="2000" dirty="0" err="1" smtClean="0">
                <a:hlinkClick r:id="rId6"/>
              </a:rPr>
              <a:t>Meso</a:t>
            </a:r>
            <a:r>
              <a:rPr lang="en-US" sz="2000" dirty="0" smtClean="0">
                <a:hlinkClick r:id="rId6"/>
              </a:rPr>
              <a:t>/Micro/</a:t>
            </a:r>
            <a:r>
              <a:rPr lang="en-US" sz="2000" dirty="0" err="1" smtClean="0">
                <a:hlinkClick r:id="rId6"/>
              </a:rPr>
              <a:t>Nano</a:t>
            </a:r>
            <a:r>
              <a:rPr lang="en-US" sz="2000" dirty="0" smtClean="0">
                <a:hlinkClick r:id="rId6"/>
              </a:rPr>
              <a:t> Manufacturing: Envisioning the Adventures Ahead</a:t>
            </a:r>
            <a:r>
              <a:rPr lang="en-US" sz="2000" dirty="0" smtClean="0"/>
              <a:t> </a:t>
            </a:r>
          </a:p>
          <a:p>
            <a:r>
              <a:rPr lang="en-US" sz="2000" dirty="0" smtClean="0">
                <a:hlinkClick r:id="rId7"/>
              </a:rPr>
              <a:t>The incoming Wave of Innovation </a:t>
            </a:r>
            <a:endParaRPr lang="en-US" sz="2000" dirty="0"/>
          </a:p>
          <a:p>
            <a:endParaRPr lang="en-US" sz="800" dirty="0"/>
          </a:p>
          <a:p>
            <a:r>
              <a:rPr lang="en-US" sz="800" dirty="0" smtClean="0"/>
              <a:t>  </a:t>
            </a:r>
          </a:p>
          <a:p>
            <a:r>
              <a:rPr lang="en-US" sz="3200" dirty="0" smtClean="0"/>
              <a:t>Questions?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78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8651" y="2011068"/>
            <a:ext cx="8564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1. Introduction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2. Back to the Future: We’ve seen this before</a:t>
            </a:r>
          </a:p>
          <a:p>
            <a:pPr algn="ctr"/>
            <a:r>
              <a:rPr lang="en-US" sz="3200" dirty="0" smtClean="0"/>
              <a:t>3. Do you see Obstacles or Opportunities Ahead?</a:t>
            </a:r>
          </a:p>
          <a:p>
            <a:pPr algn="ctr"/>
            <a:r>
              <a:rPr lang="en-US" sz="3200" dirty="0" smtClean="0"/>
              <a:t>4. Visualizing the Incoming Wave of Innovation</a:t>
            </a:r>
          </a:p>
          <a:p>
            <a:pPr algn="ctr"/>
            <a:r>
              <a:rPr lang="en-US" sz="3200" dirty="0" smtClean="0"/>
              <a:t>5. Reflections on What’s Ahead</a:t>
            </a:r>
          </a:p>
        </p:txBody>
      </p:sp>
    </p:spTree>
    <p:extLst>
      <p:ext uri="{BB962C8B-B14F-4D97-AF65-F5344CB8AC3E}">
        <p14:creationId xmlns:p14="http://schemas.microsoft.com/office/powerpoint/2010/main" val="11255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7489" y="224270"/>
            <a:ext cx="8859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Let’s go Back to the Future . . .   </a:t>
            </a:r>
          </a:p>
          <a:p>
            <a:r>
              <a:rPr lang="en-US" sz="2800" dirty="0" smtClean="0"/>
              <a:t>and visualize some past waves of disruptive innovation . . 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90" y="1287560"/>
            <a:ext cx="8859147" cy="4980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5264" y="626839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4950"/>
            <a:ext cx="12266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During the Age of Discovery: </a:t>
            </a:r>
          </a:p>
          <a:p>
            <a:pPr algn="ctr"/>
            <a:r>
              <a:rPr lang="en-US" sz="3200" dirty="0"/>
              <a:t>S</a:t>
            </a:r>
            <a:r>
              <a:rPr lang="en-US" sz="3200" dirty="0" smtClean="0"/>
              <a:t>hipbuilding, navigation, timekeeping, map-making . .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8" y="1208293"/>
            <a:ext cx="11342583" cy="53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826" y="2114287"/>
            <a:ext cx="5159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. . . </a:t>
            </a:r>
            <a:r>
              <a:rPr lang="en-US" sz="3200" dirty="0"/>
              <a:t>w</a:t>
            </a:r>
            <a:r>
              <a:rPr lang="en-US" sz="3200" dirty="0" smtClean="0"/>
              <a:t>ere </a:t>
            </a:r>
            <a:r>
              <a:rPr lang="en-US" sz="3200" dirty="0" err="1" smtClean="0"/>
              <a:t>exponentiated</a:t>
            </a:r>
            <a:r>
              <a:rPr lang="en-US" sz="3200" dirty="0" smtClean="0"/>
              <a:t> suddenly by widespread communication via printing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1" y="222515"/>
            <a:ext cx="5025683" cy="6478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112974" y="6331914"/>
            <a:ext cx="72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1437</Words>
  <Application>Microsoft Office PowerPoint</Application>
  <PresentationFormat>Widescreen</PresentationFormat>
  <Paragraphs>188</Paragraphs>
  <Slides>56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Office Theme</vt:lpstr>
      <vt:lpstr>Back to the Future:  The Incoming Wave of Innovation Lynn Conway  University of Michigan</vt:lpstr>
      <vt:lpstr>PowerPoint Presentation</vt:lpstr>
      <vt:lpstr>The interactive personal computing . . . and VLSI revolutions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During the VLSI revolution, as fab technology rode Moore’s law  . . . and by leveraging emerging computing and networking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Obstacle: The Innovation Valley of Death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</dc:creator>
  <cp:lastModifiedBy>Lynn</cp:lastModifiedBy>
  <cp:revision>160</cp:revision>
  <dcterms:created xsi:type="dcterms:W3CDTF">2014-09-23T18:21:26Z</dcterms:created>
  <dcterms:modified xsi:type="dcterms:W3CDTF">2014-09-29T04:12:33Z</dcterms:modified>
</cp:coreProperties>
</file>