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450" r:id="rId3"/>
    <p:sldId id="438" r:id="rId4"/>
    <p:sldId id="470" r:id="rId5"/>
    <p:sldId id="471" r:id="rId6"/>
    <p:sldId id="495" r:id="rId7"/>
    <p:sldId id="42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A07C0-E38F-4F50-ADA3-F5A623503ABD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65DCFF-7277-46D0-B734-47CCB70DC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818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AE0DD-056C-4D04-94F6-5D24E7FB56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819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894FB-817B-43FD-9F12-96531AE64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D86D9A-C246-4AF9-B26D-FE134DD45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7062A-BC74-48DA-87A8-D393E14E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2DE3E-30DB-4A50-81AC-680E21D60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E5199-FAEB-4C8B-97C6-32DC526B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6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481EB-F0C9-4599-B4A1-8EE7C4BC9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264948-0134-48AE-8F32-407392D984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73CB7-8A97-46B4-8B49-286748E6E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4D6F0-D9C2-4F66-9F20-4CB34DC91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4869E-0BD5-41F0-9CAE-76FC847E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6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9AE483-1745-4148-99AE-9AC5D0636F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F1967C-8882-4D4A-ACC0-E57EE51CB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FB568-7367-4C6C-9C45-A12A02E33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895DA-82AB-4E66-B05C-7ACAB9814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D5166-A7FB-4C40-8165-5590562B4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5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09C29-04F4-49D9-8F11-325CF8871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7E8E2-C0CD-422C-B7BE-2B52CAA71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9B0C3-6369-42A9-AED2-766599C4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70953-E0BE-44B5-B126-8F4573AB1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09B18-D1CC-434B-908A-EDDEEA3DE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9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762D0-79DB-4909-9B76-58748EFB5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D2E75-BDF7-4ECB-B1EB-35FEDE4B0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063D0-83BA-4076-8EAA-6AAB2FCB0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384AA-BFE6-47C5-82EB-DC90D65BB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EC9DF-F905-4FF5-9843-4171A9A43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80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0FF3C-78DA-4036-9916-ABCB70EE1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719A6-720E-45FF-B910-710B9522F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637AB6-8469-44CF-BD02-2572C6D11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D6352A-56C1-41C4-9D31-CE2D5C88C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E3F0B-5847-4F49-B5CA-48BD021E5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A9BFC-57F6-4C3D-85A5-BEA07CDD9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0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BEC70-E007-47F4-9468-5C6FE98F2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1F48A-A430-48AF-9549-23A3FFA98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E5B0F-A61E-4E27-8120-DE42EA30E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D53797-68C1-4295-A5A0-39B56210AC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780494-803F-4F48-93D8-137AD91C9C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1C458E-064C-4927-B045-12CCF7833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E7C0B9-1BFA-41C7-B7DB-CE11ECFEC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368D09-CEF0-4696-B331-807F5F7E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52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3CC61-481F-420E-811F-D702F8036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51590A-45B3-484A-84B7-CA9AEAF31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10AEAC-9F16-477D-8347-B6686BA2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0545FC-A2E9-4B93-AB06-731727C1E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9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45CBF6-7664-4DA9-8273-9759F3D7F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DFC6F9-9713-4A3B-B9B5-C0B02C514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AEB52-7DD6-46A9-81B0-7E393E833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2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7288D-13FC-4B49-BF62-1C01B3EA2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4849E-F1A9-4A61-845C-53C31323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56F3A-B52B-4BA7-A0B2-F74BD5369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0B401-CF63-4302-8E08-AA14BD85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DDF9CD-EAFA-41AF-8C5A-D8F4B1663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C7C37-3E48-41B4-A855-9C1F85B47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7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FF2EE-230A-45D0-A87A-0FAB56AC5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E579D-9A6C-413B-AEEB-07E54039B0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F7053-D63F-40FE-A3B0-5972D4198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FF5C4-1750-4593-9A75-E5A46DFDF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02F084-E6D5-4999-8168-B53B3FF2C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01D17-DDBA-4142-B7F3-608C1A065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9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84B5B7-E58D-49AD-BBBA-6F8B05DE3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EB7A7-CD56-4577-AEBF-A14914176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076D2-C97D-4525-A0E1-485898E62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6EDCE-B608-4EE6-9169-D45043CA0E8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D3C92-BD9B-493B-A3EC-AA2D687AF8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F199F-34FE-4B28-8E97-717364F7B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91987-B5A0-45FB-912A-5DDE86DB4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2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mazon.com/Evolution-Culture-Animals-Tyler-Bonner/dp/0691023735" TargetMode="External"/><Relationship Id="rId5" Type="http://schemas.openxmlformats.org/officeDocument/2006/relationships/hyperlink" Target="http://en.wikipedia.org/wiki/John_Tyler_Bonner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hyperlink" Target="http://ai.eecs.umich.edu/people/conway/VLSI/MIT78/MIT78.pdf" TargetMode="External"/><Relationship Id="rId2" Type="http://schemas.openxmlformats.org/officeDocument/2006/relationships/hyperlink" Target="https://en.wikipedia.org/wiki/Hacks_at_the_Massachusetts_Institute_of_Technology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ai.eecs.umich.edu/people/conway/Memoirs/VLSI/Commentaries/A_Paradigm_Shift_Was_Happening_by_Chuck_House.pdf" TargetMode="External"/><Relationship Id="rId5" Type="http://schemas.openxmlformats.org/officeDocument/2006/relationships/hyperlink" Target="https://en.wikipedia.org/wiki/The_Structure_of_Scientific_Revolutions" TargetMode="Externa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youtube.com/watch?v=J4b0UlAZcH4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youtube.com/watch?v=J4b0UlAZcH4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www.amazon.com/Secret-Our-Success-Evolution-Domesticating/dp/0691178437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sa.gov/sites/default/files/images/712130main_8246931247_e60f3c09fb_o.jpg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D35DD-ACC2-47E4-A0C6-1DD7E1928E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Other Slides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3DA5A8-5807-44F9-A1FE-F7592BB9F2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1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134" y="1043537"/>
            <a:ext cx="3991035" cy="484625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577633" y="3980360"/>
            <a:ext cx="405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</a:t>
            </a:r>
            <a:r>
              <a:rPr lang="en-US" sz="1100" dirty="0"/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10399" y="3725593"/>
            <a:ext cx="405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</a:t>
            </a:r>
            <a:r>
              <a:rPr lang="en-US" sz="1100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40304" y="2930522"/>
            <a:ext cx="45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</a:t>
            </a:r>
            <a:r>
              <a:rPr lang="en-US" sz="1100" dirty="0"/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14987" y="2443228"/>
            <a:ext cx="45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</a:t>
            </a:r>
            <a:r>
              <a:rPr lang="en-US" sz="1100" dirty="0"/>
              <a:t>4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766" y="1939162"/>
            <a:ext cx="4864311" cy="2382829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763889" y="4490391"/>
            <a:ext cx="4187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hlinkClick r:id="rId5"/>
              </a:rPr>
              <a:t>John Tyler Bonner</a:t>
            </a:r>
            <a:r>
              <a:rPr lang="en-US" sz="1400" dirty="0"/>
              <a:t>, </a:t>
            </a:r>
            <a:r>
              <a:rPr lang="en-US" sz="1400" i="1" dirty="0">
                <a:hlinkClick r:id="rId6"/>
              </a:rPr>
              <a:t>The Evolution of Culture in Animals</a:t>
            </a:r>
            <a:r>
              <a:rPr lang="en-US" sz="1400" dirty="0"/>
              <a:t>, </a:t>
            </a:r>
          </a:p>
          <a:p>
            <a:r>
              <a:rPr lang="en-US" sz="1400" dirty="0"/>
              <a:t>Princeton University Press, 1980, p.183-4.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63890" y="1124432"/>
            <a:ext cx="3518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Thought Experiment!*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3889" y="5158387"/>
            <a:ext cx="58611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*As unfolded by Lynn to mystified audiences decades ago </a:t>
            </a:r>
          </a:p>
          <a:p>
            <a:r>
              <a:rPr lang="en-US" sz="1600" dirty="0"/>
              <a:t>  in her spirited keynotes at Spring </a:t>
            </a:r>
            <a:r>
              <a:rPr lang="en-US" sz="1600" dirty="0" err="1"/>
              <a:t>Compcon</a:t>
            </a:r>
            <a:r>
              <a:rPr lang="en-US" sz="1600" dirty="0"/>
              <a:t> ’83 and DAC ‘84.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38263" y="1220205"/>
            <a:ext cx="145411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Visualizing the</a:t>
            </a:r>
          </a:p>
          <a:p>
            <a:r>
              <a:rPr lang="en-US" sz="1600" dirty="0"/>
              <a:t>diffusion of an ‘innovation’,</a:t>
            </a:r>
          </a:p>
          <a:p>
            <a:r>
              <a:rPr lang="en-US" sz="1500" dirty="0"/>
              <a:t>1921-1949</a:t>
            </a:r>
          </a:p>
        </p:txBody>
      </p:sp>
      <p:sp>
        <p:nvSpPr>
          <p:cNvPr id="4" name="TextBox 3"/>
          <p:cNvSpPr txBox="1"/>
          <p:nvPr/>
        </p:nvSpPr>
        <p:spPr>
          <a:xfrm flipH="1">
            <a:off x="9643363" y="1220205"/>
            <a:ext cx="14828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Mapping </a:t>
            </a:r>
          </a:p>
          <a:p>
            <a:r>
              <a:rPr lang="en-US" sz="1600" dirty="0"/>
              <a:t>an example</a:t>
            </a:r>
          </a:p>
          <a:p>
            <a:r>
              <a:rPr lang="en-US" sz="1600" dirty="0"/>
              <a:t>space-time diffusion process</a:t>
            </a:r>
          </a:p>
        </p:txBody>
      </p:sp>
    </p:spTree>
    <p:extLst>
      <p:ext uri="{BB962C8B-B14F-4D97-AF65-F5344CB8AC3E}">
        <p14:creationId xmlns:p14="http://schemas.microsoft.com/office/powerpoint/2010/main" val="421743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2" grpId="0"/>
      <p:bldP spid="15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2546" y="1723068"/>
            <a:ext cx="738480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/>
              <a:t>Most students in MIT’78 thought they were learning “how chips were designed in</a:t>
            </a:r>
          </a:p>
          <a:p>
            <a:r>
              <a:rPr lang="en-US" sz="1700" dirty="0"/>
              <a:t>Silicon Valley” (the course was, in effect, </a:t>
            </a:r>
            <a:r>
              <a:rPr lang="en-US" sz="1700" dirty="0">
                <a:hlinkClick r:id="rId2"/>
              </a:rPr>
              <a:t>a giant MIT hack</a:t>
            </a:r>
            <a:r>
              <a:rPr lang="en-US" sz="1700" dirty="0"/>
              <a:t>!). They “did it” without</a:t>
            </a:r>
          </a:p>
          <a:p>
            <a:r>
              <a:rPr lang="en-US" sz="1700" dirty="0"/>
              <a:t>realizing they were learning radical new methods.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4224" y="2694752"/>
            <a:ext cx="1739752" cy="115983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52BFC-46C7-4952-82AF-82FE7EC731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4224" y="1272546"/>
            <a:ext cx="1739752" cy="124736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3D7FC36-0783-4E71-BD03-BCE7E8850099}"/>
              </a:ext>
            </a:extLst>
          </p:cNvPr>
          <p:cNvSpPr/>
          <p:nvPr/>
        </p:nvSpPr>
        <p:spPr>
          <a:xfrm>
            <a:off x="1422547" y="1159995"/>
            <a:ext cx="51674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>
                <a:solidFill>
                  <a:prstClr val="black"/>
                </a:solidFill>
              </a:rPr>
              <a:t>Visualizing the Conway Effect in action: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012B7B-9C3A-46C0-9FE0-438C1D8D675C}"/>
              </a:ext>
            </a:extLst>
          </p:cNvPr>
          <p:cNvSpPr/>
          <p:nvPr/>
        </p:nvSpPr>
        <p:spPr>
          <a:xfrm>
            <a:off x="1422545" y="4846928"/>
            <a:ext cx="748489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dirty="0">
                <a:solidFill>
                  <a:prstClr val="black"/>
                </a:solidFill>
              </a:rPr>
              <a:t>By ‘hiding in plain sight’, MPC79 had ‘disappeared’ from view as an innovation!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A1064F6-7298-4629-864E-BBA342779863}"/>
              </a:ext>
            </a:extLst>
          </p:cNvPr>
          <p:cNvSpPr/>
          <p:nvPr/>
        </p:nvSpPr>
        <p:spPr>
          <a:xfrm>
            <a:off x="1422545" y="4130371"/>
            <a:ext cx="891790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700" dirty="0">
                <a:solidFill>
                  <a:prstClr val="black"/>
                </a:solidFill>
              </a:rPr>
              <a:t>No one realized it was an even larger </a:t>
            </a:r>
            <a:r>
              <a:rPr lang="en-US" sz="1700" dirty="0">
                <a:solidFill>
                  <a:prstClr val="black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paradigm-shiftin</a:t>
            </a:r>
            <a:r>
              <a:rPr lang="en-US" sz="1700" u="sng" dirty="0">
                <a:solidFill>
                  <a:prstClr val="black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</a:t>
            </a:r>
            <a:r>
              <a:rPr lang="en-US" sz="1700" u="sng" dirty="0">
                <a:solidFill>
                  <a:prstClr val="black"/>
                </a:solidFill>
              </a:rPr>
              <a:t>-hackathon</a:t>
            </a:r>
            <a:r>
              <a:rPr lang="en-US" sz="1700" dirty="0">
                <a:solidFill>
                  <a:prstClr val="black"/>
                </a:solidFill>
              </a:rPr>
              <a:t> that launched the </a:t>
            </a:r>
          </a:p>
          <a:p>
            <a:pPr lvl="0"/>
            <a:r>
              <a:rPr lang="en-US" sz="1700" dirty="0">
                <a:solidFill>
                  <a:prstClr val="black"/>
                </a:solidFill>
              </a:rPr>
              <a:t>modern microchip </a:t>
            </a:r>
            <a:r>
              <a:rPr lang="en-US" sz="1700" u="sng" dirty="0">
                <a:solidFill>
                  <a:prstClr val="black"/>
                </a:solidFill>
              </a:rPr>
              <a:t>“fabless </a:t>
            </a:r>
            <a:r>
              <a:rPr lang="en-US" sz="1700" u="sng" dirty="0" err="1">
                <a:solidFill>
                  <a:prstClr val="black"/>
                </a:solidFill>
              </a:rPr>
              <a:t>design”+“silicon</a:t>
            </a:r>
            <a:r>
              <a:rPr lang="en-US" sz="1700" u="sng" dirty="0">
                <a:solidFill>
                  <a:prstClr val="black"/>
                </a:solidFill>
              </a:rPr>
              <a:t> </a:t>
            </a:r>
            <a:r>
              <a:rPr lang="en-US" sz="1700" u="sng" dirty="0" err="1">
                <a:solidFill>
                  <a:prstClr val="black"/>
                </a:solidFill>
              </a:rPr>
              <a:t>foundries”+“e-commerce</a:t>
            </a:r>
            <a:r>
              <a:rPr lang="en-US" sz="1700" u="sng" dirty="0">
                <a:solidFill>
                  <a:prstClr val="black"/>
                </a:solidFill>
              </a:rPr>
              <a:t>” </a:t>
            </a:r>
            <a:r>
              <a:rPr lang="en-US" sz="1700" dirty="0">
                <a:solidFill>
                  <a:prstClr val="black"/>
                </a:solidFill>
              </a:rPr>
              <a:t>infrastructure.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3E1B64-A96A-45C4-BBFE-537869EFD72E}"/>
              </a:ext>
            </a:extLst>
          </p:cNvPr>
          <p:cNvSpPr/>
          <p:nvPr/>
        </p:nvSpPr>
        <p:spPr>
          <a:xfrm>
            <a:off x="1422547" y="2701639"/>
            <a:ext cx="7451677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700" dirty="0">
                <a:solidFill>
                  <a:prstClr val="black"/>
                </a:solidFill>
              </a:rPr>
              <a:t>The </a:t>
            </a:r>
            <a:r>
              <a:rPr lang="en-US" sz="1700" dirty="0">
                <a:solidFill>
                  <a:prstClr val="black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astonished reaction amongst Silicon Valley cognoscenti </a:t>
            </a:r>
            <a:r>
              <a:rPr lang="en-US" sz="1700" dirty="0">
                <a:solidFill>
                  <a:prstClr val="black"/>
                </a:solidFill>
              </a:rPr>
              <a:t>led to intense interest in reverse engineering “How MIT did this”, and many research universities immediately wanted to offer similar “</a:t>
            </a:r>
            <a:r>
              <a:rPr lang="en-US" sz="1700" dirty="0">
                <a:solidFill>
                  <a:prstClr val="black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MIT VLSI courses</a:t>
            </a:r>
            <a:r>
              <a:rPr lang="en-US" sz="1700" dirty="0">
                <a:solidFill>
                  <a:prstClr val="black"/>
                </a:solidFill>
              </a:rPr>
              <a:t>”.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A58627-A36E-4F59-9DC4-53F3A11684B4}"/>
              </a:ext>
            </a:extLst>
          </p:cNvPr>
          <p:cNvSpPr/>
          <p:nvPr/>
        </p:nvSpPr>
        <p:spPr>
          <a:xfrm>
            <a:off x="1422547" y="3677615"/>
            <a:ext cx="705726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>
                <a:solidFill>
                  <a:prstClr val="black"/>
                </a:solidFill>
              </a:rPr>
              <a:t>The next year, the MPC79 chip designers took it for granted and just ‘used it’.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00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6517" y="843360"/>
            <a:ext cx="9197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Thought Experiment:  </a:t>
            </a:r>
            <a:r>
              <a:rPr lang="en-US" sz="2000" b="1" dirty="0">
                <a:hlinkClick r:id="rId2"/>
              </a:rPr>
              <a:t>Inside Rackspace's Headquarters</a:t>
            </a:r>
            <a:r>
              <a:rPr lang="en-US" sz="2000" b="1" dirty="0"/>
              <a:t> (video of “The Castle”)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6517" y="5298205"/>
            <a:ext cx="81498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Just imagine what’s going on inside “1 Fanatical Place, </a:t>
            </a:r>
            <a:r>
              <a:rPr lang="en-US" sz="2000" b="1" dirty="0" err="1"/>
              <a:t>Windcrest</a:t>
            </a:r>
            <a:r>
              <a:rPr lang="en-US" sz="2000" b="1" dirty="0"/>
              <a:t>, TX”,</a:t>
            </a:r>
          </a:p>
          <a:p>
            <a:r>
              <a:rPr lang="en-US" sz="2000" b="1" dirty="0"/>
              <a:t>and similar high-technology exploration-grounds all around the world!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302" y="1382248"/>
            <a:ext cx="8220307" cy="377717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28582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6517" y="843360"/>
            <a:ext cx="9197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Thought Experiment:  </a:t>
            </a:r>
            <a:r>
              <a:rPr lang="en-US" sz="2000" b="1" dirty="0">
                <a:hlinkClick r:id="rId2"/>
              </a:rPr>
              <a:t>Inside Rackspace's Headquarters</a:t>
            </a:r>
            <a:r>
              <a:rPr lang="en-US" sz="2000" b="1" dirty="0"/>
              <a:t> (video of “The Castle”)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6517" y="5298205"/>
            <a:ext cx="81498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Just imagine what’s going on inside “1 Fanatical Place, </a:t>
            </a:r>
            <a:r>
              <a:rPr lang="en-US" sz="2000" b="1" dirty="0" err="1"/>
              <a:t>Windcrest</a:t>
            </a:r>
            <a:r>
              <a:rPr lang="en-US" sz="2000" b="1" dirty="0"/>
              <a:t>, TX”,</a:t>
            </a:r>
          </a:p>
          <a:p>
            <a:r>
              <a:rPr lang="en-US" sz="2000" b="1" dirty="0"/>
              <a:t>and similar high-technology exploration-grounds all around the world!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302" y="1382248"/>
            <a:ext cx="8220307" cy="377717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2050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3573" y="1095584"/>
            <a:ext cx="516539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0"/>
              </a:spcAft>
            </a:pPr>
            <a:r>
              <a:rPr lang="en-US" sz="3000" b="1" dirty="0"/>
              <a:t>Q/A and Discussion:</a:t>
            </a:r>
          </a:p>
          <a:p>
            <a:pPr>
              <a:spcAft>
                <a:spcPts val="600"/>
              </a:spcAft>
            </a:pPr>
            <a:r>
              <a:rPr lang="en-US" sz="2400" b="1" dirty="0"/>
              <a:t>Questions for you to ponder!</a:t>
            </a:r>
          </a:p>
          <a:p>
            <a:pPr>
              <a:spcAft>
                <a:spcPts val="600"/>
              </a:spcAft>
            </a:pPr>
            <a:r>
              <a:rPr lang="en-US" sz="2200" dirty="0"/>
              <a:t>Have you noticed an innovation this week? </a:t>
            </a:r>
          </a:p>
          <a:p>
            <a:pPr>
              <a:spcAft>
                <a:spcPts val="600"/>
              </a:spcAft>
            </a:pPr>
            <a:r>
              <a:rPr lang="en-US" sz="2200" dirty="0"/>
              <a:t>Have you made an innovation this week?</a:t>
            </a:r>
          </a:p>
          <a:p>
            <a:pPr>
              <a:spcAft>
                <a:spcPts val="3000"/>
              </a:spcAft>
            </a:pPr>
            <a:r>
              <a:rPr lang="en-US" sz="2200" dirty="0"/>
              <a:t>What is an innovation???</a:t>
            </a:r>
          </a:p>
        </p:txBody>
      </p:sp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B0788715-A5AB-4658-86C6-773D747508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129" y="1195293"/>
            <a:ext cx="2336467" cy="36053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74FFC3-60E0-431D-9719-8A6C5F0E1A08}"/>
              </a:ext>
            </a:extLst>
          </p:cNvPr>
          <p:cNvSpPr txBox="1"/>
          <p:nvPr/>
        </p:nvSpPr>
        <p:spPr>
          <a:xfrm>
            <a:off x="8821605" y="4794173"/>
            <a:ext cx="2014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linkClick r:id="rId2"/>
              </a:rPr>
              <a:t>Joseph Henrich, 2015</a:t>
            </a:r>
            <a:endParaRPr lang="en-US" sz="1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D1ABE0-AFB3-40D9-807D-4354327A834C}"/>
              </a:ext>
            </a:extLst>
          </p:cNvPr>
          <p:cNvSpPr/>
          <p:nvPr/>
        </p:nvSpPr>
        <p:spPr>
          <a:xfrm>
            <a:off x="1653573" y="3820924"/>
            <a:ext cx="6695556" cy="1318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700"/>
              </a:spcAft>
            </a:pPr>
            <a:r>
              <a:rPr lang="en-US" sz="2400" b="1" dirty="0"/>
              <a:t>How to think about such things?</a:t>
            </a:r>
            <a:endParaRPr lang="en-US" sz="2400" dirty="0"/>
          </a:p>
          <a:p>
            <a:pPr>
              <a:spcAft>
                <a:spcPts val="700"/>
              </a:spcAft>
            </a:pPr>
            <a:r>
              <a:rPr lang="en-US" sz="2200" dirty="0"/>
              <a:t>Gain insights from the evolution of culture in animals.</a:t>
            </a:r>
          </a:p>
          <a:p>
            <a:pPr>
              <a:spcAft>
                <a:spcPts val="700"/>
              </a:spcAft>
            </a:pPr>
            <a:r>
              <a:rPr lang="en-US" sz="2200" dirty="0"/>
              <a:t>Visualize emerging techno-social dynamical-systems . . . </a:t>
            </a:r>
          </a:p>
        </p:txBody>
      </p:sp>
    </p:spTree>
    <p:extLst>
      <p:ext uri="{BB962C8B-B14F-4D97-AF65-F5344CB8AC3E}">
        <p14:creationId xmlns:p14="http://schemas.microsoft.com/office/powerpoint/2010/main" val="390334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62" y="1611865"/>
            <a:ext cx="7694438" cy="378665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20912" y="6142506"/>
            <a:ext cx="22178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NASA</a:t>
            </a:r>
            <a:r>
              <a:rPr lang="en-US" sz="1200" dirty="0"/>
              <a:t>: Earth from space at night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88852" y="817187"/>
            <a:ext cx="9017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Now imagine what’s going on out there . . . all around the world . . . </a:t>
            </a:r>
          </a:p>
          <a:p>
            <a:r>
              <a:rPr lang="en-US" sz="2000" dirty="0"/>
              <a:t>as our internet connects ever-more-people and chip-empowered-things: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99251" y="5505674"/>
            <a:ext cx="4539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Setting the stage for what comes next . . . </a:t>
            </a:r>
          </a:p>
        </p:txBody>
      </p:sp>
    </p:spTree>
    <p:extLst>
      <p:ext uri="{BB962C8B-B14F-4D97-AF65-F5344CB8AC3E}">
        <p14:creationId xmlns:p14="http://schemas.microsoft.com/office/powerpoint/2010/main" val="140569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393</Words>
  <Application>Microsoft Office PowerPoint</Application>
  <PresentationFormat>Widescreen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Other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Conway</dc:creator>
  <cp:lastModifiedBy>Lynn Conway</cp:lastModifiedBy>
  <cp:revision>7</cp:revision>
  <dcterms:created xsi:type="dcterms:W3CDTF">2019-03-15T17:50:38Z</dcterms:created>
  <dcterms:modified xsi:type="dcterms:W3CDTF">2019-03-18T18:33:28Z</dcterms:modified>
</cp:coreProperties>
</file>