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475" r:id="rId2"/>
    <p:sldId id="476" r:id="rId3"/>
    <p:sldId id="477" r:id="rId4"/>
    <p:sldId id="497" r:id="rId5"/>
    <p:sldId id="498" r:id="rId6"/>
    <p:sldId id="499" r:id="rId7"/>
    <p:sldId id="500" r:id="rId8"/>
    <p:sldId id="501" r:id="rId9"/>
    <p:sldId id="502" r:id="rId10"/>
    <p:sldId id="503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13" autoAdjust="0"/>
    <p:restoredTop sz="94660"/>
  </p:normalViewPr>
  <p:slideViewPr>
    <p:cSldViewPr snapToGrid="0">
      <p:cViewPr varScale="1">
        <p:scale>
          <a:sx n="86" d="100"/>
          <a:sy n="86" d="100"/>
        </p:scale>
        <p:origin x="46" y="2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8E6FDF-E4CD-4CC1-B653-7A0FB7B9A7CF}" type="datetimeFigureOut">
              <a:rPr lang="en-US" smtClean="0"/>
              <a:t>3/20/2019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6BE482-27AC-4027-9603-9A237C885F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0892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DAE0DD-056C-4D04-94F6-5D24E7FB566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0656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DAE0DD-056C-4D04-94F6-5D24E7FB566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3981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1CBF93-BAC7-4895-9A0F-F0846C36D50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78786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D009CA-6E49-45D0-B797-F66381AEDB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50F4074-06A9-4099-910C-6D3ED4134A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F3CEDB-B132-490F-BAF4-046D1C8DA7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6AFD5-D55F-4E87-851B-004E938F1AD5}" type="datetimeFigureOut">
              <a:rPr lang="en-US" smtClean="0"/>
              <a:t>3/20/2019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A00C26-588E-4E77-BC1E-63B52393F8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D11C2C-1DA0-4E3C-8B6C-93B8DE0A9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A4DDF-8305-4F25-A204-FB9CB40EEB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7609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F9B74A-48FC-4FA2-8DE4-9724B078AD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86E4903-73D1-48FB-99A7-39C94ABD23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C072BC-1FB8-4891-ADB1-91A07A3FBD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6AFD5-D55F-4E87-851B-004E938F1AD5}" type="datetimeFigureOut">
              <a:rPr lang="en-US" smtClean="0"/>
              <a:t>3/20/2019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368C07-096B-4968-81B9-E5F53514AF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AD62D0-99F7-4F47-A7EE-5DD8085F42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A4DDF-8305-4F25-A204-FB9CB40EEB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33960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9B1E5F8-919C-4183-85E8-34C29475213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683EE96-51B0-4270-9290-4A374D33A3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DE2BE0-51B2-4AD5-AF9F-B8C64404BE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6AFD5-D55F-4E87-851B-004E938F1AD5}" type="datetimeFigureOut">
              <a:rPr lang="en-US" smtClean="0"/>
              <a:t>3/20/2019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BB5C04-978A-4FA2-84A5-981F7741EB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92E4AB-CECA-4B4A-AECA-663379A6C7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A4DDF-8305-4F25-A204-FB9CB40EEB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11692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06CF84-9927-46F3-A70D-232B1C0204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D01F52-DDFA-436A-9033-128EAC02FD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A414FE-46B2-4557-961B-D4DEFE0C5F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6AFD5-D55F-4E87-851B-004E938F1AD5}" type="datetimeFigureOut">
              <a:rPr lang="en-US" smtClean="0"/>
              <a:t>3/20/2019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4DBC24-8575-4EA3-B077-19D7F9950A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42921E-8C0F-4EF1-A7C2-BD68151089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A4DDF-8305-4F25-A204-FB9CB40EEB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07346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E53DE-85F1-4259-92E7-77A55F099D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553258-49E6-4940-A631-2E998CD25C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3B4701-27FE-4D4B-ACFB-983B7DE549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6AFD5-D55F-4E87-851B-004E938F1AD5}" type="datetimeFigureOut">
              <a:rPr lang="en-US" smtClean="0"/>
              <a:t>3/20/2019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F3098F-9216-4E69-B885-33123DE905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44BEDB-3940-4A91-848B-A6E3E355FB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A4DDF-8305-4F25-A204-FB9CB40EEB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0008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E1E5DF-0BA6-408E-B0C2-FC1848598B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DCB69D-8F64-4807-A7DC-6CF2D35FAFB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412E4D3-C89F-4F4A-81E4-7816964E30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6CFDE7-A949-419F-973A-461599022E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6AFD5-D55F-4E87-851B-004E938F1AD5}" type="datetimeFigureOut">
              <a:rPr lang="en-US" smtClean="0"/>
              <a:t>3/20/2019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6A92CB-EA5C-440D-A1AF-A4BC37656E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17E701-067B-4956-A0A5-AAE04EDE2D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A4DDF-8305-4F25-A204-FB9CB40EEB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814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15348E-1966-4A8B-ACB6-6D2595798A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9E92D6-3C22-46DD-91F6-5C7EE70925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7E237DB-37D6-4164-AB0A-6A769FA51F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0197EF2-75AF-4A9C-BA36-F5D2606EC2F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E35E83F-F8A8-41F1-B75E-DC03EA754F2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707FEC4-BB51-48F8-BAFD-22BD2F9A2B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6AFD5-D55F-4E87-851B-004E938F1AD5}" type="datetimeFigureOut">
              <a:rPr lang="en-US" smtClean="0"/>
              <a:t>3/20/2019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8BC0966-CBAC-45D5-8CBD-45D04C8FFD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44F653B-D08E-4918-B45A-28CCBC45B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A4DDF-8305-4F25-A204-FB9CB40EEB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8273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A6D87C-2781-4EE8-BC92-357ADC37E7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2A863DB-56D5-4846-8E5A-10E95B506A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6AFD5-D55F-4E87-851B-004E938F1AD5}" type="datetimeFigureOut">
              <a:rPr lang="en-US" smtClean="0"/>
              <a:t>3/20/2019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45664A4-329D-4A82-B6CE-3EE9FF45C7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B6AF8DB-2BBB-4AB5-8F71-FF839C0C79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A4DDF-8305-4F25-A204-FB9CB40EEB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69878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369B322-E275-4C84-87A1-11BC550DED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6AFD5-D55F-4E87-851B-004E938F1AD5}" type="datetimeFigureOut">
              <a:rPr lang="en-US" smtClean="0"/>
              <a:t>3/20/2019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B6DDE2F-FEA6-4316-B519-132814A23E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16DE57-B538-4181-B126-AB18A8BC01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A4DDF-8305-4F25-A204-FB9CB40EEB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68393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E00B2-71F9-4DE0-BA64-909609A366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65F62C-7532-4C40-9842-1C4001F110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D3A4B7F-0A66-4BCE-BE62-FFEE344332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35ECEC-369C-4200-A9BF-6BDBD2F0C0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6AFD5-D55F-4E87-851B-004E938F1AD5}" type="datetimeFigureOut">
              <a:rPr lang="en-US" smtClean="0"/>
              <a:t>3/20/2019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DECC46-3F52-4722-97F3-B55E367DC1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E5FE2A-3CAC-46BE-B009-5CE2C01B92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A4DDF-8305-4F25-A204-FB9CB40EEB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66367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29CD37-64AB-4C4D-B9BD-10D9871B6F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1633629-F8AD-4573-9CBF-67F8FB6431F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4D6F71-783B-4D94-88CF-CCA55647EE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76B8949-BE8A-4708-85D1-8B57D26B29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56AFD5-D55F-4E87-851B-004E938F1AD5}" type="datetimeFigureOut">
              <a:rPr lang="en-US" smtClean="0"/>
              <a:t>3/20/2019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C66882-C955-44EE-8E45-8C982736E9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AB0BF3-42B1-4A78-B10B-6E0D243A14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A4DDF-8305-4F25-A204-FB9CB40EEB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4516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8840C86-12B3-48B7-96C7-57EAF942EB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6DADFD-B28D-4810-AAF5-1AAF5188B7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F0ADC6-F135-4543-A94D-D19EAF2B0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56AFD5-D55F-4E87-851B-004E938F1AD5}" type="datetimeFigureOut">
              <a:rPr lang="en-US" smtClean="0"/>
              <a:t>3/20/2019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3187D0-959B-4E88-8D0D-61248F8203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157F23-A3F5-4D9F-BA57-46410705EF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6A4DDF-8305-4F25-A204-FB9CB40EEB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2912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en.wikipedia.org/wiki/Ralph_Ellison" TargetMode="External"/><Relationship Id="rId13" Type="http://schemas.openxmlformats.org/officeDocument/2006/relationships/hyperlink" Target="http://ai.eecs.umich.edu/people/conway/Memoirs/VLSI/SSCM/VLSI_Reminiscences.pdf" TargetMode="External"/><Relationship Id="rId18" Type="http://schemas.openxmlformats.org/officeDocument/2006/relationships/image" Target="../media/image4.jpeg"/><Relationship Id="rId3" Type="http://schemas.openxmlformats.org/officeDocument/2006/relationships/hyperlink" Target="http://www.lynnconway.com/" TargetMode="External"/><Relationship Id="rId7" Type="http://schemas.openxmlformats.org/officeDocument/2006/relationships/hyperlink" Target="http://boingboing.net/2015/05/08/cto-megan-smith-explains-how-w.html" TargetMode="External"/><Relationship Id="rId12" Type="http://schemas.openxmlformats.org/officeDocument/2006/relationships/image" Target="../media/image1.jpeg"/><Relationship Id="rId17" Type="http://schemas.openxmlformats.org/officeDocument/2006/relationships/hyperlink" Target="https://www.syracuse.edu/life/campus-highlights/hendricks-chapel/" TargetMode="External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obamawhitehouse.archives.gov/administration/eop/ostp/about/leadershipstaff/smith" TargetMode="External"/><Relationship Id="rId11" Type="http://schemas.openxmlformats.org/officeDocument/2006/relationships/hyperlink" Target="http://ai.eecs.umich.edu/people/conway/Memoirs/Talks/Syracuse_2019/Inside_Story_Talk.pdf" TargetMode="External"/><Relationship Id="rId5" Type="http://schemas.openxmlformats.org/officeDocument/2006/relationships/hyperlink" Target="http://lectures.syr.edu/current-series/lynn-conway/" TargetMode="External"/><Relationship Id="rId15" Type="http://schemas.openxmlformats.org/officeDocument/2006/relationships/hyperlink" Target="https://www.syracuse.edu/" TargetMode="External"/><Relationship Id="rId10" Type="http://schemas.openxmlformats.org/officeDocument/2006/relationships/hyperlink" Target="http://ai.eecs.umich.edu/people/conway/Memoirs/Talks/Syracuse_2019/Inside_Story_Talk.pptx" TargetMode="External"/><Relationship Id="rId4" Type="http://schemas.openxmlformats.org/officeDocument/2006/relationships/hyperlink" Target="http://ai.eecs.umich.edu/people/conway/BioSketch2017.pdf" TargetMode="External"/><Relationship Id="rId9" Type="http://schemas.openxmlformats.org/officeDocument/2006/relationships/hyperlink" Target="https://en.wikipedia.org/wiki/Invisible_Man" TargetMode="External"/><Relationship Id="rId1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Matilda_effect" TargetMode="External"/><Relationship Id="rId2" Type="http://schemas.openxmlformats.org/officeDocument/2006/relationships/hyperlink" Target="https://en.wikipedia.org/wiki/Margaret_W._Rossiter" TargetMode="Externa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en.wikipedia.org/wiki/Robert_K._Merton" TargetMode="External"/><Relationship Id="rId4" Type="http://schemas.openxmlformats.org/officeDocument/2006/relationships/hyperlink" Target="http://en.wikipedia.org/wiki/Matthew_effect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fHyRdAyqV5c&amp;t=0m1s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hyperlink" Target="http://www.huffingtonpost.com/lynn-conway/the-many-shades-of-out_b_3591764.html" TargetMode="Externa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ttf.com/movies/backtothefuture1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hyperlink" Target="https://www.youtube.com/watch?v=fHyRdAyqV5c" TargetMode="Externa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8.png"/><Relationship Id="rId5" Type="http://schemas.openxmlformats.org/officeDocument/2006/relationships/hyperlink" Target="http://boingboing.net/2015/05/08/cto-megan-smith-explains-how-w.html" TargetMode="External"/><Relationship Id="rId4" Type="http://schemas.openxmlformats.org/officeDocument/2006/relationships/hyperlink" Target="https://www.whitehouse.gov/administration/eop/ostp/about/leadershipstaff/smith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hyperlink" Target="http://en.wikipedia.org/wiki/Jobs_(film)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G"/><Relationship Id="rId4" Type="http://schemas.openxmlformats.org/officeDocument/2006/relationships/hyperlink" Target="http://boingboing.net/2015/05/08/cto-megan-smith-explains-how-w.html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://www.vanityfair.com/culture/2016/08/katherine-johnson-the-nasa-mathematician-who-advanced-human-rights" TargetMode="External"/><Relationship Id="rId3" Type="http://schemas.openxmlformats.org/officeDocument/2006/relationships/hyperlink" Target="http://www.foxmovies.com/movies/hidden-figures" TargetMode="External"/><Relationship Id="rId7" Type="http://schemas.openxmlformats.org/officeDocument/2006/relationships/hyperlink" Target="https://en.wikipedia.org/wiki/Katherine_Johnson" TargetMode="External"/><Relationship Id="rId2" Type="http://schemas.openxmlformats.org/officeDocument/2006/relationships/hyperlink" Target="https://www.amazon.com/exec/obidos/ASIN/006236359X/braipick-20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Margaret_W._Rossiter" TargetMode="External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jhupbooks.press.jhu.edu/content/women-scientists-america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954071" y="1410510"/>
            <a:ext cx="6746842" cy="38535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1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 Invisible Woman: The Inside Story Behind the Microelectronic Computing Revolution in Silicon Valley</a:t>
            </a:r>
            <a:r>
              <a:rPr lang="en-US" b="1" baseline="30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1,2</a:t>
            </a:r>
          </a:p>
          <a:p>
            <a:pPr>
              <a:lnSpc>
                <a:spcPct val="107000"/>
              </a:lnSpc>
              <a:spcBef>
                <a:spcPts val="400"/>
              </a:spcBef>
            </a:pP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Lynn Conway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Professor of EECS Emerita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University of Michigan, Ann Arbor</a:t>
            </a:r>
          </a:p>
          <a:p>
            <a:pPr>
              <a:lnSpc>
                <a:spcPct val="107000"/>
              </a:lnSpc>
            </a:pP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University Lecture, Hendricks Chapel, Syracuse University, Syracuse, NY.</a:t>
            </a:r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Tuesday, March 26, 7:30 p.m. </a:t>
            </a:r>
          </a:p>
          <a:p>
            <a:pPr>
              <a:lnSpc>
                <a:spcPct val="107000"/>
              </a:lnSpc>
            </a:pP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 2015, US CTO 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6"/>
              </a:rPr>
              <a:t>Megan Smith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raised 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7"/>
              </a:rPr>
              <a:t>profound questions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about women’s contributions in science, engineering and math being erased from history. </a:t>
            </a:r>
          </a:p>
          <a:p>
            <a:pPr>
              <a:lnSpc>
                <a:spcPct val="107000"/>
              </a:lnSpc>
            </a:pP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 this talk we explore a case study of such erasure, and surface a very </a:t>
            </a:r>
          </a:p>
          <a:p>
            <a:pPr>
              <a:lnSpc>
                <a:spcPct val="107000"/>
              </a:lnSpc>
            </a:pP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counter-intuitive conjecture about the underlying causes and effects.</a:t>
            </a:r>
          </a:p>
          <a:p>
            <a:pPr lvl="0">
              <a:lnSpc>
                <a:spcPct val="107000"/>
              </a:lnSpc>
              <a:spcAft>
                <a:spcPts val="200"/>
              </a:spcAft>
            </a:pP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200"/>
              </a:spcAft>
            </a:pP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200"/>
              </a:spcAft>
            </a:pPr>
            <a:r>
              <a:rPr lang="en-US" sz="14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1. In remembrance of pioneering novelist </a:t>
            </a:r>
            <a:r>
              <a:rPr lang="en-US" sz="14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8"/>
              </a:rPr>
              <a:t>Ralph Ellison</a:t>
            </a:r>
            <a:r>
              <a:rPr lang="en-US" sz="14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author of </a:t>
            </a:r>
            <a:r>
              <a:rPr lang="en-US" sz="1400" i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9"/>
              </a:rPr>
              <a:t>Invisible Man</a:t>
            </a:r>
            <a:r>
              <a:rPr lang="en-US" sz="14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1952.</a:t>
            </a:r>
            <a:endParaRPr lang="en-U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</a:t>
            </a: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10"/>
              </a:rPr>
              <a:t>http://ai.eecs.umich.edu/people/conway/Memoirs/Talks/Syracuse_2019/Inside_Story_Talk.pptx</a:t>
            </a: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&amp; </a:t>
            </a: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11"/>
              </a:rPr>
              <a:t>.pdf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hlinkClick r:id="rId4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9259" y="1185308"/>
            <a:ext cx="1832912" cy="176588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Picture 6">
            <a:hlinkClick r:id="rId13"/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9259" y="3271537"/>
            <a:ext cx="1832912" cy="2283683"/>
          </a:xfrm>
          <a:prstGeom prst="rect">
            <a:avLst/>
          </a:prstGeom>
        </p:spPr>
      </p:pic>
      <p:pic>
        <p:nvPicPr>
          <p:cNvPr id="4" name="Picture 3">
            <a:hlinkClick r:id="rId15"/>
            <a:extLst>
              <a:ext uri="{FF2B5EF4-FFF2-40B4-BE49-F238E27FC236}">
                <a16:creationId xmlns:a16="http://schemas.microsoft.com/office/drawing/2014/main" id="{07DEAFF5-4C13-41FA-A89F-1834A394A05B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461" y="3507152"/>
            <a:ext cx="1975088" cy="1968758"/>
          </a:xfrm>
          <a:prstGeom prst="rect">
            <a:avLst/>
          </a:prstGeom>
        </p:spPr>
      </p:pic>
      <p:pic>
        <p:nvPicPr>
          <p:cNvPr id="5" name="Picture 4" descr="A large brick building with grass in front of a house&#10;&#10;Description automatically generated">
            <a:hlinkClick r:id="rId17"/>
            <a:extLst>
              <a:ext uri="{FF2B5EF4-FFF2-40B4-BE49-F238E27FC236}">
                <a16:creationId xmlns:a16="http://schemas.microsoft.com/office/drawing/2014/main" id="{2D40D18D-64EE-444B-96C2-EF1419990C9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461" y="1185308"/>
            <a:ext cx="1832912" cy="176588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2909855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548666" y="1314472"/>
            <a:ext cx="7276652" cy="41242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200" dirty="0">
                <a:hlinkClick r:id="rId2"/>
              </a:rPr>
              <a:t>Margaret Rossiter</a:t>
            </a:r>
            <a:r>
              <a:rPr lang="en-US" sz="2200" dirty="0"/>
              <a:t> coined the term “</a:t>
            </a:r>
            <a:r>
              <a:rPr lang="en-US" sz="2200" dirty="0">
                <a:hlinkClick r:id="rId3" tooltip="Matilda effect"/>
              </a:rPr>
              <a:t>Matilda effect</a:t>
            </a:r>
            <a:r>
              <a:rPr lang="en-US" sz="2200" dirty="0"/>
              <a:t>” in 1993 for the systemic repression and denial of contributions of women scientists, whose work is often attributed to male colleagues. </a:t>
            </a:r>
          </a:p>
          <a:p>
            <a:pPr algn="just"/>
            <a:endParaRPr lang="en-US" sz="2200" dirty="0"/>
          </a:p>
          <a:p>
            <a:pPr algn="just"/>
            <a:r>
              <a:rPr lang="en-US" sz="2200" dirty="0"/>
              <a:t>This is similar to the term "</a:t>
            </a:r>
            <a:r>
              <a:rPr lang="en-US" sz="2200" dirty="0">
                <a:hlinkClick r:id="rId4"/>
              </a:rPr>
              <a:t>Matthew effect</a:t>
            </a:r>
            <a:r>
              <a:rPr lang="en-US" sz="2200" dirty="0"/>
              <a:t>“, coined by sociologist </a:t>
            </a:r>
            <a:r>
              <a:rPr lang="en-US" sz="2200" dirty="0">
                <a:hlinkClick r:id="rId5"/>
              </a:rPr>
              <a:t>Robert Merton</a:t>
            </a:r>
            <a:r>
              <a:rPr lang="en-US" sz="2200" dirty="0"/>
              <a:t> in 1968, which describes how eminent scientists get more credit than lesser-known researchers, even if their work is similar. </a:t>
            </a:r>
          </a:p>
          <a:p>
            <a:pPr algn="just"/>
            <a:endParaRPr lang="en-US" sz="2200" dirty="0"/>
          </a:p>
          <a:p>
            <a:pPr algn="just"/>
            <a:r>
              <a:rPr lang="en-US" sz="2200" dirty="0"/>
              <a:t>For example: a prize will usually awarded to the most senior researcher in a project, even if a grad student did all the work. </a:t>
            </a:r>
          </a:p>
          <a:p>
            <a:pPr algn="just"/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581623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353923" y="1018078"/>
            <a:ext cx="7794441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/>
              <a:t>Framing the Story:  </a:t>
            </a:r>
          </a:p>
          <a:p>
            <a:r>
              <a:rPr lang="en-US" sz="2000" dirty="0"/>
              <a:t>Reflections on the 2013 White House LGBT Pride Month Reception.</a:t>
            </a:r>
          </a:p>
          <a:p>
            <a:r>
              <a:rPr lang="en-US" b="1" dirty="0"/>
              <a:t> </a:t>
            </a:r>
          </a:p>
          <a:p>
            <a:r>
              <a:rPr lang="en-US" sz="2200" b="1" dirty="0"/>
              <a:t>Visualizing Erasures of Women’s Contributions in STEM:</a:t>
            </a:r>
            <a:endParaRPr lang="en-US" sz="2200" dirty="0"/>
          </a:p>
          <a:p>
            <a:r>
              <a:rPr lang="en-US" sz="2000" dirty="0"/>
              <a:t>Past US-CTO Megan Smith Describes the Phenomenon (</a:t>
            </a:r>
            <a:r>
              <a:rPr lang="en-US" sz="2000" dirty="0">
                <a:hlinkClick r:id="rId3"/>
              </a:rPr>
              <a:t>VIDEO</a:t>
            </a:r>
            <a:r>
              <a:rPr lang="en-US" sz="2000" dirty="0"/>
              <a:t>)</a:t>
            </a:r>
          </a:p>
          <a:p>
            <a:r>
              <a:rPr lang="en-US" dirty="0"/>
              <a:t> </a:t>
            </a:r>
          </a:p>
          <a:p>
            <a:r>
              <a:rPr lang="en-US" sz="2200" b="1" dirty="0"/>
              <a:t>Example Case Study of Erasure: </a:t>
            </a:r>
          </a:p>
          <a:p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‘Inside Story’ Behind the VLSI Microchip Revolution</a:t>
            </a:r>
            <a:endParaRPr lang="en-US" sz="2000" dirty="0"/>
          </a:p>
          <a:p>
            <a:r>
              <a:rPr lang="en-US" dirty="0"/>
              <a:t> </a:t>
            </a:r>
          </a:p>
          <a:p>
            <a:r>
              <a:rPr lang="en-US" sz="2200" b="1" dirty="0"/>
              <a:t>Introducing an Explanatory Conjecture: </a:t>
            </a:r>
          </a:p>
          <a:p>
            <a:r>
              <a:rPr lang="en-US" sz="2000" dirty="0"/>
              <a:t>It’s because of </a:t>
            </a:r>
            <a:r>
              <a:rPr lang="en-US" sz="2000" i="1" dirty="0"/>
              <a:t>“The Conway Effect”</a:t>
            </a:r>
            <a:r>
              <a:rPr lang="en-US" sz="2000" dirty="0"/>
              <a:t>!</a:t>
            </a:r>
          </a:p>
          <a:p>
            <a:r>
              <a:rPr lang="en-US" dirty="0"/>
              <a:t> </a:t>
            </a:r>
          </a:p>
          <a:p>
            <a:r>
              <a:rPr lang="en-US" sz="2200" b="1" dirty="0"/>
              <a:t>Q/A and Discussion:</a:t>
            </a:r>
          </a:p>
          <a:p>
            <a:r>
              <a:rPr lang="en-US" sz="2000" dirty="0"/>
              <a:t>Including Thought-Experiments re the ‘Propagation of Innovations’</a:t>
            </a:r>
          </a:p>
        </p:txBody>
      </p:sp>
    </p:spTree>
    <p:extLst>
      <p:ext uri="{BB962C8B-B14F-4D97-AF65-F5344CB8AC3E}">
        <p14:creationId xmlns:p14="http://schemas.microsoft.com/office/powerpoint/2010/main" val="3476628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 flipH="1">
            <a:off x="2255507" y="639582"/>
            <a:ext cx="6608872" cy="7437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Aft>
                <a:spcPts val="400"/>
              </a:spcAft>
            </a:pPr>
            <a:r>
              <a:rPr lang="en-US" sz="2200" b="1" dirty="0">
                <a:solidFill>
                  <a:prstClr val="black"/>
                </a:solidFill>
              </a:rPr>
              <a:t>The Many Shades of ‘Out’, by Lynn Conway</a:t>
            </a:r>
            <a:endParaRPr lang="en-US" sz="1600" b="1" dirty="0"/>
          </a:p>
          <a:p>
            <a:r>
              <a:rPr lang="en-US" sz="1700" b="1" dirty="0"/>
              <a:t>Lynn reflects on the 2013 White House LGBT Pride Month Reception . . .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843847" y="2050509"/>
            <a:ext cx="33788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600" b="1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213A46C-2AD3-46F2-B746-EF1CA7FEB5B8}"/>
              </a:ext>
            </a:extLst>
          </p:cNvPr>
          <p:cNvSpPr/>
          <p:nvPr/>
        </p:nvSpPr>
        <p:spPr>
          <a:xfrm>
            <a:off x="4544091" y="5816129"/>
            <a:ext cx="5239127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hlinkClick r:id="rId2"/>
              </a:rPr>
              <a:t>http://www.huffingtonpost.com/lynn-conway/the-many-shades-of-out_b_3591764.html</a:t>
            </a:r>
            <a:r>
              <a:rPr lang="en-US" sz="1100" dirty="0"/>
              <a:t>  </a:t>
            </a:r>
          </a:p>
        </p:txBody>
      </p:sp>
      <p:pic>
        <p:nvPicPr>
          <p:cNvPr id="6" name="Picture 5" descr="A person wearing a suit and tie standing in front of a curtain&#10;&#10;Description automatically generated">
            <a:extLst>
              <a:ext uri="{FF2B5EF4-FFF2-40B4-BE49-F238E27FC236}">
                <a16:creationId xmlns:a16="http://schemas.microsoft.com/office/drawing/2014/main" id="{865FE9E4-DB0B-4862-9017-671A88BE71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1993" y="1460033"/>
            <a:ext cx="7304004" cy="4279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9738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tanding in front of a crowd posing for the camera&#10;&#10;Description automatically generated">
            <a:extLst>
              <a:ext uri="{FF2B5EF4-FFF2-40B4-BE49-F238E27FC236}">
                <a16:creationId xmlns:a16="http://schemas.microsoft.com/office/drawing/2014/main" id="{9C19E7C5-D32C-4017-ACEC-70F474A441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6228" y="1332904"/>
            <a:ext cx="8157337" cy="458850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F89BD7A-B97F-479E-A00F-AF1776E34696}"/>
              </a:ext>
            </a:extLst>
          </p:cNvPr>
          <p:cNvSpPr txBox="1"/>
          <p:nvPr/>
        </p:nvSpPr>
        <p:spPr>
          <a:xfrm>
            <a:off x="1853409" y="840704"/>
            <a:ext cx="82829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Listen . . . and imagine that you are there in the White House audience with Lynn . . . </a:t>
            </a:r>
          </a:p>
        </p:txBody>
      </p:sp>
    </p:spTree>
    <p:extLst>
      <p:ext uri="{BB962C8B-B14F-4D97-AF65-F5344CB8AC3E}">
        <p14:creationId xmlns:p14="http://schemas.microsoft.com/office/powerpoint/2010/main" val="31123027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48658" y="859710"/>
            <a:ext cx="66823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With that as backdrop, let’s now examine</a:t>
            </a:r>
          </a:p>
          <a:p>
            <a:pPr algn="ctr"/>
            <a:r>
              <a:rPr lang="en-US" sz="2000" b="1" dirty="0"/>
              <a:t>history’s treatment of women’s contributions in STEM</a:t>
            </a:r>
          </a:p>
        </p:txBody>
      </p:sp>
      <p:pic>
        <p:nvPicPr>
          <p:cNvPr id="3" name="Picture 2">
            <a:hlinkClick r:id="rId3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5888" y="1683761"/>
            <a:ext cx="6927873" cy="389502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084420" y="5578789"/>
            <a:ext cx="51809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hlinkClick r:id="rId3"/>
              </a:rPr>
              <a:t>Link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2095039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883875" y="446787"/>
            <a:ext cx="7942847" cy="7363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First, listen as former U. S. Chief Technology Officer </a:t>
            </a:r>
          </a:p>
          <a:p>
            <a:pPr>
              <a:lnSpc>
                <a:spcPct val="107000"/>
              </a:lnSpc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Megan Smith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reveals how women in STEM are 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erased from history</a:t>
            </a: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. . . </a:t>
            </a:r>
          </a:p>
        </p:txBody>
      </p:sp>
      <p:pic>
        <p:nvPicPr>
          <p:cNvPr id="4" name="Megan Smith_ The Untold Story of Women Who Code (Apr. 29, 2015) _ Charlie Rose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72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966505" y="1290182"/>
            <a:ext cx="8049203" cy="452767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081046" y="5857013"/>
            <a:ext cx="5038907" cy="4788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07000"/>
              </a:lnSpc>
              <a:spcBef>
                <a:spcPts val="600"/>
              </a:spcBef>
            </a:pPr>
            <a:r>
              <a:rPr lang="en-US" sz="1200" u="sng" dirty="0">
                <a:hlinkClick r:id="rId7"/>
              </a:rPr>
              <a:t>http://www.youtube.com/watch?v=fHyRdAyqV5c&amp;t=0m1s</a:t>
            </a:r>
          </a:p>
          <a:p>
            <a:pPr algn="r">
              <a:lnSpc>
                <a:spcPct val="107000"/>
              </a:lnSpc>
            </a:pPr>
            <a:r>
              <a:rPr lang="en-US" sz="1200" dirty="0">
                <a:hlinkClick r:id="rId5"/>
              </a:rPr>
              <a:t>http://boingboing.net/2015/05/08/cto-megan-smith-explains-how-w.html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03393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16729" y="938205"/>
            <a:ext cx="387373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/>
              <a:t>There were four women on the Macintosh team in the 1980s, but not a single one was cast in the 2013 biopic </a:t>
            </a:r>
            <a:r>
              <a:rPr lang="en-US" i="1" dirty="0"/>
              <a:t>Jobs</a:t>
            </a:r>
            <a:r>
              <a:rPr lang="en-US" dirty="0"/>
              <a:t>.  Even worse, all seven men on the project had speaking roles in the film.</a:t>
            </a:r>
          </a:p>
        </p:txBody>
      </p:sp>
      <p:sp>
        <p:nvSpPr>
          <p:cNvPr id="6" name="Rectangle 5"/>
          <p:cNvSpPr/>
          <p:nvPr/>
        </p:nvSpPr>
        <p:spPr>
          <a:xfrm>
            <a:off x="4601548" y="4431278"/>
            <a:ext cx="5556604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900" dirty="0"/>
              <a:t>It’s not just </a:t>
            </a:r>
            <a:r>
              <a:rPr lang="en-US" sz="1900" i="1" dirty="0"/>
              <a:t>harder</a:t>
            </a:r>
            <a:r>
              <a:rPr lang="en-US" sz="1900" dirty="0"/>
              <a:t> for women to break into STEM fields, but the many contributions they </a:t>
            </a:r>
            <a:r>
              <a:rPr lang="en-US" sz="1900" i="1" dirty="0"/>
              <a:t>do</a:t>
            </a:r>
            <a:r>
              <a:rPr lang="en-US" sz="1900" dirty="0"/>
              <a:t> </a:t>
            </a:r>
            <a:r>
              <a:rPr lang="en-US" sz="1900" i="1" dirty="0"/>
              <a:t>make</a:t>
            </a:r>
            <a:r>
              <a:rPr lang="en-US" sz="1900" dirty="0"/>
              <a:t> aren’t celebrated. “It's debilitating to our young women to have their history almost erased,” Smith explains.</a:t>
            </a:r>
          </a:p>
        </p:txBody>
      </p:sp>
      <p:pic>
        <p:nvPicPr>
          <p:cNvPr id="7" name="Picture 6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3620" y="2560320"/>
            <a:ext cx="2018121" cy="299211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Picture 7">
            <a:hlinkClick r:id="rId4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6587" y="1057812"/>
            <a:ext cx="3807229" cy="3281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679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61588" y="671278"/>
            <a:ext cx="65552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For more about Katherine Johnson, the NASA mathematician whose </a:t>
            </a:r>
          </a:p>
          <a:p>
            <a:r>
              <a:rPr lang="en-US" dirty="0"/>
              <a:t>story was discussed by Megan Smith, see the 2016 </a:t>
            </a:r>
            <a:r>
              <a:rPr lang="en-US" dirty="0">
                <a:hlinkClick r:id="rId2"/>
              </a:rPr>
              <a:t>book</a:t>
            </a:r>
            <a:r>
              <a:rPr lang="en-US" dirty="0"/>
              <a:t> and </a:t>
            </a:r>
            <a:r>
              <a:rPr lang="en-US" dirty="0">
                <a:hlinkClick r:id="rId3"/>
              </a:rPr>
              <a:t>movie</a:t>
            </a:r>
            <a:r>
              <a:rPr lang="en-US" dirty="0"/>
              <a:t>: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385" y="1495202"/>
            <a:ext cx="2501619" cy="139434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385" y="3105549"/>
            <a:ext cx="2501619" cy="251840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7604" y="1499846"/>
            <a:ext cx="2767630" cy="4124111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4694771" y="2363249"/>
            <a:ext cx="265500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" i="1" dirty="0">
                <a:hlinkClick r:id="rId2"/>
              </a:rPr>
              <a:t>Hidden Figures: The Story of the African-American Women Who Helped Win the Space Race</a:t>
            </a:r>
            <a:r>
              <a:rPr lang="en-US" sz="1500" dirty="0"/>
              <a:t>, Margot Lee </a:t>
            </a:r>
            <a:r>
              <a:rPr lang="en-US" sz="1500" dirty="0" err="1"/>
              <a:t>Shetterly</a:t>
            </a:r>
            <a:r>
              <a:rPr lang="en-US" sz="1500" dirty="0"/>
              <a:t> (2016)</a:t>
            </a:r>
          </a:p>
        </p:txBody>
      </p:sp>
      <p:sp>
        <p:nvSpPr>
          <p:cNvPr id="19" name="Rectangle 18"/>
          <p:cNvSpPr/>
          <p:nvPr/>
        </p:nvSpPr>
        <p:spPr>
          <a:xfrm>
            <a:off x="4694771" y="1686674"/>
            <a:ext cx="258706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hlinkClick r:id="rId7"/>
              </a:rPr>
              <a:t>Katherine Johnson </a:t>
            </a:r>
            <a:r>
              <a:rPr lang="en-US" sz="1600" dirty="0"/>
              <a:t>at her NASA Langley desk, 1960 </a:t>
            </a:r>
          </a:p>
        </p:txBody>
      </p:sp>
      <p:sp>
        <p:nvSpPr>
          <p:cNvPr id="20" name="Rectangle 19"/>
          <p:cNvSpPr/>
          <p:nvPr/>
        </p:nvSpPr>
        <p:spPr>
          <a:xfrm>
            <a:off x="4694771" y="3595312"/>
            <a:ext cx="248887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Katherine Johnson, age 98 </a:t>
            </a:r>
            <a:r>
              <a:rPr lang="en-US" sz="1400" dirty="0"/>
              <a:t>Photo by Annie </a:t>
            </a:r>
            <a:r>
              <a:rPr lang="en-US" sz="1400" dirty="0" err="1"/>
              <a:t>Leibovitz</a:t>
            </a:r>
            <a:r>
              <a:rPr lang="en-US" sz="1400" dirty="0"/>
              <a:t> for </a:t>
            </a:r>
            <a:r>
              <a:rPr lang="en-US" sz="1400" dirty="0">
                <a:hlinkClick r:id="rId8"/>
              </a:rPr>
              <a:t>Vanity Fair, 2016</a:t>
            </a:r>
            <a:endParaRPr lang="en-US" sz="1400" dirty="0"/>
          </a:p>
        </p:txBody>
      </p:sp>
      <p:sp>
        <p:nvSpPr>
          <p:cNvPr id="3" name="Rectangle 2"/>
          <p:cNvSpPr/>
          <p:nvPr/>
        </p:nvSpPr>
        <p:spPr>
          <a:xfrm>
            <a:off x="4694771" y="4489495"/>
            <a:ext cx="265500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/>
              <a:t>Fortunately, she’s lived long-enough to see her story told!</a:t>
            </a:r>
          </a:p>
        </p:txBody>
      </p:sp>
    </p:spTree>
    <p:extLst>
      <p:ext uri="{BB962C8B-B14F-4D97-AF65-F5344CB8AC3E}">
        <p14:creationId xmlns:p14="http://schemas.microsoft.com/office/powerpoint/2010/main" val="2900096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810" y="1568031"/>
            <a:ext cx="7911286" cy="389499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40448" y="696108"/>
            <a:ext cx="833401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/>
              <a:t>The effect is seen throughout the history of women in science, as discussed by </a:t>
            </a:r>
          </a:p>
          <a:p>
            <a:pPr algn="ctr"/>
            <a:r>
              <a:rPr lang="en-US" sz="2000" dirty="0"/>
              <a:t>science historian </a:t>
            </a:r>
            <a:r>
              <a:rPr lang="en-US" sz="2000" dirty="0">
                <a:hlinkClick r:id="rId3"/>
              </a:rPr>
              <a:t>Margaret Rossiter</a:t>
            </a:r>
            <a:r>
              <a:rPr lang="en-US" sz="2000" dirty="0"/>
              <a:t> in </a:t>
            </a:r>
            <a:r>
              <a:rPr lang="en-US" sz="2000" i="1" dirty="0">
                <a:hlinkClick r:id="rId4"/>
              </a:rPr>
              <a:t>Women Scientists in America</a:t>
            </a:r>
            <a:r>
              <a:rPr lang="en-US" sz="2000" i="1" dirty="0"/>
              <a:t> (V 1-3): </a:t>
            </a:r>
          </a:p>
        </p:txBody>
      </p:sp>
    </p:spTree>
    <p:extLst>
      <p:ext uri="{BB962C8B-B14F-4D97-AF65-F5344CB8AC3E}">
        <p14:creationId xmlns:p14="http://schemas.microsoft.com/office/powerpoint/2010/main" val="119215161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651</Words>
  <Application>Microsoft Office PowerPoint</Application>
  <PresentationFormat>Widescreen</PresentationFormat>
  <Paragraphs>55</Paragraphs>
  <Slides>10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Lynn Conway</dc:creator>
  <cp:lastModifiedBy>Lynn Conway</cp:lastModifiedBy>
  <cp:revision>3</cp:revision>
  <dcterms:created xsi:type="dcterms:W3CDTF">2019-03-19T14:43:15Z</dcterms:created>
  <dcterms:modified xsi:type="dcterms:W3CDTF">2019-03-20T14:41:57Z</dcterms:modified>
</cp:coreProperties>
</file>