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419" r:id="rId2"/>
    <p:sldId id="439" r:id="rId3"/>
    <p:sldId id="456" r:id="rId4"/>
    <p:sldId id="497" r:id="rId5"/>
    <p:sldId id="445" r:id="rId6"/>
    <p:sldId id="426" r:id="rId7"/>
    <p:sldId id="431" r:id="rId8"/>
    <p:sldId id="474" r:id="rId9"/>
    <p:sldId id="430" r:id="rId10"/>
    <p:sldId id="421" r:id="rId11"/>
    <p:sldId id="396" r:id="rId12"/>
    <p:sldId id="495" r:id="rId13"/>
    <p:sldId id="399" r:id="rId14"/>
    <p:sldId id="401" r:id="rId15"/>
    <p:sldId id="403" r:id="rId16"/>
    <p:sldId id="400" r:id="rId17"/>
    <p:sldId id="405" r:id="rId18"/>
    <p:sldId id="487" r:id="rId19"/>
    <p:sldId id="482" r:id="rId20"/>
    <p:sldId id="481" r:id="rId21"/>
    <p:sldId id="410" r:id="rId22"/>
    <p:sldId id="411" r:id="rId23"/>
    <p:sldId id="412" r:id="rId24"/>
    <p:sldId id="479" r:id="rId25"/>
    <p:sldId id="491" r:id="rId26"/>
    <p:sldId id="492" r:id="rId27"/>
    <p:sldId id="440" r:id="rId28"/>
    <p:sldId id="418" r:id="rId29"/>
    <p:sldId id="441" r:id="rId30"/>
    <p:sldId id="433" r:id="rId31"/>
    <p:sldId id="424" r:id="rId32"/>
    <p:sldId id="425" r:id="rId33"/>
    <p:sldId id="428" r:id="rId34"/>
    <p:sldId id="434" r:id="rId35"/>
    <p:sldId id="446" r:id="rId36"/>
    <p:sldId id="404" r:id="rId37"/>
    <p:sldId id="429" r:id="rId38"/>
    <p:sldId id="449" r:id="rId39"/>
    <p:sldId id="437" r:id="rId40"/>
    <p:sldId id="436" r:id="rId41"/>
    <p:sldId id="438" r:id="rId42"/>
    <p:sldId id="442" r:id="rId43"/>
    <p:sldId id="448" r:id="rId44"/>
    <p:sldId id="496" r:id="rId45"/>
    <p:sldId id="483" r:id="rId46"/>
    <p:sldId id="311" r:id="rId47"/>
    <p:sldId id="459" r:id="rId48"/>
    <p:sldId id="457" r:id="rId49"/>
    <p:sldId id="494" r:id="rId50"/>
    <p:sldId id="427" r:id="rId51"/>
    <p:sldId id="460" r:id="rId52"/>
    <p:sldId id="443" r:id="rId53"/>
    <p:sldId id="475" r:id="rId5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5" autoAdjust="0"/>
    <p:restoredTop sz="93204" autoAdjust="0"/>
  </p:normalViewPr>
  <p:slideViewPr>
    <p:cSldViewPr snapToGrid="0">
      <p:cViewPr varScale="1">
        <p:scale>
          <a:sx n="86" d="100"/>
          <a:sy n="86" d="100"/>
        </p:scale>
        <p:origin x="50" y="110"/>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9" rIns="93936" bIns="46969" rtlCol="0"/>
          <a:lstStyle>
            <a:lvl1pPr algn="r">
              <a:defRPr sz="1200"/>
            </a:lvl1pPr>
          </a:lstStyle>
          <a:p>
            <a:fld id="{30523440-7950-4CE8-99CE-A8F7FC1FE06C}" type="datetimeFigureOut">
              <a:rPr lang="en-US" smtClean="0"/>
              <a:t>3/17/2019</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9" rIns="93936" bIns="46969"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9" rIns="93936" bIns="46969" rtlCol="0"/>
          <a:lstStyle>
            <a:lvl1pPr algn="r">
              <a:defRPr sz="1200"/>
            </a:lvl1pPr>
          </a:lstStyle>
          <a:p>
            <a:fld id="{16260984-2B4E-4909-83B3-A309576FED78}" type="datetimeFigureOut">
              <a:rPr lang="en-US" smtClean="0"/>
              <a:t>3/17/2019</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9" rIns="93936" bIns="46969"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6" tIns="46969" rIns="93936" bIns="469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9" rIns="93936" bIns="46969"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30</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35</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38</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39</a:t>
            </a:fld>
            <a:endParaRPr lang="en-US"/>
          </a:p>
        </p:txBody>
      </p:sp>
    </p:spTree>
    <p:extLst>
      <p:ext uri="{BB962C8B-B14F-4D97-AF65-F5344CB8AC3E}">
        <p14:creationId xmlns:p14="http://schemas.microsoft.com/office/powerpoint/2010/main" val="326194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42</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43</a:t>
            </a:fld>
            <a:endParaRPr lang="en-US"/>
          </a:p>
        </p:txBody>
      </p:sp>
    </p:spTree>
    <p:extLst>
      <p:ext uri="{BB962C8B-B14F-4D97-AF65-F5344CB8AC3E}">
        <p14:creationId xmlns:p14="http://schemas.microsoft.com/office/powerpoint/2010/main" val="357378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44</a:t>
            </a:fld>
            <a:endParaRPr lang="en-US"/>
          </a:p>
        </p:txBody>
      </p:sp>
    </p:spTree>
    <p:extLst>
      <p:ext uri="{BB962C8B-B14F-4D97-AF65-F5344CB8AC3E}">
        <p14:creationId xmlns:p14="http://schemas.microsoft.com/office/powerpoint/2010/main" val="268713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5</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11</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14</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17</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18</a:t>
            </a:fld>
            <a:endParaRPr lang="en-US"/>
          </a:p>
        </p:txBody>
      </p:sp>
    </p:spTree>
    <p:extLst>
      <p:ext uri="{BB962C8B-B14F-4D97-AF65-F5344CB8AC3E}">
        <p14:creationId xmlns:p14="http://schemas.microsoft.com/office/powerpoint/2010/main" val="29662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20</a:t>
            </a:fld>
            <a:endParaRPr lang="en-US"/>
          </a:p>
        </p:txBody>
      </p:sp>
    </p:spTree>
    <p:extLst>
      <p:ext uri="{BB962C8B-B14F-4D97-AF65-F5344CB8AC3E}">
        <p14:creationId xmlns:p14="http://schemas.microsoft.com/office/powerpoint/2010/main" val="67443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25</a:t>
            </a:fld>
            <a:endParaRPr lang="en-US"/>
          </a:p>
        </p:txBody>
      </p:sp>
    </p:spTree>
    <p:extLst>
      <p:ext uri="{BB962C8B-B14F-4D97-AF65-F5344CB8AC3E}">
        <p14:creationId xmlns:p14="http://schemas.microsoft.com/office/powerpoint/2010/main" val="318392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3/17/2019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3/17/2019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3/17/2019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3/17/2019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3/17/2019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3/17/2019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n.wikipedia.org/wiki/Ralph_Ellison" TargetMode="External"/><Relationship Id="rId13" Type="http://schemas.openxmlformats.org/officeDocument/2006/relationships/hyperlink" Target="http://ai.eecs.umich.edu/people/conway/Memoirs/VLSI/SSCM/VLSI_Reminiscences.pdf" TargetMode="External"/><Relationship Id="rId18" Type="http://schemas.openxmlformats.org/officeDocument/2006/relationships/image" Target="../media/image4.jpeg"/><Relationship Id="rId3" Type="http://schemas.openxmlformats.org/officeDocument/2006/relationships/hyperlink" Target="http://www.lynnconway.com/" TargetMode="External"/><Relationship Id="rId7" Type="http://schemas.openxmlformats.org/officeDocument/2006/relationships/hyperlink" Target="http://boingboing.net/2015/05/08/cto-megan-smith-explains-how-w.html" TargetMode="External"/><Relationship Id="rId12" Type="http://schemas.openxmlformats.org/officeDocument/2006/relationships/image" Target="../media/image1.jpeg"/><Relationship Id="rId17" Type="http://schemas.openxmlformats.org/officeDocument/2006/relationships/hyperlink" Target="https://www.syracuse.edu/life/campus-highlights/hendricks-chapel/" TargetMode="External"/><Relationship Id="rId2" Type="http://schemas.openxmlformats.org/officeDocument/2006/relationships/notesSlide" Target="../notesSlides/notesSlide1.xml"/><Relationship Id="rId16"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obamawhitehouse.archives.gov/administration/eop/ostp/about/leadershipstaff/smith" TargetMode="External"/><Relationship Id="rId11" Type="http://schemas.openxmlformats.org/officeDocument/2006/relationships/hyperlink" Target="http://ai.eecs.umich.edu/people/conway/Memoirs/Talks/Syracuse_2019/Inside_Story_Talk.pdf" TargetMode="External"/><Relationship Id="rId5" Type="http://schemas.openxmlformats.org/officeDocument/2006/relationships/hyperlink" Target="http://lectures.syr.edu/current-series/lynn-conway/" TargetMode="External"/><Relationship Id="rId15" Type="http://schemas.openxmlformats.org/officeDocument/2006/relationships/hyperlink" Target="https://www.syracuse.edu/" TargetMode="External"/><Relationship Id="rId10" Type="http://schemas.openxmlformats.org/officeDocument/2006/relationships/hyperlink" Target="http://ai.eecs.umich.edu/people/conway/Memoirs/Talks/Syracuse_2019/Inside_Story_Talk.pptx" TargetMode="External"/><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Invisible_Man" TargetMode="External"/><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ai.eecs.umich.edu/people/conway/VLSI/MPCAdv/MPCAdv.html" TargetMode="Externa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cpu-zone.com/4004.htm" TargetMode="External"/><Relationship Id="rId4" Type="http://schemas.openxmlformats.org/officeDocument/2006/relationships/image" Target="../media/image18.jpg"/><Relationship Id="rId9" Type="http://schemas.openxmlformats.org/officeDocument/2006/relationships/hyperlink" Target="http://en.wikipedia.org/wiki/Transistor_cou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hyperlink" Target="http://en.wikipedia.org/wiki/ARPANET" TargetMode="External"/><Relationship Id="rId5" Type="http://schemas.openxmlformats.org/officeDocument/2006/relationships/image" Target="../media/image21.gif"/><Relationship Id="rId10" Type="http://schemas.openxmlformats.org/officeDocument/2006/relationships/image" Target="../media/image24.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25.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hyperlink" Target="http://ai.eecs.umich.edu/people/conway/VLSI/VLSIarchive.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fHyRdAyqV5c&amp;t=0m1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3.jpg"/><Relationship Id="rId4" Type="http://schemas.openxmlformats.org/officeDocument/2006/relationships/hyperlink" Target="http://ai.eecs.umich.edu/people/conway/VLSI/VLSIText/PP-V3/2s/V3.two-sided.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amazon.com/gp/product/1333676409/" TargetMode="External"/><Relationship Id="rId3" Type="http://schemas.openxmlformats.org/officeDocument/2006/relationships/image" Target="../media/image34.JPG"/><Relationship Id="rId7" Type="http://schemas.openxmlformats.org/officeDocument/2006/relationships/hyperlink" Target="http://www.britannica.com/EBchecked/topic/565056/Charles-Proteus-Steinmetz"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html" TargetMode="External"/><Relationship Id="rId5" Type="http://schemas.openxmlformats.org/officeDocument/2006/relationships/image" Target="../media/image35.jpeg"/><Relationship Id="rId10" Type="http://schemas.openxmlformats.org/officeDocument/2006/relationships/hyperlink" Target="http://www.eecs.mit.edu/docs/newsletter/VLSI.pdf" TargetMode="External"/><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s://www.union.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E-commerce"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4" Type="http://schemas.openxmlformats.org/officeDocument/2006/relationships/hyperlink" Target="http://ai.eecs.umich.edu/people/conway/Memoirs/VLSI/Commentaries/A_Paradigm_Shift_Was_Happening_by_Chuck_House.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hyperlink" Target="http://ai.eecs.umich.edu/people/conway/VLSI/MPCAdv/MPCAdv.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i.eecs.umich.edu/people/conway/VLSI/MPC79/MPC79Report.pdf" TargetMode="External"/><Relationship Id="rId7" Type="http://schemas.openxmlformats.org/officeDocument/2006/relationships/hyperlink" Target="http://socialphysics.media.mit.edu/book/" TargetMode="External"/><Relationship Id="rId2"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hyperlink" Target="https://www.amazon.com/Economy-Evolving-Complex-System-Institute/dp/0201328232" TargetMode="External"/><Relationship Id="rId5" Type="http://schemas.openxmlformats.org/officeDocument/2006/relationships/hyperlink" Target="http://ai.eecs.umich.edu/people/conway/VLSI/MPCAdv/Instructors.html" TargetMode="External"/><Relationship Id="rId4" Type="http://schemas.openxmlformats.org/officeDocument/2006/relationships/hyperlink" Target="http://ai.eecs.umich.edu/people/conway/VLSI/MPCAdv/MPCAdv.pdf"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4.jpeg"/><Relationship Id="rId9" Type="http://schemas.openxmlformats.org/officeDocument/2006/relationships/hyperlink" Target="http://ai.eecs.umich.edu/people/conway/VLSI/BackgroundContext/Sutherland_Letter.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5.pn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www.123rf.com/photo_53893784_businesswoman-looking-through-a-magnifying-glass.html"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13" Type="http://schemas.openxmlformats.org/officeDocument/2006/relationships/image" Target="../media/image55.png"/><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12" Type="http://schemas.openxmlformats.org/officeDocument/2006/relationships/hyperlink" Target="https://www.123rf.com/photo_53893784_businesswoman-looking-through-a-magnifying-glass.html"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ai.eecs.umich.edu/people/conway/Memoirs/Talks/UM_2018/Conway_Honorary%20_Degree_Citation.pdf"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www.aaas.org/sense-wonder-motivates-vlsi-chip-revolutionary-lynn-conway"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en.wikipedia.org/wiki/Self-fulfilling_prophecy" TargetMode="External"/><Relationship Id="rId4" Type="http://schemas.openxmlformats.org/officeDocument/2006/relationships/hyperlink" Target="http://en.wikipedia.org/wiki/Matthew_effec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pdf" TargetMode="External"/><Relationship Id="rId5" Type="http://schemas.openxmlformats.org/officeDocument/2006/relationships/hyperlink" Target="http://ai.eecs.umich.edu/people/conway/Memoirs/VLSI/Commentaries/A_Paradigm_Shift_Was_Happening_by_Chuck_House.pdf" TargetMode="External"/><Relationship Id="rId4" Type="http://schemas.openxmlformats.org/officeDocument/2006/relationships/hyperlink" Target="https://en.wikipedia.org/wiki/The_Structure_of_Scientific_Revolution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www.darpa.mil/" TargetMode="External"/><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ai.eecs.umich.edu/people/conway/Memoirs/VLSI/SSCM/VLSI_Reminiscences.pdf" TargetMode="External"/><Relationship Id="rId10" Type="http://schemas.openxmlformats.org/officeDocument/2006/relationships/image" Target="../media/image63.png"/><Relationship Id="rId4" Type="http://schemas.openxmlformats.org/officeDocument/2006/relationships/image" Target="../media/image58.JP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hyperlink" Target="http://ai.eecs.umich.edu/people/conway/VLSI/MPCAdv/MPCAdv.pdf" TargetMode="Externa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hyperlink" Target="https://www.computer.org/csdl/magazine/co/2018/10/mco2018100066/17D45WXIkDI"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hyperlink" Target="http://ai.eecs.umich.edu/people/conway/Memoirs/IEEE_Computer/The_Disappeared_-_Beyond_Winning_and_Losing.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hyperlink" Target="http://www.amazon.com/gp/product/B0029PBVCA/" TargetMode="External"/><Relationship Id="rId7" Type="http://schemas.openxmlformats.org/officeDocument/2006/relationships/image" Target="../media/image68.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Syracuse_2019/Inside_Story_Talk.pdf" TargetMode="External"/><Relationship Id="rId4" Type="http://schemas.openxmlformats.org/officeDocument/2006/relationships/hyperlink" Target="http://ai.eecs.umich.edu/people/conway/Memoirs/Talks/Syracuse_2019/Inside_Story_Talk.pptx"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 Id="rId5" Type="http://schemas.openxmlformats.org/officeDocument/2006/relationships/hyperlink" Target="http://japandreaming.com/wp-content/uploads/2015/01/Japanese-macaque.jpg" TargetMode="External"/><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www.nasa.gov/sites/default/files/images/712130main_8246931247_e60f3c09fb_o.jp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ai.eecs.umich.edu/people/conway/Memoirs/Talks/UVIC/Techno_Social_Talk.pptx"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hyperlink" Target="http://ai.eecs.umich.edu/people/conway/Memoirs/Talks/UVIC/Techno_Social_Talk.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18" Type="http://schemas.openxmlformats.org/officeDocument/2006/relationships/hyperlink" Target="http://ai.eecs.umich.edu/people/conway/Memoirs/IEEE_Computer/The_Disappeared_-_Beyond_Winning_and_Losing.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17" Type="http://schemas.openxmlformats.org/officeDocument/2006/relationships/hyperlink" Target="https://www.computer.org/csdl/magazine/co/2018/10/mco2018100066/17D45WXIkDI" TargetMode="External"/><Relationship Id="rId2" Type="http://schemas.openxmlformats.org/officeDocument/2006/relationships/hyperlink" Target="http://ai.eecs.umich.edu/people/conway/Memoirs/VLSI/SSCM/VLSI_Reminiscences.pdf" TargetMode="External"/><Relationship Id="rId16" Type="http://schemas.openxmlformats.org/officeDocument/2006/relationships/hyperlink" Target="https://www.aaas.org/sense-wonder-motivates-vlsi-chip-revolutionary-lynn-conway" TargetMode="External"/><Relationship Id="rId20" Type="http://schemas.openxmlformats.org/officeDocument/2006/relationships/hyperlink" Target="http://ai.eecs.umich.edu/people/conway/Memoirs/Talks/UM_2018/Conway_Honorary%20_Degree_Citation.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dme.engin.umich.edu/lynnconway/" TargetMode="External"/><Relationship Id="rId19" Type="http://schemas.openxmlformats.org/officeDocument/2006/relationships/hyperlink" Target="https://news.engin.umich.edu/2019/02/when-pioneers-disappear-from-histor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hyperlink" Target="http://boingboing.net/2015/05/08/cto-megan-smith-explains-how-w.htm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4071" y="1410510"/>
            <a:ext cx="6746842" cy="3853555"/>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b="1" baseline="30000" dirty="0">
                <a:latin typeface="Calibri" panose="020F0502020204030204" pitchFamily="34" charset="0"/>
                <a:ea typeface="Calibri" panose="020F0502020204030204" pitchFamily="34" charset="0"/>
                <a:cs typeface="Times New Roman" panose="02020603050405020304" pitchFamily="18" charset="0"/>
              </a:rPr>
              <a:t>1,2</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University Lecture, Hendricks Chapel, Syracuse University, Syracuse, NY.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Tuesday, March 26, 7:30 p.m.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talk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8"/>
              </a:rPr>
              <a:t>Ralph Ellison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Invisible Man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2.</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hlinkClick r:id="rId10"/>
              </a:rPr>
              <a:t>http://ai.eecs.umich.edu/people/conway/Memoirs/Talks/Syracuse_2019/Inside_Story_Talk.pptx</a:t>
            </a:r>
            <a:r>
              <a:rPr lang="en-US" sz="1100" dirty="0">
                <a:latin typeface="Calibri" panose="020F0502020204030204" pitchFamily="34" charset="0"/>
                <a:ea typeface="Calibri" panose="020F0502020204030204" pitchFamily="34" charset="0"/>
                <a:cs typeface="Times New Roman" panose="02020603050405020304" pitchFamily="18" charset="0"/>
              </a:rPr>
              <a:t>  &amp; </a:t>
            </a:r>
            <a:r>
              <a:rPr lang="en-US" sz="1100" dirty="0">
                <a:latin typeface="Calibri" panose="020F0502020204030204" pitchFamily="34" charset="0"/>
                <a:ea typeface="Calibri" panose="020F0502020204030204" pitchFamily="34" charset="0"/>
                <a:cs typeface="Times New Roman" panose="02020603050405020304" pitchFamily="18" charset="0"/>
                <a:hlinkClick r:id="rId11"/>
              </a:rPr>
              <a:t>.pdf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hlinkClick r:id="rId4"/>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9259" y="1185308"/>
            <a:ext cx="1832912" cy="1765880"/>
          </a:xfrm>
          <a:prstGeom prst="rect">
            <a:avLst/>
          </a:prstGeom>
          <a:ln>
            <a:solidFill>
              <a:schemeClr val="accent1"/>
            </a:solidFill>
          </a:ln>
        </p:spPr>
      </p:pic>
      <p:pic>
        <p:nvPicPr>
          <p:cNvPr id="7" name="Picture 6">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9259" y="3271537"/>
            <a:ext cx="1832912" cy="2283683"/>
          </a:xfrm>
          <a:prstGeom prst="rect">
            <a:avLst/>
          </a:prstGeom>
        </p:spPr>
      </p:pic>
      <p:pic>
        <p:nvPicPr>
          <p:cNvPr id="4" name="Picture 3">
            <a:hlinkClick r:id="rId15"/>
            <a:extLst>
              <a:ext uri="{FF2B5EF4-FFF2-40B4-BE49-F238E27FC236}">
                <a16:creationId xmlns:a16="http://schemas.microsoft.com/office/drawing/2014/main" id="{07DEAFF5-4C13-41FA-A89F-1834A394A05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8461" y="3507152"/>
            <a:ext cx="1975088" cy="1968758"/>
          </a:xfrm>
          <a:prstGeom prst="rect">
            <a:avLst/>
          </a:prstGeom>
        </p:spPr>
      </p:pic>
      <p:pic>
        <p:nvPicPr>
          <p:cNvPr id="5" name="Picture 4" descr="A large brick building with grass in front of a house&#10;&#10;Description automatically generated">
            <a:hlinkClick r:id="rId17"/>
            <a:extLst>
              <a:ext uri="{FF2B5EF4-FFF2-40B4-BE49-F238E27FC236}">
                <a16:creationId xmlns:a16="http://schemas.microsoft.com/office/drawing/2014/main" id="{2D40D18D-64EE-444B-96C2-EF1419990C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61" y="1185308"/>
            <a:ext cx="1832912" cy="1765880"/>
          </a:xfrm>
          <a:prstGeom prst="rect">
            <a:avLst/>
          </a:prstGeom>
          <a:ln>
            <a:solidFill>
              <a:schemeClr val="accent1"/>
            </a:solidFill>
          </a:ln>
        </p:spPr>
      </p:pic>
    </p:spTree>
    <p:extLst>
      <p:ext uri="{BB962C8B-B14F-4D97-AF65-F5344CB8AC3E}">
        <p14:creationId xmlns:p14="http://schemas.microsoft.com/office/powerpoint/2010/main" val="410070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8666" y="1314472"/>
            <a:ext cx="7276652" cy="4124206"/>
          </a:xfrm>
          <a:prstGeom prst="rect">
            <a:avLst/>
          </a:prstGeom>
        </p:spPr>
        <p:txBody>
          <a:bodyPr wrap="square">
            <a:spAutoFit/>
          </a:bodyPr>
          <a:lstStyle/>
          <a:p>
            <a:pPr algn="just"/>
            <a:r>
              <a:rPr lang="en-US" sz="2200" dirty="0">
                <a:hlinkClick r:id="rId2"/>
              </a:rPr>
              <a:t>Margaret Rossiter</a:t>
            </a:r>
            <a:r>
              <a:rPr lang="en-US" sz="2200" dirty="0"/>
              <a:t> coined the term “</a:t>
            </a:r>
            <a:r>
              <a:rPr lang="en-US" sz="2200" dirty="0">
                <a:hlinkClick r:id="rId3" tooltip="Matilda effect"/>
              </a:rPr>
              <a:t>Matilda effect</a:t>
            </a:r>
            <a:r>
              <a:rPr lang="en-US" sz="2200" dirty="0"/>
              <a:t>” in 1993 for the systemic repression and denial of contributions of women scientists, whose work is often attributed to male colleagues. </a:t>
            </a:r>
          </a:p>
          <a:p>
            <a:pPr algn="just"/>
            <a:endParaRPr lang="en-US" sz="2200" dirty="0"/>
          </a:p>
          <a:p>
            <a:pPr algn="just"/>
            <a:r>
              <a:rPr lang="en-US" sz="2200" dirty="0"/>
              <a:t>This is similar to the term "</a:t>
            </a:r>
            <a:r>
              <a:rPr lang="en-US" sz="2200" dirty="0">
                <a:hlinkClick r:id="rId4"/>
              </a:rPr>
              <a:t>Matthew effect</a:t>
            </a:r>
            <a:r>
              <a:rPr lang="en-US" sz="2200" dirty="0"/>
              <a:t>“, coined by sociologist </a:t>
            </a:r>
            <a:r>
              <a:rPr lang="en-US" sz="2200" dirty="0">
                <a:hlinkClick r:id="rId5"/>
              </a:rPr>
              <a:t>Robert Merton</a:t>
            </a:r>
            <a:r>
              <a:rPr lang="en-US" sz="2200" dirty="0"/>
              <a:t> in 1968, which describes how eminent scientists get more credit than lesser-known researchers, even if their work is similar. </a:t>
            </a:r>
          </a:p>
          <a:p>
            <a:pPr algn="just"/>
            <a:endParaRPr lang="en-US" sz="2200" dirty="0"/>
          </a:p>
          <a:p>
            <a:pPr algn="just"/>
            <a:r>
              <a:rPr lang="en-US" sz="2200" dirty="0"/>
              <a:t>For example: a prize will usually awarded to the most senior researcher in a project, even if a grad student did all the work. </a:t>
            </a:r>
          </a:p>
          <a:p>
            <a:pPr algn="just"/>
            <a:endParaRPr lang="en-US" sz="2000" dirty="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945" y="771214"/>
            <a:ext cx="6917054" cy="1015663"/>
          </a:xfrm>
          <a:prstGeom prst="rect">
            <a:avLst/>
          </a:prstGeom>
          <a:noFill/>
        </p:spPr>
        <p:txBody>
          <a:bodyPr wrap="square" rtlCol="0">
            <a:spAutoFit/>
          </a:bodyPr>
          <a:lstStyle/>
          <a:p>
            <a:r>
              <a:rPr lang="en-US" sz="2000" b="1" dirty="0"/>
              <a:t>EXAMPLE CASE STUDY OF ERASURE: </a:t>
            </a:r>
          </a:p>
          <a:p>
            <a:r>
              <a:rPr lang="en-US" sz="2000" b="1" dirty="0"/>
              <a:t>The revolution in Very Large Scale Integrated (VLSI) microchip </a:t>
            </a:r>
          </a:p>
          <a:p>
            <a:r>
              <a:rPr lang="en-US" sz="2000" b="1" dirty="0"/>
              <a:t>design and manufacturing that began at  Xerox PARC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AD5A8-48CE-4597-95D7-9BDFA86F553D}"/>
              </a:ext>
            </a:extLst>
          </p:cNvPr>
          <p:cNvSpPr/>
          <p:nvPr/>
        </p:nvSpPr>
        <p:spPr>
          <a:xfrm>
            <a:off x="1572963" y="2161269"/>
            <a:ext cx="3304662" cy="1323439"/>
          </a:xfrm>
          <a:prstGeom prst="rect">
            <a:avLst/>
          </a:prstGeom>
        </p:spPr>
        <p:txBody>
          <a:bodyPr wrap="square">
            <a:spAutoFit/>
          </a:bodyPr>
          <a:lstStyle/>
          <a:p>
            <a:r>
              <a:rPr lang="en-US" sz="2000" b="1" dirty="0"/>
              <a:t>Authors:</a:t>
            </a:r>
          </a:p>
          <a:p>
            <a:r>
              <a:rPr lang="en-US" sz="2000" dirty="0"/>
              <a:t>Use new image and word-processing tools to create digital document files.</a:t>
            </a:r>
          </a:p>
        </p:txBody>
      </p:sp>
      <p:sp>
        <p:nvSpPr>
          <p:cNvPr id="7" name="TextBox 6">
            <a:extLst>
              <a:ext uri="{FF2B5EF4-FFF2-40B4-BE49-F238E27FC236}">
                <a16:creationId xmlns:a16="http://schemas.microsoft.com/office/drawing/2014/main" id="{70D419A6-E5CA-4882-8787-4749F9C1D415}"/>
              </a:ext>
            </a:extLst>
          </p:cNvPr>
          <p:cNvSpPr txBox="1"/>
          <p:nvPr/>
        </p:nvSpPr>
        <p:spPr>
          <a:xfrm>
            <a:off x="7762703" y="4568907"/>
            <a:ext cx="3615206" cy="1015663"/>
          </a:xfrm>
          <a:prstGeom prst="rect">
            <a:avLst/>
          </a:prstGeom>
          <a:noFill/>
        </p:spPr>
        <p:txBody>
          <a:bodyPr wrap="square" rtlCol="0">
            <a:spAutoFit/>
          </a:bodyPr>
          <a:lstStyle/>
          <a:p>
            <a:r>
              <a:rPr lang="en-US" sz="2000" b="1" dirty="0"/>
              <a:t>Results embedded-in:</a:t>
            </a:r>
            <a:endParaRPr lang="en-US" sz="2000" dirty="0"/>
          </a:p>
          <a:p>
            <a:r>
              <a:rPr lang="en-US" sz="2000" dirty="0"/>
              <a:t>Mobile-phones, laptops, autos, </a:t>
            </a:r>
          </a:p>
          <a:p>
            <a:r>
              <a:rPr lang="en-US" sz="2000" dirty="0"/>
              <a:t>homes, internet servers, etc.</a:t>
            </a:r>
          </a:p>
        </p:txBody>
      </p:sp>
      <p:pic>
        <p:nvPicPr>
          <p:cNvPr id="8" name="Picture 7">
            <a:hlinkClick r:id="rId2"/>
            <a:extLst>
              <a:ext uri="{FF2B5EF4-FFF2-40B4-BE49-F238E27FC236}">
                <a16:creationId xmlns:a16="http://schemas.microsoft.com/office/drawing/2014/main" id="{049C3946-9564-442C-B97C-87B85A802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090" y="2473815"/>
            <a:ext cx="2341189" cy="3386721"/>
          </a:xfrm>
          <a:prstGeom prst="rect">
            <a:avLst/>
          </a:prstGeom>
          <a:ln>
            <a:solidFill>
              <a:schemeClr val="accent1"/>
            </a:solidFill>
          </a:ln>
        </p:spPr>
      </p:pic>
      <p:sp>
        <p:nvSpPr>
          <p:cNvPr id="9" name="Rectangle 8">
            <a:extLst>
              <a:ext uri="{FF2B5EF4-FFF2-40B4-BE49-F238E27FC236}">
                <a16:creationId xmlns:a16="http://schemas.microsoft.com/office/drawing/2014/main" id="{204DC6BF-BBED-4FCB-9A16-9DD1C17C5E0B}"/>
              </a:ext>
            </a:extLst>
          </p:cNvPr>
          <p:cNvSpPr/>
          <p:nvPr/>
        </p:nvSpPr>
        <p:spPr>
          <a:xfrm>
            <a:off x="1572963" y="4531475"/>
            <a:ext cx="2578880" cy="1015663"/>
          </a:xfrm>
          <a:prstGeom prst="rect">
            <a:avLst/>
          </a:prstGeom>
        </p:spPr>
        <p:txBody>
          <a:bodyPr wrap="square">
            <a:spAutoFit/>
          </a:bodyPr>
          <a:lstStyle/>
          <a:p>
            <a:r>
              <a:rPr lang="en-US" sz="2000" b="1" dirty="0"/>
              <a:t>Results embedded-in:</a:t>
            </a:r>
            <a:endParaRPr lang="en-US" sz="2000" dirty="0"/>
          </a:p>
          <a:p>
            <a:r>
              <a:rPr lang="en-US" sz="2000" dirty="0"/>
              <a:t>Office-documents, </a:t>
            </a:r>
          </a:p>
          <a:p>
            <a:r>
              <a:rPr lang="en-US" sz="2000" dirty="0"/>
              <a:t>magazines, books, etc.</a:t>
            </a:r>
          </a:p>
        </p:txBody>
      </p:sp>
      <p:sp>
        <p:nvSpPr>
          <p:cNvPr id="15" name="Rectangle 14">
            <a:extLst>
              <a:ext uri="{FF2B5EF4-FFF2-40B4-BE49-F238E27FC236}">
                <a16:creationId xmlns:a16="http://schemas.microsoft.com/office/drawing/2014/main" id="{A408C8F4-A22B-400F-B527-7F809EBA3DAA}"/>
              </a:ext>
            </a:extLst>
          </p:cNvPr>
          <p:cNvSpPr/>
          <p:nvPr/>
        </p:nvSpPr>
        <p:spPr>
          <a:xfrm>
            <a:off x="7717660" y="2211674"/>
            <a:ext cx="3246262" cy="1323439"/>
          </a:xfrm>
          <a:prstGeom prst="rect">
            <a:avLst/>
          </a:prstGeom>
        </p:spPr>
        <p:txBody>
          <a:bodyPr wrap="square">
            <a:spAutoFit/>
          </a:bodyPr>
          <a:lstStyle/>
          <a:p>
            <a:r>
              <a:rPr lang="en-US" sz="2000" b="1" dirty="0"/>
              <a:t>Chip-Designers:</a:t>
            </a:r>
            <a:endParaRPr lang="en-US" sz="2000" dirty="0"/>
          </a:p>
          <a:p>
            <a:r>
              <a:rPr lang="en-US" sz="2000" dirty="0"/>
              <a:t>Use new design methods and chip-design tools to create digital chip-layout files.</a:t>
            </a:r>
          </a:p>
        </p:txBody>
      </p:sp>
      <p:sp>
        <p:nvSpPr>
          <p:cNvPr id="18" name="Rectangle 17">
            <a:extLst>
              <a:ext uri="{FF2B5EF4-FFF2-40B4-BE49-F238E27FC236}">
                <a16:creationId xmlns:a16="http://schemas.microsoft.com/office/drawing/2014/main" id="{755C3200-09AB-433C-9D2D-27EB9389AF89}"/>
              </a:ext>
            </a:extLst>
          </p:cNvPr>
          <p:cNvSpPr/>
          <p:nvPr/>
        </p:nvSpPr>
        <p:spPr>
          <a:xfrm>
            <a:off x="1545557" y="3499243"/>
            <a:ext cx="3252899" cy="1015663"/>
          </a:xfrm>
          <a:prstGeom prst="rect">
            <a:avLst/>
          </a:prstGeom>
        </p:spPr>
        <p:txBody>
          <a:bodyPr wrap="square">
            <a:spAutoFit/>
          </a:bodyPr>
          <a:lstStyle/>
          <a:p>
            <a:r>
              <a:rPr lang="en-US" sz="2000" b="1" dirty="0"/>
              <a:t>Printers:</a:t>
            </a:r>
            <a:endParaRPr lang="en-US" sz="2000" dirty="0"/>
          </a:p>
          <a:p>
            <a:r>
              <a:rPr lang="en-US" sz="2000" dirty="0"/>
              <a:t>Laser-print document </a:t>
            </a:r>
          </a:p>
          <a:p>
            <a:r>
              <a:rPr lang="en-US" sz="2000" dirty="0"/>
              <a:t>patterns on paper media.</a:t>
            </a:r>
          </a:p>
        </p:txBody>
      </p:sp>
      <p:sp>
        <p:nvSpPr>
          <p:cNvPr id="19" name="Rectangle 18">
            <a:extLst>
              <a:ext uri="{FF2B5EF4-FFF2-40B4-BE49-F238E27FC236}">
                <a16:creationId xmlns:a16="http://schemas.microsoft.com/office/drawing/2014/main" id="{5656410D-EFB6-4933-957C-4D9940CEBAB6}"/>
              </a:ext>
            </a:extLst>
          </p:cNvPr>
          <p:cNvSpPr/>
          <p:nvPr/>
        </p:nvSpPr>
        <p:spPr>
          <a:xfrm>
            <a:off x="7717660" y="3555818"/>
            <a:ext cx="3327408" cy="1015663"/>
          </a:xfrm>
          <a:prstGeom prst="rect">
            <a:avLst/>
          </a:prstGeom>
        </p:spPr>
        <p:txBody>
          <a:bodyPr wrap="square">
            <a:spAutoFit/>
          </a:bodyPr>
          <a:lstStyle/>
          <a:p>
            <a:r>
              <a:rPr lang="en-US" sz="2000" b="1" dirty="0"/>
              <a:t>Foundries:</a:t>
            </a:r>
            <a:endParaRPr lang="en-US" sz="2000" dirty="0"/>
          </a:p>
          <a:p>
            <a:r>
              <a:rPr lang="en-US" sz="2000" dirty="0"/>
              <a:t>Lithographically ‘print’ </a:t>
            </a:r>
          </a:p>
          <a:p>
            <a:r>
              <a:rPr lang="en-US" sz="2000" dirty="0"/>
              <a:t>chip-layouts on silicon wafers.</a:t>
            </a:r>
          </a:p>
        </p:txBody>
      </p:sp>
      <p:sp>
        <p:nvSpPr>
          <p:cNvPr id="21" name="TextBox 20">
            <a:extLst>
              <a:ext uri="{FF2B5EF4-FFF2-40B4-BE49-F238E27FC236}">
                <a16:creationId xmlns:a16="http://schemas.microsoft.com/office/drawing/2014/main" id="{6748D2BE-86D4-4350-A84D-E953BB8E236D}"/>
              </a:ext>
            </a:extLst>
          </p:cNvPr>
          <p:cNvSpPr txBox="1"/>
          <p:nvPr/>
        </p:nvSpPr>
        <p:spPr>
          <a:xfrm flipH="1">
            <a:off x="1545557" y="1062288"/>
            <a:ext cx="3497723" cy="1015663"/>
          </a:xfrm>
          <a:prstGeom prst="rect">
            <a:avLst/>
          </a:prstGeom>
          <a:noFill/>
        </p:spPr>
        <p:txBody>
          <a:bodyPr wrap="square" rtlCol="0">
            <a:spAutoFit/>
          </a:bodyPr>
          <a:lstStyle/>
          <a:p>
            <a:r>
              <a:rPr lang="en-US" sz="2000" b="1" dirty="0"/>
              <a:t>Birth of modern networked personal-c</a:t>
            </a:r>
            <a:r>
              <a:rPr lang="en-US" sz="1900" b="1" dirty="0"/>
              <a:t>omputing paradigm: </a:t>
            </a:r>
          </a:p>
          <a:p>
            <a:r>
              <a:rPr lang="en-US" sz="2000" b="1" dirty="0"/>
              <a:t>Xerox PARC, 1972-78.</a:t>
            </a:r>
          </a:p>
        </p:txBody>
      </p:sp>
      <p:sp>
        <p:nvSpPr>
          <p:cNvPr id="23" name="TextBox 22">
            <a:extLst>
              <a:ext uri="{FF2B5EF4-FFF2-40B4-BE49-F238E27FC236}">
                <a16:creationId xmlns:a16="http://schemas.microsoft.com/office/drawing/2014/main" id="{5C81B626-1B87-4D43-9BEA-BF0B6A224E44}"/>
              </a:ext>
            </a:extLst>
          </p:cNvPr>
          <p:cNvSpPr txBox="1"/>
          <p:nvPr/>
        </p:nvSpPr>
        <p:spPr>
          <a:xfrm flipH="1">
            <a:off x="7762703" y="1062288"/>
            <a:ext cx="2798629" cy="1015663"/>
          </a:xfrm>
          <a:prstGeom prst="rect">
            <a:avLst/>
          </a:prstGeom>
          <a:noFill/>
        </p:spPr>
        <p:txBody>
          <a:bodyPr wrap="square" rtlCol="0">
            <a:spAutoFit/>
          </a:bodyPr>
          <a:lstStyle/>
          <a:p>
            <a:r>
              <a:rPr lang="en-US" sz="2000" b="1" dirty="0"/>
              <a:t>Birth of modern VLSI chip-design paradigm: Xerox PARC, 1976-79.</a:t>
            </a:r>
          </a:p>
        </p:txBody>
      </p:sp>
      <p:pic>
        <p:nvPicPr>
          <p:cNvPr id="24" name="Picture 23">
            <a:extLst>
              <a:ext uri="{FF2B5EF4-FFF2-40B4-BE49-F238E27FC236}">
                <a16:creationId xmlns:a16="http://schemas.microsoft.com/office/drawing/2014/main" id="{D8523567-684C-4DCC-91A9-752C373D9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1" y="869054"/>
            <a:ext cx="2341190" cy="1412905"/>
          </a:xfrm>
          <a:prstGeom prst="rect">
            <a:avLst/>
          </a:prstGeom>
          <a:ln>
            <a:solidFill>
              <a:schemeClr val="accent1"/>
            </a:solidFill>
          </a:ln>
        </p:spPr>
      </p:pic>
    </p:spTree>
    <p:extLst>
      <p:ext uri="{BB962C8B-B14F-4D97-AF65-F5344CB8AC3E}">
        <p14:creationId xmlns:p14="http://schemas.microsoft.com/office/powerpoint/2010/main" val="41320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9"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had been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387" y="1202088"/>
            <a:ext cx="4971622" cy="1785104"/>
          </a:xfrm>
          <a:prstGeom prst="rect">
            <a:avLst/>
          </a:prstGeom>
          <a:noFill/>
        </p:spPr>
        <p:txBody>
          <a:bodyPr wrap="square" rtlCol="0">
            <a:spAutoFit/>
          </a:bodyPr>
          <a:lstStyle/>
          <a:p>
            <a:r>
              <a:rPr lang="en-US" sz="2200" dirty="0"/>
              <a:t>Rapid advances in optical/chemical lithography enabled the ‘printing’ of ever-finer features, and thus ever-increasing numbers of transistors could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81" y="3728699"/>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587" y="1078453"/>
            <a:ext cx="3310590" cy="2350547"/>
          </a:xfrm>
          <a:prstGeom prst="rect">
            <a:avLst/>
          </a:prstGeom>
          <a:ln>
            <a:solidFill>
              <a:schemeClr val="accent1"/>
            </a:solidFill>
          </a:ln>
        </p:spPr>
      </p:pic>
      <p:sp>
        <p:nvSpPr>
          <p:cNvPr id="7" name="Rectangle 6"/>
          <p:cNvSpPr/>
          <p:nvPr/>
        </p:nvSpPr>
        <p:spPr>
          <a:xfrm>
            <a:off x="1677455" y="3058690"/>
            <a:ext cx="4663955" cy="1446550"/>
          </a:xfrm>
          <a:prstGeom prst="rect">
            <a:avLst/>
          </a:prstGeom>
        </p:spPr>
        <p:txBody>
          <a:bodyPr wrap="square">
            <a:spAutoFit/>
          </a:bodyPr>
          <a:lstStyle/>
          <a:p>
            <a:r>
              <a:rPr lang="en-US" sz="2200" b="1" dirty="0"/>
              <a:t>A watershed was crossed in 1971</a:t>
            </a:r>
          </a:p>
          <a:p>
            <a:r>
              <a:rPr lang="en-US" sz="2200" dirty="0"/>
              <a:t>with the introduction of the </a:t>
            </a:r>
            <a:r>
              <a:rPr lang="en-US" sz="2200" dirty="0">
                <a:hlinkClick r:id="rId7"/>
              </a:rPr>
              <a:t>Intel 4004</a:t>
            </a:r>
            <a:r>
              <a:rPr lang="en-US" sz="2200" dirty="0"/>
              <a:t>, the first single-chip “</a:t>
            </a:r>
            <a:r>
              <a:rPr lang="en-US" sz="2200" dirty="0">
                <a:hlinkClick r:id="rId8"/>
              </a:rPr>
              <a:t>microprocessor</a:t>
            </a:r>
            <a:r>
              <a:rPr lang="en-US" sz="2200" dirty="0"/>
              <a:t>”:</a:t>
            </a:r>
          </a:p>
          <a:p>
            <a:r>
              <a:rPr lang="en-US" sz="2200" dirty="0"/>
              <a:t>a “computer processor on a chip” . . . </a:t>
            </a:r>
          </a:p>
        </p:txBody>
      </p:sp>
      <p:sp>
        <p:nvSpPr>
          <p:cNvPr id="8" name="Rectangle 7"/>
          <p:cNvSpPr/>
          <p:nvPr/>
        </p:nvSpPr>
        <p:spPr>
          <a:xfrm>
            <a:off x="1677455" y="4576738"/>
            <a:ext cx="3848233" cy="430887"/>
          </a:xfrm>
          <a:prstGeom prst="rect">
            <a:avLst/>
          </a:prstGeom>
        </p:spPr>
        <p:txBody>
          <a:bodyPr wrap="none">
            <a:spAutoFit/>
          </a:bodyPr>
          <a:lstStyle/>
          <a:p>
            <a:r>
              <a:rPr lang="en-US" sz="2200" dirty="0"/>
              <a:t>It contained </a:t>
            </a:r>
            <a:r>
              <a:rPr lang="en-US" sz="2200" dirty="0">
                <a:hlinkClick r:id="rId9"/>
              </a:rPr>
              <a:t>2300 transistors </a:t>
            </a:r>
            <a:r>
              <a:rPr lang="en-US" sz="2200" dirty="0"/>
              <a:t>. . .</a:t>
            </a:r>
          </a:p>
        </p:txBody>
      </p:sp>
      <p:sp>
        <p:nvSpPr>
          <p:cNvPr id="9" name="TextBox 8">
            <a:hlinkClick r:id="rId5"/>
          </p:cNvPr>
          <p:cNvSpPr txBox="1"/>
          <p:nvPr/>
        </p:nvSpPr>
        <p:spPr>
          <a:xfrm>
            <a:off x="9361779" y="3141090"/>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9139716" y="5337748"/>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370" y="1222621"/>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710360" y="2215811"/>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705370" y="4538845"/>
            <a:ext cx="4440220"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705370" y="3554556"/>
            <a:ext cx="4717588" cy="923330"/>
          </a:xfrm>
          <a:prstGeom prst="rect">
            <a:avLst/>
          </a:prstGeom>
          <a:noFill/>
        </p:spPr>
        <p:txBody>
          <a:bodyPr wrap="square" rtlCol="0">
            <a:spAutoFit/>
          </a:bodyPr>
          <a:lstStyle/>
          <a:p>
            <a:r>
              <a:rPr lang="en-US" dirty="0"/>
              <a:t>On looking ahead, we envisioned that by 1990 </a:t>
            </a:r>
          </a:p>
          <a:p>
            <a:r>
              <a:rPr lang="en-US" dirty="0"/>
              <a:t>an entire “supercomputer” (of that day)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innovations made by Lynn Conway at Xerox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1" y="1759838"/>
            <a:ext cx="3248373" cy="1200329"/>
          </a:xfrm>
          <a:prstGeom prst="rect">
            <a:avLst/>
          </a:prstGeom>
          <a:noFill/>
        </p:spPr>
        <p:txBody>
          <a:bodyPr wrap="square" rtlCol="0">
            <a:spAutoFit/>
          </a:bodyPr>
          <a:lstStyle/>
          <a:p>
            <a:r>
              <a:rPr lang="en-US" b="1" dirty="0">
                <a:hlinkClick r:id="rId7"/>
              </a:rPr>
              <a:t>Included was a set of scalable VLSI chip-layout design-rules</a:t>
            </a:r>
            <a:r>
              <a:rPr lang="en-US" b="1" dirty="0"/>
              <a:t>, </a:t>
            </a:r>
            <a:r>
              <a:rPr lang="en-US" dirty="0"/>
              <a:t>encoded as dimensionless inequality equations</a:t>
            </a:r>
          </a:p>
        </p:txBody>
      </p:sp>
      <p:sp>
        <p:nvSpPr>
          <p:cNvPr id="8" name="Rectangle 7"/>
          <p:cNvSpPr/>
          <p:nvPr/>
        </p:nvSpPr>
        <p:spPr>
          <a:xfrm>
            <a:off x="1478301" y="3180444"/>
            <a:ext cx="2892730" cy="2108269"/>
          </a:xfrm>
          <a:prstGeom prst="rect">
            <a:avLst/>
          </a:prstGeom>
        </p:spPr>
        <p:txBody>
          <a:bodyPr wrap="square">
            <a:spAutoFit/>
          </a:bodyPr>
          <a:lstStyle/>
          <a:p>
            <a:pPr>
              <a:spcAft>
                <a:spcPts val="600"/>
              </a:spcAft>
            </a:pPr>
            <a:r>
              <a:rPr lang="en-US" dirty="0"/>
              <a:t>These enabled digital chip designs to be digitally encoded, scaled, and reused as Moore’s law advanced . . . </a:t>
            </a:r>
          </a:p>
          <a:p>
            <a:pPr>
              <a:spcAft>
                <a:spcPts val="600"/>
              </a:spcAft>
            </a:pPr>
            <a:r>
              <a:rPr lang="en-US" dirty="0"/>
              <a:t>They also enabled chip design modules to be 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8" y="963797"/>
            <a:ext cx="9000495" cy="4693593"/>
          </a:xfrm>
          <a:prstGeom prst="rect">
            <a:avLst/>
          </a:prstGeom>
          <a:noFill/>
        </p:spPr>
        <p:txBody>
          <a:bodyPr wrap="square" rtlCol="0">
            <a:spAutoFit/>
          </a:bodyPr>
          <a:lstStyle/>
          <a:p>
            <a:r>
              <a:rPr lang="en-US" sz="2200" b="1" dirty="0"/>
              <a:t>And an overall, meta-architectural, techno-social innovation: </a:t>
            </a:r>
          </a:p>
          <a:p>
            <a:r>
              <a:rPr lang="en-US" sz="800" b="1" dirty="0"/>
              <a:t>   </a:t>
            </a:r>
          </a:p>
          <a:p>
            <a:r>
              <a:rPr lang="en-US" dirty="0"/>
              <a:t>As chip lithography scales-down according to Moore’s Law, and ever-more ever-faster transistors can be printed on individual chips as time passes, I envisioned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600"/>
              </a:spcAft>
            </a:pPr>
            <a:r>
              <a:rPr lang="en-US" b="1" dirty="0">
                <a:solidFill>
                  <a:srgbClr val="FF0000"/>
                </a:solidFill>
              </a:rPr>
              <a:t>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(as STEP (i+1))</a:t>
            </a:r>
          </a:p>
          <a:p>
            <a:endParaRPr lang="en-US" dirty="0"/>
          </a:p>
          <a:p>
            <a:pPr>
              <a:spcAft>
                <a:spcPts val="1200"/>
              </a:spcAft>
            </a:pPr>
            <a:r>
              <a:rPr lang="en-US" dirty="0"/>
              <a:t>If ever-more engineers and design-tool builders did this </a:t>
            </a:r>
            <a:r>
              <a:rPr lang="en-US" dirty="0">
                <a:solidFill>
                  <a:schemeClr val="tx1">
                    <a:lumMod val="50000"/>
                    <a:lumOff val="50000"/>
                  </a:schemeClr>
                </a:solidFill>
              </a:rPr>
              <a:t>(on an expanding number of increasingly powerful computers)</a:t>
            </a:r>
            <a:r>
              <a:rPr lang="en-US" dirty="0"/>
              <a:t>,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saturates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laser-printed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3923" y="1018078"/>
            <a:ext cx="7794441" cy="4431983"/>
          </a:xfrm>
          <a:prstGeom prst="rect">
            <a:avLst/>
          </a:prstGeom>
          <a:noFill/>
        </p:spPr>
        <p:txBody>
          <a:bodyPr wrap="square" rtlCol="0">
            <a:spAutoFit/>
          </a:bodyPr>
          <a:lstStyle/>
          <a:p>
            <a:r>
              <a:rPr lang="en-US" sz="2200" b="1" dirty="0"/>
              <a:t>Framing the Story:  </a:t>
            </a:r>
          </a:p>
          <a:p>
            <a:r>
              <a:rPr lang="en-US" sz="2000" dirty="0"/>
              <a:t>Reflections on the 2013 White House LGBT Pride Month Reception.</a:t>
            </a:r>
          </a:p>
          <a:p>
            <a:r>
              <a:rPr lang="en-US" b="1" dirty="0"/>
              <a:t> </a:t>
            </a:r>
          </a:p>
          <a:p>
            <a:r>
              <a:rPr lang="en-US" sz="2200" b="1" dirty="0"/>
              <a:t>Visualizing Erasures of Women’s Contributions in STEM:</a:t>
            </a:r>
            <a:endParaRPr lang="en-US" sz="2200" dirty="0"/>
          </a:p>
          <a:p>
            <a:r>
              <a:rPr lang="en-US" sz="2000" dirty="0"/>
              <a:t>Past US-CTO Megan Smith Describes the Phenomenon (</a:t>
            </a:r>
            <a:r>
              <a:rPr lang="en-US" sz="2000" dirty="0">
                <a:hlinkClick r:id="rId3"/>
              </a:rPr>
              <a:t>VIDEO</a:t>
            </a:r>
            <a:r>
              <a:rPr lang="en-US" sz="2000" dirty="0"/>
              <a:t>)</a:t>
            </a:r>
          </a:p>
          <a:p>
            <a:r>
              <a:rPr lang="en-US" dirty="0"/>
              <a:t> </a:t>
            </a:r>
          </a:p>
          <a:p>
            <a:r>
              <a:rPr lang="en-US" sz="2200" b="1" dirty="0"/>
              <a:t>Example Case Study of Erasure: </a:t>
            </a:r>
          </a:p>
          <a:p>
            <a:r>
              <a:rPr lang="en-US" sz="2000" dirty="0">
                <a:latin typeface="Calibri" panose="020F0502020204030204" pitchFamily="34" charset="0"/>
                <a:ea typeface="Calibri" panose="020F0502020204030204" pitchFamily="34" charset="0"/>
                <a:cs typeface="Times New Roman" panose="02020603050405020304" pitchFamily="18" charset="0"/>
              </a:rPr>
              <a:t>The ‘Inside Story’ Behind the VLSI Microchip Revolution</a:t>
            </a:r>
            <a:endParaRPr lang="en-US" sz="2000" dirty="0"/>
          </a:p>
          <a:p>
            <a:r>
              <a:rPr lang="en-US" dirty="0"/>
              <a:t> </a:t>
            </a:r>
          </a:p>
          <a:p>
            <a:r>
              <a:rPr lang="en-US" sz="2200" b="1" dirty="0"/>
              <a:t>Introducing an Explanatory Conjecture: </a:t>
            </a:r>
          </a:p>
          <a:p>
            <a:r>
              <a:rPr lang="en-US" sz="2000" dirty="0"/>
              <a:t>It’s because of </a:t>
            </a:r>
            <a:r>
              <a:rPr lang="en-US" sz="2000" i="1" dirty="0"/>
              <a:t>“The Conway Effect”</a:t>
            </a:r>
            <a:r>
              <a:rPr lang="en-US" sz="2000" dirty="0"/>
              <a:t>!</a:t>
            </a:r>
          </a:p>
          <a:p>
            <a:r>
              <a:rPr lang="en-US" dirty="0"/>
              <a:t> </a:t>
            </a:r>
          </a:p>
          <a:p>
            <a:r>
              <a:rPr lang="en-US" sz="2200" b="1" dirty="0"/>
              <a:t>Q/A and Discussion:</a:t>
            </a:r>
          </a:p>
          <a:p>
            <a:r>
              <a:rPr lang="en-US" sz="2000" dirty="0"/>
              <a:t>Including Thought-Experiments re the ‘Propagation of Innovations’</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0724" y="2670484"/>
            <a:ext cx="4506803" cy="1015663"/>
          </a:xfrm>
          <a:prstGeom prst="rect">
            <a:avLst/>
          </a:prstGeom>
          <a:noFill/>
        </p:spPr>
        <p:txBody>
          <a:bodyPr wrap="square" rtlCol="0">
            <a:spAutoFit/>
          </a:bodyPr>
          <a:lstStyle/>
          <a:p>
            <a:r>
              <a:rPr lang="en-US" sz="2000" dirty="0"/>
              <a:t>The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980723" y="3785809"/>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980723" y="1247383"/>
            <a:ext cx="4397909" cy="1323439"/>
          </a:xfrm>
          <a:prstGeom prst="rect">
            <a:avLst/>
          </a:prstGeom>
        </p:spPr>
        <p:txBody>
          <a:bodyPr wrap="square">
            <a:spAutoFit/>
          </a:bodyPr>
          <a:lstStyle/>
          <a:p>
            <a:r>
              <a:rPr lang="en-US" sz="2000" dirty="0"/>
              <a:t>Using </a:t>
            </a:r>
            <a:r>
              <a:rPr lang="en-US" sz="2000" dirty="0">
                <a:hlinkClick r:id="rId7"/>
              </a:rPr>
              <a:t>Alto</a:t>
            </a:r>
            <a:r>
              <a:rPr lang="en-US" sz="2000" dirty="0"/>
              <a:t> computers not only to help mechanize the evolution of chip designs, but also to help mechanize the evolution of the design-knowledge itself . . . </a:t>
            </a:r>
          </a:p>
        </p:txBody>
      </p:sp>
      <p:sp>
        <p:nvSpPr>
          <p:cNvPr id="6" name="Rectangle 5"/>
          <p:cNvSpPr/>
          <p:nvPr/>
        </p:nvSpPr>
        <p:spPr>
          <a:xfrm>
            <a:off x="1980723" y="4593357"/>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6"/>
              </a:rPr>
              <a:t>the book that </a:t>
            </a:r>
          </a:p>
          <a:p>
            <a:pPr lvl="0"/>
            <a:r>
              <a:rPr lang="en-US" sz="2000" dirty="0">
                <a:solidFill>
                  <a:prstClr val="black"/>
                </a:solidFill>
                <a:hlinkClick r:id="rId6"/>
              </a:rPr>
              <a:t>changed everything</a:t>
            </a:r>
            <a:r>
              <a:rPr lang="en-US" sz="2000" dirty="0">
                <a:solidFill>
                  <a:prstClr val="black"/>
                </a:solidFill>
              </a:rPr>
              <a:t>” . . .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393243" cy="1200329"/>
          </a:xfrm>
          <a:prstGeom prst="rect">
            <a:avLst/>
          </a:prstGeom>
        </p:spPr>
        <p:txBody>
          <a:bodyPr wrap="square">
            <a:spAutoFit/>
          </a:bodyPr>
          <a:lstStyle/>
          <a:p>
            <a:r>
              <a:rPr lang="en-US" dirty="0"/>
              <a:t>I introduced the new chip design methods in a special </a:t>
            </a:r>
            <a:r>
              <a:rPr lang="en-US" dirty="0">
                <a:hlinkClick r:id="rId6"/>
              </a:rPr>
              <a:t>VLSI design course at MIT</a:t>
            </a:r>
            <a:r>
              <a:rPr lang="en-US" dirty="0"/>
              <a:t> in 1978, f</a:t>
            </a:r>
            <a:r>
              <a:rPr lang="en-US" dirty="0">
                <a:hlinkClick r:id="rId7"/>
              </a:rPr>
              <a:t>ollowing the ‘script’ Charles Steinmetz used to propagate</a:t>
            </a:r>
            <a:r>
              <a:rPr lang="en-US" dirty="0"/>
              <a:t> his </a:t>
            </a:r>
            <a:r>
              <a:rPr lang="en-US" dirty="0">
                <a:hlinkClick r:id="rId8"/>
              </a:rPr>
              <a:t>revolutionary AC electricity methods</a:t>
            </a:r>
            <a:r>
              <a:rPr lang="en-US" dirty="0"/>
              <a:t> at </a:t>
            </a:r>
            <a:r>
              <a:rPr lang="en-US" dirty="0">
                <a:hlinkClick r:id="rId9"/>
              </a:rPr>
              <a:t>Union College </a:t>
            </a:r>
            <a:r>
              <a:rPr lang="en-US" dirty="0"/>
              <a:t>in 1912.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6"/>
              </a:rPr>
              <a:t>Link</a:t>
            </a:r>
            <a:endParaRPr lang="en-US" sz="1600" dirty="0"/>
          </a:p>
          <a:p>
            <a:r>
              <a:rPr lang="en-US" sz="1600" dirty="0">
                <a:hlinkClick r:id="rId4"/>
              </a:rPr>
              <a:t>Link</a:t>
            </a:r>
            <a:endParaRPr lang="en-US" sz="1600" dirty="0"/>
          </a:p>
          <a:p>
            <a:r>
              <a:rPr lang="en-US" sz="1600" dirty="0">
                <a:hlinkClick r:id="rId10"/>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647" y="962832"/>
            <a:ext cx="4693926" cy="1446550"/>
          </a:xfrm>
          <a:prstGeom prst="rect">
            <a:avLst/>
          </a:prstGeom>
        </p:spPr>
        <p:txBody>
          <a:bodyPr wrap="square">
            <a:spAutoFit/>
          </a:bodyPr>
          <a:lstStyle/>
          <a:p>
            <a:r>
              <a:rPr lang="en-US" sz="2200" dirty="0"/>
              <a:t>Students learned chip design in the </a:t>
            </a:r>
          </a:p>
          <a:p>
            <a:r>
              <a:rPr lang="en-US" sz="2200" dirty="0"/>
              <a:t>1st half course, and did project-chip designs in the 2</a:t>
            </a:r>
            <a:r>
              <a:rPr lang="en-US" sz="2200" baseline="30000" dirty="0"/>
              <a:t>nd</a:t>
            </a:r>
            <a:r>
              <a:rPr lang="en-US" sz="2200" dirty="0"/>
              <a:t> half . . . which were </a:t>
            </a:r>
            <a:r>
              <a:rPr lang="en-US" sz="2200" dirty="0">
                <a:hlinkClick r:id="rId2"/>
              </a:rPr>
              <a:t>fabricated at HP</a:t>
            </a:r>
            <a:r>
              <a:rPr lang="en-US" sz="22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687" y="10929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07" y="2750171"/>
            <a:ext cx="3704986" cy="2986108"/>
          </a:xfrm>
          <a:prstGeom prst="rect">
            <a:avLst/>
          </a:prstGeom>
          <a:ln>
            <a:solidFill>
              <a:schemeClr val="accent1"/>
            </a:solidFill>
          </a:ln>
        </p:spPr>
      </p:pic>
      <p:sp>
        <p:nvSpPr>
          <p:cNvPr id="10" name="Rectangle 9"/>
          <p:cNvSpPr/>
          <p:nvPr/>
        </p:nvSpPr>
        <p:spPr>
          <a:xfrm>
            <a:off x="6564573" y="4657024"/>
            <a:ext cx="4121356" cy="1107996"/>
          </a:xfrm>
          <a:prstGeom prst="rect">
            <a:avLst/>
          </a:prstGeom>
        </p:spPr>
        <p:txBody>
          <a:bodyPr wrap="square">
            <a:spAutoFit/>
          </a:bodyPr>
          <a:lstStyle/>
          <a:p>
            <a:r>
              <a:rPr lang="en-US" sz="2200" dirty="0"/>
              <a:t>Among many amazing results was </a:t>
            </a:r>
          </a:p>
          <a:p>
            <a:r>
              <a:rPr lang="en-US" sz="2200" dirty="0"/>
              <a:t>a complete Lisp microprocessor designed by </a:t>
            </a:r>
            <a:r>
              <a:rPr lang="en-US" sz="2200" dirty="0">
                <a:hlinkClick r:id="rId5"/>
              </a:rPr>
              <a:t>Guy Steele </a:t>
            </a:r>
            <a:r>
              <a:rPr lang="en-US" sz="22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3"/>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Labs (</a:t>
            </a:r>
            <a:r>
              <a:rPr lang="en-US" sz="1900" dirty="0">
                <a:hlinkClick r:id="rId4"/>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3"/>
              </a:rPr>
              <a:t>MPC79</a:t>
            </a:r>
            <a:r>
              <a:rPr lang="en-US" sz="2000" b="1" dirty="0"/>
              <a:t>)* . . . It involved 129 budding VLSI designers taking Mead-Conway courses at 12 research universities…</a:t>
            </a:r>
          </a:p>
        </p:txBody>
      </p:sp>
      <p:sp>
        <p:nvSpPr>
          <p:cNvPr id="5" name="Rectangle 4"/>
          <p:cNvSpPr/>
          <p:nvPr/>
        </p:nvSpPr>
        <p:spPr>
          <a:xfrm>
            <a:off x="5469435" y="5284114"/>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437" y="1570383"/>
            <a:ext cx="5680045" cy="351700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536" y="1570383"/>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554" y="1042424"/>
            <a:ext cx="4516231" cy="3539396"/>
          </a:xfrm>
          <a:prstGeom prst="rect">
            <a:avLst/>
          </a:prstGeom>
        </p:spPr>
      </p:pic>
      <p:sp>
        <p:nvSpPr>
          <p:cNvPr id="4" name="Rectangle 3"/>
          <p:cNvSpPr/>
          <p:nvPr/>
        </p:nvSpPr>
        <p:spPr>
          <a:xfrm>
            <a:off x="1400684" y="1368631"/>
            <a:ext cx="5396768" cy="923330"/>
          </a:xfrm>
          <a:prstGeom prst="rect">
            <a:avLst/>
          </a:prstGeom>
        </p:spPr>
        <p:txBody>
          <a:bodyPr wrap="square">
            <a:spAutoFit/>
          </a:bodyPr>
          <a:lstStyle/>
          <a:p>
            <a:r>
              <a:rPr lang="en-US" dirty="0">
                <a:hlinkClick r:id="rId3"/>
              </a:rPr>
              <a:t>MPC79</a:t>
            </a:r>
            <a:r>
              <a:rPr lang="en-US" dirty="0"/>
              <a:t> provided a large-scale demonstration and validation of the VLSI design methods, design courses, design tools and e-commerce infrastructure.</a:t>
            </a:r>
          </a:p>
        </p:txBody>
      </p:sp>
      <p:sp>
        <p:nvSpPr>
          <p:cNvPr id="7" name="TextBox 6"/>
          <p:cNvSpPr txBox="1"/>
          <p:nvPr/>
        </p:nvSpPr>
        <p:spPr>
          <a:xfrm>
            <a:off x="6670383" y="5196981"/>
            <a:ext cx="4642564" cy="276999"/>
          </a:xfrm>
          <a:prstGeom prst="rect">
            <a:avLst/>
          </a:prstGeom>
          <a:noFill/>
        </p:spPr>
        <p:txBody>
          <a:bodyPr wrap="square" rtlCol="0">
            <a:spAutoFit/>
          </a:bodyPr>
          <a:lstStyle/>
          <a:p>
            <a:r>
              <a:rPr lang="en-US" sz="1200" dirty="0"/>
              <a:t>From </a:t>
            </a:r>
            <a:r>
              <a:rPr lang="en-US" sz="1200" dirty="0">
                <a:hlinkClick r:id="rId4"/>
              </a:rPr>
              <a:t>The MPC Adventures</a:t>
            </a:r>
            <a:r>
              <a:rPr lang="en-US" sz="1200" dirty="0"/>
              <a:t>* (Lynn Conway, 1981, p. 16)</a:t>
            </a:r>
          </a:p>
        </p:txBody>
      </p:sp>
      <p:sp>
        <p:nvSpPr>
          <p:cNvPr id="3" name="TextBox 2"/>
          <p:cNvSpPr txBox="1"/>
          <p:nvPr/>
        </p:nvSpPr>
        <p:spPr>
          <a:xfrm>
            <a:off x="1363070" y="3437568"/>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5"/>
              </a:rPr>
              <a:t>at 113 universities all around the world</a:t>
            </a:r>
            <a:endParaRPr lang="en-US" dirty="0"/>
          </a:p>
        </p:txBody>
      </p:sp>
      <p:sp>
        <p:nvSpPr>
          <p:cNvPr id="5" name="TextBox 4"/>
          <p:cNvSpPr txBox="1"/>
          <p:nvPr/>
        </p:nvSpPr>
        <p:spPr>
          <a:xfrm>
            <a:off x="1400684" y="4523967"/>
            <a:ext cx="4971974" cy="923330"/>
          </a:xfrm>
          <a:prstGeom prst="rect">
            <a:avLst/>
          </a:prstGeom>
          <a:noFill/>
        </p:spPr>
        <p:txBody>
          <a:bodyPr wrap="square" rtlCol="0">
            <a:spAutoFit/>
          </a:bodyPr>
          <a:lstStyle/>
          <a:p>
            <a:r>
              <a:rPr lang="en-US" dirty="0"/>
              <a:t>It was an early experimental-exploration of </a:t>
            </a:r>
            <a:r>
              <a:rPr lang="en-US" dirty="0">
                <a:hlinkClick r:id="rId6"/>
              </a:rPr>
              <a:t>emergent techno-social system-dynamics</a:t>
            </a:r>
            <a:r>
              <a:rPr lang="en-US" dirty="0"/>
              <a:t> in a </a:t>
            </a:r>
          </a:p>
          <a:p>
            <a:r>
              <a:rPr lang="en-US" dirty="0"/>
              <a:t>field now becoming known as “</a:t>
            </a:r>
            <a:r>
              <a:rPr lang="en-US" dirty="0">
                <a:hlinkClick r:id="rId7"/>
              </a:rPr>
              <a:t>social physics</a:t>
            </a:r>
            <a:r>
              <a:rPr lang="en-US" dirty="0"/>
              <a:t>.”</a:t>
            </a:r>
          </a:p>
        </p:txBody>
      </p:sp>
      <p:sp>
        <p:nvSpPr>
          <p:cNvPr id="6" name="TextBox 5"/>
          <p:cNvSpPr txBox="1"/>
          <p:nvPr/>
        </p:nvSpPr>
        <p:spPr>
          <a:xfrm>
            <a:off x="6670383" y="4673761"/>
            <a:ext cx="3708323" cy="523220"/>
          </a:xfrm>
          <a:prstGeom prst="rect">
            <a:avLst/>
          </a:prstGeom>
          <a:noFill/>
        </p:spPr>
        <p:txBody>
          <a:bodyPr wrap="none" rtlCol="0">
            <a:spAutoFit/>
          </a:bodyPr>
          <a:lstStyle/>
          <a:p>
            <a:r>
              <a:rPr lang="en-US" sz="1400" dirty="0"/>
              <a:t>*Figure 8. The Joint Evolution of the Multi-Level </a:t>
            </a:r>
          </a:p>
          <a:p>
            <a:r>
              <a:rPr lang="en-US" sz="1400" dirty="0"/>
              <a:t>Cluster of Techno-Social Systems</a:t>
            </a:r>
          </a:p>
        </p:txBody>
      </p:sp>
      <p:sp>
        <p:nvSpPr>
          <p:cNvPr id="2" name="Rectangle 1">
            <a:extLst>
              <a:ext uri="{FF2B5EF4-FFF2-40B4-BE49-F238E27FC236}">
                <a16:creationId xmlns:a16="http://schemas.microsoft.com/office/drawing/2014/main" id="{701C8DC3-213B-44B1-879B-89AE2035491D}"/>
              </a:ext>
            </a:extLst>
          </p:cNvPr>
          <p:cNvSpPr/>
          <p:nvPr/>
        </p:nvSpPr>
        <p:spPr>
          <a:xfrm>
            <a:off x="1400684" y="2732029"/>
            <a:ext cx="5236677" cy="646331"/>
          </a:xfrm>
          <a:prstGeom prst="rect">
            <a:avLst/>
          </a:prstGeom>
        </p:spPr>
        <p:txBody>
          <a:bodyPr wrap="square">
            <a:spAutoFit/>
          </a:bodyPr>
          <a:lstStyle/>
          <a:p>
            <a:r>
              <a:rPr lang="en-US" dirty="0"/>
              <a:t>It also triggered ‘cyclic gain’ in and exponentiation</a:t>
            </a:r>
          </a:p>
          <a:p>
            <a:r>
              <a:rPr lang="en-US" dirty="0"/>
              <a:t>of the budding VLSI design techno-social ecosystem.</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6058" y="4532589"/>
            <a:ext cx="3859357" cy="1323439"/>
          </a:xfrm>
          <a:prstGeom prst="rect">
            <a:avLst/>
          </a:prstGeom>
          <a:noFill/>
        </p:spPr>
        <p:txBody>
          <a:bodyPr wrap="square" rtlCol="0">
            <a:spAutoFit/>
          </a:bodyPr>
          <a:lstStyle/>
          <a:p>
            <a:r>
              <a:rPr lang="en-US" sz="2000" dirty="0"/>
              <a:t>Starting with </a:t>
            </a:r>
            <a:r>
              <a:rPr lang="en-US" sz="2000" dirty="0">
                <a:hlinkClick r:id="rId2"/>
              </a:rPr>
              <a:t>several thousand</a:t>
            </a:r>
            <a:r>
              <a:rPr lang="en-US" sz="2000" dirty="0"/>
              <a:t> in 1971, the number of transistors on </a:t>
            </a:r>
          </a:p>
          <a:p>
            <a:r>
              <a:rPr lang="en-US" sz="2000" dirty="0"/>
              <a:t>a chip passed one million by 1991, and passed </a:t>
            </a:r>
            <a:r>
              <a:rPr lang="en-US" sz="2000" dirty="0">
                <a:hlinkClick r:id="rId2"/>
              </a:rPr>
              <a:t>several billion</a:t>
            </a:r>
            <a:r>
              <a:rPr lang="en-US" sz="2000" dirty="0"/>
              <a:t> by 2011!</a:t>
            </a:r>
          </a:p>
        </p:txBody>
      </p:sp>
      <p:sp>
        <p:nvSpPr>
          <p:cNvPr id="3" name="Rectangle 2"/>
          <p:cNvSpPr/>
          <p:nvPr/>
        </p:nvSpPr>
        <p:spPr>
          <a:xfrm>
            <a:off x="1616058" y="792105"/>
            <a:ext cx="3195969" cy="1107996"/>
          </a:xfrm>
          <a:prstGeom prst="rect">
            <a:avLst/>
          </a:prstGeom>
        </p:spPr>
        <p:txBody>
          <a:bodyPr wrap="square">
            <a:spAutoFit/>
          </a:bodyPr>
          <a:lstStyle/>
          <a:p>
            <a:r>
              <a:rPr lang="en-US" sz="2200" dirty="0"/>
              <a:t>Over the past 40 years or so, </a:t>
            </a:r>
            <a:r>
              <a:rPr lang="en-US" sz="2200" dirty="0">
                <a:hlinkClick r:id="rId3"/>
              </a:rPr>
              <a:t>Moore’s Law </a:t>
            </a:r>
            <a:r>
              <a:rPr lang="en-US" sz="22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016" y="1983767"/>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56" y="564991"/>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2255507" y="639582"/>
            <a:ext cx="6608872" cy="743793"/>
          </a:xfrm>
          <a:prstGeom prst="rect">
            <a:avLst/>
          </a:prstGeom>
          <a:noFill/>
        </p:spPr>
        <p:txBody>
          <a:bodyPr wrap="square" rtlCol="0">
            <a:spAutoFit/>
          </a:bodyPr>
          <a:lstStyle/>
          <a:p>
            <a:pPr lvl="0">
              <a:spcAft>
                <a:spcPts val="400"/>
              </a:spcAft>
            </a:pPr>
            <a:r>
              <a:rPr lang="en-US" sz="2200" b="1" dirty="0">
                <a:solidFill>
                  <a:prstClr val="black"/>
                </a:solidFill>
              </a:rPr>
              <a:t>The Many Shades of ‘Out’, by Lynn Conway</a:t>
            </a:r>
            <a:endParaRPr lang="en-US" sz="1600" b="1" dirty="0"/>
          </a:p>
          <a:p>
            <a:r>
              <a:rPr lang="en-US" sz="1700" b="1" dirty="0"/>
              <a:t>Lynn reflects on the 2013 White House LGBT Pride Month Reception . . . </a:t>
            </a:r>
          </a:p>
        </p:txBody>
      </p:sp>
      <p:sp>
        <p:nvSpPr>
          <p:cNvPr id="4" name="TextBox 3"/>
          <p:cNvSpPr txBox="1"/>
          <p:nvPr/>
        </p:nvSpPr>
        <p:spPr>
          <a:xfrm>
            <a:off x="7843847" y="2050509"/>
            <a:ext cx="3378820" cy="338554"/>
          </a:xfrm>
          <a:prstGeom prst="rect">
            <a:avLst/>
          </a:prstGeom>
          <a:noFill/>
        </p:spPr>
        <p:txBody>
          <a:bodyPr wrap="square" rtlCol="0">
            <a:spAutoFit/>
          </a:bodyPr>
          <a:lstStyle/>
          <a:p>
            <a:endParaRPr lang="en-US" sz="1600" b="1" dirty="0"/>
          </a:p>
        </p:txBody>
      </p:sp>
      <p:sp>
        <p:nvSpPr>
          <p:cNvPr id="2" name="Rectangle 1">
            <a:extLst>
              <a:ext uri="{FF2B5EF4-FFF2-40B4-BE49-F238E27FC236}">
                <a16:creationId xmlns:a16="http://schemas.microsoft.com/office/drawing/2014/main" id="{3213A46C-2AD3-46F2-B746-EF1CA7FEB5B8}"/>
              </a:ext>
            </a:extLst>
          </p:cNvPr>
          <p:cNvSpPr/>
          <p:nvPr/>
        </p:nvSpPr>
        <p:spPr>
          <a:xfrm>
            <a:off x="4544091" y="5816129"/>
            <a:ext cx="5239127" cy="261610"/>
          </a:xfrm>
          <a:prstGeom prst="rect">
            <a:avLst/>
          </a:prstGeom>
        </p:spPr>
        <p:txBody>
          <a:bodyPr wrap="square">
            <a:spAutoFit/>
          </a:bodyPr>
          <a:lstStyle/>
          <a:p>
            <a:r>
              <a:rPr lang="en-US" sz="1100" dirty="0">
                <a:hlinkClick r:id="rId2"/>
              </a:rPr>
              <a:t>http://www.huffingtonpost.com/lynn-conway/the-many-shades-of-out_b_3591764.html</a:t>
            </a:r>
            <a:r>
              <a:rPr lang="en-US" sz="1100" dirty="0"/>
              <a:t>  </a:t>
            </a:r>
          </a:p>
        </p:txBody>
      </p:sp>
      <p:pic>
        <p:nvPicPr>
          <p:cNvPr id="6" name="Picture 5" descr="A person wearing a suit and tie standing in front of a curtain&#10;&#10;Description automatically generated">
            <a:extLst>
              <a:ext uri="{FF2B5EF4-FFF2-40B4-BE49-F238E27FC236}">
                <a16:creationId xmlns:a16="http://schemas.microsoft.com/office/drawing/2014/main" id="{865FE9E4-DB0B-4862-9017-671A88BE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993" y="1460033"/>
            <a:ext cx="7304004" cy="4279438"/>
          </a:xfrm>
          <a:prstGeom prst="rect">
            <a:avLst/>
          </a:prstGeom>
        </p:spPr>
      </p:pic>
    </p:spTree>
    <p:extLst>
      <p:ext uri="{BB962C8B-B14F-4D97-AF65-F5344CB8AC3E}">
        <p14:creationId xmlns:p14="http://schemas.microsoft.com/office/powerpoint/2010/main" val="43269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1150" y="810803"/>
            <a:ext cx="8015330"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821134" y="5558398"/>
            <a:ext cx="7714101" cy="646331"/>
          </a:xfrm>
          <a:prstGeom prst="rect">
            <a:avLst/>
          </a:prstGeom>
          <a:noFill/>
        </p:spPr>
        <p:txBody>
          <a:bodyPr wrap="square" rtlCol="0">
            <a:spAutoFit/>
          </a:bodyPr>
          <a:lstStyle/>
          <a:p>
            <a:r>
              <a:rPr lang="en-US" b="1" dirty="0"/>
              <a:t>Not only was Lynn Conway not invited, she didn’t even know it was happening!</a:t>
            </a:r>
          </a:p>
          <a:p>
            <a:r>
              <a:rPr lang="en-US" b="1" dirty="0"/>
              <a:t>Hmm . . .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recent investigations into and reporting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613" y="3871576"/>
            <a:ext cx="5259945" cy="1015663"/>
          </a:xfrm>
          <a:prstGeom prst="rect">
            <a:avLst/>
          </a:prstGeom>
          <a:noFill/>
        </p:spPr>
        <p:txBody>
          <a:bodyPr wrap="square" rtlCol="0">
            <a:spAutoFit/>
          </a:bodyPr>
          <a:lstStyle/>
          <a:p>
            <a:r>
              <a:rPr lang="en-US" sz="2000" dirty="0"/>
              <a:t>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188" y="744024"/>
            <a:ext cx="3834154" cy="5198851"/>
          </a:xfrm>
          <a:prstGeom prst="rect">
            <a:avLst/>
          </a:prstGeom>
        </p:spPr>
      </p:pic>
      <p:sp>
        <p:nvSpPr>
          <p:cNvPr id="5" name="Rectangle 4"/>
          <p:cNvSpPr/>
          <p:nvPr/>
        </p:nvSpPr>
        <p:spPr>
          <a:xfrm>
            <a:off x="1634614" y="2186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34612" y="5029627"/>
            <a:ext cx="4829877" cy="707886"/>
          </a:xfrm>
          <a:prstGeom prst="rect">
            <a:avLst/>
          </a:prstGeom>
          <a:noFill/>
        </p:spPr>
        <p:txBody>
          <a:bodyPr wrap="square" rtlCol="0">
            <a:spAutoFit/>
          </a:bodyPr>
          <a:lstStyle/>
          <a:p>
            <a:r>
              <a:rPr lang="en-US" sz="2000" dirty="0"/>
              <a:t>The </a:t>
            </a:r>
            <a:r>
              <a:rPr lang="en-US" sz="2000" dirty="0">
                <a:hlinkClick r:id="rId4"/>
              </a:rPr>
              <a:t>first time in decades I’d come forward</a:t>
            </a:r>
            <a:r>
              <a:rPr lang="en-US" sz="2000" dirty="0"/>
              <a:t> </a:t>
            </a:r>
          </a:p>
          <a:p>
            <a:r>
              <a:rPr lang="en-US" sz="2000" dirty="0"/>
              <a:t>and begun </a:t>
            </a:r>
            <a:r>
              <a:rPr lang="en-US" sz="2000" dirty="0">
                <a:hlinkClick r:id="rId5"/>
              </a:rPr>
              <a:t>telling the story</a:t>
            </a:r>
            <a:r>
              <a:rPr lang="en-US" sz="2000" dirty="0"/>
              <a:t> . . .</a:t>
            </a:r>
          </a:p>
        </p:txBody>
      </p:sp>
      <p:sp>
        <p:nvSpPr>
          <p:cNvPr id="7" name="TextBox 6"/>
          <p:cNvSpPr txBox="1"/>
          <p:nvPr/>
        </p:nvSpPr>
        <p:spPr>
          <a:xfrm>
            <a:off x="1634613" y="3027865"/>
            <a:ext cx="3869201" cy="707886"/>
          </a:xfrm>
          <a:prstGeom prst="rect">
            <a:avLst/>
          </a:prstGeom>
          <a:noFill/>
        </p:spPr>
        <p:txBody>
          <a:bodyPr wrap="none" rtlCol="0">
            <a:spAutoFit/>
          </a:bodyPr>
          <a:lstStyle/>
          <a:p>
            <a:r>
              <a:rPr lang="en-US" sz="2000" dirty="0"/>
              <a:t>Along the way I uncovered all sorts </a:t>
            </a:r>
          </a:p>
          <a:p>
            <a:r>
              <a:rPr lang="en-US" sz="2000" dirty="0"/>
              <a:t>of fascinating data and evidence.</a:t>
            </a:r>
          </a:p>
        </p:txBody>
      </p:sp>
      <p:pic>
        <p:nvPicPr>
          <p:cNvPr id="8" name="Picture 7">
            <a:hlinkClick r:id="rId6"/>
            <a:extLst>
              <a:ext uri="{FF2B5EF4-FFF2-40B4-BE49-F238E27FC236}">
                <a16:creationId xmlns:a16="http://schemas.microsoft.com/office/drawing/2014/main" id="{B16AE2D3-E515-4F48-94A3-9DC370250B35}"/>
              </a:ext>
            </a:extLst>
          </p:cNvPr>
          <p:cNvPicPr>
            <a:picLocks noChangeAspect="1"/>
          </p:cNvPicPr>
          <p:nvPr/>
        </p:nvPicPr>
        <p:blipFill>
          <a:blip r:embed="rId7"/>
          <a:stretch>
            <a:fillRect/>
          </a:stretch>
        </p:blipFill>
        <p:spPr>
          <a:xfrm>
            <a:off x="1741289" y="744024"/>
            <a:ext cx="1265768" cy="1265768"/>
          </a:xfrm>
          <a:prstGeom prst="rect">
            <a:avLst/>
          </a:prstGeom>
          <a:ln>
            <a:solidFill>
              <a:schemeClr val="accent1"/>
            </a:solidFill>
          </a:ln>
        </p:spPr>
      </p:pic>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8775" y="715436"/>
            <a:ext cx="7274563" cy="5427127"/>
          </a:xfrm>
          <a:prstGeom prst="rect">
            <a:avLst/>
          </a:prstGeom>
          <a:noFill/>
        </p:spPr>
        <p:txBody>
          <a:bodyPr wrap="square" rtlCol="0">
            <a:spAutoFit/>
          </a:bodyPr>
          <a:lstStyle/>
          <a:p>
            <a:r>
              <a:rPr lang="en-US" sz="2000" b="1" dirty="0"/>
              <a:t>Links re my investigation to understand </a:t>
            </a:r>
          </a:p>
          <a:p>
            <a:pPr>
              <a:spcAft>
                <a:spcPts val="6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600"/>
              </a:spcAft>
            </a:pPr>
            <a:r>
              <a:rPr lang="en-US" sz="2000" b="1" dirty="0"/>
              <a:t>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400"/>
              </a:spcAft>
            </a:pPr>
            <a:r>
              <a:rPr lang="en-US" sz="2000" dirty="0">
                <a:hlinkClick r:id="rId8"/>
              </a:rPr>
              <a:t>IEEE &amp; Royal Society of Edinburgh, James Clerk Maxwell Medal, 2015</a:t>
            </a:r>
            <a:endParaRPr lang="en-US" sz="2000" dirty="0"/>
          </a:p>
          <a:p>
            <a:pPr>
              <a:spcAft>
                <a:spcPts val="400"/>
              </a:spcAft>
            </a:pPr>
            <a:r>
              <a:rPr lang="en-US" sz="2000" dirty="0">
                <a:hlinkClick r:id="rId9"/>
              </a:rPr>
              <a:t>Honorary Doctorate, University of Victoria, 2016</a:t>
            </a:r>
            <a:endParaRPr lang="en-US" sz="2000" dirty="0"/>
          </a:p>
          <a:p>
            <a:pPr>
              <a:spcAft>
                <a:spcPts val="400"/>
              </a:spcAft>
            </a:pPr>
            <a:r>
              <a:rPr lang="en-US" sz="2000" dirty="0">
                <a:hlinkClick r:id="rId10"/>
              </a:rPr>
              <a:t>Fellow of the AAAS, 2017.</a:t>
            </a:r>
            <a:endParaRPr lang="en-US" sz="2000" dirty="0"/>
          </a:p>
          <a:p>
            <a:pPr>
              <a:spcAft>
                <a:spcPts val="400"/>
              </a:spcAft>
            </a:pPr>
            <a:r>
              <a:rPr lang="en-US" sz="2000" dirty="0">
                <a:hlinkClick r:id="rId11"/>
              </a:rPr>
              <a:t>Honorary Doctorate, University of Michigan, 2018.</a:t>
            </a:r>
            <a:endParaRPr lang="en-US" sz="2000" dirty="0"/>
          </a:p>
        </p:txBody>
      </p:sp>
      <p:pic>
        <p:nvPicPr>
          <p:cNvPr id="3" name="Picture 2">
            <a:hlinkClick r:id="rId12"/>
            <a:extLst>
              <a:ext uri="{FF2B5EF4-FFF2-40B4-BE49-F238E27FC236}">
                <a16:creationId xmlns:a16="http://schemas.microsoft.com/office/drawing/2014/main" id="{431279B9-C371-4145-87AA-072CAB5FF590}"/>
              </a:ext>
            </a:extLst>
          </p:cNvPr>
          <p:cNvPicPr>
            <a:picLocks noChangeAspect="1"/>
          </p:cNvPicPr>
          <p:nvPr/>
        </p:nvPicPr>
        <p:blipFill>
          <a:blip r:embed="rId13"/>
          <a:stretch>
            <a:fillRect/>
          </a:stretch>
        </p:blipFill>
        <p:spPr>
          <a:xfrm>
            <a:off x="7741762" y="861083"/>
            <a:ext cx="2212006" cy="2277901"/>
          </a:xfrm>
          <a:prstGeom prst="rect">
            <a:avLst/>
          </a:prstGeom>
          <a:ln>
            <a:solidFill>
              <a:schemeClr val="accent1"/>
            </a:solidFill>
          </a:ln>
        </p:spPr>
      </p:pic>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 calcmode="lin" valueType="num">
                                      <p:cBhvr additive="base">
                                        <p:cTn id="2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97"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093400" y="800076"/>
            <a:ext cx="7852567" cy="820738"/>
          </a:xfrm>
          <a:prstGeom prst="rect">
            <a:avLst/>
          </a:prstGeom>
          <a:noFill/>
        </p:spPr>
        <p:txBody>
          <a:bodyPr wrap="square" rtlCol="0">
            <a:spAutoFit/>
          </a:bodyPr>
          <a:lstStyle/>
          <a:p>
            <a:pPr algn="ctr">
              <a:spcAft>
                <a:spcPts val="400"/>
              </a:spcAft>
            </a:pPr>
            <a:r>
              <a:rPr lang="en-US" sz="2200" b="1" dirty="0"/>
              <a:t>But how did Lynn’s ‘disappearance” happen in the first place?</a:t>
            </a:r>
          </a:p>
          <a:p>
            <a:pPr algn="ctr">
              <a:spcAft>
                <a:spcPts val="400"/>
              </a:spcAft>
            </a:pPr>
            <a:r>
              <a:rPr lang="en-US" sz="2200" b="1" dirty="0"/>
              <a:t>A Counter-Intuitive Explanatory-Conjecture: The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349" y="1124449"/>
            <a:ext cx="8465318" cy="4262705"/>
          </a:xfrm>
          <a:prstGeom prst="rect">
            <a:avLst/>
          </a:prstGeom>
        </p:spPr>
        <p:txBody>
          <a:bodyPr wrap="square">
            <a:spAutoFit/>
          </a:bodyPr>
          <a:lstStyle/>
          <a:p>
            <a:pPr algn="just">
              <a:spcAft>
                <a:spcPts val="1200"/>
              </a:spcAft>
            </a:pPr>
            <a:r>
              <a:rPr lang="en-US" sz="2000" b="1" dirty="0"/>
              <a:t>Throughout this case-study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3" tooltip="Matilda effect"/>
              </a:rPr>
              <a:t>Matilda effect</a:t>
            </a:r>
            <a:r>
              <a:rPr lang="en-US" sz="2000" dirty="0"/>
              <a:t>” (repression of women scientists’ contributions) </a:t>
            </a:r>
          </a:p>
          <a:p>
            <a:pPr algn="just"/>
            <a:r>
              <a:rPr lang="en-US" sz="2000" dirty="0"/>
              <a:t>      (ii) the "</a:t>
            </a:r>
            <a:r>
              <a:rPr lang="en-US" sz="2000" dirty="0">
                <a:hlinkClick r:id="rId4"/>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5"/>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spcAft>
                <a:spcPts val="400"/>
              </a:spcAft>
            </a:pPr>
            <a:r>
              <a:rPr lang="en-US" sz="2000" b="1" dirty="0"/>
              <a:t>But is that all that’s happening?  </a:t>
            </a:r>
          </a:p>
          <a:p>
            <a:pPr algn="just">
              <a:spcAft>
                <a:spcPts val="400"/>
              </a:spcAft>
            </a:pPr>
            <a:r>
              <a:rPr lang="en-US" sz="2000" b="1" dirty="0"/>
              <a:t>Or are other, far deeper, systemic 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9C19E7C5-D32C-4017-ACEC-70F474A4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228" y="1332904"/>
            <a:ext cx="8157337" cy="4588502"/>
          </a:xfrm>
          <a:prstGeom prst="rect">
            <a:avLst/>
          </a:prstGeom>
        </p:spPr>
      </p:pic>
      <p:sp>
        <p:nvSpPr>
          <p:cNvPr id="4" name="TextBox 3">
            <a:extLst>
              <a:ext uri="{FF2B5EF4-FFF2-40B4-BE49-F238E27FC236}">
                <a16:creationId xmlns:a16="http://schemas.microsoft.com/office/drawing/2014/main" id="{CF89BD7A-B97F-479E-A00F-AF1776E34696}"/>
              </a:ext>
            </a:extLst>
          </p:cNvPr>
          <p:cNvSpPr txBox="1"/>
          <p:nvPr/>
        </p:nvSpPr>
        <p:spPr>
          <a:xfrm>
            <a:off x="1853409" y="840704"/>
            <a:ext cx="8282973" cy="369332"/>
          </a:xfrm>
          <a:prstGeom prst="rect">
            <a:avLst/>
          </a:prstGeom>
          <a:noFill/>
        </p:spPr>
        <p:txBody>
          <a:bodyPr wrap="none" rtlCol="0">
            <a:spAutoFit/>
          </a:bodyPr>
          <a:lstStyle/>
          <a:p>
            <a:r>
              <a:rPr lang="en-US" b="1" dirty="0"/>
              <a:t>Listen . . . and imagine that you are there in the White House audience with Lynn . . . </a:t>
            </a:r>
          </a:p>
        </p:txBody>
      </p:sp>
    </p:spTree>
    <p:extLst>
      <p:ext uri="{BB962C8B-B14F-4D97-AF65-F5344CB8AC3E}">
        <p14:creationId xmlns:p14="http://schemas.microsoft.com/office/powerpoint/2010/main" val="3112302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internally-orientating towards ‘novelties’ they stumble upon, most people look for cues by others . . . and not just whether to accept or reject the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newly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545" y="1668978"/>
            <a:ext cx="6681092" cy="1261884"/>
          </a:xfrm>
          <a:prstGeom prst="rect">
            <a:avLst/>
          </a:prstGeom>
          <a:noFill/>
        </p:spPr>
        <p:txBody>
          <a:bodyPr wrap="square" rtlCol="0">
            <a:spAutoFit/>
          </a:bodyPr>
          <a:lstStyle/>
          <a:p>
            <a:r>
              <a:rPr lang="en-US" sz="1900" dirty="0"/>
              <a:t>Most students in MIT’78 thought they were learning “how chips were designed in Silicon Valley” (the course was, in effect, </a:t>
            </a:r>
            <a:r>
              <a:rPr lang="en-US" sz="1900" dirty="0">
                <a:hlinkClick r:id="rId2"/>
              </a:rPr>
              <a:t>a giant MIT hack</a:t>
            </a:r>
            <a:r>
              <a:rPr lang="en-US" sz="1900" dirty="0"/>
              <a:t>!). They “did it” without realizing they were learning radical new methods. </a:t>
            </a:r>
          </a:p>
        </p:txBody>
      </p:sp>
      <p:pic>
        <p:nvPicPr>
          <p:cNvPr id="6" name="Picture 5">
            <a:extLst>
              <a:ext uri="{FF2B5EF4-FFF2-40B4-BE49-F238E27FC236}">
                <a16:creationId xmlns:a16="http://schemas.microsoft.com/office/drawing/2014/main" id="{46452BFC-46C7-4952-82AF-82FE7EC7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637" y="1099940"/>
            <a:ext cx="2584122" cy="1852766"/>
          </a:xfrm>
          <a:prstGeom prst="rect">
            <a:avLst/>
          </a:prstGeom>
        </p:spPr>
      </p:pic>
      <p:sp>
        <p:nvSpPr>
          <p:cNvPr id="8" name="Rectangle 7">
            <a:extLst>
              <a:ext uri="{FF2B5EF4-FFF2-40B4-BE49-F238E27FC236}">
                <a16:creationId xmlns:a16="http://schemas.microsoft.com/office/drawing/2014/main" id="{93D7FC36-0783-4E71-BD03-BCE7E8850099}"/>
              </a:ext>
            </a:extLst>
          </p:cNvPr>
          <p:cNvSpPr/>
          <p:nvPr/>
        </p:nvSpPr>
        <p:spPr>
          <a:xfrm>
            <a:off x="1422545" y="1099940"/>
            <a:ext cx="5167440" cy="461665"/>
          </a:xfrm>
          <a:prstGeom prst="rect">
            <a:avLst/>
          </a:prstGeom>
        </p:spPr>
        <p:txBody>
          <a:bodyPr wrap="none">
            <a:spAutoFit/>
          </a:bodyPr>
          <a:lstStyle/>
          <a:p>
            <a:pPr lvl="0"/>
            <a:r>
              <a:rPr lang="en-US" sz="2400" b="1" dirty="0">
                <a:solidFill>
                  <a:prstClr val="black"/>
                </a:solidFill>
              </a:rPr>
              <a:t>Visualizing the Conway Effect in action:</a:t>
            </a:r>
          </a:p>
        </p:txBody>
      </p:sp>
      <p:sp>
        <p:nvSpPr>
          <p:cNvPr id="9" name="Rectangle 8">
            <a:extLst>
              <a:ext uri="{FF2B5EF4-FFF2-40B4-BE49-F238E27FC236}">
                <a16:creationId xmlns:a16="http://schemas.microsoft.com/office/drawing/2014/main" id="{12012B7B-9C3A-46C0-9FE0-438C1D8D675C}"/>
              </a:ext>
            </a:extLst>
          </p:cNvPr>
          <p:cNvSpPr/>
          <p:nvPr/>
        </p:nvSpPr>
        <p:spPr>
          <a:xfrm>
            <a:off x="1422544" y="5274765"/>
            <a:ext cx="8794475" cy="384721"/>
          </a:xfrm>
          <a:prstGeom prst="rect">
            <a:avLst/>
          </a:prstGeom>
        </p:spPr>
        <p:txBody>
          <a:bodyPr wrap="square">
            <a:spAutoFit/>
          </a:bodyPr>
          <a:lstStyle/>
          <a:p>
            <a:r>
              <a:rPr lang="en-US" sz="1900" b="1" dirty="0">
                <a:solidFill>
                  <a:prstClr val="black"/>
                </a:solidFill>
              </a:rPr>
              <a:t>By ‘hiding in plain sight’, MPC79 simply ‘disappeared’ from view as an innovation!</a:t>
            </a:r>
            <a:endParaRPr lang="en-US" sz="1900" dirty="0"/>
          </a:p>
        </p:txBody>
      </p:sp>
      <p:sp>
        <p:nvSpPr>
          <p:cNvPr id="10" name="Rectangle 9">
            <a:extLst>
              <a:ext uri="{FF2B5EF4-FFF2-40B4-BE49-F238E27FC236}">
                <a16:creationId xmlns:a16="http://schemas.microsoft.com/office/drawing/2014/main" id="{BA1064F6-7298-4629-864E-BBA342779863}"/>
              </a:ext>
            </a:extLst>
          </p:cNvPr>
          <p:cNvSpPr/>
          <p:nvPr/>
        </p:nvSpPr>
        <p:spPr>
          <a:xfrm>
            <a:off x="1422544" y="4441410"/>
            <a:ext cx="9204026" cy="677108"/>
          </a:xfrm>
          <a:prstGeom prst="rect">
            <a:avLst/>
          </a:prstGeom>
        </p:spPr>
        <p:txBody>
          <a:bodyPr wrap="square">
            <a:spAutoFit/>
          </a:bodyPr>
          <a:lstStyle/>
          <a:p>
            <a:pPr lvl="0"/>
            <a:r>
              <a:rPr lang="en-US" sz="1900" dirty="0">
                <a:solidFill>
                  <a:prstClr val="black"/>
                </a:solidFill>
              </a:rPr>
              <a:t>No one realized MPC79 was an even larger </a:t>
            </a:r>
            <a:r>
              <a:rPr lang="en-US" sz="1900" dirty="0">
                <a:solidFill>
                  <a:prstClr val="black"/>
                </a:solidFill>
                <a:hlinkClick r:id="rId4">
                  <a:extLst>
                    <a:ext uri="{A12FA001-AC4F-418D-AE19-62706E023703}">
                      <ahyp:hlinkClr xmlns:ahyp="http://schemas.microsoft.com/office/drawing/2018/hyperlinkcolor" val="tx"/>
                    </a:ext>
                  </a:extLst>
                </a:hlinkClick>
              </a:rPr>
              <a:t>paradigm-shiftin</a:t>
            </a:r>
            <a:r>
              <a:rPr lang="en-US" sz="1900" u="sng" dirty="0">
                <a:solidFill>
                  <a:prstClr val="black"/>
                </a:solidFill>
                <a:hlinkClick r:id="rId4">
                  <a:extLst>
                    <a:ext uri="{A12FA001-AC4F-418D-AE19-62706E023703}">
                      <ahyp:hlinkClr xmlns:ahyp="http://schemas.microsoft.com/office/drawing/2018/hyperlinkcolor" val="tx"/>
                    </a:ext>
                  </a:extLst>
                </a:hlinkClick>
              </a:rPr>
              <a:t>g</a:t>
            </a:r>
            <a:r>
              <a:rPr lang="en-US" sz="1900" u="sng" dirty="0">
                <a:solidFill>
                  <a:prstClr val="black"/>
                </a:solidFill>
              </a:rPr>
              <a:t>-hackathon</a:t>
            </a:r>
            <a:r>
              <a:rPr lang="en-US" sz="1900" dirty="0">
                <a:solidFill>
                  <a:prstClr val="black"/>
                </a:solidFill>
              </a:rPr>
              <a:t> that was launching</a:t>
            </a:r>
          </a:p>
          <a:p>
            <a:pPr lvl="0"/>
            <a:r>
              <a:rPr lang="en-US" sz="1900" dirty="0">
                <a:solidFill>
                  <a:prstClr val="black"/>
                </a:solidFill>
              </a:rPr>
              <a:t>the modern microchip </a:t>
            </a:r>
            <a:r>
              <a:rPr lang="en-US" sz="1900" u="sng" dirty="0">
                <a:solidFill>
                  <a:prstClr val="black"/>
                </a:solidFill>
              </a:rPr>
              <a:t>“fabless </a:t>
            </a:r>
            <a:r>
              <a:rPr lang="en-US" sz="1900" u="sng" dirty="0" err="1">
                <a:solidFill>
                  <a:prstClr val="black"/>
                </a:solidFill>
              </a:rPr>
              <a:t>design”+“silicon</a:t>
            </a:r>
            <a:r>
              <a:rPr lang="en-US" sz="1900" u="sng" dirty="0">
                <a:solidFill>
                  <a:prstClr val="black"/>
                </a:solidFill>
              </a:rPr>
              <a:t> </a:t>
            </a:r>
            <a:r>
              <a:rPr lang="en-US" sz="1900" u="sng" dirty="0" err="1">
                <a:solidFill>
                  <a:prstClr val="black"/>
                </a:solidFill>
              </a:rPr>
              <a:t>foundries”+“e-commerce</a:t>
            </a:r>
            <a:r>
              <a:rPr lang="en-US" sz="1900" u="sng" dirty="0">
                <a:solidFill>
                  <a:prstClr val="black"/>
                </a:solidFill>
              </a:rPr>
              <a:t>” </a:t>
            </a:r>
            <a:r>
              <a:rPr lang="en-US" sz="1900" dirty="0">
                <a:solidFill>
                  <a:prstClr val="black"/>
                </a:solidFill>
              </a:rPr>
              <a:t>infrastructure.</a:t>
            </a:r>
          </a:p>
        </p:txBody>
      </p:sp>
      <p:sp>
        <p:nvSpPr>
          <p:cNvPr id="11" name="Rectangle 10">
            <a:extLst>
              <a:ext uri="{FF2B5EF4-FFF2-40B4-BE49-F238E27FC236}">
                <a16:creationId xmlns:a16="http://schemas.microsoft.com/office/drawing/2014/main" id="{463E1B64-A96A-45C4-BBFE-537869EFD72E}"/>
              </a:ext>
            </a:extLst>
          </p:cNvPr>
          <p:cNvSpPr/>
          <p:nvPr/>
        </p:nvSpPr>
        <p:spPr>
          <a:xfrm>
            <a:off x="1422545" y="3059819"/>
            <a:ext cx="8271961" cy="969496"/>
          </a:xfrm>
          <a:prstGeom prst="rect">
            <a:avLst/>
          </a:prstGeom>
        </p:spPr>
        <p:txBody>
          <a:bodyPr wrap="square">
            <a:spAutoFit/>
          </a:bodyPr>
          <a:lstStyle/>
          <a:p>
            <a:pPr lvl="0"/>
            <a:r>
              <a:rPr lang="en-US" sz="1900" dirty="0">
                <a:solidFill>
                  <a:prstClr val="black"/>
                </a:solidFill>
              </a:rPr>
              <a:t>The </a:t>
            </a:r>
            <a:r>
              <a:rPr lang="en-US" sz="1900" dirty="0">
                <a:solidFill>
                  <a:prstClr val="black"/>
                </a:solidFill>
                <a:hlinkClick r:id="rId5">
                  <a:extLst>
                    <a:ext uri="{A12FA001-AC4F-418D-AE19-62706E023703}">
                      <ahyp:hlinkClr xmlns:ahyp="http://schemas.microsoft.com/office/drawing/2018/hyperlinkcolor" val="tx"/>
                    </a:ext>
                  </a:extLst>
                </a:hlinkClick>
              </a:rPr>
              <a:t>astonished reaction amongst Silicon Valley’s cognoscenti </a:t>
            </a:r>
            <a:r>
              <a:rPr lang="en-US" sz="1900" dirty="0">
                <a:solidFill>
                  <a:prstClr val="black"/>
                </a:solidFill>
              </a:rPr>
              <a:t>led to intense interest in reverse engineering “How MIT did this”, and many research universities immediately wanted to offer similar “</a:t>
            </a:r>
            <a:r>
              <a:rPr lang="en-US" sz="1900" dirty="0">
                <a:solidFill>
                  <a:prstClr val="black"/>
                </a:solidFill>
                <a:hlinkClick r:id="rId6">
                  <a:extLst>
                    <a:ext uri="{A12FA001-AC4F-418D-AE19-62706E023703}">
                      <ahyp:hlinkClr xmlns:ahyp="http://schemas.microsoft.com/office/drawing/2018/hyperlinkcolor" val="tx"/>
                    </a:ext>
                  </a:extLst>
                </a:hlinkClick>
              </a:rPr>
              <a:t>MIT VLSI courses</a:t>
            </a:r>
            <a:r>
              <a:rPr lang="en-US" sz="1900" dirty="0">
                <a:solidFill>
                  <a:prstClr val="black"/>
                </a:solidFill>
              </a:rPr>
              <a:t>”.</a:t>
            </a:r>
            <a:endParaRPr lang="en-US" sz="1900" dirty="0"/>
          </a:p>
        </p:txBody>
      </p:sp>
      <p:sp>
        <p:nvSpPr>
          <p:cNvPr id="12" name="Rectangle 11">
            <a:extLst>
              <a:ext uri="{FF2B5EF4-FFF2-40B4-BE49-F238E27FC236}">
                <a16:creationId xmlns:a16="http://schemas.microsoft.com/office/drawing/2014/main" id="{75A58627-A36E-4F59-9DC4-53F3A11684B4}"/>
              </a:ext>
            </a:extLst>
          </p:cNvPr>
          <p:cNvSpPr/>
          <p:nvPr/>
        </p:nvSpPr>
        <p:spPr>
          <a:xfrm>
            <a:off x="1422545" y="4139395"/>
            <a:ext cx="9236354" cy="384721"/>
          </a:xfrm>
          <a:prstGeom prst="rect">
            <a:avLst/>
          </a:prstGeom>
        </p:spPr>
        <p:txBody>
          <a:bodyPr wrap="square">
            <a:spAutoFit/>
          </a:bodyPr>
          <a:lstStyle/>
          <a:p>
            <a:r>
              <a:rPr lang="en-US" sz="1900" dirty="0">
                <a:solidFill>
                  <a:prstClr val="black"/>
                </a:solidFill>
              </a:rPr>
              <a:t>The next year, the MPC79 chip designers took ‘foundry access’ for granted and just ‘used it’.</a:t>
            </a:r>
            <a:endParaRPr lang="en-US" sz="19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90164" y="934442"/>
            <a:ext cx="9573194" cy="461665"/>
          </a:xfrm>
          <a:prstGeom prst="rect">
            <a:avLst/>
          </a:prstGeom>
        </p:spPr>
        <p:txBody>
          <a:bodyPr wrap="square">
            <a:spAutoFit/>
          </a:bodyPr>
          <a:lstStyle/>
          <a:p>
            <a:pPr>
              <a:spcAft>
                <a:spcPts val="2000"/>
              </a:spcAft>
            </a:pPr>
            <a:r>
              <a:rPr lang="en-US" sz="2400" b="1" dirty="0"/>
              <a:t>What might MPC79 participants have been thinking?</a:t>
            </a:r>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935" y="3471183"/>
            <a:ext cx="1692846" cy="2291938"/>
          </a:xfrm>
          <a:prstGeom prst="rect">
            <a:avLst/>
          </a:prstGeom>
        </p:spPr>
      </p:pic>
      <p:sp>
        <p:nvSpPr>
          <p:cNvPr id="10" name="Rectangle 9">
            <a:extLst>
              <a:ext uri="{FF2B5EF4-FFF2-40B4-BE49-F238E27FC236}">
                <a16:creationId xmlns:a16="http://schemas.microsoft.com/office/drawing/2014/main" id="{C75839ED-D508-48C6-B1D4-ACEDFA50510C}"/>
              </a:ext>
            </a:extLst>
          </p:cNvPr>
          <p:cNvSpPr/>
          <p:nvPr/>
        </p:nvSpPr>
        <p:spPr>
          <a:xfrm>
            <a:off x="990164" y="4789422"/>
            <a:ext cx="8798008" cy="707886"/>
          </a:xfrm>
          <a:prstGeom prst="rect">
            <a:avLst/>
          </a:prstGeom>
        </p:spPr>
        <p:txBody>
          <a:bodyPr wrap="square">
            <a:spAutoFit/>
          </a:bodyPr>
          <a:lstStyle/>
          <a:p>
            <a:pPr lvl="0"/>
            <a:r>
              <a:rPr lang="en-US" sz="2000" dirty="0">
                <a:solidFill>
                  <a:prstClr val="black"/>
                </a:solidFill>
              </a:rPr>
              <a:t>Meanwhile, Conway remained hidden in the shadows until 2012, when she finally </a:t>
            </a:r>
          </a:p>
          <a:p>
            <a:pPr lvl="0">
              <a:spcAft>
                <a:spcPts val="1200"/>
              </a:spcAft>
            </a:pPr>
            <a:r>
              <a:rPr lang="en-US" sz="2000" dirty="0">
                <a:solidFill>
                  <a:prstClr val="black"/>
                </a:solidFill>
                <a:hlinkClick r:id="rId5">
                  <a:extLst>
                    <a:ext uri="{A12FA001-AC4F-418D-AE19-62706E023703}">
                      <ahyp:hlinkClr xmlns:ahyp="http://schemas.microsoft.com/office/drawing/2018/hyperlinkcolor" val="tx"/>
                    </a:ext>
                  </a:extLst>
                </a:hlinkClick>
              </a:rPr>
              <a:t>felt able to emerge and explain how it happened</a:t>
            </a:r>
            <a:r>
              <a:rPr lang="en-US" sz="2000" dirty="0">
                <a:solidFill>
                  <a:prstClr val="black"/>
                </a:solidFill>
              </a:rPr>
              <a:t> . . . </a:t>
            </a:r>
          </a:p>
        </p:txBody>
      </p:sp>
      <p:pic>
        <p:nvPicPr>
          <p:cNvPr id="11" name="Picture 10">
            <a:extLst>
              <a:ext uri="{FF2B5EF4-FFF2-40B4-BE49-F238E27FC236}">
                <a16:creationId xmlns:a16="http://schemas.microsoft.com/office/drawing/2014/main" id="{E25CA967-A7A3-4FE6-9E9A-97AAC32C5453}"/>
              </a:ext>
            </a:extLst>
          </p:cNvPr>
          <p:cNvPicPr>
            <a:picLocks noChangeAspect="1"/>
          </p:cNvPicPr>
          <p:nvPr/>
        </p:nvPicPr>
        <p:blipFill>
          <a:blip r:embed="rId7"/>
          <a:stretch>
            <a:fillRect/>
          </a:stretch>
        </p:blipFill>
        <p:spPr>
          <a:xfrm>
            <a:off x="946493" y="3990567"/>
            <a:ext cx="8797290" cy="841321"/>
          </a:xfrm>
          <a:prstGeom prst="rect">
            <a:avLst/>
          </a:prstGeom>
        </p:spPr>
      </p:pic>
      <p:pic>
        <p:nvPicPr>
          <p:cNvPr id="12" name="Picture 11">
            <a:extLst>
              <a:ext uri="{FF2B5EF4-FFF2-40B4-BE49-F238E27FC236}">
                <a16:creationId xmlns:a16="http://schemas.microsoft.com/office/drawing/2014/main" id="{7E9CE437-35F9-4482-BBC7-4E271AF281EC}"/>
              </a:ext>
            </a:extLst>
          </p:cNvPr>
          <p:cNvPicPr>
            <a:picLocks noChangeAspect="1"/>
          </p:cNvPicPr>
          <p:nvPr/>
        </p:nvPicPr>
        <p:blipFill>
          <a:blip r:embed="rId8"/>
          <a:stretch>
            <a:fillRect/>
          </a:stretch>
        </p:blipFill>
        <p:spPr>
          <a:xfrm>
            <a:off x="946493" y="2935846"/>
            <a:ext cx="9364922" cy="841321"/>
          </a:xfrm>
          <a:prstGeom prst="rect">
            <a:avLst/>
          </a:prstGeom>
        </p:spPr>
      </p:pic>
      <p:pic>
        <p:nvPicPr>
          <p:cNvPr id="13" name="Picture 12">
            <a:extLst>
              <a:ext uri="{FF2B5EF4-FFF2-40B4-BE49-F238E27FC236}">
                <a16:creationId xmlns:a16="http://schemas.microsoft.com/office/drawing/2014/main" id="{18CB6077-1E00-45F5-B4B6-BACECB8C02FD}"/>
              </a:ext>
            </a:extLst>
          </p:cNvPr>
          <p:cNvPicPr>
            <a:picLocks noChangeAspect="1"/>
          </p:cNvPicPr>
          <p:nvPr/>
        </p:nvPicPr>
        <p:blipFill>
          <a:blip r:embed="rId9"/>
          <a:stretch>
            <a:fillRect/>
          </a:stretch>
        </p:blipFill>
        <p:spPr>
          <a:xfrm>
            <a:off x="946493" y="1879968"/>
            <a:ext cx="9406943" cy="1146147"/>
          </a:xfrm>
          <a:prstGeom prst="rect">
            <a:avLst/>
          </a:prstGeom>
        </p:spPr>
      </p:pic>
      <p:pic>
        <p:nvPicPr>
          <p:cNvPr id="14" name="Picture 13">
            <a:extLst>
              <a:ext uri="{FF2B5EF4-FFF2-40B4-BE49-F238E27FC236}">
                <a16:creationId xmlns:a16="http://schemas.microsoft.com/office/drawing/2014/main" id="{4553E7B9-3DBC-4501-B746-00878C288247}"/>
              </a:ext>
            </a:extLst>
          </p:cNvPr>
          <p:cNvPicPr>
            <a:picLocks noChangeAspect="1"/>
          </p:cNvPicPr>
          <p:nvPr/>
        </p:nvPicPr>
        <p:blipFill>
          <a:blip r:embed="rId10"/>
          <a:stretch>
            <a:fillRect/>
          </a:stretch>
        </p:blipFill>
        <p:spPr>
          <a:xfrm>
            <a:off x="946493" y="1434900"/>
            <a:ext cx="7882811" cy="536494"/>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080" y="4334180"/>
            <a:ext cx="7490624" cy="769441"/>
          </a:xfrm>
          <a:prstGeom prst="rect">
            <a:avLst/>
          </a:prstGeom>
        </p:spPr>
        <p:txBody>
          <a:bodyPr wrap="square">
            <a:spAutoFit/>
          </a:bodyPr>
          <a:lstStyle/>
          <a:p>
            <a:r>
              <a:rPr lang="en-US" sz="2200" b="1" dirty="0">
                <a:solidFill>
                  <a:srgbClr val="FF0000"/>
                </a:solidFill>
              </a:rPr>
              <a:t>Corollary: It’s possible to trigger large paradigm-shifts right out </a:t>
            </a:r>
          </a:p>
          <a:p>
            <a:r>
              <a:rPr lang="en-US" sz="2200" b="1" dirty="0">
                <a:solidFill>
                  <a:srgbClr val="FF0000"/>
                </a:solidFill>
              </a:rPr>
              <a:t>in the open, as long as people have no clue what you’re doing!</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619" y="1234060"/>
            <a:ext cx="2203300" cy="2107504"/>
          </a:xfrm>
          <a:prstGeom prst="rect">
            <a:avLst/>
          </a:prstGeom>
          <a:ln>
            <a:solidFill>
              <a:schemeClr val="accent1"/>
            </a:solidFill>
          </a:ln>
        </p:spPr>
      </p:pic>
      <p:sp>
        <p:nvSpPr>
          <p:cNvPr id="6" name="TextBox 5"/>
          <p:cNvSpPr txBox="1"/>
          <p:nvPr/>
        </p:nvSpPr>
        <p:spPr>
          <a:xfrm>
            <a:off x="8771789" y="853641"/>
            <a:ext cx="2041841" cy="353943"/>
          </a:xfrm>
          <a:prstGeom prst="rect">
            <a:avLst/>
          </a:prstGeom>
          <a:noFill/>
        </p:spPr>
        <p:txBody>
          <a:bodyPr wrap="none" rtlCol="0">
            <a:spAutoFit/>
          </a:bodyPr>
          <a:lstStyle/>
          <a:p>
            <a:r>
              <a:rPr lang="en-US" sz="1700" b="1" dirty="0"/>
              <a:t>Distracted by Greed!</a:t>
            </a:r>
          </a:p>
        </p:txBody>
      </p:sp>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457" y="4073479"/>
            <a:ext cx="2203300" cy="1550461"/>
          </a:xfrm>
          <a:prstGeom prst="rect">
            <a:avLst/>
          </a:prstGeom>
          <a:ln>
            <a:solidFill>
              <a:schemeClr val="accent1"/>
            </a:solidFill>
          </a:ln>
        </p:spPr>
      </p:pic>
      <p:sp>
        <p:nvSpPr>
          <p:cNvPr id="11" name="TextBox 10"/>
          <p:cNvSpPr txBox="1"/>
          <p:nvPr/>
        </p:nvSpPr>
        <p:spPr>
          <a:xfrm>
            <a:off x="8771789" y="3686046"/>
            <a:ext cx="2020618" cy="353943"/>
          </a:xfrm>
          <a:prstGeom prst="rect">
            <a:avLst/>
          </a:prstGeom>
          <a:noFill/>
        </p:spPr>
        <p:txBody>
          <a:bodyPr wrap="none" rtlCol="0">
            <a:spAutoFit/>
          </a:bodyPr>
          <a:lstStyle/>
          <a:p>
            <a:r>
              <a:rPr lang="en-US" sz="1700" b="1" dirty="0"/>
              <a:t>Covert </a:t>
            </a:r>
            <a:r>
              <a:rPr lang="en-US" sz="1700" b="1" dirty="0" err="1"/>
              <a:t>Visioneering</a:t>
            </a:r>
            <a:r>
              <a:rPr lang="en-US" sz="17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3"/>
              </a:rPr>
              <a:t>Link</a:t>
            </a:r>
            <a:endParaRPr lang="en-US" sz="1000" dirty="0"/>
          </a:p>
        </p:txBody>
      </p:sp>
      <p:sp>
        <p:nvSpPr>
          <p:cNvPr id="3" name="Rectangle 2">
            <a:extLst>
              <a:ext uri="{FF2B5EF4-FFF2-40B4-BE49-F238E27FC236}">
                <a16:creationId xmlns:a16="http://schemas.microsoft.com/office/drawing/2014/main" id="{B0FEEB69-0EE5-4AB9-9370-D8B1ABBA5033}"/>
              </a:ext>
            </a:extLst>
          </p:cNvPr>
          <p:cNvSpPr/>
          <p:nvPr/>
        </p:nvSpPr>
        <p:spPr>
          <a:xfrm>
            <a:off x="1094081" y="853641"/>
            <a:ext cx="7490626" cy="1308050"/>
          </a:xfrm>
          <a:prstGeom prst="rect">
            <a:avLst/>
          </a:prstGeom>
        </p:spPr>
        <p:txBody>
          <a:bodyPr wrap="square">
            <a:spAutoFit/>
          </a:bodyPr>
          <a:lstStyle/>
          <a:p>
            <a:pPr lvl="0"/>
            <a:r>
              <a:rPr lang="en-US" sz="2200" b="1" dirty="0">
                <a:solidFill>
                  <a:prstClr val="black"/>
                </a:solidFill>
              </a:rPr>
              <a:t>The Conway Effect:  </a:t>
            </a:r>
            <a:r>
              <a:rPr lang="en-US" sz="2000" dirty="0">
                <a:solidFill>
                  <a:prstClr val="black"/>
                </a:solidFill>
              </a:rPr>
              <a:t>Almost all people are blind to innovations, </a:t>
            </a:r>
          </a:p>
          <a:p>
            <a:pPr lvl="0">
              <a:spcAft>
                <a:spcPts val="600"/>
              </a:spcAft>
            </a:pPr>
            <a:r>
              <a:rPr lang="en-US" sz="2000" dirty="0">
                <a:solidFill>
                  <a:prstClr val="black"/>
                </a:solidFill>
              </a:rPr>
              <a:t>especially those made by folks they don’t expect to make innovations.</a:t>
            </a:r>
          </a:p>
          <a:p>
            <a:pPr lvl="0"/>
            <a:r>
              <a:rPr lang="en-US" sz="1600" dirty="0">
                <a:solidFill>
                  <a:prstClr val="black"/>
                </a:solidFill>
              </a:rPr>
              <a:t>      • Innovations diffuse via social-processes involving subliminal subgroup </a:t>
            </a:r>
            <a:r>
              <a:rPr lang="en-US" sz="1600" dirty="0" err="1">
                <a:solidFill>
                  <a:prstClr val="black"/>
                </a:solidFill>
              </a:rPr>
              <a:t>noticings</a:t>
            </a:r>
            <a:r>
              <a:rPr lang="en-US" sz="1600" dirty="0">
                <a:solidFill>
                  <a:prstClr val="black"/>
                </a:solidFill>
              </a:rPr>
              <a:t>, </a:t>
            </a:r>
          </a:p>
          <a:p>
            <a:pPr lvl="0">
              <a:spcAft>
                <a:spcPts val="1600"/>
              </a:spcAft>
            </a:pPr>
            <a:r>
              <a:rPr lang="en-US" sz="1600" dirty="0">
                <a:solidFill>
                  <a:prstClr val="black"/>
                </a:solidFill>
              </a:rPr>
              <a:t>         </a:t>
            </a:r>
            <a:r>
              <a:rPr lang="en-US" sz="1600" dirty="0" err="1">
                <a:solidFill>
                  <a:prstClr val="black"/>
                </a:solidFill>
              </a:rPr>
              <a:t>mimickings</a:t>
            </a:r>
            <a:r>
              <a:rPr lang="en-US" sz="1600" dirty="0">
                <a:solidFill>
                  <a:prstClr val="black"/>
                </a:solidFill>
              </a:rPr>
              <a:t>,  rejections, adoptions, adaptations, </a:t>
            </a:r>
            <a:r>
              <a:rPr lang="en-US" sz="1600" dirty="0" err="1">
                <a:solidFill>
                  <a:prstClr val="black"/>
                </a:solidFill>
              </a:rPr>
              <a:t>tradings</a:t>
            </a:r>
            <a:r>
              <a:rPr lang="en-US" sz="1600" dirty="0">
                <a:solidFill>
                  <a:prstClr val="black"/>
                </a:solidFill>
              </a:rPr>
              <a:t> and displacements</a:t>
            </a:r>
            <a:endParaRPr lang="en-US" sz="2000" dirty="0">
              <a:solidFill>
                <a:prstClr val="black"/>
              </a:solidFill>
            </a:endParaRPr>
          </a:p>
        </p:txBody>
      </p:sp>
      <p:sp>
        <p:nvSpPr>
          <p:cNvPr id="4" name="Rectangle 3">
            <a:extLst>
              <a:ext uri="{FF2B5EF4-FFF2-40B4-BE49-F238E27FC236}">
                <a16:creationId xmlns:a16="http://schemas.microsoft.com/office/drawing/2014/main" id="{7CBC332F-8342-40E3-8197-4EEF1739AD26}"/>
              </a:ext>
            </a:extLst>
          </p:cNvPr>
          <p:cNvSpPr/>
          <p:nvPr/>
        </p:nvSpPr>
        <p:spPr>
          <a:xfrm>
            <a:off x="1094080" y="2228671"/>
            <a:ext cx="7490625" cy="1200329"/>
          </a:xfrm>
          <a:prstGeom prst="rect">
            <a:avLst/>
          </a:prstGeom>
        </p:spPr>
        <p:txBody>
          <a:bodyPr wrap="square">
            <a:spAutoFit/>
          </a:bodyPr>
          <a:lstStyle/>
          <a:p>
            <a:pPr lvl="0"/>
            <a:r>
              <a:rPr lang="en-US" sz="2000" dirty="0">
                <a:solidFill>
                  <a:prstClr val="black"/>
                </a:solidFill>
              </a:rPr>
              <a:t>Meanwhile, credits for innovations as social-markers are </a:t>
            </a:r>
            <a:r>
              <a:rPr lang="en-US" sz="2000" i="1" dirty="0">
                <a:solidFill>
                  <a:prstClr val="black"/>
                </a:solidFill>
              </a:rPr>
              <a:t>separately</a:t>
            </a:r>
            <a:r>
              <a:rPr lang="en-US" sz="2000" dirty="0">
                <a:solidFill>
                  <a:prstClr val="black"/>
                </a:solidFill>
              </a:rPr>
              <a:t> </a:t>
            </a:r>
          </a:p>
          <a:p>
            <a:pPr lvl="0"/>
            <a:r>
              <a:rPr lang="en-US" sz="2000" dirty="0">
                <a:solidFill>
                  <a:prstClr val="black"/>
                </a:solidFill>
              </a:rPr>
              <a:t>subliminally assigned, gained, granted, bartered,</a:t>
            </a:r>
            <a:r>
              <a:rPr lang="en-US" sz="2000" b="1" dirty="0">
                <a:solidFill>
                  <a:prstClr val="black"/>
                </a:solidFill>
              </a:rPr>
              <a:t> seized</a:t>
            </a:r>
            <a:r>
              <a:rPr lang="en-US" sz="2000" dirty="0">
                <a:solidFill>
                  <a:prstClr val="black"/>
                </a:solidFill>
              </a:rPr>
              <a:t>, </a:t>
            </a:r>
            <a:r>
              <a:rPr lang="en-US" sz="2000" dirty="0" err="1">
                <a:solidFill>
                  <a:prstClr val="black"/>
                </a:solidFill>
              </a:rPr>
              <a:t>etc</a:t>
            </a:r>
            <a:r>
              <a:rPr lang="en-US" sz="2000" dirty="0">
                <a:solidFill>
                  <a:prstClr val="black"/>
                </a:solidFill>
              </a:rPr>
              <a:t> . . . </a:t>
            </a:r>
          </a:p>
          <a:p>
            <a:pPr lvl="0"/>
            <a:r>
              <a:rPr lang="en-US" sz="1600" dirty="0">
                <a:solidFill>
                  <a:prstClr val="black"/>
                </a:solidFill>
              </a:rPr>
              <a:t>      • Crediting-processes are modulated by visibility, status, prestige, class, power, </a:t>
            </a:r>
          </a:p>
          <a:p>
            <a:pPr lvl="0">
              <a:spcAft>
                <a:spcPts val="1600"/>
              </a:spcAft>
            </a:pPr>
            <a:r>
              <a:rPr lang="en-US" sz="1600" dirty="0">
                <a:solidFill>
                  <a:prstClr val="black"/>
                </a:solidFill>
              </a:rPr>
              <a:t>         location, credentials, prejudice, popularity, influence, money and accident . . .</a:t>
            </a:r>
            <a:endParaRPr lang="en-US" sz="2000" dirty="0">
              <a:solidFill>
                <a:prstClr val="black"/>
              </a:solidFill>
            </a:endParaRPr>
          </a:p>
        </p:txBody>
      </p:sp>
      <p:sp>
        <p:nvSpPr>
          <p:cNvPr id="7" name="Rectangle 6">
            <a:extLst>
              <a:ext uri="{FF2B5EF4-FFF2-40B4-BE49-F238E27FC236}">
                <a16:creationId xmlns:a16="http://schemas.microsoft.com/office/drawing/2014/main" id="{06226D53-F1BA-4157-B0A4-DA3FEB25FBAF}"/>
              </a:ext>
            </a:extLst>
          </p:cNvPr>
          <p:cNvSpPr/>
          <p:nvPr/>
        </p:nvSpPr>
        <p:spPr>
          <a:xfrm>
            <a:off x="1094080" y="3495980"/>
            <a:ext cx="7698932" cy="707886"/>
          </a:xfrm>
          <a:prstGeom prst="rect">
            <a:avLst/>
          </a:prstGeom>
        </p:spPr>
        <p:txBody>
          <a:bodyPr wrap="square">
            <a:spAutoFit/>
          </a:bodyPr>
          <a:lstStyle/>
          <a:p>
            <a:pPr lvl="0"/>
            <a:r>
              <a:rPr lang="en-US" sz="2000" dirty="0">
                <a:solidFill>
                  <a:prstClr val="black"/>
                </a:solidFill>
              </a:rPr>
              <a:t>The </a:t>
            </a:r>
            <a:r>
              <a:rPr lang="en-US" sz="2000" b="1" dirty="0">
                <a:solidFill>
                  <a:prstClr val="black"/>
                </a:solidFill>
              </a:rPr>
              <a:t>high visibility of crediting </a:t>
            </a:r>
            <a:r>
              <a:rPr lang="en-US" sz="2000" dirty="0">
                <a:solidFill>
                  <a:prstClr val="black"/>
                </a:solidFill>
              </a:rPr>
              <a:t>(vs the invisibility of innovations) sustains </a:t>
            </a:r>
          </a:p>
          <a:p>
            <a:pPr lvl="0">
              <a:spcAft>
                <a:spcPts val="3000"/>
              </a:spcAft>
            </a:pPr>
            <a:r>
              <a:rPr lang="en-US" sz="2000" dirty="0">
                <a:solidFill>
                  <a:prstClr val="black"/>
                </a:solidFill>
              </a:rPr>
              <a:t>both the crediting-processes </a:t>
            </a:r>
            <a:r>
              <a:rPr lang="en-US" sz="2000" u="sng" dirty="0">
                <a:solidFill>
                  <a:prstClr val="black"/>
                </a:solidFill>
              </a:rPr>
              <a:t>and</a:t>
            </a:r>
            <a:r>
              <a:rPr lang="en-US" sz="2000" dirty="0">
                <a:solidFill>
                  <a:prstClr val="black"/>
                </a:solidFill>
              </a:rPr>
              <a:t> ongoing-blindness to innovations.</a:t>
            </a:r>
          </a:p>
        </p:txBody>
      </p:sp>
      <p:sp>
        <p:nvSpPr>
          <p:cNvPr id="8" name="TextBox 7">
            <a:extLst>
              <a:ext uri="{FF2B5EF4-FFF2-40B4-BE49-F238E27FC236}">
                <a16:creationId xmlns:a16="http://schemas.microsoft.com/office/drawing/2014/main" id="{A4A1A33E-3AC6-4969-852D-125F1BCF0E1D}"/>
              </a:ext>
            </a:extLst>
          </p:cNvPr>
          <p:cNvSpPr txBox="1"/>
          <p:nvPr/>
        </p:nvSpPr>
        <p:spPr>
          <a:xfrm>
            <a:off x="1094080" y="5233935"/>
            <a:ext cx="7316426" cy="430887"/>
          </a:xfrm>
          <a:prstGeom prst="rect">
            <a:avLst/>
          </a:prstGeom>
          <a:noFill/>
        </p:spPr>
        <p:txBody>
          <a:bodyPr wrap="none" rtlCol="0">
            <a:spAutoFit/>
          </a:bodyPr>
          <a:lstStyle/>
          <a:p>
            <a:r>
              <a:rPr lang="en-US" sz="2200" b="1" dirty="0">
                <a:solidFill>
                  <a:srgbClr val="FF0000"/>
                </a:solidFill>
              </a:rPr>
              <a:t>I wonder, could this even have happened any other way . . .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741A6-4CAD-4BB7-84F8-33C130C95E86}"/>
              </a:ext>
            </a:extLst>
          </p:cNvPr>
          <p:cNvSpPr/>
          <p:nvPr/>
        </p:nvSpPr>
        <p:spPr>
          <a:xfrm>
            <a:off x="1995995" y="2882396"/>
            <a:ext cx="3931328" cy="2123658"/>
          </a:xfrm>
          <a:prstGeom prst="rect">
            <a:avLst/>
          </a:prstGeom>
        </p:spPr>
        <p:txBody>
          <a:bodyPr wrap="square">
            <a:spAutoFit/>
          </a:bodyPr>
          <a:lstStyle/>
          <a:p>
            <a:pPr>
              <a:lnSpc>
                <a:spcPct val="106000"/>
              </a:lnSpc>
            </a:pPr>
            <a:r>
              <a:rPr lang="en-US" sz="2000" b="1" dirty="0">
                <a:latin typeface="Calibri" panose="020F0502020204030204" pitchFamily="34" charset="0"/>
                <a:ea typeface="Times New Roman" panose="02020603050405020304" pitchFamily="18" charset="0"/>
                <a:cs typeface="Calibri" panose="020F0502020204030204" pitchFamily="34" charset="0"/>
              </a:rPr>
              <a:t>Lynn Conway, “The Disappeared: Beyond Winning and Losing”, </a:t>
            </a:r>
            <a:r>
              <a:rPr lang="en-US" sz="2000" b="1" i="1" dirty="0">
                <a:latin typeface="Calibri" panose="020F0502020204030204" pitchFamily="34" charset="0"/>
                <a:ea typeface="Times New Roman" panose="02020603050405020304" pitchFamily="18" charset="0"/>
                <a:cs typeface="Calibri" panose="020F0502020204030204" pitchFamily="34" charset="0"/>
              </a:rPr>
              <a:t>IEEE Computer</a:t>
            </a:r>
            <a:r>
              <a:rPr lang="en-US" sz="2000" b="1" dirty="0">
                <a:latin typeface="Calibri" panose="020F0502020204030204" pitchFamily="34" charset="0"/>
                <a:ea typeface="Times New Roman" panose="02020603050405020304" pitchFamily="18" charset="0"/>
                <a:cs typeface="Calibri" panose="020F0502020204030204" pitchFamily="34" charset="0"/>
              </a:rPr>
              <a:t>, Oct. 2018, pp. 66-73.</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1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https://www.computer.org/csdl/magazine/co/2018/10/mco2018100066/17D45WXIkDI</a:t>
            </a:r>
            <a:r>
              <a:rPr lang="en-US" sz="1100" dirty="0">
                <a:latin typeface="Calibri" panose="020F0502020204030204" pitchFamily="34" charset="0"/>
                <a:ea typeface="Times New Roman" panose="02020603050405020304" pitchFamily="18" charset="0"/>
                <a:cs typeface="Calibri" panose="020F0502020204030204" pitchFamily="34" charset="0"/>
              </a:rPr>
              <a:t>  (</a:t>
            </a:r>
            <a:r>
              <a:rPr lang="en-US" sz="1100" b="1" dirty="0">
                <a:latin typeface="Calibri" panose="020F0502020204030204" pitchFamily="34" charset="0"/>
                <a:ea typeface="Times New Roman" panose="02020603050405020304" pitchFamily="18" charset="0"/>
                <a:cs typeface="Calibri" panose="020F0502020204030204" pitchFamily="34" charset="0"/>
              </a:rPr>
              <a:t>HTML</a:t>
            </a:r>
            <a:r>
              <a:rPr lang="en-US" sz="1100" dirty="0">
                <a:latin typeface="Calibri" panose="020F0502020204030204" pitchFamily="34" charset="0"/>
                <a:ea typeface="Times New Roman" panose="02020603050405020304" pitchFamily="18" charset="0"/>
                <a:cs typeface="Calibri" panose="020F0502020204030204" pitchFamily="34" charset="0"/>
              </a:rPr>
              <a:t>)  </a:t>
            </a:r>
          </a:p>
          <a:p>
            <a:pPr>
              <a:lnSpc>
                <a:spcPct val="106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1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http://ai.eecs.umich.edu/people/conway/Memoirs/IEEE_Computer/The_Disappeared_-_Beyond_Winning_and_Losing.pdf</a:t>
            </a:r>
            <a:r>
              <a:rPr lang="en-US" sz="1100" dirty="0">
                <a:latin typeface="Calibri" panose="020F0502020204030204" pitchFamily="34" charset="0"/>
                <a:ea typeface="Times New Roman" panose="02020603050405020304" pitchFamily="18" charset="0"/>
                <a:cs typeface="Calibri" panose="020F0502020204030204" pitchFamily="34" charset="0"/>
              </a:rPr>
              <a:t>  (</a:t>
            </a:r>
            <a:r>
              <a:rPr lang="en-US" sz="1100" b="1" dirty="0">
                <a:latin typeface="Calibri" panose="020F0502020204030204" pitchFamily="34" charset="0"/>
                <a:ea typeface="Times New Roman" panose="02020603050405020304" pitchFamily="18" charset="0"/>
                <a:cs typeface="Calibri" panose="020F0502020204030204" pitchFamily="34" charset="0"/>
              </a:rPr>
              <a:t>PDF</a:t>
            </a:r>
            <a:r>
              <a:rPr lang="en-US" sz="11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close up of text on a white background&#10;&#10;Description automatically generated">
            <a:hlinkClick r:id="rId4"/>
            <a:extLst>
              <a:ext uri="{FF2B5EF4-FFF2-40B4-BE49-F238E27FC236}">
                <a16:creationId xmlns:a16="http://schemas.microsoft.com/office/drawing/2014/main" id="{0D00AFEF-6A6D-4A3A-A40A-E571CF091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424" y="907113"/>
            <a:ext cx="3655768" cy="4948824"/>
          </a:xfrm>
          <a:prstGeom prst="rect">
            <a:avLst/>
          </a:prstGeom>
          <a:ln>
            <a:solidFill>
              <a:schemeClr val="accent1"/>
            </a:solidFill>
          </a:ln>
        </p:spPr>
      </p:pic>
      <p:sp>
        <p:nvSpPr>
          <p:cNvPr id="6" name="Rectangle 5">
            <a:extLst>
              <a:ext uri="{FF2B5EF4-FFF2-40B4-BE49-F238E27FC236}">
                <a16:creationId xmlns:a16="http://schemas.microsoft.com/office/drawing/2014/main" id="{44DAF980-178F-40D9-B454-CC70B3DDA641}"/>
              </a:ext>
            </a:extLst>
          </p:cNvPr>
          <p:cNvSpPr/>
          <p:nvPr/>
        </p:nvSpPr>
        <p:spPr>
          <a:xfrm>
            <a:off x="1995995" y="1524354"/>
            <a:ext cx="4498021" cy="1057212"/>
          </a:xfrm>
          <a:prstGeom prst="rect">
            <a:avLst/>
          </a:prstGeom>
        </p:spPr>
        <p:txBody>
          <a:bodyPr wrap="square">
            <a:spAutoFit/>
          </a:bodyPr>
          <a:lstStyle/>
          <a:p>
            <a:pPr lvl="0">
              <a:lnSpc>
                <a:spcPct val="106000"/>
              </a:lnSpc>
            </a:pPr>
            <a:r>
              <a:rPr lang="en-US" sz="2000" dirty="0">
                <a:solidFill>
                  <a:prstClr val="black"/>
                </a:solidFill>
                <a:latin typeface="Calibri" panose="020F0502020204030204" pitchFamily="34" charset="0"/>
                <a:ea typeface="Times New Roman" panose="02020603050405020304" pitchFamily="18" charset="0"/>
                <a:cs typeface="Calibri" panose="020F0502020204030204" pitchFamily="34" charset="0"/>
              </a:rPr>
              <a:t>To learn more about the "disappearance" of women in STEM and my conjecture about its causes, see this recent report: </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97DBD56-650E-4B4E-858B-43F44C197B7E}"/>
              </a:ext>
            </a:extLst>
          </p:cNvPr>
          <p:cNvSpPr txBox="1"/>
          <p:nvPr/>
        </p:nvSpPr>
        <p:spPr>
          <a:xfrm>
            <a:off x="1995995" y="1124244"/>
            <a:ext cx="2841227" cy="400110"/>
          </a:xfrm>
          <a:prstGeom prst="rect">
            <a:avLst/>
          </a:prstGeom>
          <a:noFill/>
        </p:spPr>
        <p:txBody>
          <a:bodyPr wrap="none" rtlCol="0">
            <a:spAutoFit/>
          </a:bodyPr>
          <a:lstStyle/>
          <a:p>
            <a:r>
              <a:rPr lang="en-US" sz="2000" b="1" dirty="0"/>
              <a:t>Now, To Wrap Things Up:</a:t>
            </a:r>
          </a:p>
        </p:txBody>
      </p:sp>
    </p:spTree>
    <p:extLst>
      <p:ext uri="{BB962C8B-B14F-4D97-AF65-F5344CB8AC3E}">
        <p14:creationId xmlns:p14="http://schemas.microsoft.com/office/powerpoint/2010/main" val="36249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Xerox PARC and </a:t>
            </a:r>
          </a:p>
          <a:p>
            <a:pPr algn="ctr"/>
            <a:r>
              <a:rPr lang="en-US" sz="1600" dirty="0"/>
              <a:t>the 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‘internet emergence’, see </a:t>
            </a:r>
          </a:p>
          <a:p>
            <a:pPr algn="ct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DARPA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334523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4892140" y="897899"/>
            <a:ext cx="2586112" cy="2586112"/>
          </a:xfrm>
          <a:prstGeom prst="rect">
            <a:avLst/>
          </a:prstGeom>
          <a:ln>
            <a:solidFill>
              <a:schemeClr val="accent1"/>
            </a:solidFill>
          </a:ln>
        </p:spPr>
      </p:pic>
      <p:sp>
        <p:nvSpPr>
          <p:cNvPr id="3" name="TextBox 2"/>
          <p:cNvSpPr txBox="1"/>
          <p:nvPr/>
        </p:nvSpPr>
        <p:spPr>
          <a:xfrm>
            <a:off x="2478298" y="3487678"/>
            <a:ext cx="7413796" cy="769441"/>
          </a:xfrm>
          <a:prstGeom prst="rect">
            <a:avLst/>
          </a:prstGeom>
          <a:noFill/>
        </p:spPr>
        <p:txBody>
          <a:bodyPr wrap="square" rtlCol="0">
            <a:spAutoFit/>
          </a:bodyPr>
          <a:lstStyle/>
          <a:p>
            <a:pPr algn="ctr">
              <a:spcAft>
                <a:spcPts val="400"/>
              </a:spcAft>
            </a:pPr>
            <a:r>
              <a:rPr lang="en-US" sz="4400" b="1" dirty="0"/>
              <a:t>THE END</a:t>
            </a:r>
          </a:p>
        </p:txBody>
      </p:sp>
      <p:sp>
        <p:nvSpPr>
          <p:cNvPr id="2" name="Rectangle 1"/>
          <p:cNvSpPr/>
          <p:nvPr/>
        </p:nvSpPr>
        <p:spPr>
          <a:xfrm>
            <a:off x="3485001" y="4902674"/>
            <a:ext cx="5221997" cy="553998"/>
          </a:xfrm>
          <a:prstGeom prst="rect">
            <a:avLst/>
          </a:prstGeom>
        </p:spPr>
        <p:txBody>
          <a:bodyPr wrap="square">
            <a:spAutoFit/>
          </a:bodyPr>
          <a:lstStyle/>
          <a:p>
            <a:pPr algn="ctr"/>
            <a:r>
              <a:rPr lang="en-US" sz="10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http://ai.eecs.umich.edu/people/conway/Memoirs/Talks/Syracuse_2019/Inside_Story_Talk.pptx</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hlinkClick r:id="rId5"/>
              </a:rPr>
              <a:t>http://ai.eecs.umich.edu/people/conway/Memoirs/Talks/Syracuse_2019/Inside_Story_Talk.pdf</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t>       </a:t>
            </a:r>
          </a:p>
          <a:p>
            <a:pPr algn="ct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5" y="4139058"/>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6796" y="988007"/>
            <a:ext cx="5165393" cy="2554545"/>
          </a:xfrm>
          <a:prstGeom prst="rect">
            <a:avLst/>
          </a:prstGeom>
        </p:spPr>
        <p:txBody>
          <a:bodyPr wrap="square">
            <a:spAutoFit/>
          </a:bodyPr>
          <a:lstStyle/>
          <a:p>
            <a:pPr>
              <a:spcAft>
                <a:spcPts val="3000"/>
              </a:spcAft>
            </a:pPr>
            <a:r>
              <a:rPr lang="en-US" sz="3000" b="1" dirty="0"/>
              <a:t>Q/A and Discussion:</a:t>
            </a:r>
          </a:p>
          <a:p>
            <a:pPr>
              <a:spcAft>
                <a:spcPts val="600"/>
              </a:spcAft>
            </a:pPr>
            <a:r>
              <a:rPr lang="en-US" sz="2400" b="1" dirty="0"/>
              <a:t>Questions for you to ponder!</a:t>
            </a:r>
          </a:p>
          <a:p>
            <a:pPr>
              <a:spcAft>
                <a:spcPts val="600"/>
              </a:spcAft>
            </a:pPr>
            <a:r>
              <a:rPr lang="en-US" sz="2200" dirty="0"/>
              <a:t>Have you noticed an innovation this week? </a:t>
            </a:r>
          </a:p>
          <a:p>
            <a:pPr>
              <a:spcAft>
                <a:spcPts val="600"/>
              </a:spcAft>
            </a:pPr>
            <a:r>
              <a:rPr lang="en-US" sz="2200" dirty="0"/>
              <a:t>Have you made an innovation this week?</a:t>
            </a:r>
          </a:p>
          <a:p>
            <a:pPr>
              <a:spcAft>
                <a:spcPts val="3000"/>
              </a:spcAft>
            </a:pPr>
            <a:r>
              <a:rPr lang="en-US" sz="2200" dirty="0"/>
              <a:t>What is an innovation???</a:t>
            </a:r>
          </a:p>
        </p:txBody>
      </p:sp>
      <p:sp>
        <p:nvSpPr>
          <p:cNvPr id="8" name="Rectangle 7">
            <a:extLst>
              <a:ext uri="{FF2B5EF4-FFF2-40B4-BE49-F238E27FC236}">
                <a16:creationId xmlns:a16="http://schemas.microsoft.com/office/drawing/2014/main" id="{6AD1ABE0-AFB3-40D9-807D-4354327A834C}"/>
              </a:ext>
            </a:extLst>
          </p:cNvPr>
          <p:cNvSpPr/>
          <p:nvPr/>
        </p:nvSpPr>
        <p:spPr>
          <a:xfrm>
            <a:off x="2866796" y="3820924"/>
            <a:ext cx="6886804" cy="1318310"/>
          </a:xfrm>
          <a:prstGeom prst="rect">
            <a:avLst/>
          </a:prstGeom>
        </p:spPr>
        <p:txBody>
          <a:bodyPr wrap="square">
            <a:spAutoFit/>
          </a:bodyPr>
          <a:lstStyle/>
          <a:p>
            <a:pPr>
              <a:spcAft>
                <a:spcPts val="700"/>
              </a:spcAft>
            </a:pPr>
            <a:r>
              <a:rPr lang="en-US" sz="2400" b="1" dirty="0"/>
              <a:t>How can we think abstractly about such things?</a:t>
            </a:r>
            <a:endParaRPr lang="en-US" sz="2400" dirty="0"/>
          </a:p>
          <a:p>
            <a:pPr>
              <a:spcAft>
                <a:spcPts val="700"/>
              </a:spcAft>
            </a:pPr>
            <a:r>
              <a:rPr lang="en-US" sz="2200" dirty="0"/>
              <a:t>Gain insights from the evolution of culture in animals.</a:t>
            </a:r>
          </a:p>
          <a:p>
            <a:pPr>
              <a:spcAft>
                <a:spcPts val="700"/>
              </a:spcAft>
            </a:pPr>
            <a:r>
              <a:rPr lang="en-US" sz="2200" dirty="0"/>
              <a:t>Try envisioning future techno-social dynamical-systems . . . </a:t>
            </a:r>
          </a:p>
        </p:txBody>
      </p:sp>
    </p:spTree>
    <p:extLst>
      <p:ext uri="{BB962C8B-B14F-4D97-AF65-F5344CB8AC3E}">
        <p14:creationId xmlns:p14="http://schemas.microsoft.com/office/powerpoint/2010/main" val="10801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additive="base">
                                        <p:cTn id="3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9579" y="714285"/>
            <a:ext cx="10176940" cy="5278368"/>
          </a:xfrm>
          <a:prstGeom prst="rect">
            <a:avLst/>
          </a:prstGeom>
          <a:noFill/>
        </p:spPr>
        <p:txBody>
          <a:bodyPr wrap="square" rtlCol="0">
            <a:spAutoFit/>
          </a:bodyPr>
          <a:lstStyle/>
          <a:p>
            <a:pPr algn="just"/>
            <a:r>
              <a:rPr lang="en-US" sz="2400" b="1" dirty="0"/>
              <a:t>Thought experiment!**</a:t>
            </a:r>
            <a:endParaRPr lang="en-US" sz="2000" dirty="0"/>
          </a:p>
          <a:p>
            <a:pPr algn="just"/>
            <a:endParaRPr lang="en-US" sz="1200" dirty="0"/>
          </a:p>
          <a:p>
            <a:pPr algn="just">
              <a:spcAft>
                <a:spcPts val="1200"/>
              </a:spcAft>
            </a:pPr>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a:t>
            </a:r>
          </a:p>
          <a:p>
            <a:pPr algn="just">
              <a:spcAft>
                <a:spcPts val="1200"/>
              </a:spcAft>
            </a:pPr>
            <a:r>
              <a:rPr lang="en-US" sz="2000" dirty="0"/>
              <a:t>The greatest achievement is that of Imo, the female genius among the macaques. </a:t>
            </a:r>
          </a:p>
          <a:p>
            <a:pPr algn="just">
              <a:spcAft>
                <a:spcPts val="1200"/>
              </a:spcAft>
            </a:pPr>
            <a:r>
              <a:rPr lang="en-US" sz="2000" dirty="0"/>
              <a:t>At the age of two she invented washing the sand off sweet potatoes before eating them, and at a later date she found a way of separating wheat from sand by throwing the mixture in the water and skimming off the wheat from the surface. </a:t>
            </a:r>
          </a:p>
          <a:p>
            <a:pPr algn="just"/>
            <a:r>
              <a:rPr lang="en-US" sz="2000" dirty="0"/>
              <a:t>These discoveries spread slowly through the colony, although in general the older individuals were the last to acquire the new tricks.”***</a:t>
            </a:r>
          </a:p>
          <a:p>
            <a:pPr lvl="0"/>
            <a:endParaRPr lang="en-US" sz="2000" dirty="0"/>
          </a:p>
          <a:p>
            <a:pPr lvl="0"/>
            <a:r>
              <a:rPr lang="en-US" sz="1200" dirty="0">
                <a:solidFill>
                  <a:prstClr val="black"/>
                </a:solidFill>
              </a:rPr>
              <a:t>      </a:t>
            </a:r>
          </a:p>
          <a:p>
            <a:pPr lvl="0"/>
            <a:endParaRPr lang="en-US" sz="1200" dirty="0">
              <a:solidFill>
                <a:prstClr val="black"/>
              </a:solidFill>
            </a:endParaRPr>
          </a:p>
          <a:p>
            <a:pPr lvl="0"/>
            <a:endParaRPr lang="en-US" sz="1200" dirty="0">
              <a:solidFill>
                <a:prstClr val="black"/>
              </a:solidFill>
            </a:endParaRPr>
          </a:p>
          <a:p>
            <a:pPr lvl="0"/>
            <a:endParaRPr lang="en-US" sz="1200" dirty="0"/>
          </a:p>
          <a:p>
            <a:pPr algn="just"/>
            <a:r>
              <a:rPr lang="en-US" sz="1200" dirty="0"/>
              <a:t>     ***</a:t>
            </a:r>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           Princeton University Press, 1980, p.184.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561" y="4285756"/>
            <a:ext cx="4597299" cy="1709592"/>
          </a:xfrm>
          <a:prstGeom prst="rect">
            <a:avLst/>
          </a:prstGeom>
        </p:spPr>
      </p:pic>
      <p:sp>
        <p:nvSpPr>
          <p:cNvPr id="3" name="TextBox 2"/>
          <p:cNvSpPr txBox="1"/>
          <p:nvPr/>
        </p:nvSpPr>
        <p:spPr>
          <a:xfrm>
            <a:off x="6078049" y="5630059"/>
            <a:ext cx="680571" cy="307777"/>
          </a:xfrm>
          <a:prstGeom prst="rect">
            <a:avLst/>
          </a:prstGeom>
          <a:noFill/>
        </p:spPr>
        <p:txBody>
          <a:bodyPr wrap="none" rtlCol="0">
            <a:spAutoFit/>
          </a:bodyPr>
          <a:lstStyle/>
          <a:p>
            <a:r>
              <a:rPr lang="en-US" sz="1400" dirty="0">
                <a:hlinkClick r:id="rId5"/>
              </a:rPr>
              <a:t>Source</a:t>
            </a:r>
            <a:endParaRPr lang="en-US" sz="1400" dirty="0"/>
          </a:p>
        </p:txBody>
      </p:sp>
      <p:sp>
        <p:nvSpPr>
          <p:cNvPr id="6" name="Rectangle 5"/>
          <p:cNvSpPr/>
          <p:nvPr/>
        </p:nvSpPr>
        <p:spPr>
          <a:xfrm>
            <a:off x="1187302" y="4904106"/>
            <a:ext cx="4080600" cy="646331"/>
          </a:xfrm>
          <a:prstGeom prst="rect">
            <a:avLst/>
          </a:prstGeom>
        </p:spPr>
        <p:txBody>
          <a:bodyPr wrap="square">
            <a:spAutoFit/>
          </a:bodyPr>
          <a:lstStyle/>
          <a:p>
            <a:pPr lvl="0"/>
            <a:r>
              <a:rPr lang="en-US" sz="1200" dirty="0">
                <a:solidFill>
                  <a:prstClr val="black"/>
                </a:solidFill>
              </a:rPr>
              <a:t>**As unfolded by Lynn to mystified audiences decades ago </a:t>
            </a:r>
          </a:p>
          <a:p>
            <a:pPr lvl="0"/>
            <a:r>
              <a:rPr lang="en-US" sz="1200" dirty="0">
                <a:solidFill>
                  <a:prstClr val="black"/>
                </a:solidFill>
              </a:rPr>
              <a:t>     in her spirited keynotes at Spring </a:t>
            </a:r>
            <a:r>
              <a:rPr lang="en-US" sz="1200" dirty="0" err="1">
                <a:solidFill>
                  <a:prstClr val="black"/>
                </a:solidFill>
              </a:rPr>
              <a:t>Compcon</a:t>
            </a:r>
            <a:r>
              <a:rPr lang="en-US" sz="1200" dirty="0">
                <a:solidFill>
                  <a:prstClr val="black"/>
                </a:solidFill>
              </a:rPr>
              <a:t> ’83 and DAC ‘84.</a:t>
            </a:r>
            <a:endParaRPr lang="en-US" sz="2000" dirty="0">
              <a:solidFill>
                <a:prstClr val="black"/>
              </a:solidFill>
            </a:endParaRPr>
          </a:p>
          <a:p>
            <a:pPr lvl="0" algn="just"/>
            <a:r>
              <a:rPr lang="en-US" sz="1200" dirty="0">
                <a:solidFill>
                  <a:prstClr val="black"/>
                </a:solidFill>
              </a:rPr>
              <a:t> </a:t>
            </a:r>
            <a:endParaRPr lang="en-US" dirty="0"/>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 calcmode="lin" valueType="num">
                                      <p:cBhvr additive="base">
                                        <p:cTn id="2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anim calcmode="lin" valueType="num">
                                      <p:cBhvr additive="base">
                                        <p:cTn id="31"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893" y="1674264"/>
            <a:ext cx="7985498" cy="3966811"/>
          </a:xfrm>
          <a:prstGeom prst="rect">
            <a:avLst/>
          </a:prstGeom>
          <a:ln>
            <a:solidFill>
              <a:schemeClr val="accent1"/>
            </a:solidFill>
          </a:ln>
        </p:spPr>
      </p:pic>
      <p:sp>
        <p:nvSpPr>
          <p:cNvPr id="4" name="TextBox 3"/>
          <p:cNvSpPr txBox="1"/>
          <p:nvPr/>
        </p:nvSpPr>
        <p:spPr>
          <a:xfrm>
            <a:off x="2505755" y="825409"/>
            <a:ext cx="7263487" cy="707886"/>
          </a:xfrm>
          <a:prstGeom prst="rect">
            <a:avLst/>
          </a:prstGeom>
          <a:noFill/>
        </p:spPr>
        <p:txBody>
          <a:bodyPr wrap="square" rtlCol="0">
            <a:spAutoFit/>
          </a:bodyPr>
          <a:lstStyle/>
          <a:p>
            <a:r>
              <a:rPr lang="en-US" sz="2000" dirty="0"/>
              <a:t>Now recall our discussion about ‘Exponentiation’, where we </a:t>
            </a:r>
          </a:p>
          <a:p>
            <a:r>
              <a:rPr lang="en-US" sz="2000" dirty="0"/>
              <a:t>visualized the </a:t>
            </a:r>
            <a:r>
              <a:rPr lang="en-US" sz="2000" i="1" dirty="0"/>
              <a:t>compounding of techno-social-system “interest” </a:t>
            </a:r>
            <a:r>
              <a:rPr lang="en-US" sz="2000" dirty="0"/>
              <a:t>. . . </a:t>
            </a:r>
          </a:p>
        </p:txBody>
      </p:sp>
      <p:sp>
        <p:nvSpPr>
          <p:cNvPr id="5" name="TextBox 4"/>
          <p:cNvSpPr txBox="1"/>
          <p:nvPr/>
        </p:nvSpPr>
        <p:spPr>
          <a:xfrm>
            <a:off x="2968669" y="1782849"/>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177558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8658" y="859710"/>
            <a:ext cx="6682331" cy="707886"/>
          </a:xfrm>
          <a:prstGeom prst="rect">
            <a:avLst/>
          </a:prstGeom>
          <a:noFill/>
        </p:spPr>
        <p:txBody>
          <a:bodyPr wrap="square" rtlCol="0">
            <a:spAutoFit/>
          </a:bodyPr>
          <a:lstStyle/>
          <a:p>
            <a:pPr algn="ctr"/>
            <a:r>
              <a:rPr lang="en-US" sz="2000" b="1" dirty="0"/>
              <a:t>With that as backdrop, let’s now examine</a:t>
            </a:r>
          </a:p>
          <a:p>
            <a:pPr algn="ctr"/>
            <a:r>
              <a:rPr lang="en-US" sz="2000" b="1" dirty="0"/>
              <a:t>history’s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888" y="1683761"/>
            <a:ext cx="6927873" cy="3895028"/>
          </a:xfrm>
          <a:prstGeom prst="rect">
            <a:avLst/>
          </a:prstGeom>
        </p:spPr>
      </p:pic>
      <p:sp>
        <p:nvSpPr>
          <p:cNvPr id="4" name="Rectangle 3"/>
          <p:cNvSpPr/>
          <p:nvPr/>
        </p:nvSpPr>
        <p:spPr>
          <a:xfrm>
            <a:off x="9084420" y="5578789"/>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1134" y="5567418"/>
            <a:ext cx="2217851" cy="276999"/>
          </a:xfrm>
          <a:prstGeom prst="rect">
            <a:avLst/>
          </a:prstGeom>
          <a:noFill/>
        </p:spPr>
        <p:txBody>
          <a:bodyPr wrap="none" rtlCol="0">
            <a:spAutoFit/>
          </a:bodyPr>
          <a:lstStyle/>
          <a:p>
            <a:r>
              <a:rPr lang="en-US" sz="1200" dirty="0">
                <a:hlinkClick r:id="rId2"/>
              </a:rPr>
              <a:t>NASA</a:t>
            </a:r>
            <a:r>
              <a:rPr lang="en-US" sz="1200" dirty="0"/>
              <a:t>: Earth from space at night </a:t>
            </a:r>
          </a:p>
        </p:txBody>
      </p:sp>
      <p:sp>
        <p:nvSpPr>
          <p:cNvPr id="7" name="TextBox 6"/>
          <p:cNvSpPr txBox="1"/>
          <p:nvPr/>
        </p:nvSpPr>
        <p:spPr>
          <a:xfrm>
            <a:off x="1161134" y="582696"/>
            <a:ext cx="9017512" cy="707886"/>
          </a:xfrm>
          <a:prstGeom prst="rect">
            <a:avLst/>
          </a:prstGeom>
          <a:noFill/>
        </p:spPr>
        <p:txBody>
          <a:bodyPr wrap="square" rtlCol="0">
            <a:spAutoFit/>
          </a:bodyPr>
          <a:lstStyle/>
          <a:p>
            <a:r>
              <a:rPr lang="en-US" sz="2000" dirty="0"/>
              <a:t>Now imagine what’s going on out there . . . all around the world . . . </a:t>
            </a:r>
          </a:p>
          <a:p>
            <a:r>
              <a:rPr lang="en-US" sz="2000" dirty="0"/>
              <a:t>as our internet connects ever-more-people and chip-empowered-things:</a:t>
            </a:r>
          </a:p>
        </p:txBody>
      </p:sp>
      <p:sp>
        <p:nvSpPr>
          <p:cNvPr id="8" name="TextBox 7"/>
          <p:cNvSpPr txBox="1"/>
          <p:nvPr/>
        </p:nvSpPr>
        <p:spPr>
          <a:xfrm>
            <a:off x="6575377" y="5567418"/>
            <a:ext cx="4634154" cy="400110"/>
          </a:xfrm>
          <a:prstGeom prst="rect">
            <a:avLst/>
          </a:prstGeom>
          <a:noFill/>
        </p:spPr>
        <p:txBody>
          <a:bodyPr wrap="none" rtlCol="0">
            <a:spAutoFit/>
          </a:bodyPr>
          <a:lstStyle/>
          <a:p>
            <a:r>
              <a:rPr lang="en-US" sz="2000" b="1" dirty="0"/>
              <a:t>Setting the stage for what comes next . . . </a:t>
            </a:r>
          </a:p>
        </p:txBody>
      </p:sp>
      <p:pic>
        <p:nvPicPr>
          <p:cNvPr id="3" name="Picture 2" descr="A picture containing swimming, sport, water sport&#10;&#10;Description automatically generated">
            <a:extLst>
              <a:ext uri="{FF2B5EF4-FFF2-40B4-BE49-F238E27FC236}">
                <a16:creationId xmlns:a16="http://schemas.microsoft.com/office/drawing/2014/main" id="{374DB809-5CF1-4AA4-98C0-4A6FC378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777" y="1290582"/>
            <a:ext cx="9670445" cy="4259832"/>
          </a:xfrm>
          <a:prstGeom prst="rect">
            <a:avLst/>
          </a:prstGeom>
        </p:spPr>
      </p:pic>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1049" y="1000257"/>
            <a:ext cx="7197373" cy="369332"/>
          </a:xfrm>
          <a:prstGeom prst="rect">
            <a:avLst/>
          </a:prstGeom>
          <a:noFill/>
        </p:spPr>
        <p:txBody>
          <a:bodyPr wrap="square" rtlCol="0">
            <a:spAutoFit/>
          </a:bodyPr>
          <a:lstStyle/>
          <a:p>
            <a:r>
              <a:rPr lang="en-US" b="1" dirty="0"/>
              <a:t>. . . But that’s another story and another lecture! </a:t>
            </a:r>
            <a:r>
              <a:rPr lang="en-US" b="1" dirty="0">
                <a:solidFill>
                  <a:schemeClr val="bg2">
                    <a:lumMod val="75000"/>
                  </a:schemeClr>
                </a:solidFill>
              </a:rPr>
              <a:t>(see links below) </a:t>
            </a:r>
            <a:r>
              <a:rPr lang="en-US" b="1" dirty="0"/>
              <a:t>. . .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892" y="1479781"/>
            <a:ext cx="7364795" cy="3728644"/>
          </a:xfrm>
          <a:prstGeom prst="rect">
            <a:avLst/>
          </a:prstGeom>
          <a:ln>
            <a:solidFill>
              <a:schemeClr val="accent1"/>
            </a:solidFill>
          </a:ln>
        </p:spPr>
      </p:pic>
      <p:sp>
        <p:nvSpPr>
          <p:cNvPr id="5" name="Rectangle 4"/>
          <p:cNvSpPr/>
          <p:nvPr/>
        </p:nvSpPr>
        <p:spPr>
          <a:xfrm>
            <a:off x="3458456" y="5318617"/>
            <a:ext cx="5275088" cy="430887"/>
          </a:xfrm>
          <a:prstGeom prst="rect">
            <a:avLst/>
          </a:prstGeom>
        </p:spPr>
        <p:txBody>
          <a:bodyPr wrap="square">
            <a:spAutoFit/>
          </a:bodyPr>
          <a:lstStyle/>
          <a:p>
            <a:pPr algn="ctr"/>
            <a:r>
              <a:rPr lang="en-US" sz="1100" dirty="0">
                <a:hlinkClick r:id="rId3"/>
              </a:rPr>
              <a:t>http://ai.eecs.umich.edu/people/conway/Memoirs/Talks/UVIC/Techno_Social_Talk.pptx</a:t>
            </a:r>
            <a:r>
              <a:rPr lang="en-US" sz="1100" dirty="0"/>
              <a:t> </a:t>
            </a:r>
          </a:p>
          <a:p>
            <a:pPr algn="ctr"/>
            <a:r>
              <a:rPr lang="en-US" sz="1100" dirty="0">
                <a:hlinkClick r:id="rId4"/>
              </a:rPr>
              <a:t>http://ai.eecs.umich.edu/people/conway/Memoirs/Talks/UVIC/Techno_Social_Talk.pdf</a:t>
            </a:r>
            <a:endParaRPr lang="en-US" sz="1100" dirty="0"/>
          </a:p>
        </p:txBody>
      </p:sp>
    </p:spTree>
    <p:extLst>
      <p:ext uri="{BB962C8B-B14F-4D97-AF65-F5344CB8AC3E}">
        <p14:creationId xmlns:p14="http://schemas.microsoft.com/office/powerpoint/2010/main" val="4013878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708" y="696927"/>
            <a:ext cx="10405937" cy="5293757"/>
          </a:xfrm>
          <a:prstGeom prst="rect">
            <a:avLst/>
          </a:prstGeom>
          <a:noFill/>
        </p:spPr>
        <p:txBody>
          <a:bodyPr wrap="square" rtlCol="0">
            <a:spAutoFit/>
          </a:bodyPr>
          <a:lstStyle/>
          <a:p>
            <a:pPr algn="just">
              <a:spcAft>
                <a:spcPts val="800"/>
              </a:spcAft>
            </a:pPr>
            <a:r>
              <a:rPr lang="en-US" sz="2000" b="1" dirty="0"/>
              <a:t>Readings:</a:t>
            </a:r>
            <a:endParaRPr lang="en-US" sz="1600" dirty="0"/>
          </a:p>
          <a:p>
            <a:pPr algn="just">
              <a:spcAft>
                <a:spcPts val="800"/>
              </a:spcAft>
            </a:pPr>
            <a:r>
              <a:rPr lang="en-US" sz="1100" dirty="0">
                <a:hlinkClick r:id="rId2"/>
              </a:rPr>
              <a:t>Ken Shepard, “Covering”: How We Missed the Inside-Story of the VLSI Revolution”, </a:t>
            </a:r>
            <a:r>
              <a:rPr lang="en-US" sz="1100" i="1" dirty="0">
                <a:hlinkClick r:id="rId2"/>
              </a:rPr>
              <a:t>IEEE Solid State Circuits Magazine</a:t>
            </a:r>
            <a:r>
              <a:rPr lang="en-US" sz="1100" dirty="0">
                <a:hlinkClick r:id="rId2"/>
              </a:rPr>
              <a:t>, FALL 2012, pp. 40-42.</a:t>
            </a:r>
            <a:r>
              <a:rPr lang="en-US" sz="1100" dirty="0"/>
              <a:t> (</a:t>
            </a:r>
            <a:r>
              <a:rPr lang="en-US" sz="1100" dirty="0">
                <a:hlinkClick r:id="rId3"/>
              </a:rPr>
              <a:t>more</a:t>
            </a:r>
            <a:r>
              <a:rPr lang="en-US" sz="1100" dirty="0"/>
              <a:t>)</a:t>
            </a:r>
          </a:p>
          <a:p>
            <a:pPr algn="just">
              <a:spcAft>
                <a:spcPts val="800"/>
              </a:spcAft>
            </a:pPr>
            <a:r>
              <a:rPr lang="en-US" sz="1100" dirty="0">
                <a:hlinkClick r:id="rId2"/>
              </a:rPr>
              <a:t>Chuck House, “A Paradigm Shift Was Happening All Around Us”, IEEE Solid State Circuits Magazine, FALL 2012, pp. 32-35.</a:t>
            </a:r>
            <a:r>
              <a:rPr lang="en-US" sz="1100" dirty="0"/>
              <a:t> (</a:t>
            </a:r>
            <a:r>
              <a:rPr lang="en-US" sz="1100" dirty="0">
                <a:hlinkClick r:id="rId4"/>
              </a:rPr>
              <a:t>more</a:t>
            </a:r>
            <a:r>
              <a:rPr lang="en-US" sz="1100" dirty="0"/>
              <a:t>)</a:t>
            </a:r>
            <a:endParaRPr lang="en-US" sz="1100" dirty="0">
              <a:hlinkClick r:id="rId2"/>
            </a:endParaRPr>
          </a:p>
          <a:p>
            <a:pPr algn="just">
              <a:spcAft>
                <a:spcPts val="800"/>
              </a:spcAft>
            </a:pPr>
            <a:r>
              <a:rPr lang="en-US" sz="1100" dirty="0">
                <a:hlinkClick r:id="rId2"/>
              </a:rPr>
              <a:t>Lynn Conway, “Reminiscences of the VLSI Revolution: How a series of failures triggered a paradigm shift in digital design”, </a:t>
            </a:r>
            <a:r>
              <a:rPr lang="en-US" sz="1100" i="1" dirty="0">
                <a:hlinkClick r:id="rId2"/>
              </a:rPr>
              <a:t>IEEE Solid State Circuits Mag.</a:t>
            </a:r>
            <a:r>
              <a:rPr lang="en-US" sz="1100" dirty="0">
                <a:hlinkClick r:id="rId2"/>
              </a:rPr>
              <a:t>, FALL 2012, p. 8-31.</a:t>
            </a:r>
            <a:r>
              <a:rPr lang="en-US" sz="1100" dirty="0"/>
              <a:t> (</a:t>
            </a:r>
            <a:r>
              <a:rPr lang="en-US" sz="1100" dirty="0">
                <a:hlinkClick r:id="rId5"/>
              </a:rPr>
              <a:t>more</a:t>
            </a:r>
            <a:r>
              <a:rPr lang="en-US" sz="1100" dirty="0"/>
              <a:t>)</a:t>
            </a:r>
          </a:p>
          <a:p>
            <a:pPr algn="just">
              <a:spcAft>
                <a:spcPts val="800"/>
              </a:spcAft>
            </a:pPr>
            <a:r>
              <a:rPr lang="en-US" sz="1100" u="sng" dirty="0">
                <a:hlinkClick r:id="rId6"/>
              </a:rPr>
              <a:t>Lynn Conway, “The Many Shades of Out”, </a:t>
            </a:r>
            <a:r>
              <a:rPr lang="en-US" sz="1100" i="1" u="sng" dirty="0">
                <a:hlinkClick r:id="rId6"/>
              </a:rPr>
              <a:t>Huffington Post</a:t>
            </a:r>
            <a:r>
              <a:rPr lang="en-US" sz="1100" u="sng" dirty="0">
                <a:hlinkClick r:id="rId6"/>
              </a:rPr>
              <a:t>, July 24, 2013</a:t>
            </a:r>
            <a:r>
              <a:rPr lang="en-US" sz="1100" dirty="0">
                <a:hlinkClick r:id="rId6"/>
              </a:rPr>
              <a:t>.</a:t>
            </a:r>
            <a:endParaRPr lang="en-US" sz="1100" dirty="0">
              <a:hlinkClick r:id="rId7"/>
            </a:endParaRPr>
          </a:p>
          <a:p>
            <a:pPr algn="just">
              <a:spcAft>
                <a:spcPts val="800"/>
              </a:spcAft>
            </a:pPr>
            <a:r>
              <a:rPr lang="en-US" sz="1100" dirty="0">
                <a:hlinkClick r:id="rId7"/>
              </a:rPr>
              <a:t>Paul Penfield, "The VLSI Revolution at MIT", </a:t>
            </a:r>
            <a:r>
              <a:rPr lang="en-US" sz="1100" i="1" dirty="0">
                <a:hlinkClick r:id="rId7"/>
              </a:rPr>
              <a:t>2014 MIT EECS Connector</a:t>
            </a:r>
            <a:r>
              <a:rPr lang="en-US" sz="1100" dirty="0">
                <a:hlinkClick r:id="rId7"/>
              </a:rPr>
              <a:t>, Spring 2014, pp. 11-13. </a:t>
            </a:r>
            <a:endParaRPr lang="en-US" sz="1100" dirty="0"/>
          </a:p>
          <a:p>
            <a:pPr algn="just">
              <a:spcAft>
                <a:spcPts val="800"/>
              </a:spcAft>
            </a:pPr>
            <a:r>
              <a:rPr lang="en-US" sz="1100" dirty="0">
                <a:hlinkClick r:id="rId8"/>
              </a:rPr>
              <a:t>Lynn Conway, "MIT Reminiscences: Student years to VLSI revolution", </a:t>
            </a:r>
            <a:r>
              <a:rPr lang="en-US" sz="1100" i="1" dirty="0">
                <a:hlinkClick r:id="rId8"/>
              </a:rPr>
              <a:t>lynnconway.com</a:t>
            </a:r>
            <a:r>
              <a:rPr lang="en-US" sz="1100" dirty="0">
                <a:hlinkClick r:id="rId8"/>
              </a:rPr>
              <a:t>, March 11, 2014.</a:t>
            </a:r>
            <a:endParaRPr lang="en-US" sz="1100" dirty="0"/>
          </a:p>
          <a:p>
            <a:pPr algn="just">
              <a:spcAft>
                <a:spcPts val="800"/>
              </a:spcAft>
            </a:pPr>
            <a:r>
              <a:rPr lang="en-US" sz="1100" dirty="0">
                <a:hlinkClick r:id="rId9"/>
              </a:rPr>
              <a:t>Computer History Museum: “Lynn Conway, 2014 Fellow, For her work in developing and disseminating new methods of integrated circuit design”, April 2014.</a:t>
            </a:r>
            <a:endParaRPr lang="en-US" sz="1100" dirty="0"/>
          </a:p>
          <a:p>
            <a:pPr algn="just">
              <a:spcAft>
                <a:spcPts val="800"/>
              </a:spcAft>
            </a:pPr>
            <a:r>
              <a:rPr lang="en-US" sz="1100" dirty="0">
                <a:hlinkClick r:id="rId10"/>
              </a:rPr>
              <a:t>Nicole </a:t>
            </a:r>
            <a:r>
              <a:rPr lang="en-US" sz="1100" dirty="0" err="1">
                <a:hlinkClick r:id="rId10"/>
              </a:rPr>
              <a:t>Casal</a:t>
            </a:r>
            <a:r>
              <a:rPr lang="en-US" sz="1100" dirty="0">
                <a:hlinkClick r:id="rId10"/>
              </a:rPr>
              <a:t> Moore, “Life, Engineered: How Lynn Conway reinvented her world and ours”, The </a:t>
            </a:r>
            <a:r>
              <a:rPr lang="en-US" sz="1100" i="1" dirty="0">
                <a:hlinkClick r:id="rId10"/>
              </a:rPr>
              <a:t>Michigan Engineer</a:t>
            </a:r>
            <a:r>
              <a:rPr lang="en-US" sz="1100" dirty="0">
                <a:hlinkClick r:id="rId10"/>
              </a:rPr>
              <a:t>, FALL 2014, pp. 42-49.</a:t>
            </a:r>
            <a:r>
              <a:rPr lang="en-US" sz="1100" dirty="0"/>
              <a:t> </a:t>
            </a:r>
          </a:p>
          <a:p>
            <a:pPr algn="just">
              <a:spcAft>
                <a:spcPts val="800"/>
              </a:spcAft>
            </a:pPr>
            <a:r>
              <a:rPr lang="en-US" sz="1100" dirty="0">
                <a:hlinkClick r:id="rId11"/>
              </a:rPr>
              <a:t>Catharine June, “Lynn Conway to receive 2015 IEEE/RSE James Clerk Maxwell Medal”, </a:t>
            </a:r>
            <a:r>
              <a:rPr lang="en-US" sz="1100" i="1" dirty="0">
                <a:hlinkClick r:id="rId11"/>
              </a:rPr>
              <a:t>Michigan Engineering News</a:t>
            </a:r>
            <a:r>
              <a:rPr lang="en-US" sz="1100" dirty="0">
                <a:hlinkClick r:id="rId11"/>
              </a:rPr>
              <a:t>, December, 15, 2014.</a:t>
            </a:r>
            <a:endParaRPr lang="en-US" sz="1100" dirty="0"/>
          </a:p>
          <a:p>
            <a:pPr algn="just">
              <a:spcAft>
                <a:spcPts val="800"/>
              </a:spcAft>
            </a:pPr>
            <a:r>
              <a:rPr lang="en-US" sz="1100" dirty="0">
                <a:hlinkClick r:id="rId12"/>
              </a:rPr>
              <a:t>IEEE and the Royal Society of Edinburgh, “James Clerk Maxwell Medal ceremony at the Royal Society of Edinburgh”, YouTube, Nov. 12, 2015.</a:t>
            </a:r>
            <a:endParaRPr lang="en-US" sz="1100" dirty="0"/>
          </a:p>
          <a:p>
            <a:pPr algn="just">
              <a:spcAft>
                <a:spcPts val="800"/>
              </a:spcAft>
            </a:pPr>
            <a:r>
              <a:rPr lang="en-US" sz="1100" dirty="0">
                <a:hlinkClick r:id="rId13"/>
              </a:rPr>
              <a:t>IEEE/RSE Maxwell Medal Presentation at the Royal Society of Edinburgh: Citation by Barry Shoop, President-Elect of the IEEE, Nov. 12, 2015.</a:t>
            </a:r>
            <a:endParaRPr lang="en-US" sz="1100" dirty="0"/>
          </a:p>
          <a:p>
            <a:pPr algn="just">
              <a:spcAft>
                <a:spcPts val="800"/>
              </a:spcAft>
            </a:pPr>
            <a:r>
              <a:rPr lang="en-US" sz="1100" dirty="0">
                <a:hlinkClick r:id="rId14"/>
              </a:rPr>
              <a:t>Magnus Linklater, “‘Life in stealth’ of microchip genius who migrated to a new identity: Lynn Conway beat transgender bias and began a revolution”, </a:t>
            </a:r>
            <a:r>
              <a:rPr lang="en-US" sz="1100" i="1" dirty="0">
                <a:hlinkClick r:id="rId14"/>
              </a:rPr>
              <a:t>The Times</a:t>
            </a:r>
            <a:r>
              <a:rPr lang="en-US" sz="1100" dirty="0">
                <a:hlinkClick r:id="rId14"/>
              </a:rPr>
              <a:t> (UK), Nov. 14, 2015.</a:t>
            </a:r>
            <a:endParaRPr lang="en-US" sz="1100" dirty="0"/>
          </a:p>
          <a:p>
            <a:pPr algn="just">
              <a:spcAft>
                <a:spcPts val="800"/>
              </a:spcAft>
            </a:pPr>
            <a:r>
              <a:rPr lang="en-US" sz="1100" dirty="0">
                <a:hlinkClick r:id="rId15"/>
              </a:rPr>
              <a:t>University of Victoria,</a:t>
            </a:r>
            <a:r>
              <a:rPr lang="en-US" sz="1100" dirty="0"/>
              <a:t> </a:t>
            </a:r>
            <a:r>
              <a:rPr lang="en-US" sz="1100" dirty="0">
                <a:hlinkClick r:id="rId15"/>
              </a:rPr>
              <a:t>“Professor Lynn Conway’s Citation for the Degree Doctor of Engineering, Honoris Causa”, Univ. of Victoria, Nov 9, 2016.</a:t>
            </a:r>
            <a:endParaRPr lang="en-US" sz="1100" dirty="0"/>
          </a:p>
          <a:p>
            <a:pPr algn="just">
              <a:spcAft>
                <a:spcPts val="800"/>
              </a:spcAft>
            </a:pPr>
            <a:r>
              <a:rPr lang="en-US" sz="1100" dirty="0">
                <a:hlinkClick r:id="rId16"/>
              </a:rPr>
              <a:t>Fellow of the AAAS (2017): Delia O’Hara, “Sense of Wonder Motivates VLSI Chip Revolutionary, Lynn Conway”, AAAS, Aug. 8, 2017</a:t>
            </a:r>
            <a:endParaRPr lang="en-US" sz="1100" dirty="0"/>
          </a:p>
          <a:p>
            <a:pPr algn="just">
              <a:spcAft>
                <a:spcPts val="800"/>
              </a:spcAft>
            </a:pPr>
            <a:r>
              <a:rPr lang="en-US" sz="1100" dirty="0">
                <a:hlinkClick r:id="rId17"/>
              </a:rPr>
              <a:t>Lynn Conway, “The Disappeared: Beyond Winning and Losing”, </a:t>
            </a:r>
            <a:r>
              <a:rPr lang="en-US" sz="1100" i="1" dirty="0">
                <a:hlinkClick r:id="rId17"/>
              </a:rPr>
              <a:t>Computer</a:t>
            </a:r>
            <a:r>
              <a:rPr lang="en-US" sz="1100" dirty="0">
                <a:hlinkClick r:id="rId17"/>
              </a:rPr>
              <a:t>, Vol: 51, Issue: 10, Oct. 2018, pp. 66-73.</a:t>
            </a:r>
            <a:r>
              <a:rPr lang="en-US" sz="1100" dirty="0"/>
              <a:t>  (</a:t>
            </a:r>
            <a:r>
              <a:rPr lang="en-US" sz="1100" dirty="0">
                <a:hlinkClick r:id="rId18"/>
              </a:rPr>
              <a:t>PDF</a:t>
            </a:r>
            <a:r>
              <a:rPr lang="en-US" sz="1100" dirty="0"/>
              <a:t>)</a:t>
            </a:r>
          </a:p>
          <a:p>
            <a:pPr algn="just">
              <a:spcAft>
                <a:spcPts val="800"/>
              </a:spcAft>
            </a:pPr>
            <a:r>
              <a:rPr lang="en-US" sz="1100" dirty="0">
                <a:hlinkClick r:id="rId19"/>
              </a:rPr>
              <a:t>Brad Whitehouse, “When pioneers disappear from history”, </a:t>
            </a:r>
            <a:r>
              <a:rPr lang="en-US" sz="1100" i="1" dirty="0">
                <a:hlinkClick r:id="rId19"/>
              </a:rPr>
              <a:t>Michigan Engineering</a:t>
            </a:r>
            <a:r>
              <a:rPr lang="en-US" sz="1100" dirty="0">
                <a:hlinkClick r:id="rId19"/>
              </a:rPr>
              <a:t>, February 22, 2019.</a:t>
            </a:r>
            <a:endParaRPr lang="en-US" sz="1100" dirty="0"/>
          </a:p>
          <a:p>
            <a:pPr algn="just">
              <a:spcAft>
                <a:spcPts val="800"/>
              </a:spcAft>
            </a:pPr>
            <a:r>
              <a:rPr lang="en-US" sz="1100" dirty="0">
                <a:hlinkClick r:id="rId20"/>
              </a:rPr>
              <a:t>University of Michigan, “Professor Lynn Conway’s Citation for the Degree Doctor of Science, Honoris Causa”, Univ. of Michigan, Ann Arbor, Dec 16, 2018.</a:t>
            </a:r>
            <a:endParaRPr lang="en-US" sz="1100" dirty="0"/>
          </a:p>
          <a:p>
            <a:pPr algn="just">
              <a:spcAft>
                <a:spcPts val="800"/>
              </a:spcAft>
            </a:pPr>
            <a:endParaRPr lang="en-US" sz="1100" dirty="0"/>
          </a:p>
        </p:txBody>
      </p:sp>
    </p:spTree>
    <p:extLst>
      <p:ext uri="{BB962C8B-B14F-4D97-AF65-F5344CB8AC3E}">
        <p14:creationId xmlns:p14="http://schemas.microsoft.com/office/powerpoint/2010/main" val="2007138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sz="1400" b="1" dirty="0"/>
              <a:t>The Many Shades of ‘Out’, by Lynn Conway:</a:t>
            </a:r>
            <a:endParaRPr lang="en-US" sz="1200"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joining many 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6615005" y="5983353"/>
            <a:ext cx="4414991" cy="230832"/>
          </a:xfrm>
          <a:prstGeom prst="rect">
            <a:avLst/>
          </a:prstGeom>
        </p:spPr>
        <p:txBody>
          <a:bodyPr wrap="none">
            <a:spAutoFit/>
          </a:bodyPr>
          <a:lstStyle/>
          <a:p>
            <a:pPr lvl="0" algn="just">
              <a:spcAft>
                <a:spcPts val="600"/>
              </a:spcAft>
            </a:pPr>
            <a:r>
              <a:rPr lang="en-US" sz="900" dirty="0">
                <a:solidFill>
                  <a:prstClr val="black"/>
                </a:solidFill>
                <a:hlinkClick r:id="rId2"/>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1078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3635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as former U. S. Chief Technology Officer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reveals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6"/>
          <a:stretch>
            <a:fillRect/>
          </a:stretch>
        </p:blipFill>
        <p:spPr>
          <a:xfrm>
            <a:off x="1966505" y="1290182"/>
            <a:ext cx="8049203" cy="4527677"/>
          </a:xfrm>
          <a:prstGeom prst="rect">
            <a:avLst/>
          </a:prstGeom>
        </p:spPr>
      </p:pic>
      <p:sp>
        <p:nvSpPr>
          <p:cNvPr id="5" name="Rectangle 4"/>
          <p:cNvSpPr/>
          <p:nvPr/>
        </p:nvSpPr>
        <p:spPr>
          <a:xfrm>
            <a:off x="5081046" y="5857013"/>
            <a:ext cx="5038907" cy="478849"/>
          </a:xfrm>
          <a:prstGeom prst="rect">
            <a:avLst/>
          </a:prstGeom>
        </p:spPr>
        <p:txBody>
          <a:bodyPr wrap="square">
            <a:spAutoFit/>
          </a:bodyPr>
          <a:lstStyle/>
          <a:p>
            <a:pPr algn="r">
              <a:lnSpc>
                <a:spcPct val="107000"/>
              </a:lnSpc>
              <a:spcBef>
                <a:spcPts val="600"/>
              </a:spcBef>
            </a:pPr>
            <a:r>
              <a:rPr lang="en-US" sz="1200" u="sng" dirty="0">
                <a:hlinkClick r:id="rId7"/>
              </a:rPr>
              <a:t>http://www.youtube.com/watch?v=fHyRdAyqV5c&amp;t=0m1s</a:t>
            </a:r>
          </a:p>
          <a:p>
            <a:pPr algn="r">
              <a:lnSpc>
                <a:spcPct val="107000"/>
              </a:lnSpc>
            </a:pPr>
            <a:r>
              <a:rPr lang="en-US" sz="1200" dirty="0">
                <a:hlinkClick r:id="rId5"/>
              </a:rPr>
              <a:t>http://boingboing.net/2015/05/08/cto-megan-smith-explains-how-w.html</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6729" y="938205"/>
            <a:ext cx="3873730" cy="1477328"/>
          </a:xfrm>
          <a:prstGeom prst="rect">
            <a:avLst/>
          </a:prstGeom>
        </p:spPr>
        <p:txBody>
          <a:bodyPr wrap="square">
            <a:spAutoFit/>
          </a:bodyPr>
          <a:lstStyle/>
          <a:p>
            <a:pPr algn="just"/>
            <a:r>
              <a:rPr lang="en-US" dirty="0"/>
              <a:t>There were four women on the Macintosh team in the 1980s, but not a single one was cast in the 2013 biopic </a:t>
            </a:r>
            <a:r>
              <a:rPr lang="en-US" i="1" dirty="0"/>
              <a:t>Jobs</a:t>
            </a:r>
            <a:r>
              <a:rPr lang="en-US" dirty="0"/>
              <a:t>.  Even worse, all seven men on the project had speaking roles in the film.</a:t>
            </a:r>
          </a:p>
        </p:txBody>
      </p:sp>
      <p:sp>
        <p:nvSpPr>
          <p:cNvPr id="6" name="Rectangle 5"/>
          <p:cNvSpPr/>
          <p:nvPr/>
        </p:nvSpPr>
        <p:spPr>
          <a:xfrm>
            <a:off x="4601548" y="4431278"/>
            <a:ext cx="5556604" cy="1261884"/>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20" y="2560320"/>
            <a:ext cx="2018121" cy="2992117"/>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587" y="1057812"/>
            <a:ext cx="3807229" cy="3281945"/>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1588" y="671278"/>
            <a:ext cx="6555241"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385" y="149520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385" y="310554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604" y="1499846"/>
            <a:ext cx="2767630" cy="4124111"/>
          </a:xfrm>
          <a:prstGeom prst="rect">
            <a:avLst/>
          </a:prstGeom>
        </p:spPr>
      </p:pic>
      <p:sp>
        <p:nvSpPr>
          <p:cNvPr id="18" name="Rectangle 17"/>
          <p:cNvSpPr/>
          <p:nvPr/>
        </p:nvSpPr>
        <p:spPr>
          <a:xfrm>
            <a:off x="4694771" y="236324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4771" y="1686674"/>
            <a:ext cx="2587066" cy="584775"/>
          </a:xfrm>
          <a:prstGeom prst="rect">
            <a:avLst/>
          </a:prstGeom>
        </p:spPr>
        <p:txBody>
          <a:bodyPr wrap="square">
            <a:spAutoFit/>
          </a:bodyPr>
          <a:lstStyle/>
          <a:p>
            <a:r>
              <a:rPr lang="en-US" sz="1600" dirty="0">
                <a:hlinkClick r:id="rId7"/>
              </a:rPr>
              <a:t>Katherine Johnson </a:t>
            </a:r>
            <a:r>
              <a:rPr lang="en-US" sz="1600" dirty="0"/>
              <a:t>at her NASA Langley desk, 1960 </a:t>
            </a:r>
          </a:p>
        </p:txBody>
      </p:sp>
      <p:sp>
        <p:nvSpPr>
          <p:cNvPr id="20" name="Rectangle 19"/>
          <p:cNvSpPr/>
          <p:nvPr/>
        </p:nvSpPr>
        <p:spPr>
          <a:xfrm>
            <a:off x="4694771" y="3595312"/>
            <a:ext cx="2488877" cy="769441"/>
          </a:xfrm>
          <a:prstGeom prst="rect">
            <a:avLst/>
          </a:prstGeom>
        </p:spPr>
        <p:txBody>
          <a:bodyPr wrap="square">
            <a:spAutoFit/>
          </a:bodyPr>
          <a:lstStyle/>
          <a:p>
            <a:r>
              <a:rPr lang="en-US" sz="1600" dirty="0"/>
              <a:t>Katherine Johnson, age 98 </a:t>
            </a:r>
            <a:r>
              <a:rPr lang="en-US" sz="1400" dirty="0"/>
              <a:t>Photo by Annie </a:t>
            </a:r>
            <a:r>
              <a:rPr lang="en-US" sz="1400" dirty="0" err="1"/>
              <a:t>Leibovitz</a:t>
            </a:r>
            <a:r>
              <a:rPr lang="en-US" sz="1400" dirty="0"/>
              <a:t> for </a:t>
            </a:r>
            <a:r>
              <a:rPr lang="en-US" sz="1400" dirty="0">
                <a:hlinkClick r:id="rId8"/>
              </a:rPr>
              <a:t>Vanity Fair, 2016</a:t>
            </a:r>
            <a:endParaRPr lang="en-US" sz="1400" dirty="0"/>
          </a:p>
        </p:txBody>
      </p:sp>
      <p:sp>
        <p:nvSpPr>
          <p:cNvPr id="3" name="Rectangle 2"/>
          <p:cNvSpPr/>
          <p:nvPr/>
        </p:nvSpPr>
        <p:spPr>
          <a:xfrm>
            <a:off x="4694771" y="4489495"/>
            <a:ext cx="2655002" cy="584775"/>
          </a:xfrm>
          <a:prstGeom prst="rect">
            <a:avLst/>
          </a:prstGeom>
        </p:spPr>
        <p:txBody>
          <a:bodyPr wrap="square">
            <a:spAutoFit/>
          </a:bodyPr>
          <a:lstStyle/>
          <a:p>
            <a:r>
              <a:rPr lang="en-US" sz="1600" b="1" dirty="0"/>
              <a:t>Fortunately, she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The effect is seen throughout the history of women in science, as discussed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63367</TotalTime>
  <Words>5010</Words>
  <Application>Microsoft Office PowerPoint</Application>
  <PresentationFormat>Widescreen</PresentationFormat>
  <Paragraphs>412</Paragraphs>
  <Slides>53</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1072</cp:revision>
  <cp:lastPrinted>2016-10-02T12:57:19Z</cp:lastPrinted>
  <dcterms:created xsi:type="dcterms:W3CDTF">2015-04-09T14:43:49Z</dcterms:created>
  <dcterms:modified xsi:type="dcterms:W3CDTF">2019-03-22T17:57:32Z</dcterms:modified>
</cp:coreProperties>
</file>