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419" r:id="rId2"/>
    <p:sldId id="499" r:id="rId3"/>
    <p:sldId id="456" r:id="rId4"/>
    <p:sldId id="497" r:id="rId5"/>
    <p:sldId id="445" r:id="rId6"/>
    <p:sldId id="426" r:id="rId7"/>
    <p:sldId id="431" r:id="rId8"/>
    <p:sldId id="474" r:id="rId9"/>
    <p:sldId id="430" r:id="rId10"/>
    <p:sldId id="421" r:id="rId11"/>
    <p:sldId id="396" r:id="rId12"/>
    <p:sldId id="495" r:id="rId13"/>
    <p:sldId id="399" r:id="rId14"/>
    <p:sldId id="401" r:id="rId15"/>
    <p:sldId id="403" r:id="rId16"/>
    <p:sldId id="400" r:id="rId17"/>
    <p:sldId id="405" r:id="rId18"/>
    <p:sldId id="487" r:id="rId19"/>
    <p:sldId id="482" r:id="rId20"/>
    <p:sldId id="481" r:id="rId21"/>
    <p:sldId id="410" r:id="rId22"/>
    <p:sldId id="411" r:id="rId23"/>
    <p:sldId id="412" r:id="rId24"/>
    <p:sldId id="479" r:id="rId25"/>
    <p:sldId id="491" r:id="rId26"/>
    <p:sldId id="492" r:id="rId27"/>
    <p:sldId id="440" r:id="rId28"/>
    <p:sldId id="418" r:id="rId29"/>
    <p:sldId id="441" r:id="rId30"/>
    <p:sldId id="433" r:id="rId31"/>
    <p:sldId id="424" r:id="rId32"/>
    <p:sldId id="425" r:id="rId33"/>
    <p:sldId id="428" r:id="rId34"/>
    <p:sldId id="434" r:id="rId35"/>
    <p:sldId id="446" r:id="rId36"/>
    <p:sldId id="404" r:id="rId37"/>
    <p:sldId id="429" r:id="rId38"/>
    <p:sldId id="449" r:id="rId39"/>
    <p:sldId id="437" r:id="rId40"/>
    <p:sldId id="436" r:id="rId41"/>
    <p:sldId id="438" r:id="rId42"/>
    <p:sldId id="442" r:id="rId43"/>
    <p:sldId id="448" r:id="rId44"/>
    <p:sldId id="311" r:id="rId45"/>
    <p:sldId id="459" r:id="rId46"/>
    <p:sldId id="498" r:id="rId47"/>
    <p:sldId id="457" r:id="rId48"/>
    <p:sldId id="494" r:id="rId49"/>
    <p:sldId id="427" r:id="rId50"/>
    <p:sldId id="460" r:id="rId51"/>
    <p:sldId id="496" r:id="rId52"/>
    <p:sldId id="483" r:id="rId53"/>
    <p:sldId id="475" r:id="rId54"/>
    <p:sldId id="443" r:id="rId55"/>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5" autoAdjust="0"/>
    <p:restoredTop sz="93204" autoAdjust="0"/>
  </p:normalViewPr>
  <p:slideViewPr>
    <p:cSldViewPr snapToGrid="0">
      <p:cViewPr varScale="1">
        <p:scale>
          <a:sx n="86" d="100"/>
          <a:sy n="86" d="100"/>
        </p:scale>
        <p:origin x="50" y="110"/>
      </p:cViewPr>
      <p:guideLst/>
    </p:cSldViewPr>
  </p:slideViewPr>
  <p:outlineViewPr>
    <p:cViewPr>
      <p:scale>
        <a:sx n="33" d="100"/>
        <a:sy n="33" d="100"/>
      </p:scale>
      <p:origin x="0" y="-917"/>
    </p:cViewPr>
  </p:outlineViewPr>
  <p:notesTextViewPr>
    <p:cViewPr>
      <p:scale>
        <a:sx n="1" d="1"/>
        <a:sy n="1" d="1"/>
      </p:scale>
      <p:origin x="0" y="0"/>
    </p:cViewPr>
  </p:notesTextViewPr>
  <p:sorterViewPr>
    <p:cViewPr>
      <p:scale>
        <a:sx n="100" d="100"/>
        <a:sy n="100" d="100"/>
      </p:scale>
      <p:origin x="0" y="-80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9" rIns="93936" bIns="46969"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9" rIns="93936" bIns="46969" rtlCol="0"/>
          <a:lstStyle>
            <a:lvl1pPr algn="r">
              <a:defRPr sz="1200"/>
            </a:lvl1pPr>
          </a:lstStyle>
          <a:p>
            <a:fld id="{30523440-7950-4CE8-99CE-A8F7FC1FE06C}" type="datetimeFigureOut">
              <a:rPr lang="en-US" smtClean="0"/>
              <a:t>3/26/2019</a:t>
            </a:fld>
            <a:endParaRPr lang="en-US"/>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9" rIns="93936" bIns="46969"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9" rIns="93936" bIns="46969" rtlCol="0" anchor="b"/>
          <a:lstStyle>
            <a:lvl1pPr algn="r">
              <a:defRPr sz="1200"/>
            </a:lvl1pPr>
          </a:lstStyle>
          <a:p>
            <a:fld id="{10B60DE2-DAE2-4CEB-9453-17C2845BF235}" type="slidenum">
              <a:rPr lang="en-US" smtClean="0"/>
              <a:t>‹#›</a:t>
            </a:fld>
            <a:endParaRPr lang="en-US"/>
          </a:p>
        </p:txBody>
      </p:sp>
    </p:spTree>
    <p:extLst>
      <p:ext uri="{BB962C8B-B14F-4D97-AF65-F5344CB8AC3E}">
        <p14:creationId xmlns:p14="http://schemas.microsoft.com/office/powerpoint/2010/main" val="3441665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9" rIns="93936" bIns="46969"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9" rIns="93936" bIns="46969" rtlCol="0"/>
          <a:lstStyle>
            <a:lvl1pPr algn="r">
              <a:defRPr sz="1200"/>
            </a:lvl1pPr>
          </a:lstStyle>
          <a:p>
            <a:fld id="{16260984-2B4E-4909-83B3-A309576FED78}" type="datetimeFigureOut">
              <a:rPr lang="en-US" smtClean="0"/>
              <a:t>3/26/2019</a:t>
            </a:fld>
            <a:endParaRPr lang="en-US"/>
          </a:p>
        </p:txBody>
      </p:sp>
      <p:sp>
        <p:nvSpPr>
          <p:cNvPr id="4" name="Slide Image Placeholder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36" tIns="46969" rIns="93936" bIns="46969" rtlCol="0" anchor="ctr"/>
          <a:lstStyle/>
          <a:p>
            <a:endParaRPr lang="en-US"/>
          </a:p>
        </p:txBody>
      </p:sp>
      <p:sp>
        <p:nvSpPr>
          <p:cNvPr id="5" name="Notes Placeholder 4"/>
          <p:cNvSpPr>
            <a:spLocks noGrp="1"/>
          </p:cNvSpPr>
          <p:nvPr>
            <p:ph type="body" sz="quarter" idx="3"/>
          </p:nvPr>
        </p:nvSpPr>
        <p:spPr>
          <a:xfrm>
            <a:off x="707708" y="4505979"/>
            <a:ext cx="5661660" cy="3686711"/>
          </a:xfrm>
          <a:prstGeom prst="rect">
            <a:avLst/>
          </a:prstGeom>
        </p:spPr>
        <p:txBody>
          <a:bodyPr vert="horz" lIns="93936" tIns="46969" rIns="93936" bIns="4696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9" rIns="93936" bIns="46969"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9" rIns="93936" bIns="46969" rtlCol="0" anchor="b"/>
          <a:lstStyle>
            <a:lvl1pPr algn="r">
              <a:defRPr sz="1200"/>
            </a:lvl1pPr>
          </a:lstStyle>
          <a:p>
            <a:fld id="{40DAE0DD-056C-4D04-94F6-5D24E7FB566F}" type="slidenum">
              <a:rPr lang="en-US" smtClean="0"/>
              <a:t>‹#›</a:t>
            </a:fld>
            <a:endParaRPr lang="en-US"/>
          </a:p>
        </p:txBody>
      </p:sp>
    </p:spTree>
    <p:extLst>
      <p:ext uri="{BB962C8B-B14F-4D97-AF65-F5344CB8AC3E}">
        <p14:creationId xmlns:p14="http://schemas.microsoft.com/office/powerpoint/2010/main" val="74195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a:t>
            </a:fld>
            <a:endParaRPr lang="en-US"/>
          </a:p>
        </p:txBody>
      </p:sp>
    </p:spTree>
    <p:extLst>
      <p:ext uri="{BB962C8B-B14F-4D97-AF65-F5344CB8AC3E}">
        <p14:creationId xmlns:p14="http://schemas.microsoft.com/office/powerpoint/2010/main" val="1319065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25</a:t>
            </a:fld>
            <a:endParaRPr lang="en-US"/>
          </a:p>
        </p:txBody>
      </p:sp>
    </p:spTree>
    <p:extLst>
      <p:ext uri="{BB962C8B-B14F-4D97-AF65-F5344CB8AC3E}">
        <p14:creationId xmlns:p14="http://schemas.microsoft.com/office/powerpoint/2010/main" val="3183927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26</a:t>
            </a:fld>
            <a:endParaRPr lang="en-US"/>
          </a:p>
        </p:txBody>
      </p:sp>
    </p:spTree>
    <p:extLst>
      <p:ext uri="{BB962C8B-B14F-4D97-AF65-F5344CB8AC3E}">
        <p14:creationId xmlns:p14="http://schemas.microsoft.com/office/powerpoint/2010/main" val="3988119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30</a:t>
            </a:fld>
            <a:endParaRPr lang="en-US"/>
          </a:p>
        </p:txBody>
      </p:sp>
    </p:spTree>
    <p:extLst>
      <p:ext uri="{BB962C8B-B14F-4D97-AF65-F5344CB8AC3E}">
        <p14:creationId xmlns:p14="http://schemas.microsoft.com/office/powerpoint/2010/main" val="3406814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35</a:t>
            </a:fld>
            <a:endParaRPr lang="en-US"/>
          </a:p>
        </p:txBody>
      </p:sp>
    </p:spTree>
    <p:extLst>
      <p:ext uri="{BB962C8B-B14F-4D97-AF65-F5344CB8AC3E}">
        <p14:creationId xmlns:p14="http://schemas.microsoft.com/office/powerpoint/2010/main" val="1352131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38</a:t>
            </a:fld>
            <a:endParaRPr lang="en-US"/>
          </a:p>
        </p:txBody>
      </p:sp>
    </p:spTree>
    <p:extLst>
      <p:ext uri="{BB962C8B-B14F-4D97-AF65-F5344CB8AC3E}">
        <p14:creationId xmlns:p14="http://schemas.microsoft.com/office/powerpoint/2010/main" val="4265311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39</a:t>
            </a:fld>
            <a:endParaRPr lang="en-US"/>
          </a:p>
        </p:txBody>
      </p:sp>
    </p:spTree>
    <p:extLst>
      <p:ext uri="{BB962C8B-B14F-4D97-AF65-F5344CB8AC3E}">
        <p14:creationId xmlns:p14="http://schemas.microsoft.com/office/powerpoint/2010/main" val="3261947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42</a:t>
            </a:fld>
            <a:endParaRPr lang="en-US"/>
          </a:p>
        </p:txBody>
      </p:sp>
    </p:spTree>
    <p:extLst>
      <p:ext uri="{BB962C8B-B14F-4D97-AF65-F5344CB8AC3E}">
        <p14:creationId xmlns:p14="http://schemas.microsoft.com/office/powerpoint/2010/main" val="2172736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43</a:t>
            </a:fld>
            <a:endParaRPr lang="en-US"/>
          </a:p>
        </p:txBody>
      </p:sp>
    </p:spTree>
    <p:extLst>
      <p:ext uri="{BB962C8B-B14F-4D97-AF65-F5344CB8AC3E}">
        <p14:creationId xmlns:p14="http://schemas.microsoft.com/office/powerpoint/2010/main" val="3573783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45</a:t>
            </a:fld>
            <a:endParaRPr lang="en-US"/>
          </a:p>
        </p:txBody>
      </p:sp>
    </p:spTree>
    <p:extLst>
      <p:ext uri="{BB962C8B-B14F-4D97-AF65-F5344CB8AC3E}">
        <p14:creationId xmlns:p14="http://schemas.microsoft.com/office/powerpoint/2010/main" val="2004621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51</a:t>
            </a:fld>
            <a:endParaRPr lang="en-US"/>
          </a:p>
        </p:txBody>
      </p:sp>
    </p:spTree>
    <p:extLst>
      <p:ext uri="{BB962C8B-B14F-4D97-AF65-F5344CB8AC3E}">
        <p14:creationId xmlns:p14="http://schemas.microsoft.com/office/powerpoint/2010/main" val="2858338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2</a:t>
            </a:fld>
            <a:endParaRPr lang="en-US"/>
          </a:p>
        </p:txBody>
      </p:sp>
    </p:spTree>
    <p:extLst>
      <p:ext uri="{BB962C8B-B14F-4D97-AF65-F5344CB8AC3E}">
        <p14:creationId xmlns:p14="http://schemas.microsoft.com/office/powerpoint/2010/main" val="1993514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5</a:t>
            </a:fld>
            <a:endParaRPr lang="en-US"/>
          </a:p>
        </p:txBody>
      </p:sp>
    </p:spTree>
    <p:extLst>
      <p:ext uri="{BB962C8B-B14F-4D97-AF65-F5344CB8AC3E}">
        <p14:creationId xmlns:p14="http://schemas.microsoft.com/office/powerpoint/2010/main" val="1307878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6</a:t>
            </a:fld>
            <a:endParaRPr lang="en-US"/>
          </a:p>
        </p:txBody>
      </p:sp>
    </p:spTree>
    <p:extLst>
      <p:ext uri="{BB962C8B-B14F-4D97-AF65-F5344CB8AC3E}">
        <p14:creationId xmlns:p14="http://schemas.microsoft.com/office/powerpoint/2010/main" val="628126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11</a:t>
            </a:fld>
            <a:endParaRPr lang="en-US"/>
          </a:p>
        </p:txBody>
      </p:sp>
    </p:spTree>
    <p:extLst>
      <p:ext uri="{BB962C8B-B14F-4D97-AF65-F5344CB8AC3E}">
        <p14:creationId xmlns:p14="http://schemas.microsoft.com/office/powerpoint/2010/main" val="1359139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14</a:t>
            </a:fld>
            <a:endParaRPr lang="en-US"/>
          </a:p>
        </p:txBody>
      </p:sp>
    </p:spTree>
    <p:extLst>
      <p:ext uri="{BB962C8B-B14F-4D97-AF65-F5344CB8AC3E}">
        <p14:creationId xmlns:p14="http://schemas.microsoft.com/office/powerpoint/2010/main" val="3042969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17</a:t>
            </a:fld>
            <a:endParaRPr lang="en-US"/>
          </a:p>
        </p:txBody>
      </p:sp>
    </p:spTree>
    <p:extLst>
      <p:ext uri="{BB962C8B-B14F-4D97-AF65-F5344CB8AC3E}">
        <p14:creationId xmlns:p14="http://schemas.microsoft.com/office/powerpoint/2010/main" val="2128735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18</a:t>
            </a:fld>
            <a:endParaRPr lang="en-US"/>
          </a:p>
        </p:txBody>
      </p:sp>
    </p:spTree>
    <p:extLst>
      <p:ext uri="{BB962C8B-B14F-4D97-AF65-F5344CB8AC3E}">
        <p14:creationId xmlns:p14="http://schemas.microsoft.com/office/powerpoint/2010/main" val="296629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20</a:t>
            </a:fld>
            <a:endParaRPr lang="en-US"/>
          </a:p>
        </p:txBody>
      </p:sp>
    </p:spTree>
    <p:extLst>
      <p:ext uri="{BB962C8B-B14F-4D97-AF65-F5344CB8AC3E}">
        <p14:creationId xmlns:p14="http://schemas.microsoft.com/office/powerpoint/2010/main" val="674438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8FDC4D-8148-43CC-93B8-E7BA9241A395}"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814509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859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32199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1707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8FDC4D-8148-43CC-93B8-E7BA9241A395}"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0120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8FDC4D-8148-43CC-93B8-E7BA9241A395}" type="datetimeFigureOut">
              <a:rPr lang="en-US" smtClean="0"/>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72512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8FDC4D-8148-43CC-93B8-E7BA9241A395}" type="datetimeFigureOut">
              <a:rPr lang="en-US" smtClean="0"/>
              <a:t>3/26/2019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6715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8FDC4D-8148-43CC-93B8-E7BA9241A395}" type="datetimeFigureOut">
              <a:rPr lang="en-US" smtClean="0"/>
              <a:t>3/26/2019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859309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8FDC4D-8148-43CC-93B8-E7BA9241A395}" type="datetimeFigureOut">
              <a:rPr lang="en-US" smtClean="0"/>
              <a:t>3/26/2019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5560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68582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25330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FDC4D-8148-43CC-93B8-E7BA9241A395}" type="datetimeFigureOut">
              <a:rPr lang="en-US" smtClean="0"/>
              <a:t>3/26/2019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B6611-FCB3-4A45-B1E9-E27BFB2FF168}" type="slidenum">
              <a:rPr lang="en-US" smtClean="0"/>
              <a:t>‹#›</a:t>
            </a:fld>
            <a:endParaRPr lang="en-US"/>
          </a:p>
        </p:txBody>
      </p:sp>
    </p:spTree>
    <p:extLst>
      <p:ext uri="{BB962C8B-B14F-4D97-AF65-F5344CB8AC3E}">
        <p14:creationId xmlns:p14="http://schemas.microsoft.com/office/powerpoint/2010/main" val="394428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en.wikipedia.org/wiki/Ralph_Ellison" TargetMode="External"/><Relationship Id="rId13" Type="http://schemas.openxmlformats.org/officeDocument/2006/relationships/hyperlink" Target="http://ai.eecs.umich.edu/people/conway/Memoirs/VLSI/SSCM/VLSI_Reminiscences.pdf" TargetMode="External"/><Relationship Id="rId18" Type="http://schemas.openxmlformats.org/officeDocument/2006/relationships/image" Target="../media/image4.jpeg"/><Relationship Id="rId3" Type="http://schemas.openxmlformats.org/officeDocument/2006/relationships/hyperlink" Target="http://www.lynnconway.com/" TargetMode="External"/><Relationship Id="rId7" Type="http://schemas.openxmlformats.org/officeDocument/2006/relationships/hyperlink" Target="http://boingboing.net/2015/05/08/cto-megan-smith-explains-how-w.html" TargetMode="External"/><Relationship Id="rId12" Type="http://schemas.openxmlformats.org/officeDocument/2006/relationships/image" Target="../media/image1.jpeg"/><Relationship Id="rId17" Type="http://schemas.openxmlformats.org/officeDocument/2006/relationships/hyperlink" Target="https://www.syracuse.edu/life/campus-highlights/hendricks-chapel/" TargetMode="External"/><Relationship Id="rId2" Type="http://schemas.openxmlformats.org/officeDocument/2006/relationships/notesSlide" Target="../notesSlides/notesSlide1.xml"/><Relationship Id="rId16"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hyperlink" Target="https://obamawhitehouse.archives.gov/administration/eop/ostp/about/leadershipstaff/smith" TargetMode="External"/><Relationship Id="rId11" Type="http://schemas.openxmlformats.org/officeDocument/2006/relationships/hyperlink" Target="http://ai.eecs.umich.edu/people/conway/Memoirs/Talks/Syracuse_2019/Inside_Story_Talk.pdf" TargetMode="External"/><Relationship Id="rId5" Type="http://schemas.openxmlformats.org/officeDocument/2006/relationships/hyperlink" Target="http://lectures.syr.edu/current-series/lynn-conway/" TargetMode="External"/><Relationship Id="rId15" Type="http://schemas.openxmlformats.org/officeDocument/2006/relationships/hyperlink" Target="https://www.syracuse.edu/" TargetMode="External"/><Relationship Id="rId10" Type="http://schemas.openxmlformats.org/officeDocument/2006/relationships/hyperlink" Target="http://ai.eecs.umich.edu/people/conway/Memoirs/Talks/Syracuse_2019/Inside_Story_Talk.pptx" TargetMode="External"/><Relationship Id="rId4" Type="http://schemas.openxmlformats.org/officeDocument/2006/relationships/hyperlink" Target="http://ai.eecs.umich.edu/people/conway/BioSketch2017.pdf" TargetMode="External"/><Relationship Id="rId9" Type="http://schemas.openxmlformats.org/officeDocument/2006/relationships/hyperlink" Target="https://en.wikipedia.org/wiki/Invisible_Man" TargetMode="External"/><Relationship Id="rId1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Matilda_effect" TargetMode="External"/><Relationship Id="rId2" Type="http://schemas.openxmlformats.org/officeDocument/2006/relationships/hyperlink" Target="https://en.wikipedia.org/wiki/Margaret_W._Rossiter" TargetMode="External"/><Relationship Id="rId1" Type="http://schemas.openxmlformats.org/officeDocument/2006/relationships/slideLayout" Target="../slideLayouts/slideLayout7.xml"/><Relationship Id="rId5" Type="http://schemas.openxmlformats.org/officeDocument/2006/relationships/hyperlink" Target="https://en.wikipedia.org/wiki/Robert_K._Merton" TargetMode="External"/><Relationship Id="rId4" Type="http://schemas.openxmlformats.org/officeDocument/2006/relationships/hyperlink" Target="http://en.wikipedia.org/wiki/Matthew_effec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ai.eecs.umich.edu/people/conway/VLSI/MPCAdv/MPCAdv.html" TargetMode="Externa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hyperlink" Target="http://en.wikipedia.org/wiki/Photolithography" TargetMode="External"/><Relationship Id="rId2" Type="http://schemas.openxmlformats.org/officeDocument/2006/relationships/hyperlink" Target="http://www.nobelprize.org/educational/physics/integrated_circuit/history/" TargetMode="Externa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8" Type="http://schemas.openxmlformats.org/officeDocument/2006/relationships/hyperlink" Target="http://en.wikipedia.org/wiki/Microprocessor" TargetMode="External"/><Relationship Id="rId3" Type="http://schemas.openxmlformats.org/officeDocument/2006/relationships/hyperlink" Target="http://i.ytimg.com/vi/DOeSvmImYOY/maxresdefault.jpg" TargetMode="External"/><Relationship Id="rId7" Type="http://schemas.openxmlformats.org/officeDocument/2006/relationships/hyperlink" Target="http://www.intel.com/content/www/us/en/history/museum-story-of-intel-4004.html"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hyperlink" Target="http://www.cpu-zone.com/4004.htm" TargetMode="External"/><Relationship Id="rId4" Type="http://schemas.openxmlformats.org/officeDocument/2006/relationships/image" Target="../media/image22.jpg"/><Relationship Id="rId9" Type="http://schemas.openxmlformats.org/officeDocument/2006/relationships/hyperlink" Target="http://en.wikipedia.org/wiki/Transistor_coun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hyperlink" Target="http://ai.eecs.umich.edu/people/conway/VLSI/BackgroundContext/Sutherland_Letter.html" TargetMode="External"/><Relationship Id="rId2" Type="http://schemas.openxmlformats.org/officeDocument/2006/relationships/hyperlink" Target="http://en.wikipedia.org/wiki/Gordon_Moore" TargetMode="External"/><Relationship Id="rId1" Type="http://schemas.openxmlformats.org/officeDocument/2006/relationships/slideLayout" Target="../slideLayouts/slideLayout7.xml"/><Relationship Id="rId6" Type="http://schemas.openxmlformats.org/officeDocument/2006/relationships/hyperlink" Target="http://www.sciencedirect.com/science/article/pii/0038110172901037" TargetMode="External"/><Relationship Id="rId5" Type="http://schemas.openxmlformats.org/officeDocument/2006/relationships/hyperlink" Target="http://www.intel.com/content/www/us/en/silicon-innovations/moores-law-technology.html" TargetMode="External"/><Relationship Id="rId4" Type="http://schemas.openxmlformats.org/officeDocument/2006/relationships/hyperlink" Target="http://en.wikipedia.org/wiki/Carver_Mead"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hyperlink" Target="http://www.digibarn.com/collections/diagrams/ethernet-original/" TargetMode="External"/><Relationship Id="rId3" Type="http://schemas.openxmlformats.org/officeDocument/2006/relationships/hyperlink" Target="http://en.wikipedia.org/wiki/Ethernet" TargetMode="External"/><Relationship Id="rId7" Type="http://schemas.openxmlformats.org/officeDocument/2006/relationships/hyperlink" Target="http://commons.wikimedia.org/wiki/File:Xerox_Alto_mit_Rechner.JPG" TargetMode="External"/><Relationship Id="rId12" Type="http://schemas.openxmlformats.org/officeDocument/2006/relationships/hyperlink" Target="http://www.explainthatstuff.com/laserprinters.html" TargetMode="External"/><Relationship Id="rId2" Type="http://schemas.openxmlformats.org/officeDocument/2006/relationships/hyperlink" Target="http://www.computerhistory.org/revolution/input-output/14/347" TargetMode="Externa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hyperlink" Target="http://en.wikipedia.org/wiki/ARPANET" TargetMode="External"/><Relationship Id="rId5" Type="http://schemas.openxmlformats.org/officeDocument/2006/relationships/image" Target="../media/image25.gif"/><Relationship Id="rId10" Type="http://schemas.openxmlformats.org/officeDocument/2006/relationships/image" Target="../media/image28.png"/><Relationship Id="rId4" Type="http://schemas.openxmlformats.org/officeDocument/2006/relationships/hyperlink" Target="http://en.wikipedia.org/wiki/Laser_printing" TargetMode="External"/><Relationship Id="rId9" Type="http://schemas.openxmlformats.org/officeDocument/2006/relationships/hyperlink" Target="http://en.wikipedia.org/wiki/Robert_Metcalfe"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en.wikipedia.org/wiki/History_of_free_and_open-source_software" TargetMode="External"/><Relationship Id="rId3" Type="http://schemas.openxmlformats.org/officeDocument/2006/relationships/image" Target="../media/image29.jpeg"/><Relationship Id="rId7" Type="http://schemas.openxmlformats.org/officeDocument/2006/relationships/hyperlink" Target="http://ai.eecs.umich.edu/people/conway/VLSI/VLSIText/PP-V1/V1.pdf"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ai.eecs.umich.edu/people/conway/VLSI/VLSIarchive.html" TargetMode="External"/><Relationship Id="rId5" Type="http://schemas.openxmlformats.org/officeDocument/2006/relationships/hyperlink" Target="http://ai.eecs.umich.edu/people/conway/VLSI/VLSIarchive.mainlinks.html" TargetMode="Externa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hyperlink" Target="http://en.wikipedia.org/wiki/Bootstrappin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en.wikipedia.org/wiki/Exponentiation"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hyperlink" Target="http://ai.eecs.umich.edu/people/conway/VLSI/VLSIText/VLSIText.html" TargetMode="Externa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hyperlink" Target="http://ai.eecs.umich.edu/people/conway/VLSI/VLSIarchive.html"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jpeg"/><Relationship Id="rId7" Type="http://schemas.openxmlformats.org/officeDocument/2006/relationships/hyperlink" Target="http://ai.eecs.umich.edu/people/conway/Memoirs/VLSI/SSCM/VLSI_Reminiscences.pdf"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https://www.123rf.com/photo_53893784_businesswoman-looking-through-a-magnifying-glass.html" TargetMode="Externa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hyperlink" Target="http://ai.eecs.umich.edu/people/conway/VLSI/VLSI.archive.spreadsheet.htm" TargetMode="External"/><Relationship Id="rId7" Type="http://schemas.openxmlformats.org/officeDocument/2006/relationships/hyperlink" Target="https://en.wikipedia.org/wiki/Xerox_Alto"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www.edn.com/electronics-blogs/other/4307325/The-book-that-changed-everything" TargetMode="External"/><Relationship Id="rId5" Type="http://schemas.openxmlformats.org/officeDocument/2006/relationships/image" Target="../media/image37.jpg"/><Relationship Id="rId4" Type="http://schemas.openxmlformats.org/officeDocument/2006/relationships/hyperlink" Target="http://ai.eecs.umich.edu/people/conway/VLSI/VLSIText/PP-V3/2s/V3.two-sided.pdf"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amazon.com/gp/product/1333676409/" TargetMode="External"/><Relationship Id="rId3" Type="http://schemas.openxmlformats.org/officeDocument/2006/relationships/image" Target="../media/image38.JPG"/><Relationship Id="rId7" Type="http://schemas.openxmlformats.org/officeDocument/2006/relationships/hyperlink" Target="http://www.britannica.com/EBchecked/topic/565056/Charles-Proteus-Steinmetz" TargetMode="External"/><Relationship Id="rId2" Type="http://schemas.openxmlformats.org/officeDocument/2006/relationships/hyperlink" Target="http://ai.eecs.umich.edu/people/conway/VLSI/MIT78/MIT78.pdf" TargetMode="External"/><Relationship Id="rId1" Type="http://schemas.openxmlformats.org/officeDocument/2006/relationships/slideLayout" Target="../slideLayouts/slideLayout7.xml"/><Relationship Id="rId6" Type="http://schemas.openxmlformats.org/officeDocument/2006/relationships/hyperlink" Target="http://ai.eecs.umich.edu/people/conway/VLSI/MIT78/MIT78.html" TargetMode="External"/><Relationship Id="rId5" Type="http://schemas.openxmlformats.org/officeDocument/2006/relationships/image" Target="../media/image39.jpeg"/><Relationship Id="rId10" Type="http://schemas.openxmlformats.org/officeDocument/2006/relationships/hyperlink" Target="http://www.eecs.mit.edu/docs/newsletter/VLSI.pdf" TargetMode="External"/><Relationship Id="rId4" Type="http://schemas.openxmlformats.org/officeDocument/2006/relationships/hyperlink" Target="http://ai.eecs.umich.edu/people/conway/Memoirs/MIT/MIT_Reminiscences.pdf" TargetMode="External"/><Relationship Id="rId9" Type="http://schemas.openxmlformats.org/officeDocument/2006/relationships/hyperlink" Target="https://www.union.ed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 Id="rId5" Type="http://schemas.openxmlformats.org/officeDocument/2006/relationships/hyperlink" Target="http://en.wikipedia.org/wiki/Guy_L._Steele_Jr." TargetMode="Externa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gif"/><Relationship Id="rId1" Type="http://schemas.openxmlformats.org/officeDocument/2006/relationships/slideLayout" Target="../slideLayouts/slideLayout2.xml"/><Relationship Id="rId6" Type="http://schemas.openxmlformats.org/officeDocument/2006/relationships/hyperlink" Target="http://ai.eecs.umich.edu/people/conway/Memoirs/MIT/MIT_Reminiscences.pdf" TargetMode="External"/><Relationship Id="rId5" Type="http://schemas.openxmlformats.org/officeDocument/2006/relationships/hyperlink" Target="http://ai.eecs.umich.edu/people/conway/VLSI/MIT78/MIT78.pdf" TargetMode="External"/><Relationship Id="rId4" Type="http://schemas.openxmlformats.org/officeDocument/2006/relationships/hyperlink" Target="http://ai.eecs.umich.edu/people/conway/VLSI/MIT78/MITchipphoto.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en.wikipedia.org/wiki/E-commerce" TargetMode="External"/><Relationship Id="rId2" Type="http://schemas.openxmlformats.org/officeDocument/2006/relationships/hyperlink" Target="http://ai.eecs.umich.edu/people/conway/VLSI/MPCAdv/MPCAdv.pdf" TargetMode="External"/><Relationship Id="rId1" Type="http://schemas.openxmlformats.org/officeDocument/2006/relationships/slideLayout" Target="../slideLayouts/slideLayout7.xml"/><Relationship Id="rId4" Type="http://schemas.openxmlformats.org/officeDocument/2006/relationships/hyperlink" Target="http://ai.eecs.umich.edu/people/conway/Memoirs/VLSI/Commentaries/A_Paradigm_Shift_Was_Happening_by_Chuck_House.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ai.eecs.umich.edu/people/conway/VLSI/MPCAdv/MPCAdv.html"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5.gif"/><Relationship Id="rId5" Type="http://schemas.openxmlformats.org/officeDocument/2006/relationships/image" Target="../media/image44.gif"/><Relationship Id="rId4" Type="http://schemas.openxmlformats.org/officeDocument/2006/relationships/hyperlink" Target="http://ai.eecs.umich.edu/people/conway/VLSI/MPCAdv/MPCAdv.pdf"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ocialphysics.media.mit.edu/book/" TargetMode="External"/><Relationship Id="rId3" Type="http://schemas.openxmlformats.org/officeDocument/2006/relationships/image" Target="../media/image46.gif"/><Relationship Id="rId7" Type="http://schemas.openxmlformats.org/officeDocument/2006/relationships/hyperlink" Target="https://www.amazon.com/Economy-Evolving-Complex-System-Institute/dp/0201328232"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ai.eecs.umich.edu/people/conway/VLSI/MPCAdv/Instructors.html" TargetMode="External"/><Relationship Id="rId5" Type="http://schemas.openxmlformats.org/officeDocument/2006/relationships/hyperlink" Target="http://ai.eecs.umich.edu/people/conway/VLSI/MPCAdv/MPCAdv.pdf" TargetMode="External"/><Relationship Id="rId4" Type="http://schemas.openxmlformats.org/officeDocument/2006/relationships/hyperlink" Target="http://ai.eecs.umich.edu/people/conway/VLSI/MPC79/MPC79Report.pdf"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ai.eecs.umich.edu/people/conway/LynnPhotos/Lynn77PARC.jpg" TargetMode="External"/><Relationship Id="rId7" Type="http://schemas.openxmlformats.org/officeDocument/2006/relationships/hyperlink" Target="http://ai.eecs.umich.edu/people/conway/VLSI/MPCAdv/MPCAdv.html" TargetMode="External"/><Relationship Id="rId12" Type="http://schemas.openxmlformats.org/officeDocument/2006/relationships/hyperlink" Target="http://ai.eecs.umich.edu/people/conway/VLSI/VLSI.archive.spreadsheet.htm" TargetMode="External"/><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hyperlink" Target="http://ai.eecs.umich.edu/people/conway/VLSI/VLSIText/PP-V1/V1.pdf" TargetMode="External"/><Relationship Id="rId5" Type="http://schemas.openxmlformats.org/officeDocument/2006/relationships/hyperlink" Target="http://ai.eecs.umich.edu/people/conway/Memoirs/MIT/Figures/MIT78%20ChipSet%20L.jpg" TargetMode="External"/><Relationship Id="rId10" Type="http://schemas.openxmlformats.org/officeDocument/2006/relationships/hyperlink" Target="http://ai.eecs.umich.edu/people/conway/VLSI/MIT78/MIT78.html" TargetMode="External"/><Relationship Id="rId4" Type="http://schemas.openxmlformats.org/officeDocument/2006/relationships/image" Target="../media/image48.jpeg"/><Relationship Id="rId9" Type="http://schemas.openxmlformats.org/officeDocument/2006/relationships/hyperlink" Target="http://ai.eecs.umich.edu/people/conway/VLSI/BackgroundContext/Sutherland_Letter.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en.wikipedia.org/wiki/Moore's_law" TargetMode="External"/><Relationship Id="rId2" Type="http://schemas.openxmlformats.org/officeDocument/2006/relationships/hyperlink" Target="http://en.wikipedia.org/wiki/Transistor_count" TargetMode="Externa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hyperlink" Target="http://wallpapersinhq.com/images/big/california-985038.jpg" TargetMode="External"/><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www.huffingtonpost.com/lynn-conway/the-many-shades-of-out_b_3591764.html"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4.JPG"/><Relationship Id="rId7" Type="http://schemas.openxmlformats.org/officeDocument/2006/relationships/hyperlink" Target="https://www.nae.edu/MembersSection/MemberDirectory/27692.aspx" TargetMode="External"/><Relationship Id="rId2" Type="http://schemas.openxmlformats.org/officeDocument/2006/relationships/hyperlink" Target="http://ai.eecs.umich.edu/people/conway/Awards/Electronics/ElectAchiev.html" TargetMode="External"/><Relationship Id="rId1" Type="http://schemas.openxmlformats.org/officeDocument/2006/relationships/slideLayout" Target="../slideLayouts/slideLayout7.xml"/><Relationship Id="rId6" Type="http://schemas.openxmlformats.org/officeDocument/2006/relationships/hyperlink" Target="https://www.nae.edu/MembersSection/MemberDirectory/28897.aspx" TargetMode="External"/><Relationship Id="rId5" Type="http://schemas.openxmlformats.org/officeDocument/2006/relationships/hyperlink" Target="https://en.wikipedia.org/wiki/John_Price_Wetherill_Medal" TargetMode="External"/><Relationship Id="rId4" Type="http://schemas.openxmlformats.org/officeDocument/2006/relationships/hyperlink" Target="https://en.wikipedia.org/wiki/Harold_Pender_Award"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www.computerhistory.org/fellowawards/hall/carver-mead" TargetMode="External"/><Relationship Id="rId3" Type="http://schemas.openxmlformats.org/officeDocument/2006/relationships/hyperlink" Target="https://www.amacad.org/multimedia/pdfs/publications/bookofmembers/ChapterM.pdf" TargetMode="External"/><Relationship Id="rId7" Type="http://schemas.openxmlformats.org/officeDocument/2006/relationships/hyperlink" Target="http://lemelson.mit.edu/winners/carver-mead" TargetMode="External"/><Relationship Id="rId2" Type="http://schemas.openxmlformats.org/officeDocument/2006/relationships/hyperlink" Target="http://www.nasonline.org/member-directory/members/52673.html" TargetMode="External"/><Relationship Id="rId1" Type="http://schemas.openxmlformats.org/officeDocument/2006/relationships/slideLayout" Target="../slideLayouts/slideLayout7.xml"/><Relationship Id="rId6" Type="http://schemas.openxmlformats.org/officeDocument/2006/relationships/hyperlink" Target="http://awards.acm.org/award_winners/mead_6829013.cfm" TargetMode="External"/><Relationship Id="rId11" Type="http://schemas.openxmlformats.org/officeDocument/2006/relationships/hyperlink" Target="http://invent.org/inductee-detail/?IID=401" TargetMode="External"/><Relationship Id="rId5" Type="http://schemas.openxmlformats.org/officeDocument/2006/relationships/hyperlink" Target="https://en.wikipedia.org/wiki/IEEE_John_von_Neumann_Medal" TargetMode="External"/><Relationship Id="rId10" Type="http://schemas.openxmlformats.org/officeDocument/2006/relationships/hyperlink" Target="https://www.nae.edu/Projects/Awards/FoundersAwards/FoundersWinners/page20039227/55535.aspx" TargetMode="External"/><Relationship Id="rId4" Type="http://schemas.openxmlformats.org/officeDocument/2006/relationships/hyperlink" Target="https://en.wikipedia.org/wiki/Phil_Kaufman_Award" TargetMode="External"/><Relationship Id="rId9" Type="http://schemas.openxmlformats.org/officeDocument/2006/relationships/hyperlink" Target="https://www.nationalmedals.org/laureates/carver-a-mead"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mercurynews.com/2014/02/14/cassidy-time-for-reinvention-and-goodbye/" TargetMode="External"/><Relationship Id="rId2" Type="http://schemas.openxmlformats.org/officeDocument/2006/relationships/hyperlink" Target="http://www.tmcnet.com/usubmit/2009/04/30/4158801.htm"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7.png"/><Relationship Id="rId2" Type="http://schemas.openxmlformats.org/officeDocument/2006/relationships/hyperlink" Target="http://ai.eecs.umich.edu/people/conway/Memoirs/VLSI/SSCM/VLSI_Reminiscences.pdf" TargetMode="External"/><Relationship Id="rId1" Type="http://schemas.openxmlformats.org/officeDocument/2006/relationships/slideLayout" Target="../slideLayouts/slideLayout7.xml"/><Relationship Id="rId6" Type="http://schemas.openxmlformats.org/officeDocument/2006/relationships/hyperlink" Target="https://www.123rf.com/photo_53893784_businesswoman-looking-through-a-magnifying-glass.html" TargetMode="External"/><Relationship Id="rId5" Type="http://schemas.openxmlformats.org/officeDocument/2006/relationships/hyperlink" Target="http://ai.eecs.umich.edu/people/conway/Memoirs/VLSI/Commentaries/Covering_by_Ken_Shepard.pdf" TargetMode="External"/><Relationship Id="rId4" Type="http://schemas.openxmlformats.org/officeDocument/2006/relationships/hyperlink" Target="http://www.huffingtonpost.com/lynn-conway/the-many-shades-of-out_b_3591764.html"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www.engin.umich.edu/college/about/news/stories/2014/december/lynn-conway-to-receive-award" TargetMode="External"/><Relationship Id="rId13" Type="http://schemas.openxmlformats.org/officeDocument/2006/relationships/image" Target="../media/image7.png"/><Relationship Id="rId3" Type="http://schemas.openxmlformats.org/officeDocument/2006/relationships/hyperlink" Target="http://ai.eecs.umich.edu/people/conway/Memoirs/ACS/Lynn_Conway_ACS_Reminiscences.pdf" TargetMode="External"/><Relationship Id="rId7" Type="http://schemas.openxmlformats.org/officeDocument/2006/relationships/hyperlink" Target="http://www.computerhistory.org/fellowawards/hall/bios/Lynn,Conway/" TargetMode="External"/><Relationship Id="rId12" Type="http://schemas.openxmlformats.org/officeDocument/2006/relationships/hyperlink" Target="https://www.123rf.com/photo_53893784_businesswoman-looking-through-a-magnifying-glass.html" TargetMode="External"/><Relationship Id="rId2" Type="http://schemas.openxmlformats.org/officeDocument/2006/relationships/hyperlink" Target="http://edagraffiti.com/?p=101" TargetMode="External"/><Relationship Id="rId1" Type="http://schemas.openxmlformats.org/officeDocument/2006/relationships/slideLayout" Target="../slideLayouts/slideLayout7.xml"/><Relationship Id="rId6" Type="http://schemas.openxmlformats.org/officeDocument/2006/relationships/hyperlink" Target="http://ai.eecs.umich.edu/people/conway/Memoirs/MIT/MIT_Reminiscences.pdf" TargetMode="External"/><Relationship Id="rId11" Type="http://schemas.openxmlformats.org/officeDocument/2006/relationships/hyperlink" Target="http://ai.eecs.umich.edu/people/conway/Memoirs/Talks/UM_2018/Conway_Honorary%20_Degree_Citation.pdf" TargetMode="External"/><Relationship Id="rId5" Type="http://schemas.openxmlformats.org/officeDocument/2006/relationships/hyperlink" Target="http://www.huffingtonpost.com/lynn-conway/the-many-shades-of-out_b_3591764.html" TargetMode="External"/><Relationship Id="rId10" Type="http://schemas.openxmlformats.org/officeDocument/2006/relationships/hyperlink" Target="https://www.aaas.org/sense-wonder-motivates-vlsi-chip-revolutionary-lynn-conway" TargetMode="External"/><Relationship Id="rId4" Type="http://schemas.openxmlformats.org/officeDocument/2006/relationships/hyperlink" Target="http://ai.eecs.umich.edu/people/conway/Memoirs/VLSI/SSCM/VLSI_Reminiscences.pdf" TargetMode="External"/><Relationship Id="rId9" Type="http://schemas.openxmlformats.org/officeDocument/2006/relationships/hyperlink" Target="http://www.uvic.ca/home/about/campus-news/2016+nov-2016-honorary-degree-recipients+media-releas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9.xml.rels><?xml version="1.0" encoding="UTF-8" standalone="yes"?>
<Relationships xmlns="http://schemas.openxmlformats.org/package/2006/relationships"><Relationship Id="rId3" Type="http://schemas.openxmlformats.org/officeDocument/2006/relationships/hyperlink" Target="http://en.wikipedia.org/wiki/Matilda_effect"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en.wikipedia.org/wiki/Self-fulfilling_prophecy" TargetMode="External"/><Relationship Id="rId4" Type="http://schemas.openxmlformats.org/officeDocument/2006/relationships/hyperlink" Target="http://en.wikipedia.org/wiki/Matthew_effec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www.123rf.com/photo_53893784_businesswoman-looking-through-a-magnifying-glass.html"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hyperlink" Target="https://en.wikipedia.org/wiki/Hacks_at_the_Massachusetts_Institute_of_Technology" TargetMode="External"/><Relationship Id="rId1" Type="http://schemas.openxmlformats.org/officeDocument/2006/relationships/slideLayout" Target="../slideLayouts/slideLayout7.xml"/><Relationship Id="rId6" Type="http://schemas.openxmlformats.org/officeDocument/2006/relationships/hyperlink" Target="http://ai.eecs.umich.edu/people/conway/VLSI/MIT78/MIT78.pdf" TargetMode="External"/><Relationship Id="rId5" Type="http://schemas.openxmlformats.org/officeDocument/2006/relationships/hyperlink" Target="http://ai.eecs.umich.edu/people/conway/Memoirs/VLSI/Commentaries/A_Paradigm_Shift_Was_Happening_by_Chuck_House.pdf" TargetMode="External"/><Relationship Id="rId4" Type="http://schemas.openxmlformats.org/officeDocument/2006/relationships/hyperlink" Target="https://en.wikipedia.org/wiki/The_Structure_of_Scientific_Revolutions"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www.darpa.mil/" TargetMode="External"/><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hyperlink" Target="http://ai.eecs.umich.edu/people/conway/Memoirs/VLSI/SSCM/VLSI_Reminiscences.pdf" TargetMode="External"/><Relationship Id="rId10" Type="http://schemas.openxmlformats.org/officeDocument/2006/relationships/image" Target="../media/image66.png"/><Relationship Id="rId4" Type="http://schemas.openxmlformats.org/officeDocument/2006/relationships/image" Target="../media/image61.JPG"/><Relationship Id="rId9"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hyperlink" Target="https://www.123rf.com/search.php?word=Predator+eats+predator++Hungry+evil+fish+&amp;imgtype=2&amp;t_word=&amp;t_lang=en&amp;oriSearch=Vector+-+Predator+eats+predator++Hungry+evil+fish&amp;__ncforminfo=7saQ-VtNqgJ4tjeiARAy35GF4P-hMdVzL6pG47hkCi9rsgrbvguG7pcogwkrkyUmjsqrOPdrw81tYF_AyFq2qkk1gXi6PX2CfBQEvvlMH_8mbYtz6fTQKw%3D%3D"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8.jpg"/><Relationship Id="rId5" Type="http://schemas.openxmlformats.org/officeDocument/2006/relationships/hyperlink" Target="http://ai.eecs.umich.edu/people/conway/VLSI/MPCAdv/MPCAdv.pdf" TargetMode="External"/><Relationship Id="rId4" Type="http://schemas.openxmlformats.org/officeDocument/2006/relationships/image" Target="../media/image67.jpe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mailto:conway@umich.edu" TargetMode="External"/><Relationship Id="rId2" Type="http://schemas.openxmlformats.org/officeDocument/2006/relationships/hyperlink" Target="https://www.123rf.com/photo_53893784_businesswoman-looking-through-a-magnifying-glass.html" TargetMode="External"/><Relationship Id="rId1" Type="http://schemas.openxmlformats.org/officeDocument/2006/relationships/slideLayout" Target="../slideLayouts/slideLayout7.xml"/><Relationship Id="rId6" Type="http://schemas.openxmlformats.org/officeDocument/2006/relationships/hyperlink" Target="http://www.lynnconway.com/" TargetMode="External"/><Relationship Id="rId5" Type="http://schemas.openxmlformats.org/officeDocument/2006/relationships/hyperlink" Target="http://ai.eecs.umich.edu/people/conway/Memoirs/Talks/Syracuse_2019/Inside_Story_Talk.pdf" TargetMode="External"/><Relationship Id="rId4" Type="http://schemas.openxmlformats.org/officeDocument/2006/relationships/hyperlink" Target="http://ai.eecs.umich.edu/people/conway/Memoirs/Talks/Syracuse_2019/Inside_Story_Talk.pptx"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www.amazon.com/Evolution-Culture-Animals-Tyler-Bonner/dp/0691023735" TargetMode="External"/><Relationship Id="rId2" Type="http://schemas.openxmlformats.org/officeDocument/2006/relationships/hyperlink" Target="http://en.wikipedia.org/wiki/John_Tyler_Bonner" TargetMode="External"/><Relationship Id="rId1" Type="http://schemas.openxmlformats.org/officeDocument/2006/relationships/slideLayout" Target="../slideLayouts/slideLayout7.xml"/><Relationship Id="rId5" Type="http://schemas.openxmlformats.org/officeDocument/2006/relationships/hyperlink" Target="http://japandreaming.com/wp-content/uploads/2015/01/Japanese-macaque.jpg" TargetMode="External"/><Relationship Id="rId4" Type="http://schemas.openxmlformats.org/officeDocument/2006/relationships/image" Target="../media/image69.jpg"/></Relationships>
</file>

<file path=ppt/slides/_rels/slide48.xml.rels><?xml version="1.0" encoding="UTF-8" standalone="yes"?>
<Relationships xmlns="http://schemas.openxmlformats.org/package/2006/relationships"><Relationship Id="rId3" Type="http://schemas.openxmlformats.org/officeDocument/2006/relationships/hyperlink" Target="http://wallpapersinhq.com/images/big/california-985038.jpg" TargetMode="External"/><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hyperlink" Target="https://www.nasa.gov/sites/default/files/images/712130main_8246931247_e60f3c09fb_o.jpg"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hyperlink" Target="http://ai.eecs.umich.edu/people/conway/Memoirs/Talks/UVIC/Techno_Social_Talk.pptx" TargetMode="External"/><Relationship Id="rId2" Type="http://schemas.openxmlformats.org/officeDocument/2006/relationships/image" Target="../media/image72.JPG"/><Relationship Id="rId1" Type="http://schemas.openxmlformats.org/officeDocument/2006/relationships/slideLayout" Target="../slideLayouts/slideLayout7.xml"/><Relationship Id="rId4" Type="http://schemas.openxmlformats.org/officeDocument/2006/relationships/hyperlink" Target="http://ai.eecs.umich.edu/people/conway/Memoirs/Talks/UVIC/Techno_Social_Talk.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computer.org/csdl/magazine/co/2018/10/mco2018100066/17D45WXIkDI"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3.jpg"/><Relationship Id="rId4" Type="http://schemas.openxmlformats.org/officeDocument/2006/relationships/hyperlink" Target="http://ai.eecs.umich.edu/people/conway/Memoirs/IEEE_Computer/The_Disappeared_-_Beyond_Winning_and_Losing.pdf"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hyperlink" Target="http://www.amazon.com/gp/product/B0029PBVCA/" TargetMode="External"/><Relationship Id="rId7" Type="http://schemas.openxmlformats.org/officeDocument/2006/relationships/image" Target="../media/image75.jpeg"/><Relationship Id="rId2" Type="http://schemas.openxmlformats.org/officeDocument/2006/relationships/hyperlink" Target="http://www.latimes.com/business/lanews-michael-hiltzik-20130507-staff.html" TargetMode="External"/><Relationship Id="rId1" Type="http://schemas.openxmlformats.org/officeDocument/2006/relationships/slideLayout" Target="../slideLayouts/slideLayout7.xml"/><Relationship Id="rId6" Type="http://schemas.openxmlformats.org/officeDocument/2006/relationships/image" Target="../media/image74.jpg"/><Relationship Id="rId5" Type="http://schemas.openxmlformats.org/officeDocument/2006/relationships/hyperlink" Target="http://www.amazon.com/gp/product/B004FGMPG2/" TargetMode="External"/><Relationship Id="rId4" Type="http://schemas.openxmlformats.org/officeDocument/2006/relationships/hyperlink" Target="http://www.uvm.edu/~tstreete/" TargetMode="External"/><Relationship Id="rId9" Type="http://schemas.openxmlformats.org/officeDocument/2006/relationships/hyperlink" Target="http://ai.eecs.umich.edu/people/conway/Impact/FundingaRevolution.html"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www.huffingtonpost.com/lynn-conway/the-many-shades-of-out_b_3591764.html"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hyperlink" Target="http://ai.eecs.umich.edu/people/conway/Memoirs/MIT/MIT_Reminiscences.pdf" TargetMode="External"/><Relationship Id="rId13" Type="http://schemas.openxmlformats.org/officeDocument/2006/relationships/hyperlink" Target="http://ai.eecs.umich.edu/people/conway/Memoirs/Talks/RSE/Maxwell_Medal_Citation_by_Barry_Shoop.pdf" TargetMode="External"/><Relationship Id="rId18" Type="http://schemas.openxmlformats.org/officeDocument/2006/relationships/hyperlink" Target="http://ai.eecs.umich.edu/people/conway/Memoirs/IEEE_Computer/The_Disappeared_-_Beyond_Winning_and_Losing.pdf" TargetMode="External"/><Relationship Id="rId3" Type="http://schemas.openxmlformats.org/officeDocument/2006/relationships/hyperlink" Target="http://ai.eecs.umich.edu/people/conway/Memoirs/VLSI/Commentaries/Covering_by_Ken_Shepard.pdf" TargetMode="External"/><Relationship Id="rId7" Type="http://schemas.openxmlformats.org/officeDocument/2006/relationships/hyperlink" Target="http://www.eecs.mit.edu/docs/newsletter/VLSI.pdf" TargetMode="External"/><Relationship Id="rId12" Type="http://schemas.openxmlformats.org/officeDocument/2006/relationships/hyperlink" Target="https://www.youtube.com/watch?v=bw2mPAp4XGk" TargetMode="External"/><Relationship Id="rId17" Type="http://schemas.openxmlformats.org/officeDocument/2006/relationships/hyperlink" Target="https://www.computer.org/csdl/magazine/co/2018/10/mco2018100066/17D45WXIkDI" TargetMode="External"/><Relationship Id="rId2" Type="http://schemas.openxmlformats.org/officeDocument/2006/relationships/hyperlink" Target="http://ai.eecs.umich.edu/people/conway/Memoirs/VLSI/SSCM/VLSI_Reminiscences.pdf" TargetMode="External"/><Relationship Id="rId16" Type="http://schemas.openxmlformats.org/officeDocument/2006/relationships/hyperlink" Target="https://www.aaas.org/sense-wonder-motivates-vlsi-chip-revolutionary-lynn-conway" TargetMode="External"/><Relationship Id="rId20" Type="http://schemas.openxmlformats.org/officeDocument/2006/relationships/hyperlink" Target="http://ai.eecs.umich.edu/people/conway/Memoirs/Talks/UM_2018/Conway_Honorary%20_Degree_Citation.pdf" TargetMode="External"/><Relationship Id="rId1" Type="http://schemas.openxmlformats.org/officeDocument/2006/relationships/slideLayout" Target="../slideLayouts/slideLayout7.xml"/><Relationship Id="rId6" Type="http://schemas.openxmlformats.org/officeDocument/2006/relationships/hyperlink" Target="http://www.huffingtonpost.com/lynn-conway/the-many-shades-of-out_b_3591764.html" TargetMode="External"/><Relationship Id="rId11" Type="http://schemas.openxmlformats.org/officeDocument/2006/relationships/hyperlink" Target="http://www.engin.umich.edu/college/about/news/stories/2014/december/lynn-conway-to-receive-award" TargetMode="External"/><Relationship Id="rId5" Type="http://schemas.openxmlformats.org/officeDocument/2006/relationships/hyperlink" Target="http://ai.eecs.umich.edu/people/conway/Memoirs/VLSI/Lynn_Conway_VLSI_Reminiscences.pdf" TargetMode="External"/><Relationship Id="rId15" Type="http://schemas.openxmlformats.org/officeDocument/2006/relationships/hyperlink" Target="https://www.uvic.ca/engineering/assets/docs/Lynn_Conway-2016Nov-honorand-oration.pdf" TargetMode="External"/><Relationship Id="rId10" Type="http://schemas.openxmlformats.org/officeDocument/2006/relationships/hyperlink" Target="http://dme.engin.umich.edu/lynnconway/" TargetMode="External"/><Relationship Id="rId19" Type="http://schemas.openxmlformats.org/officeDocument/2006/relationships/hyperlink" Target="https://news.engin.umich.edu/2019/02/when-pioneers-disappear-from-history/" TargetMode="External"/><Relationship Id="rId4" Type="http://schemas.openxmlformats.org/officeDocument/2006/relationships/hyperlink" Target="http://ai.eecs.umich.edu/people/conway/Memoirs/VLSI/Commentaries/A_Paradigm_Shift_Was_Happening_by_Chuck_House.pdf" TargetMode="External"/><Relationship Id="rId9" Type="http://schemas.openxmlformats.org/officeDocument/2006/relationships/hyperlink" Target="http://www.computerhistory.org/fellowawards/hall/bios/Lynn,Conway/" TargetMode="External"/><Relationship Id="rId14" Type="http://schemas.openxmlformats.org/officeDocument/2006/relationships/hyperlink" Target="http://ai.eecs.umich.edu/people/conway/Memoirs/Talks/RSE/Life_In_Stealth_of_Microchip_Genius_The_Times.pdf"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fHyRdAyqV5c" TargetMode="External"/><Relationship Id="rId3" Type="http://schemas.openxmlformats.org/officeDocument/2006/relationships/slideLayout" Target="../slideLayouts/slideLayout7.xml"/><Relationship Id="rId7" Type="http://schemas.openxmlformats.org/officeDocument/2006/relationships/image" Target="../media/image1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hyperlink" Target="http://boingboing.net/2015/05/08/cto-megan-smith-explains-how-w.html" TargetMode="External"/><Relationship Id="rId5" Type="http://schemas.openxmlformats.org/officeDocument/2006/relationships/hyperlink" Target="https://www.whitehouse.gov/administration/eop/ostp/about/leadershipstaff/smith" TargetMode="External"/><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en.wikipedia.org/wiki/Jobs_(film)" TargetMode="Externa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hyperlink" Target="http://boingboing.net/2015/05/08/cto-megan-smith-explains-how-w.html"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www.vanityfair.com/culture/2016/08/katherine-johnson-the-nasa-mathematician-who-advanced-human-rights" TargetMode="External"/><Relationship Id="rId3" Type="http://schemas.openxmlformats.org/officeDocument/2006/relationships/hyperlink" Target="http://www.foxmovies.com/movies/hidden-figures" TargetMode="External"/><Relationship Id="rId7" Type="http://schemas.openxmlformats.org/officeDocument/2006/relationships/hyperlink" Target="https://en.wikipedia.org/wiki/Katherine_Johnson" TargetMode="External"/><Relationship Id="rId2" Type="http://schemas.openxmlformats.org/officeDocument/2006/relationships/hyperlink" Target="https://www.amazon.com/exec/obidos/ASIN/006236359X/braipick-20" TargetMode="Externa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Margaret_W._Rossiter" TargetMode="External"/><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hyperlink" Target="https://jhupbooks.press.jhu.edu/content/women-scientists-americ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4071" y="1410510"/>
            <a:ext cx="6746842" cy="3853555"/>
          </a:xfrm>
          <a:prstGeom prst="rect">
            <a:avLst/>
          </a:prstGeom>
        </p:spPr>
        <p:txBody>
          <a:bodyPr wrap="square">
            <a:spAutoFit/>
          </a:bodyPr>
          <a:lstStyle/>
          <a:p>
            <a:r>
              <a:rPr lang="en-US" sz="2100" b="1" dirty="0">
                <a:latin typeface="Calibri" panose="020F0502020204030204" pitchFamily="34" charset="0"/>
                <a:ea typeface="Calibri" panose="020F0502020204030204" pitchFamily="34" charset="0"/>
                <a:cs typeface="Times New Roman" panose="02020603050405020304" pitchFamily="18" charset="0"/>
              </a:rPr>
              <a:t>An Invisible Woman: The Inside Story Behind the Microelectronic Computing Revolution in Silicon Valley</a:t>
            </a:r>
            <a:r>
              <a:rPr lang="en-US" b="1" baseline="30000" dirty="0">
                <a:latin typeface="Calibri" panose="020F0502020204030204" pitchFamily="34" charset="0"/>
                <a:ea typeface="Calibri" panose="020F0502020204030204" pitchFamily="34" charset="0"/>
                <a:cs typeface="Times New Roman" panose="02020603050405020304" pitchFamily="18" charset="0"/>
              </a:rPr>
              <a:t>1,2</a:t>
            </a:r>
          </a:p>
          <a:p>
            <a:pPr>
              <a:lnSpc>
                <a:spcPct val="107000"/>
              </a:lnSpc>
              <a:spcBef>
                <a:spcPts val="400"/>
              </a:spcBef>
            </a:pPr>
            <a:r>
              <a:rPr lang="en-US" sz="1600" dirty="0">
                <a:latin typeface="Calibri" panose="020F0502020204030204" pitchFamily="34" charset="0"/>
                <a:ea typeface="Calibri" panose="020F0502020204030204" pitchFamily="34" charset="0"/>
                <a:cs typeface="Times New Roman" panose="02020603050405020304" pitchFamily="18" charset="0"/>
                <a:hlinkClick r:id="rId3"/>
              </a:rPr>
              <a:t>Lynn Conway</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hlinkClick r:id="rId4"/>
              </a:rPr>
              <a:t>Professor of EECS Emerita</a:t>
            </a:r>
            <a:r>
              <a:rPr lang="en-US" sz="1600" dirty="0">
                <a:latin typeface="Calibri" panose="020F0502020204030204" pitchFamily="34" charset="0"/>
                <a:ea typeface="Calibri" panose="020F0502020204030204" pitchFamily="34" charset="0"/>
                <a:cs typeface="Times New Roman" panose="02020603050405020304" pitchFamily="18" charset="0"/>
              </a:rPr>
              <a:t>, University of Michigan, Ann Arbor</a:t>
            </a: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hlinkClick r:id="rId5"/>
              </a:rPr>
              <a:t>University Lecture, Hendricks Chapel, Syracuse University, Syracuse, NY.</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Tuesday, March 26, 7:30 p.m. </a:t>
            </a:r>
          </a:p>
          <a:p>
            <a:pPr>
              <a:lnSpc>
                <a:spcPct val="107000"/>
              </a:lnSpc>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In 2015, US CTO </a:t>
            </a:r>
            <a:r>
              <a:rPr lang="en-US" sz="1600" dirty="0">
                <a:latin typeface="Calibri" panose="020F0502020204030204" pitchFamily="34" charset="0"/>
                <a:ea typeface="Calibri" panose="020F0502020204030204" pitchFamily="34" charset="0"/>
                <a:cs typeface="Times New Roman" panose="02020603050405020304" pitchFamily="18" charset="0"/>
                <a:hlinkClick r:id="rId6"/>
              </a:rPr>
              <a:t>Megan Smith</a:t>
            </a:r>
            <a:r>
              <a:rPr lang="en-US" sz="1600" dirty="0">
                <a:latin typeface="Calibri" panose="020F0502020204030204" pitchFamily="34" charset="0"/>
                <a:ea typeface="Calibri" panose="020F0502020204030204" pitchFamily="34" charset="0"/>
                <a:cs typeface="Times New Roman" panose="02020603050405020304" pitchFamily="18" charset="0"/>
              </a:rPr>
              <a:t> raised </a:t>
            </a:r>
            <a:r>
              <a:rPr lang="en-US" sz="1600" dirty="0">
                <a:latin typeface="Calibri" panose="020F0502020204030204" pitchFamily="34" charset="0"/>
                <a:ea typeface="Calibri" panose="020F0502020204030204" pitchFamily="34" charset="0"/>
                <a:cs typeface="Times New Roman" panose="02020603050405020304" pitchFamily="18" charset="0"/>
                <a:hlinkClick r:id="rId7"/>
              </a:rPr>
              <a:t>profound questions</a:t>
            </a:r>
            <a:r>
              <a:rPr lang="en-US" sz="1600" dirty="0">
                <a:latin typeface="Calibri" panose="020F0502020204030204" pitchFamily="34" charset="0"/>
                <a:ea typeface="Calibri" panose="020F0502020204030204" pitchFamily="34" charset="0"/>
                <a:cs typeface="Times New Roman" panose="02020603050405020304" pitchFamily="18" charset="0"/>
              </a:rPr>
              <a:t> about women’s contributions in science, engineering and math being erased from history. </a:t>
            </a: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In this talk we explore a case study of such erasure, and surface a very </a:t>
            </a: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counter-intuitive conjecture about the underlying causes and effects.</a:t>
            </a:r>
          </a:p>
          <a:p>
            <a:pPr lvl="0">
              <a:lnSpc>
                <a:spcPct val="107000"/>
              </a:lnSpc>
              <a:spcAft>
                <a:spcPts val="2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2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200"/>
              </a:spcAft>
            </a:pP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1. In remembrance of pioneering novelist </a:t>
            </a: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8"/>
              </a:rPr>
              <a:t>Ralph Ellison</a:t>
            </a: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author of </a:t>
            </a:r>
            <a:r>
              <a:rPr lang="en-US" sz="1400" i="1"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9"/>
              </a:rPr>
              <a:t>Invisible Man</a:t>
            </a: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1952.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dirty="0">
                <a:latin typeface="Calibri" panose="020F0502020204030204" pitchFamily="34" charset="0"/>
                <a:ea typeface="Calibri" panose="020F0502020204030204" pitchFamily="34" charset="0"/>
                <a:cs typeface="Times New Roman" panose="02020603050405020304" pitchFamily="18" charset="0"/>
              </a:rPr>
              <a:t>2.</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a:latin typeface="Calibri" panose="020F0502020204030204" pitchFamily="34" charset="0"/>
                <a:ea typeface="Calibri" panose="020F0502020204030204" pitchFamily="34" charset="0"/>
                <a:cs typeface="Times New Roman" panose="02020603050405020304" pitchFamily="18" charset="0"/>
                <a:hlinkClick r:id="rId10"/>
              </a:rPr>
              <a:t>http://ai.eecs.umich.edu/people/conway/Memoirs/Talks/Syracuse_2019/Inside_Story_Talk.pptx</a:t>
            </a:r>
            <a:r>
              <a:rPr lang="en-US" sz="1100" dirty="0">
                <a:latin typeface="Calibri" panose="020F0502020204030204" pitchFamily="34" charset="0"/>
                <a:ea typeface="Calibri" panose="020F0502020204030204" pitchFamily="34" charset="0"/>
                <a:cs typeface="Times New Roman" panose="02020603050405020304" pitchFamily="18" charset="0"/>
              </a:rPr>
              <a:t>  &amp; </a:t>
            </a:r>
            <a:r>
              <a:rPr lang="en-US" sz="1100" dirty="0">
                <a:latin typeface="Calibri" panose="020F0502020204030204" pitchFamily="34" charset="0"/>
                <a:ea typeface="Calibri" panose="020F0502020204030204" pitchFamily="34" charset="0"/>
                <a:cs typeface="Times New Roman" panose="02020603050405020304" pitchFamily="18" charset="0"/>
                <a:hlinkClick r:id="rId11"/>
              </a:rPr>
              <a:t>.pdf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hlinkClick r:id="rId4"/>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49259" y="1185308"/>
            <a:ext cx="1832912" cy="1765880"/>
          </a:xfrm>
          <a:prstGeom prst="rect">
            <a:avLst/>
          </a:prstGeom>
          <a:ln>
            <a:solidFill>
              <a:schemeClr val="accent1"/>
            </a:solidFill>
          </a:ln>
        </p:spPr>
      </p:pic>
      <p:pic>
        <p:nvPicPr>
          <p:cNvPr id="7" name="Picture 6">
            <a:hlinkClick r:id="rId13"/>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49259" y="3271537"/>
            <a:ext cx="1832912" cy="2283683"/>
          </a:xfrm>
          <a:prstGeom prst="rect">
            <a:avLst/>
          </a:prstGeom>
        </p:spPr>
      </p:pic>
      <p:pic>
        <p:nvPicPr>
          <p:cNvPr id="4" name="Picture 3">
            <a:hlinkClick r:id="rId15"/>
            <a:extLst>
              <a:ext uri="{FF2B5EF4-FFF2-40B4-BE49-F238E27FC236}">
                <a16:creationId xmlns:a16="http://schemas.microsoft.com/office/drawing/2014/main" id="{07DEAFF5-4C13-41FA-A89F-1834A394A05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8461" y="3507152"/>
            <a:ext cx="1975088" cy="1968758"/>
          </a:xfrm>
          <a:prstGeom prst="rect">
            <a:avLst/>
          </a:prstGeom>
        </p:spPr>
      </p:pic>
      <p:pic>
        <p:nvPicPr>
          <p:cNvPr id="5" name="Picture 4" descr="A large brick building with grass in front of a house&#10;&#10;Description automatically generated">
            <a:hlinkClick r:id="rId17"/>
            <a:extLst>
              <a:ext uri="{FF2B5EF4-FFF2-40B4-BE49-F238E27FC236}">
                <a16:creationId xmlns:a16="http://schemas.microsoft.com/office/drawing/2014/main" id="{2D40D18D-64EE-444B-96C2-EF1419990C9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8461" y="1185308"/>
            <a:ext cx="1832912" cy="1765880"/>
          </a:xfrm>
          <a:prstGeom prst="rect">
            <a:avLst/>
          </a:prstGeom>
          <a:ln>
            <a:solidFill>
              <a:schemeClr val="accent1"/>
            </a:solidFill>
          </a:ln>
        </p:spPr>
      </p:pic>
    </p:spTree>
    <p:extLst>
      <p:ext uri="{BB962C8B-B14F-4D97-AF65-F5344CB8AC3E}">
        <p14:creationId xmlns:p14="http://schemas.microsoft.com/office/powerpoint/2010/main" val="410070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additive="base">
                                        <p:cTn id="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anim calcmode="lin" valueType="num">
                                      <p:cBhvr additive="base">
                                        <p:cTn id="1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 calcmode="lin" valueType="num">
                                      <p:cBhvr additive="base">
                                        <p:cTn id="1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57797" y="1349983"/>
            <a:ext cx="7602950" cy="3477875"/>
          </a:xfrm>
          <a:prstGeom prst="rect">
            <a:avLst/>
          </a:prstGeom>
        </p:spPr>
        <p:txBody>
          <a:bodyPr wrap="square">
            <a:spAutoFit/>
          </a:bodyPr>
          <a:lstStyle/>
          <a:p>
            <a:pPr algn="just"/>
            <a:r>
              <a:rPr lang="en-US" sz="2200" dirty="0">
                <a:hlinkClick r:id="rId2"/>
              </a:rPr>
              <a:t>Margaret Rossiter</a:t>
            </a:r>
            <a:r>
              <a:rPr lang="en-US" sz="2200" dirty="0"/>
              <a:t> coined the term “</a:t>
            </a:r>
            <a:r>
              <a:rPr lang="en-US" sz="2200" dirty="0">
                <a:hlinkClick r:id="rId3" tooltip="Matilda effect"/>
              </a:rPr>
              <a:t>Matilda effect</a:t>
            </a:r>
            <a:r>
              <a:rPr lang="en-US" sz="2200" dirty="0"/>
              <a:t>” for the repression and denial of women scientists’ contributions, with their work often attributed to male colleagues. </a:t>
            </a:r>
          </a:p>
          <a:p>
            <a:pPr algn="just"/>
            <a:endParaRPr lang="en-US" sz="2200" dirty="0"/>
          </a:p>
          <a:p>
            <a:pPr algn="just"/>
            <a:r>
              <a:rPr lang="en-US" sz="2200" dirty="0"/>
              <a:t>This is similar to the "</a:t>
            </a:r>
            <a:r>
              <a:rPr lang="en-US" sz="2200" dirty="0">
                <a:hlinkClick r:id="rId4"/>
              </a:rPr>
              <a:t>Matthew effect</a:t>
            </a:r>
            <a:r>
              <a:rPr lang="en-US" sz="2200" dirty="0"/>
              <a:t>“, as coined by sociologist </a:t>
            </a:r>
            <a:r>
              <a:rPr lang="en-US" sz="2200" dirty="0">
                <a:hlinkClick r:id="rId5"/>
              </a:rPr>
              <a:t>Robert Merton</a:t>
            </a:r>
            <a:r>
              <a:rPr lang="en-US" sz="2200" dirty="0"/>
              <a:t>, describing how eminent scientists get more credit than lesser-known researchers, even if their work is similar. </a:t>
            </a:r>
          </a:p>
          <a:p>
            <a:pPr algn="just"/>
            <a:endParaRPr lang="en-US" sz="2200" dirty="0"/>
          </a:p>
          <a:p>
            <a:pPr algn="just"/>
            <a:r>
              <a:rPr lang="en-US" sz="2200" dirty="0"/>
              <a:t>For example: a prize will usually be awarded to the most senior researcher in a project, even if a grad student did all the work. </a:t>
            </a:r>
          </a:p>
        </p:txBody>
      </p:sp>
    </p:spTree>
    <p:extLst>
      <p:ext uri="{BB962C8B-B14F-4D97-AF65-F5344CB8AC3E}">
        <p14:creationId xmlns:p14="http://schemas.microsoft.com/office/powerpoint/2010/main" val="372572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8945" y="771214"/>
            <a:ext cx="6917054" cy="1015663"/>
          </a:xfrm>
          <a:prstGeom prst="rect">
            <a:avLst/>
          </a:prstGeom>
          <a:noFill/>
        </p:spPr>
        <p:txBody>
          <a:bodyPr wrap="square" rtlCol="0">
            <a:spAutoFit/>
          </a:bodyPr>
          <a:lstStyle/>
          <a:p>
            <a:r>
              <a:rPr lang="en-US" sz="2000" b="1" dirty="0"/>
              <a:t>EXAMPLE CASE STUDY OF ERASURE: </a:t>
            </a:r>
          </a:p>
          <a:p>
            <a:r>
              <a:rPr lang="en-US" sz="2000" b="1" dirty="0"/>
              <a:t>The revolution in Very Large Scale Integrated (VLSI) microchip </a:t>
            </a:r>
          </a:p>
          <a:p>
            <a:r>
              <a:rPr lang="en-US" sz="2000" b="1" dirty="0"/>
              <a:t>design and manufacturing that began at  Xerox PARC in 1976.</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243" y="1876408"/>
            <a:ext cx="6735774" cy="3787025"/>
          </a:xfrm>
          <a:prstGeom prst="rect">
            <a:avLst/>
          </a:prstGeom>
        </p:spPr>
      </p:pic>
      <p:sp>
        <p:nvSpPr>
          <p:cNvPr id="4" name="Rectangle 3"/>
          <p:cNvSpPr/>
          <p:nvPr/>
        </p:nvSpPr>
        <p:spPr>
          <a:xfrm>
            <a:off x="8957907" y="5602473"/>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1470954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0AD5A8-48CE-4597-95D7-9BDFA86F553D}"/>
              </a:ext>
            </a:extLst>
          </p:cNvPr>
          <p:cNvSpPr/>
          <p:nvPr/>
        </p:nvSpPr>
        <p:spPr>
          <a:xfrm>
            <a:off x="1572963" y="2161269"/>
            <a:ext cx="3304662" cy="1323439"/>
          </a:xfrm>
          <a:prstGeom prst="rect">
            <a:avLst/>
          </a:prstGeom>
        </p:spPr>
        <p:txBody>
          <a:bodyPr wrap="square">
            <a:spAutoFit/>
          </a:bodyPr>
          <a:lstStyle/>
          <a:p>
            <a:r>
              <a:rPr lang="en-US" sz="2000" b="1" dirty="0"/>
              <a:t>Authors:</a:t>
            </a:r>
          </a:p>
          <a:p>
            <a:r>
              <a:rPr lang="en-US" sz="2000" dirty="0"/>
              <a:t>Use new image and word-processing tools to create digital document files.</a:t>
            </a:r>
          </a:p>
        </p:txBody>
      </p:sp>
      <p:sp>
        <p:nvSpPr>
          <p:cNvPr id="7" name="TextBox 6">
            <a:extLst>
              <a:ext uri="{FF2B5EF4-FFF2-40B4-BE49-F238E27FC236}">
                <a16:creationId xmlns:a16="http://schemas.microsoft.com/office/drawing/2014/main" id="{70D419A6-E5CA-4882-8787-4749F9C1D415}"/>
              </a:ext>
            </a:extLst>
          </p:cNvPr>
          <p:cNvSpPr txBox="1"/>
          <p:nvPr/>
        </p:nvSpPr>
        <p:spPr>
          <a:xfrm>
            <a:off x="7762703" y="4568907"/>
            <a:ext cx="3615206" cy="1015663"/>
          </a:xfrm>
          <a:prstGeom prst="rect">
            <a:avLst/>
          </a:prstGeom>
          <a:noFill/>
        </p:spPr>
        <p:txBody>
          <a:bodyPr wrap="square" rtlCol="0">
            <a:spAutoFit/>
          </a:bodyPr>
          <a:lstStyle/>
          <a:p>
            <a:r>
              <a:rPr lang="en-US" sz="2000" b="1" dirty="0"/>
              <a:t>Results embedded-in:</a:t>
            </a:r>
            <a:endParaRPr lang="en-US" sz="2000" dirty="0"/>
          </a:p>
          <a:p>
            <a:r>
              <a:rPr lang="en-US" sz="2000" dirty="0"/>
              <a:t>Mobile-phones, laptops, autos, </a:t>
            </a:r>
          </a:p>
          <a:p>
            <a:r>
              <a:rPr lang="en-US" sz="2000" dirty="0"/>
              <a:t>homes, internet servers, etc.</a:t>
            </a:r>
          </a:p>
        </p:txBody>
      </p:sp>
      <p:pic>
        <p:nvPicPr>
          <p:cNvPr id="8" name="Picture 7">
            <a:hlinkClick r:id="rId2"/>
            <a:extLst>
              <a:ext uri="{FF2B5EF4-FFF2-40B4-BE49-F238E27FC236}">
                <a16:creationId xmlns:a16="http://schemas.microsoft.com/office/drawing/2014/main" id="{049C3946-9564-442C-B97C-87B85A802A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7090" y="2473815"/>
            <a:ext cx="2341189" cy="3386721"/>
          </a:xfrm>
          <a:prstGeom prst="rect">
            <a:avLst/>
          </a:prstGeom>
          <a:ln>
            <a:solidFill>
              <a:schemeClr val="accent1"/>
            </a:solidFill>
          </a:ln>
        </p:spPr>
      </p:pic>
      <p:sp>
        <p:nvSpPr>
          <p:cNvPr id="9" name="Rectangle 8">
            <a:extLst>
              <a:ext uri="{FF2B5EF4-FFF2-40B4-BE49-F238E27FC236}">
                <a16:creationId xmlns:a16="http://schemas.microsoft.com/office/drawing/2014/main" id="{204DC6BF-BBED-4FCB-9A16-9DD1C17C5E0B}"/>
              </a:ext>
            </a:extLst>
          </p:cNvPr>
          <p:cNvSpPr/>
          <p:nvPr/>
        </p:nvSpPr>
        <p:spPr>
          <a:xfrm>
            <a:off x="1572963" y="4531475"/>
            <a:ext cx="2578880" cy="1015663"/>
          </a:xfrm>
          <a:prstGeom prst="rect">
            <a:avLst/>
          </a:prstGeom>
        </p:spPr>
        <p:txBody>
          <a:bodyPr wrap="square">
            <a:spAutoFit/>
          </a:bodyPr>
          <a:lstStyle/>
          <a:p>
            <a:r>
              <a:rPr lang="en-US" sz="2000" b="1" dirty="0"/>
              <a:t>Results embedded-in:</a:t>
            </a:r>
            <a:endParaRPr lang="en-US" sz="2000" dirty="0"/>
          </a:p>
          <a:p>
            <a:r>
              <a:rPr lang="en-US" sz="2000" dirty="0"/>
              <a:t>Office-documents, </a:t>
            </a:r>
          </a:p>
          <a:p>
            <a:r>
              <a:rPr lang="en-US" sz="2000" dirty="0"/>
              <a:t>magazines, books, etc.</a:t>
            </a:r>
          </a:p>
        </p:txBody>
      </p:sp>
      <p:sp>
        <p:nvSpPr>
          <p:cNvPr id="15" name="Rectangle 14">
            <a:extLst>
              <a:ext uri="{FF2B5EF4-FFF2-40B4-BE49-F238E27FC236}">
                <a16:creationId xmlns:a16="http://schemas.microsoft.com/office/drawing/2014/main" id="{A408C8F4-A22B-400F-B527-7F809EBA3DAA}"/>
              </a:ext>
            </a:extLst>
          </p:cNvPr>
          <p:cNvSpPr/>
          <p:nvPr/>
        </p:nvSpPr>
        <p:spPr>
          <a:xfrm>
            <a:off x="7717660" y="2211674"/>
            <a:ext cx="3246262" cy="1323439"/>
          </a:xfrm>
          <a:prstGeom prst="rect">
            <a:avLst/>
          </a:prstGeom>
        </p:spPr>
        <p:txBody>
          <a:bodyPr wrap="square">
            <a:spAutoFit/>
          </a:bodyPr>
          <a:lstStyle/>
          <a:p>
            <a:r>
              <a:rPr lang="en-US" sz="2000" b="1" dirty="0"/>
              <a:t>Chip-Designers:</a:t>
            </a:r>
            <a:endParaRPr lang="en-US" sz="2000" dirty="0"/>
          </a:p>
          <a:p>
            <a:r>
              <a:rPr lang="en-US" sz="2000" dirty="0"/>
              <a:t>Use new design methods and chip-design tools to create digital chip-layout files.</a:t>
            </a:r>
          </a:p>
        </p:txBody>
      </p:sp>
      <p:sp>
        <p:nvSpPr>
          <p:cNvPr id="18" name="Rectangle 17">
            <a:extLst>
              <a:ext uri="{FF2B5EF4-FFF2-40B4-BE49-F238E27FC236}">
                <a16:creationId xmlns:a16="http://schemas.microsoft.com/office/drawing/2014/main" id="{755C3200-09AB-433C-9D2D-27EB9389AF89}"/>
              </a:ext>
            </a:extLst>
          </p:cNvPr>
          <p:cNvSpPr/>
          <p:nvPr/>
        </p:nvSpPr>
        <p:spPr>
          <a:xfrm>
            <a:off x="1545557" y="3499243"/>
            <a:ext cx="3252899" cy="1015663"/>
          </a:xfrm>
          <a:prstGeom prst="rect">
            <a:avLst/>
          </a:prstGeom>
        </p:spPr>
        <p:txBody>
          <a:bodyPr wrap="square">
            <a:spAutoFit/>
          </a:bodyPr>
          <a:lstStyle/>
          <a:p>
            <a:r>
              <a:rPr lang="en-US" sz="2000" b="1" dirty="0"/>
              <a:t>Printers:</a:t>
            </a:r>
            <a:endParaRPr lang="en-US" sz="2000" dirty="0"/>
          </a:p>
          <a:p>
            <a:r>
              <a:rPr lang="en-US" sz="2000" dirty="0"/>
              <a:t>Laser-print document </a:t>
            </a:r>
          </a:p>
          <a:p>
            <a:r>
              <a:rPr lang="en-US" sz="2000" dirty="0"/>
              <a:t>patterns on paper media.</a:t>
            </a:r>
          </a:p>
        </p:txBody>
      </p:sp>
      <p:sp>
        <p:nvSpPr>
          <p:cNvPr id="19" name="Rectangle 18">
            <a:extLst>
              <a:ext uri="{FF2B5EF4-FFF2-40B4-BE49-F238E27FC236}">
                <a16:creationId xmlns:a16="http://schemas.microsoft.com/office/drawing/2014/main" id="{5656410D-EFB6-4933-957C-4D9940CEBAB6}"/>
              </a:ext>
            </a:extLst>
          </p:cNvPr>
          <p:cNvSpPr/>
          <p:nvPr/>
        </p:nvSpPr>
        <p:spPr>
          <a:xfrm>
            <a:off x="7717660" y="3555818"/>
            <a:ext cx="3327408" cy="1015663"/>
          </a:xfrm>
          <a:prstGeom prst="rect">
            <a:avLst/>
          </a:prstGeom>
        </p:spPr>
        <p:txBody>
          <a:bodyPr wrap="square">
            <a:spAutoFit/>
          </a:bodyPr>
          <a:lstStyle/>
          <a:p>
            <a:r>
              <a:rPr lang="en-US" sz="2000" b="1" dirty="0"/>
              <a:t>Foundries:</a:t>
            </a:r>
            <a:endParaRPr lang="en-US" sz="2000" dirty="0"/>
          </a:p>
          <a:p>
            <a:r>
              <a:rPr lang="en-US" sz="2000" dirty="0"/>
              <a:t>Lithographically ‘print’ </a:t>
            </a:r>
          </a:p>
          <a:p>
            <a:r>
              <a:rPr lang="en-US" sz="2000" dirty="0"/>
              <a:t>chip-layouts on silicon wafers.</a:t>
            </a:r>
          </a:p>
        </p:txBody>
      </p:sp>
      <p:sp>
        <p:nvSpPr>
          <p:cNvPr id="21" name="TextBox 20">
            <a:extLst>
              <a:ext uri="{FF2B5EF4-FFF2-40B4-BE49-F238E27FC236}">
                <a16:creationId xmlns:a16="http://schemas.microsoft.com/office/drawing/2014/main" id="{6748D2BE-86D4-4350-A84D-E953BB8E236D}"/>
              </a:ext>
            </a:extLst>
          </p:cNvPr>
          <p:cNvSpPr txBox="1"/>
          <p:nvPr/>
        </p:nvSpPr>
        <p:spPr>
          <a:xfrm flipH="1">
            <a:off x="1545557" y="1062288"/>
            <a:ext cx="3497723" cy="1015663"/>
          </a:xfrm>
          <a:prstGeom prst="rect">
            <a:avLst/>
          </a:prstGeom>
          <a:noFill/>
        </p:spPr>
        <p:txBody>
          <a:bodyPr wrap="square" rtlCol="0">
            <a:spAutoFit/>
          </a:bodyPr>
          <a:lstStyle/>
          <a:p>
            <a:r>
              <a:rPr lang="en-US" sz="2000" b="1" dirty="0"/>
              <a:t>Birth of modern networked personal-c</a:t>
            </a:r>
            <a:r>
              <a:rPr lang="en-US" sz="1900" b="1" dirty="0"/>
              <a:t>omputing paradigm: </a:t>
            </a:r>
          </a:p>
          <a:p>
            <a:r>
              <a:rPr lang="en-US" sz="2000" b="1" dirty="0"/>
              <a:t>Xerox PARC, 1972-78.</a:t>
            </a:r>
          </a:p>
        </p:txBody>
      </p:sp>
      <p:sp>
        <p:nvSpPr>
          <p:cNvPr id="23" name="TextBox 22">
            <a:extLst>
              <a:ext uri="{FF2B5EF4-FFF2-40B4-BE49-F238E27FC236}">
                <a16:creationId xmlns:a16="http://schemas.microsoft.com/office/drawing/2014/main" id="{5C81B626-1B87-4D43-9BEA-BF0B6A224E44}"/>
              </a:ext>
            </a:extLst>
          </p:cNvPr>
          <p:cNvSpPr txBox="1"/>
          <p:nvPr/>
        </p:nvSpPr>
        <p:spPr>
          <a:xfrm flipH="1">
            <a:off x="7762702" y="1062288"/>
            <a:ext cx="3139076" cy="1015663"/>
          </a:xfrm>
          <a:prstGeom prst="rect">
            <a:avLst/>
          </a:prstGeom>
          <a:noFill/>
        </p:spPr>
        <p:txBody>
          <a:bodyPr wrap="square" rtlCol="0">
            <a:spAutoFit/>
          </a:bodyPr>
          <a:lstStyle/>
          <a:p>
            <a:r>
              <a:rPr lang="en-US" sz="2000" b="1" dirty="0"/>
              <a:t>‘Covert’ Birth of modern VLSI chip-design paradigm: Xerox PARC, 1976-79.</a:t>
            </a:r>
          </a:p>
        </p:txBody>
      </p:sp>
      <p:pic>
        <p:nvPicPr>
          <p:cNvPr id="24" name="Picture 23">
            <a:extLst>
              <a:ext uri="{FF2B5EF4-FFF2-40B4-BE49-F238E27FC236}">
                <a16:creationId xmlns:a16="http://schemas.microsoft.com/office/drawing/2014/main" id="{D8523567-684C-4DCC-91A9-752C373D92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7091" y="869054"/>
            <a:ext cx="2341190" cy="1412905"/>
          </a:xfrm>
          <a:prstGeom prst="rect">
            <a:avLst/>
          </a:prstGeom>
          <a:ln>
            <a:solidFill>
              <a:schemeClr val="accent1"/>
            </a:solidFill>
          </a:ln>
        </p:spPr>
      </p:pic>
    </p:spTree>
    <p:extLst>
      <p:ext uri="{BB962C8B-B14F-4D97-AF65-F5344CB8AC3E}">
        <p14:creationId xmlns:p14="http://schemas.microsoft.com/office/powerpoint/2010/main" val="413200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9"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414" y="864850"/>
            <a:ext cx="9608650" cy="1292662"/>
          </a:xfrm>
          <a:prstGeom prst="rect">
            <a:avLst/>
          </a:prstGeom>
          <a:noFill/>
        </p:spPr>
        <p:txBody>
          <a:bodyPr wrap="square" rtlCol="0">
            <a:spAutoFit/>
          </a:bodyPr>
          <a:lstStyle/>
          <a:p>
            <a:r>
              <a:rPr lang="en-US" sz="2000" b="1" dirty="0"/>
              <a:t>The stage had been set by the emergence of </a:t>
            </a:r>
            <a:r>
              <a:rPr lang="en-US" sz="2000" b="1" dirty="0">
                <a:hlinkClick r:id="rId2"/>
              </a:rPr>
              <a:t>integrated circuit</a:t>
            </a:r>
            <a:r>
              <a:rPr lang="en-US" sz="2000" b="1" dirty="0"/>
              <a:t> technology </a:t>
            </a:r>
            <a:r>
              <a:rPr lang="en-US" sz="2000" dirty="0"/>
              <a:t>in the 1960’s, enabling modest numbers of transistors and wiring </a:t>
            </a:r>
            <a:r>
              <a:rPr lang="en-US" sz="2000" dirty="0">
                <a:hlinkClick r:id="rId3"/>
              </a:rPr>
              <a:t>to be ‘printed’ onto chips of silicon </a:t>
            </a:r>
            <a:r>
              <a:rPr lang="en-US" sz="2000" dirty="0"/>
              <a:t>. . .</a:t>
            </a:r>
          </a:p>
          <a:p>
            <a:endParaRPr lang="en-US" sz="2000"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6912" y="1831761"/>
            <a:ext cx="7429428" cy="3873093"/>
          </a:xfrm>
          <a:prstGeom prst="rect">
            <a:avLst/>
          </a:prstGeom>
        </p:spPr>
      </p:pic>
      <p:sp>
        <p:nvSpPr>
          <p:cNvPr id="4" name="TextBox 3"/>
          <p:cNvSpPr txBox="1"/>
          <p:nvPr/>
        </p:nvSpPr>
        <p:spPr>
          <a:xfrm>
            <a:off x="2049232" y="3248764"/>
            <a:ext cx="1428505" cy="923330"/>
          </a:xfrm>
          <a:prstGeom prst="rect">
            <a:avLst/>
          </a:prstGeom>
          <a:noFill/>
        </p:spPr>
        <p:txBody>
          <a:bodyPr wrap="square" rtlCol="0">
            <a:spAutoFit/>
          </a:bodyPr>
          <a:lstStyle/>
          <a:p>
            <a:r>
              <a:rPr lang="en-US" dirty="0"/>
              <a:t>Some early integrated circuits:</a:t>
            </a:r>
          </a:p>
        </p:txBody>
      </p:sp>
      <p:sp>
        <p:nvSpPr>
          <p:cNvPr id="6" name="TextBox 5"/>
          <p:cNvSpPr txBox="1"/>
          <p:nvPr/>
        </p:nvSpPr>
        <p:spPr>
          <a:xfrm>
            <a:off x="8389566" y="5704854"/>
            <a:ext cx="1737207" cy="276999"/>
          </a:xfrm>
          <a:prstGeom prst="rect">
            <a:avLst/>
          </a:prstGeom>
          <a:noFill/>
        </p:spPr>
        <p:txBody>
          <a:bodyPr wrap="none" rtlCol="0">
            <a:spAutoFit/>
          </a:bodyPr>
          <a:lstStyle/>
          <a:p>
            <a:r>
              <a:rPr lang="en-US" sz="1200" dirty="0"/>
              <a:t>Snip from Goggle images</a:t>
            </a:r>
          </a:p>
        </p:txBody>
      </p:sp>
    </p:spTree>
    <p:extLst>
      <p:ext uri="{BB962C8B-B14F-4D97-AF65-F5344CB8AC3E}">
        <p14:creationId xmlns:p14="http://schemas.microsoft.com/office/powerpoint/2010/main" val="101638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9387" y="1202088"/>
            <a:ext cx="4971622" cy="1785104"/>
          </a:xfrm>
          <a:prstGeom prst="rect">
            <a:avLst/>
          </a:prstGeom>
          <a:noFill/>
        </p:spPr>
        <p:txBody>
          <a:bodyPr wrap="square" rtlCol="0">
            <a:spAutoFit/>
          </a:bodyPr>
          <a:lstStyle/>
          <a:p>
            <a:r>
              <a:rPr lang="en-US" sz="2200" dirty="0"/>
              <a:t>Rapid advances in optical/chemical lithography enabled the ‘printing’ of ever-finer features, and thus ever-increasing numbers of transistors could be printed on single chips.</a:t>
            </a: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481" y="3728699"/>
            <a:ext cx="3333696" cy="1942909"/>
          </a:xfrm>
          <a:prstGeom prst="rect">
            <a:avLst/>
          </a:prstGeom>
          <a:ln>
            <a:solidFill>
              <a:schemeClr val="accent1"/>
            </a:solidFill>
          </a:ln>
        </p:spPr>
      </p:pic>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6587" y="1078453"/>
            <a:ext cx="3310590" cy="2350547"/>
          </a:xfrm>
          <a:prstGeom prst="rect">
            <a:avLst/>
          </a:prstGeom>
          <a:ln>
            <a:solidFill>
              <a:schemeClr val="accent1"/>
            </a:solidFill>
          </a:ln>
        </p:spPr>
      </p:pic>
      <p:sp>
        <p:nvSpPr>
          <p:cNvPr id="7" name="Rectangle 6"/>
          <p:cNvSpPr/>
          <p:nvPr/>
        </p:nvSpPr>
        <p:spPr>
          <a:xfrm>
            <a:off x="1677455" y="3058690"/>
            <a:ext cx="4663955" cy="1446550"/>
          </a:xfrm>
          <a:prstGeom prst="rect">
            <a:avLst/>
          </a:prstGeom>
        </p:spPr>
        <p:txBody>
          <a:bodyPr wrap="square">
            <a:spAutoFit/>
          </a:bodyPr>
          <a:lstStyle/>
          <a:p>
            <a:r>
              <a:rPr lang="en-US" sz="2200" b="1" dirty="0"/>
              <a:t>A watershed was crossed in 1971</a:t>
            </a:r>
          </a:p>
          <a:p>
            <a:r>
              <a:rPr lang="en-US" sz="2200" dirty="0"/>
              <a:t>with the introduction of the </a:t>
            </a:r>
            <a:r>
              <a:rPr lang="en-US" sz="2200" dirty="0">
                <a:hlinkClick r:id="rId7"/>
              </a:rPr>
              <a:t>Intel 4004</a:t>
            </a:r>
            <a:r>
              <a:rPr lang="en-US" sz="2200" dirty="0"/>
              <a:t>, the first single-chip “</a:t>
            </a:r>
            <a:r>
              <a:rPr lang="en-US" sz="2200" dirty="0">
                <a:hlinkClick r:id="rId8"/>
              </a:rPr>
              <a:t>microprocessor</a:t>
            </a:r>
            <a:r>
              <a:rPr lang="en-US" sz="2200" dirty="0"/>
              <a:t>”:</a:t>
            </a:r>
          </a:p>
          <a:p>
            <a:r>
              <a:rPr lang="en-US" sz="2200" dirty="0"/>
              <a:t>a “computer processor on a chip” . . . </a:t>
            </a:r>
          </a:p>
        </p:txBody>
      </p:sp>
      <p:sp>
        <p:nvSpPr>
          <p:cNvPr id="8" name="Rectangle 7"/>
          <p:cNvSpPr/>
          <p:nvPr/>
        </p:nvSpPr>
        <p:spPr>
          <a:xfrm>
            <a:off x="1677455" y="4576738"/>
            <a:ext cx="3848233" cy="430887"/>
          </a:xfrm>
          <a:prstGeom prst="rect">
            <a:avLst/>
          </a:prstGeom>
        </p:spPr>
        <p:txBody>
          <a:bodyPr wrap="none">
            <a:spAutoFit/>
          </a:bodyPr>
          <a:lstStyle/>
          <a:p>
            <a:r>
              <a:rPr lang="en-US" sz="2200" dirty="0"/>
              <a:t>It contained </a:t>
            </a:r>
            <a:r>
              <a:rPr lang="en-US" sz="2200" dirty="0">
                <a:hlinkClick r:id="rId9"/>
              </a:rPr>
              <a:t>2300 transistors </a:t>
            </a:r>
            <a:r>
              <a:rPr lang="en-US" sz="2200" dirty="0"/>
              <a:t>. . .</a:t>
            </a:r>
          </a:p>
        </p:txBody>
      </p:sp>
      <p:sp>
        <p:nvSpPr>
          <p:cNvPr id="9" name="TextBox 8">
            <a:hlinkClick r:id="rId5"/>
          </p:cNvPr>
          <p:cNvSpPr txBox="1"/>
          <p:nvPr/>
        </p:nvSpPr>
        <p:spPr>
          <a:xfrm>
            <a:off x="9361779" y="3141090"/>
            <a:ext cx="685800" cy="307777"/>
          </a:xfrm>
          <a:prstGeom prst="rect">
            <a:avLst/>
          </a:prstGeom>
          <a:noFill/>
        </p:spPr>
        <p:txBody>
          <a:bodyPr wrap="square" rtlCol="0">
            <a:spAutoFit/>
          </a:bodyPr>
          <a:lstStyle/>
          <a:p>
            <a:r>
              <a:rPr lang="en-US" sz="1400" dirty="0">
                <a:hlinkClick r:id="rId5"/>
              </a:rPr>
              <a:t>Source</a:t>
            </a:r>
            <a:endParaRPr lang="en-US" sz="1400" dirty="0"/>
          </a:p>
        </p:txBody>
      </p:sp>
      <p:sp>
        <p:nvSpPr>
          <p:cNvPr id="3" name="TextBox 2"/>
          <p:cNvSpPr txBox="1"/>
          <p:nvPr/>
        </p:nvSpPr>
        <p:spPr>
          <a:xfrm>
            <a:off x="9139716" y="5337748"/>
            <a:ext cx="865494" cy="307777"/>
          </a:xfrm>
          <a:prstGeom prst="rect">
            <a:avLst/>
          </a:prstGeom>
          <a:noFill/>
        </p:spPr>
        <p:txBody>
          <a:bodyPr wrap="squar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394482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5370" y="1222621"/>
            <a:ext cx="4639451" cy="923330"/>
          </a:xfrm>
          <a:prstGeom prst="rect">
            <a:avLst/>
          </a:prstGeom>
          <a:noFill/>
        </p:spPr>
        <p:txBody>
          <a:bodyPr wrap="square" rtlCol="0">
            <a:spAutoFit/>
          </a:bodyPr>
          <a:lstStyle/>
          <a:p>
            <a:r>
              <a:rPr lang="en-US" dirty="0"/>
              <a:t>Intel’s </a:t>
            </a:r>
            <a:r>
              <a:rPr lang="en-US" dirty="0">
                <a:hlinkClick r:id="rId2"/>
              </a:rPr>
              <a:t>Gordon Moore</a:t>
            </a:r>
            <a:r>
              <a:rPr lang="en-US" dirty="0"/>
              <a:t> observed that the number of transistors reliably printable on chips was roughly doubling every two years . . .</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095" y="1878636"/>
            <a:ext cx="4208700" cy="3411431"/>
          </a:xfrm>
          <a:prstGeom prst="rect">
            <a:avLst/>
          </a:prstGeom>
        </p:spPr>
      </p:pic>
      <p:sp>
        <p:nvSpPr>
          <p:cNvPr id="5" name="TextBox 4"/>
          <p:cNvSpPr txBox="1"/>
          <p:nvPr/>
        </p:nvSpPr>
        <p:spPr>
          <a:xfrm flipH="1">
            <a:off x="8841673" y="2772987"/>
            <a:ext cx="2309352" cy="338554"/>
          </a:xfrm>
          <a:prstGeom prst="rect">
            <a:avLst/>
          </a:prstGeom>
          <a:noFill/>
        </p:spPr>
        <p:txBody>
          <a:bodyPr wrap="square" rtlCol="0">
            <a:spAutoFit/>
          </a:bodyPr>
          <a:lstStyle/>
          <a:p>
            <a:r>
              <a:rPr lang="en-US" sz="1600" dirty="0"/>
              <a:t>N(t)/N(0) = 2^(t/2)</a:t>
            </a:r>
          </a:p>
        </p:txBody>
      </p:sp>
      <p:sp>
        <p:nvSpPr>
          <p:cNvPr id="7" name="TextBox 6"/>
          <p:cNvSpPr txBox="1"/>
          <p:nvPr/>
        </p:nvSpPr>
        <p:spPr>
          <a:xfrm>
            <a:off x="7987298" y="1314954"/>
            <a:ext cx="2894630" cy="369332"/>
          </a:xfrm>
          <a:prstGeom prst="rect">
            <a:avLst/>
          </a:prstGeom>
          <a:noFill/>
        </p:spPr>
        <p:txBody>
          <a:bodyPr wrap="square" rtlCol="0">
            <a:spAutoFit/>
          </a:bodyPr>
          <a:lstStyle/>
          <a:p>
            <a:r>
              <a:rPr lang="en-US" b="1" dirty="0"/>
              <a:t>Moore’s Law</a:t>
            </a:r>
            <a:r>
              <a:rPr lang="en-US" dirty="0"/>
              <a:t> (as of 1976)</a:t>
            </a:r>
          </a:p>
        </p:txBody>
      </p:sp>
      <p:sp>
        <p:nvSpPr>
          <p:cNvPr id="9" name="TextBox 8"/>
          <p:cNvSpPr txBox="1"/>
          <p:nvPr/>
        </p:nvSpPr>
        <p:spPr>
          <a:xfrm>
            <a:off x="8022006" y="2029029"/>
            <a:ext cx="2859922" cy="523220"/>
          </a:xfrm>
          <a:prstGeom prst="rect">
            <a:avLst/>
          </a:prstGeom>
          <a:noFill/>
        </p:spPr>
        <p:txBody>
          <a:bodyPr wrap="square" rtlCol="0">
            <a:spAutoFit/>
          </a:bodyPr>
          <a:lstStyle/>
          <a:p>
            <a:r>
              <a:rPr lang="en-US" sz="1400" dirty="0"/>
              <a:t>An exponential function, </a:t>
            </a:r>
          </a:p>
          <a:p>
            <a:r>
              <a:rPr lang="en-US" sz="1400" dirty="0"/>
              <a:t>graphed on a vertical log scale</a:t>
            </a:r>
          </a:p>
        </p:txBody>
      </p:sp>
      <p:sp>
        <p:nvSpPr>
          <p:cNvPr id="10" name="TextBox 9"/>
          <p:cNvSpPr txBox="1"/>
          <p:nvPr/>
        </p:nvSpPr>
        <p:spPr>
          <a:xfrm flipH="1">
            <a:off x="10245764" y="1329012"/>
            <a:ext cx="308886" cy="923330"/>
          </a:xfrm>
          <a:prstGeom prst="rect">
            <a:avLst/>
          </a:prstGeom>
          <a:noFill/>
        </p:spPr>
        <p:txBody>
          <a:bodyPr wrap="square" rtlCol="0">
            <a:spAutoFit/>
          </a:bodyPr>
          <a:lstStyle/>
          <a:p>
            <a:r>
              <a:rPr lang="en-US" sz="5400" dirty="0"/>
              <a:t>.</a:t>
            </a:r>
          </a:p>
        </p:txBody>
      </p:sp>
      <p:sp>
        <p:nvSpPr>
          <p:cNvPr id="2" name="Rectangle 1"/>
          <p:cNvSpPr/>
          <p:nvPr/>
        </p:nvSpPr>
        <p:spPr>
          <a:xfrm>
            <a:off x="1710360" y="2215811"/>
            <a:ext cx="4855735" cy="1277786"/>
          </a:xfrm>
          <a:prstGeom prst="rect">
            <a:avLst/>
          </a:prstGeom>
        </p:spPr>
        <p:txBody>
          <a:bodyPr wrap="square">
            <a:spAutoFit/>
          </a:bodyPr>
          <a:lstStyle/>
          <a:p>
            <a:pPr lvl="0">
              <a:lnSpc>
                <a:spcPct val="107000"/>
              </a:lnSpc>
            </a:pPr>
            <a:r>
              <a:rPr lang="en-US" dirty="0">
                <a:hlinkClick r:id="rId4"/>
              </a:rPr>
              <a:t>Carver Mead</a:t>
            </a:r>
            <a:r>
              <a:rPr lang="en-US" dirty="0"/>
              <a:t> named this “</a:t>
            </a:r>
            <a:r>
              <a:rPr lang="en-US" dirty="0">
                <a:hlinkClick r:id="rId5"/>
              </a:rPr>
              <a:t>Moore’s Law</a:t>
            </a:r>
            <a:r>
              <a:rPr lang="en-US" dirty="0"/>
              <a:t>” </a:t>
            </a:r>
          </a:p>
          <a:p>
            <a:pPr lvl="0">
              <a:lnSpc>
                <a:spcPct val="107000"/>
              </a:lnSpc>
            </a:pPr>
            <a:r>
              <a:rPr lang="en-US" dirty="0"/>
              <a:t>(clever career move, eh?) and his student </a:t>
            </a:r>
            <a:r>
              <a:rPr lang="en-US" dirty="0">
                <a:hlinkClick r:id="rId6"/>
              </a:rPr>
              <a:t>Bruce </a:t>
            </a:r>
            <a:r>
              <a:rPr lang="en-US" dirty="0" err="1">
                <a:hlinkClick r:id="rId6"/>
              </a:rPr>
              <a:t>Hoeneisen</a:t>
            </a:r>
            <a:r>
              <a:rPr lang="en-US" dirty="0"/>
              <a:t> showed there were no physical limits to densities up to several million transistors/</a:t>
            </a:r>
            <a:r>
              <a:rPr lang="en-US" dirty="0">
                <a:latin typeface="Calibri" panose="020F0502020204030204" pitchFamily="34" charset="0"/>
                <a:ea typeface="Calibri" panose="020F0502020204030204" pitchFamily="34" charset="0"/>
                <a:cs typeface="Times New Roman" panose="02020603050405020304" pitchFamily="18" charset="0"/>
              </a:rPr>
              <a:t>cm</a:t>
            </a:r>
            <a:r>
              <a:rPr lang="en-US" sz="2000" baseline="30000" dirty="0">
                <a:solidFill>
                  <a:prstClr val="black"/>
                </a:solidFill>
                <a:latin typeface="Calibri" panose="020F0502020204030204" pitchFamily="34" charset="0"/>
                <a:ea typeface="Calibri" panose="020F0502020204030204" pitchFamily="34" charset="0"/>
                <a:cs typeface="Times New Roman" panose="02020603050405020304" pitchFamily="18" charset="0"/>
              </a:rPr>
              <a:t>2</a:t>
            </a:r>
            <a:r>
              <a:rPr lang="en-US" dirty="0"/>
              <a:t>.</a:t>
            </a:r>
          </a:p>
        </p:txBody>
      </p:sp>
      <p:sp>
        <p:nvSpPr>
          <p:cNvPr id="4" name="Rectangle 3"/>
          <p:cNvSpPr/>
          <p:nvPr/>
        </p:nvSpPr>
        <p:spPr>
          <a:xfrm>
            <a:off x="1705370" y="4538845"/>
            <a:ext cx="4484495" cy="923330"/>
          </a:xfrm>
          <a:prstGeom prst="rect">
            <a:avLst/>
          </a:prstGeom>
        </p:spPr>
        <p:txBody>
          <a:bodyPr wrap="square">
            <a:spAutoFit/>
          </a:bodyPr>
          <a:lstStyle/>
          <a:p>
            <a:r>
              <a:rPr lang="en-US" b="1" dirty="0">
                <a:hlinkClick r:id="rId7"/>
              </a:rPr>
              <a:t>In 1976 this triggered a research effort at Xerox PARC and Caltech </a:t>
            </a:r>
            <a:r>
              <a:rPr lang="en-US" b="1" dirty="0"/>
              <a:t>to explore how to enable such complex chips to be designed. </a:t>
            </a:r>
          </a:p>
        </p:txBody>
      </p:sp>
      <p:sp>
        <p:nvSpPr>
          <p:cNvPr id="13" name="TextBox 12"/>
          <p:cNvSpPr txBox="1"/>
          <p:nvPr/>
        </p:nvSpPr>
        <p:spPr>
          <a:xfrm>
            <a:off x="1705370" y="3554556"/>
            <a:ext cx="4717588" cy="923330"/>
          </a:xfrm>
          <a:prstGeom prst="rect">
            <a:avLst/>
          </a:prstGeom>
          <a:noFill/>
        </p:spPr>
        <p:txBody>
          <a:bodyPr wrap="square" rtlCol="0">
            <a:spAutoFit/>
          </a:bodyPr>
          <a:lstStyle/>
          <a:p>
            <a:r>
              <a:rPr lang="en-US" dirty="0"/>
              <a:t>On looking ahead, we envisioned that by 1990 </a:t>
            </a:r>
          </a:p>
          <a:p>
            <a:r>
              <a:rPr lang="en-US" dirty="0"/>
              <a:t>an entire “supercomputer” (of the day) could </a:t>
            </a:r>
          </a:p>
          <a:p>
            <a:r>
              <a:rPr lang="en-US" dirty="0"/>
              <a:t>be printed on a single chip . . .</a:t>
            </a:r>
          </a:p>
        </p:txBody>
      </p:sp>
    </p:spTree>
    <p:extLst>
      <p:ext uri="{BB962C8B-B14F-4D97-AF65-F5344CB8AC3E}">
        <p14:creationId xmlns:p14="http://schemas.microsoft.com/office/powerpoint/2010/main" val="37065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2" grpId="0"/>
      <p:bldP spid="4"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9959" y="680302"/>
            <a:ext cx="9535853" cy="1092607"/>
          </a:xfrm>
          <a:prstGeom prst="rect">
            <a:avLst/>
          </a:prstGeom>
          <a:noFill/>
        </p:spPr>
        <p:txBody>
          <a:bodyPr wrap="square" rtlCol="0">
            <a:spAutoFit/>
          </a:bodyPr>
          <a:lstStyle/>
          <a:p>
            <a:pPr>
              <a:spcAft>
                <a:spcPts val="600"/>
              </a:spcAft>
            </a:pPr>
            <a:r>
              <a:rPr lang="en-US" sz="2000" b="1" dirty="0"/>
              <a:t>The stage was further set by seminal innovations in personal computing &amp; networking: </a:t>
            </a:r>
          </a:p>
          <a:p>
            <a:r>
              <a:rPr lang="en-US" sz="2000" dirty="0"/>
              <a:t>The innovation of the interactive-display, mouse-controlled “</a:t>
            </a:r>
            <a:r>
              <a:rPr lang="en-US" sz="2000" dirty="0">
                <a:hlinkClick r:id="rId2"/>
              </a:rPr>
              <a:t>personal computer</a:t>
            </a:r>
            <a:r>
              <a:rPr lang="en-US" sz="2000" dirty="0"/>
              <a:t>”, </a:t>
            </a:r>
          </a:p>
          <a:p>
            <a:r>
              <a:rPr lang="en-US" sz="2000" dirty="0"/>
              <a:t>the “</a:t>
            </a:r>
            <a:r>
              <a:rPr lang="en-US" sz="2000" dirty="0">
                <a:hlinkClick r:id="rId3"/>
              </a:rPr>
              <a:t>Ethernet</a:t>
            </a:r>
            <a:r>
              <a:rPr lang="en-US" sz="2000" dirty="0"/>
              <a:t>” local-area network, and the “</a:t>
            </a:r>
            <a:r>
              <a:rPr lang="en-US" sz="2000" dirty="0">
                <a:hlinkClick r:id="rId4"/>
              </a:rPr>
              <a:t>laser printer</a:t>
            </a:r>
            <a:r>
              <a:rPr lang="en-US" sz="2000" dirty="0"/>
              <a:t>” at Xerox PARC) . . .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8474" y="4225222"/>
            <a:ext cx="3678460" cy="21392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1946" y="2754447"/>
            <a:ext cx="2073419" cy="2764558"/>
          </a:xfrm>
          <a:prstGeom prst="rect">
            <a:avLst/>
          </a:prstGeom>
          <a:ln>
            <a:solidFill>
              <a:schemeClr val="accent1"/>
            </a:solidFill>
          </a:ln>
        </p:spPr>
      </p:pic>
      <p:sp>
        <p:nvSpPr>
          <p:cNvPr id="7" name="TextBox 6"/>
          <p:cNvSpPr txBox="1"/>
          <p:nvPr/>
        </p:nvSpPr>
        <p:spPr>
          <a:xfrm>
            <a:off x="3008034" y="5519005"/>
            <a:ext cx="1113125" cy="276999"/>
          </a:xfrm>
          <a:prstGeom prst="rect">
            <a:avLst/>
          </a:prstGeom>
          <a:noFill/>
        </p:spPr>
        <p:txBody>
          <a:bodyPr wrap="none" rtlCol="0">
            <a:spAutoFit/>
          </a:bodyPr>
          <a:lstStyle/>
          <a:p>
            <a:r>
              <a:rPr lang="en-US" sz="1200" dirty="0">
                <a:hlinkClick r:id="rId7"/>
              </a:rPr>
              <a:t>Wiki commons</a:t>
            </a:r>
            <a:endParaRPr lang="en-US" sz="1200" dirty="0"/>
          </a:p>
        </p:txBody>
      </p:sp>
      <p:sp>
        <p:nvSpPr>
          <p:cNvPr id="8" name="TextBox 7"/>
          <p:cNvSpPr txBox="1"/>
          <p:nvPr/>
        </p:nvSpPr>
        <p:spPr>
          <a:xfrm>
            <a:off x="1907268" y="2415894"/>
            <a:ext cx="2162175" cy="338554"/>
          </a:xfrm>
          <a:prstGeom prst="rect">
            <a:avLst/>
          </a:prstGeom>
          <a:noFill/>
        </p:spPr>
        <p:txBody>
          <a:bodyPr wrap="square" rtlCol="0">
            <a:spAutoFit/>
          </a:bodyPr>
          <a:lstStyle/>
          <a:p>
            <a:r>
              <a:rPr lang="en-US" sz="1600" dirty="0">
                <a:hlinkClick r:id="rId2"/>
              </a:rPr>
              <a:t>Xerox Alto, 1973</a:t>
            </a:r>
            <a:endParaRPr lang="en-US" sz="1600" dirty="0"/>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9201" y="3170892"/>
            <a:ext cx="2473281" cy="2293230"/>
          </a:xfrm>
          <a:prstGeom prst="rect">
            <a:avLst/>
          </a:prstGeom>
        </p:spPr>
      </p:pic>
      <p:sp>
        <p:nvSpPr>
          <p:cNvPr id="11" name="TextBox 10"/>
          <p:cNvSpPr txBox="1"/>
          <p:nvPr/>
        </p:nvSpPr>
        <p:spPr>
          <a:xfrm>
            <a:off x="4367009" y="2415804"/>
            <a:ext cx="2110877" cy="584775"/>
          </a:xfrm>
          <a:prstGeom prst="rect">
            <a:avLst/>
          </a:prstGeom>
          <a:noFill/>
        </p:spPr>
        <p:txBody>
          <a:bodyPr wrap="square" rtlCol="0">
            <a:spAutoFit/>
          </a:bodyPr>
          <a:lstStyle/>
          <a:p>
            <a:r>
              <a:rPr lang="en-US" sz="1600" dirty="0">
                <a:hlinkClick r:id="rId9"/>
              </a:rPr>
              <a:t>Metcalfe’s</a:t>
            </a:r>
            <a:r>
              <a:rPr lang="en-US" sz="1600" dirty="0"/>
              <a:t> original</a:t>
            </a:r>
          </a:p>
          <a:p>
            <a:r>
              <a:rPr lang="en-US" sz="1600" dirty="0">
                <a:hlinkClick r:id="rId3"/>
              </a:rPr>
              <a:t>Ethernet</a:t>
            </a:r>
            <a:r>
              <a:rPr lang="en-US" sz="1600" dirty="0"/>
              <a:t> sketch, 1973</a:t>
            </a:r>
          </a:p>
        </p:txBody>
      </p:sp>
      <p:sp>
        <p:nvSpPr>
          <p:cNvPr id="14" name="TextBox 13"/>
          <p:cNvSpPr txBox="1"/>
          <p:nvPr/>
        </p:nvSpPr>
        <p:spPr>
          <a:xfrm>
            <a:off x="1709959" y="1772909"/>
            <a:ext cx="8210294" cy="400110"/>
          </a:xfrm>
          <a:prstGeom prst="rect">
            <a:avLst/>
          </a:prstGeom>
          <a:noFill/>
        </p:spPr>
        <p:txBody>
          <a:bodyPr wrap="square" rtlCol="0">
            <a:spAutoFit/>
          </a:bodyPr>
          <a:lstStyle/>
          <a:p>
            <a:r>
              <a:rPr lang="en-US" sz="2000" dirty="0"/>
              <a:t>And by the Dept. of Defense’s “Arpanet” (the early internet), at DARPA . . .</a:t>
            </a: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46814" y="2491783"/>
            <a:ext cx="2389261" cy="1791947"/>
          </a:xfrm>
          <a:prstGeom prst="rect">
            <a:avLst/>
          </a:prstGeom>
        </p:spPr>
      </p:pic>
      <p:sp>
        <p:nvSpPr>
          <p:cNvPr id="4" name="TextBox 3"/>
          <p:cNvSpPr txBox="1"/>
          <p:nvPr/>
        </p:nvSpPr>
        <p:spPr>
          <a:xfrm>
            <a:off x="8187667" y="5294845"/>
            <a:ext cx="2872553" cy="338554"/>
          </a:xfrm>
          <a:prstGeom prst="rect">
            <a:avLst/>
          </a:prstGeom>
          <a:noFill/>
        </p:spPr>
        <p:txBody>
          <a:bodyPr wrap="square" rtlCol="0">
            <a:spAutoFit/>
          </a:bodyPr>
          <a:lstStyle/>
          <a:p>
            <a:r>
              <a:rPr lang="en-US" sz="1600" dirty="0">
                <a:hlinkClick r:id="rId11"/>
              </a:rPr>
              <a:t>Arpanet</a:t>
            </a:r>
            <a:r>
              <a:rPr lang="en-US" sz="1600" dirty="0"/>
              <a:t> map, 1971</a:t>
            </a:r>
          </a:p>
        </p:txBody>
      </p:sp>
      <p:sp>
        <p:nvSpPr>
          <p:cNvPr id="16" name="TextBox 15"/>
          <p:cNvSpPr txBox="1"/>
          <p:nvPr/>
        </p:nvSpPr>
        <p:spPr>
          <a:xfrm>
            <a:off x="7112831" y="2415804"/>
            <a:ext cx="883186" cy="830997"/>
          </a:xfrm>
          <a:prstGeom prst="rect">
            <a:avLst/>
          </a:prstGeom>
          <a:noFill/>
        </p:spPr>
        <p:txBody>
          <a:bodyPr wrap="square" rtlCol="0">
            <a:spAutoFit/>
          </a:bodyPr>
          <a:lstStyle/>
          <a:p>
            <a:r>
              <a:rPr lang="en-US" sz="1600" dirty="0">
                <a:hlinkClick r:id="rId4"/>
              </a:rPr>
              <a:t>Laser printer, 1971</a:t>
            </a:r>
            <a:endParaRPr lang="en-US" sz="1600" dirty="0"/>
          </a:p>
        </p:txBody>
      </p:sp>
      <p:sp>
        <p:nvSpPr>
          <p:cNvPr id="17" name="TextBox 16"/>
          <p:cNvSpPr txBox="1"/>
          <p:nvPr/>
        </p:nvSpPr>
        <p:spPr>
          <a:xfrm>
            <a:off x="7674007" y="3656322"/>
            <a:ext cx="610424" cy="276999"/>
          </a:xfrm>
          <a:prstGeom prst="rect">
            <a:avLst/>
          </a:prstGeom>
          <a:noFill/>
        </p:spPr>
        <p:txBody>
          <a:bodyPr wrap="none" rtlCol="0">
            <a:spAutoFit/>
          </a:bodyPr>
          <a:lstStyle/>
          <a:p>
            <a:r>
              <a:rPr lang="en-US" sz="1200" dirty="0">
                <a:hlinkClick r:id="rId12"/>
              </a:rPr>
              <a:t>Source</a:t>
            </a:r>
            <a:endParaRPr lang="en-US" sz="1200" dirty="0"/>
          </a:p>
        </p:txBody>
      </p:sp>
      <p:sp>
        <p:nvSpPr>
          <p:cNvPr id="18" name="TextBox 17"/>
          <p:cNvSpPr txBox="1"/>
          <p:nvPr/>
        </p:nvSpPr>
        <p:spPr>
          <a:xfrm>
            <a:off x="5711655" y="3811610"/>
            <a:ext cx="1136244" cy="276999"/>
          </a:xfrm>
          <a:prstGeom prst="rect">
            <a:avLst/>
          </a:prstGeom>
          <a:noFill/>
        </p:spPr>
        <p:txBody>
          <a:bodyPr wrap="square" rtlCol="0">
            <a:spAutoFit/>
          </a:bodyPr>
          <a:lstStyle/>
          <a:p>
            <a:r>
              <a:rPr lang="en-US" sz="1200" dirty="0">
                <a:hlinkClick r:id="rId13"/>
              </a:rPr>
              <a:t>Source</a:t>
            </a:r>
            <a:endParaRPr lang="en-US" sz="1200" dirty="0"/>
          </a:p>
        </p:txBody>
      </p:sp>
    </p:spTree>
    <p:extLst>
      <p:ext uri="{BB962C8B-B14F-4D97-AF65-F5344CB8AC3E}">
        <p14:creationId xmlns:p14="http://schemas.microsoft.com/office/powerpoint/2010/main" val="269456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anim calcmode="lin" valueType="num">
                                      <p:cBhvr additive="base">
                                        <p:cTn id="5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cBhvr additive="base">
                                        <p:cTn id="69" dur="500" fill="hold"/>
                                        <p:tgtEl>
                                          <p:spTgt spid="4"/>
                                        </p:tgtEl>
                                        <p:attrNameLst>
                                          <p:attrName>ppt_x</p:attrName>
                                        </p:attrNameLst>
                                      </p:cBhvr>
                                      <p:tavLst>
                                        <p:tav tm="0">
                                          <p:val>
                                            <p:strVal val="#ppt_x"/>
                                          </p:val>
                                        </p:tav>
                                        <p:tav tm="100000">
                                          <p:val>
                                            <p:strVal val="#ppt_x"/>
                                          </p:val>
                                        </p:tav>
                                      </p:tavLst>
                                    </p:anim>
                                    <p:anim calcmode="lin" valueType="num">
                                      <p:cBhvr additive="base">
                                        <p:cTn id="7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3576" y="1365614"/>
            <a:ext cx="4119990" cy="471405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2218" y="1365614"/>
            <a:ext cx="3565290" cy="4833550"/>
          </a:xfrm>
          <a:prstGeom prst="rect">
            <a:avLst/>
          </a:prstGeom>
        </p:spPr>
      </p:pic>
      <p:sp>
        <p:nvSpPr>
          <p:cNvPr id="4" name="TextBox 3"/>
          <p:cNvSpPr txBox="1"/>
          <p:nvPr/>
        </p:nvSpPr>
        <p:spPr>
          <a:xfrm>
            <a:off x="1478302" y="831675"/>
            <a:ext cx="8488000" cy="707886"/>
          </a:xfrm>
          <a:prstGeom prst="rect">
            <a:avLst/>
          </a:prstGeom>
          <a:noFill/>
        </p:spPr>
        <p:txBody>
          <a:bodyPr wrap="square" rtlCol="0">
            <a:spAutoFit/>
          </a:bodyPr>
          <a:lstStyle/>
          <a:p>
            <a:r>
              <a:rPr lang="en-US" sz="2000" dirty="0">
                <a:hlinkClick r:id="rId5"/>
              </a:rPr>
              <a:t>A sudden disruptive breakout was triggered by a cluster of abstract innovations made by Lynn Conway at Xerox PARC . . . </a:t>
            </a:r>
            <a:endParaRPr lang="en-US" sz="2000" dirty="0"/>
          </a:p>
        </p:txBody>
      </p:sp>
      <p:sp>
        <p:nvSpPr>
          <p:cNvPr id="6" name="TextBox 5"/>
          <p:cNvSpPr txBox="1"/>
          <p:nvPr/>
        </p:nvSpPr>
        <p:spPr>
          <a:xfrm>
            <a:off x="10211863" y="5345435"/>
            <a:ext cx="561372" cy="369332"/>
          </a:xfrm>
          <a:prstGeom prst="rect">
            <a:avLst/>
          </a:prstGeom>
          <a:noFill/>
        </p:spPr>
        <p:txBody>
          <a:bodyPr wrap="none" rtlCol="0">
            <a:spAutoFit/>
          </a:bodyPr>
          <a:lstStyle/>
          <a:p>
            <a:r>
              <a:rPr lang="en-US" dirty="0">
                <a:hlinkClick r:id="rId6"/>
              </a:rPr>
              <a:t>Link</a:t>
            </a:r>
            <a:endParaRPr lang="en-US" dirty="0"/>
          </a:p>
        </p:txBody>
      </p:sp>
      <p:sp>
        <p:nvSpPr>
          <p:cNvPr id="7" name="TextBox 6"/>
          <p:cNvSpPr txBox="1"/>
          <p:nvPr/>
        </p:nvSpPr>
        <p:spPr>
          <a:xfrm>
            <a:off x="1478301" y="1759838"/>
            <a:ext cx="3248373" cy="1200329"/>
          </a:xfrm>
          <a:prstGeom prst="rect">
            <a:avLst/>
          </a:prstGeom>
          <a:noFill/>
        </p:spPr>
        <p:txBody>
          <a:bodyPr wrap="square" rtlCol="0">
            <a:spAutoFit/>
          </a:bodyPr>
          <a:lstStyle/>
          <a:p>
            <a:r>
              <a:rPr lang="en-US" b="1" dirty="0">
                <a:hlinkClick r:id="rId7"/>
              </a:rPr>
              <a:t>Included was a set of scalable VLSI chip-layout design-rules</a:t>
            </a:r>
            <a:r>
              <a:rPr lang="en-US" b="1" dirty="0"/>
              <a:t>, </a:t>
            </a:r>
            <a:r>
              <a:rPr lang="en-US" dirty="0"/>
              <a:t>encoded as dimensionless inequality equations</a:t>
            </a:r>
          </a:p>
        </p:txBody>
      </p:sp>
      <p:sp>
        <p:nvSpPr>
          <p:cNvPr id="8" name="Rectangle 7"/>
          <p:cNvSpPr/>
          <p:nvPr/>
        </p:nvSpPr>
        <p:spPr>
          <a:xfrm>
            <a:off x="1478301" y="3180444"/>
            <a:ext cx="2892730" cy="2108269"/>
          </a:xfrm>
          <a:prstGeom prst="rect">
            <a:avLst/>
          </a:prstGeom>
        </p:spPr>
        <p:txBody>
          <a:bodyPr wrap="square">
            <a:spAutoFit/>
          </a:bodyPr>
          <a:lstStyle/>
          <a:p>
            <a:pPr>
              <a:spcAft>
                <a:spcPts val="600"/>
              </a:spcAft>
            </a:pPr>
            <a:r>
              <a:rPr lang="en-US" dirty="0"/>
              <a:t>These enabled digital chip designs to be digitally encoded, scaled, and reused as Moore’s law advanced . . . </a:t>
            </a:r>
          </a:p>
          <a:p>
            <a:pPr>
              <a:spcAft>
                <a:spcPts val="600"/>
              </a:spcAft>
            </a:pPr>
            <a:r>
              <a:rPr lang="en-US" dirty="0"/>
              <a:t>They also enabled chip design modules to be scaled and </a:t>
            </a:r>
            <a:r>
              <a:rPr lang="en-US" dirty="0">
                <a:hlinkClick r:id="rId8"/>
              </a:rPr>
              <a:t>open-source</a:t>
            </a:r>
            <a:r>
              <a:rPr lang="en-US" dirty="0"/>
              <a:t> shared . . .</a:t>
            </a:r>
          </a:p>
        </p:txBody>
      </p:sp>
    </p:spTree>
    <p:extLst>
      <p:ext uri="{BB962C8B-B14F-4D97-AF65-F5344CB8AC3E}">
        <p14:creationId xmlns:p14="http://schemas.microsoft.com/office/powerpoint/2010/main" val="317105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2758" y="963797"/>
            <a:ext cx="9000495" cy="4693593"/>
          </a:xfrm>
          <a:prstGeom prst="rect">
            <a:avLst/>
          </a:prstGeom>
          <a:noFill/>
        </p:spPr>
        <p:txBody>
          <a:bodyPr wrap="square" rtlCol="0">
            <a:spAutoFit/>
          </a:bodyPr>
          <a:lstStyle/>
          <a:p>
            <a:r>
              <a:rPr lang="en-US" sz="2200" b="1" dirty="0"/>
              <a:t>And an overall, meta-architectural, techno-social innovation: </a:t>
            </a:r>
          </a:p>
          <a:p>
            <a:r>
              <a:rPr lang="en-US" sz="800" b="1" dirty="0"/>
              <a:t>   </a:t>
            </a:r>
          </a:p>
          <a:p>
            <a:r>
              <a:rPr lang="en-US" dirty="0"/>
              <a:t>As chip lithography scales-down according to Moore’s Law, and ever-more ever-faster transistors can be printed on individual chips as time passes, I envisioned launching the following “techno-social scripted-process”:</a:t>
            </a:r>
            <a:endParaRPr lang="en-US" b="1" dirty="0">
              <a:solidFill>
                <a:srgbClr val="FF0000"/>
              </a:solidFill>
            </a:endParaRPr>
          </a:p>
          <a:p>
            <a:pPr lvl="0">
              <a:spcAft>
                <a:spcPts val="300"/>
              </a:spcAft>
            </a:pPr>
            <a:r>
              <a:rPr lang="en-US" sz="800" b="1" dirty="0">
                <a:solidFill>
                  <a:prstClr val="black"/>
                </a:solidFill>
              </a:rPr>
              <a:t> </a:t>
            </a:r>
            <a:endParaRPr lang="en-US" b="1" dirty="0">
              <a:solidFill>
                <a:srgbClr val="FF0000"/>
              </a:solidFill>
            </a:endParaRPr>
          </a:p>
          <a:p>
            <a:pPr lvl="0">
              <a:spcAft>
                <a:spcPts val="300"/>
              </a:spcAft>
            </a:pPr>
            <a:r>
              <a:rPr lang="en-US" b="1" dirty="0">
                <a:solidFill>
                  <a:srgbClr val="FF0000"/>
                </a:solidFill>
              </a:rPr>
              <a:t>STEP (</a:t>
            </a:r>
            <a:r>
              <a:rPr lang="en-US" b="1" dirty="0" err="1">
                <a:solidFill>
                  <a:srgbClr val="FF0000"/>
                </a:solidFill>
              </a:rPr>
              <a:t>i</a:t>
            </a:r>
            <a:r>
              <a:rPr lang="en-US" b="1" dirty="0">
                <a:solidFill>
                  <a:srgbClr val="FF0000"/>
                </a:solidFill>
              </a:rPr>
              <a:t>): </a:t>
            </a:r>
          </a:p>
          <a:p>
            <a:pPr lvl="0">
              <a:spcAft>
                <a:spcPts val="300"/>
              </a:spcAft>
            </a:pPr>
            <a:r>
              <a:rPr lang="en-US" b="1" dirty="0">
                <a:solidFill>
                  <a:srgbClr val="FF0000"/>
                </a:solidFill>
              </a:rPr>
              <a:t>   Use design tools on current computers to </a:t>
            </a:r>
            <a:r>
              <a:rPr lang="en-US" b="1" u="sng" dirty="0">
                <a:solidFill>
                  <a:srgbClr val="FF0000"/>
                </a:solidFill>
              </a:rPr>
              <a:t>DESIGN</a:t>
            </a:r>
            <a:r>
              <a:rPr lang="en-US" b="1" dirty="0">
                <a:solidFill>
                  <a:srgbClr val="FF0000"/>
                </a:solidFill>
              </a:rPr>
              <a:t> chip-sets for more powerful computers.</a:t>
            </a:r>
          </a:p>
          <a:p>
            <a:pPr lvl="0">
              <a:spcAft>
                <a:spcPts val="300"/>
              </a:spcAft>
            </a:pPr>
            <a:r>
              <a:rPr lang="en-US" b="1" dirty="0">
                <a:solidFill>
                  <a:srgbClr val="FF0000"/>
                </a:solidFill>
              </a:rPr>
              <a:t>   </a:t>
            </a:r>
            <a:r>
              <a:rPr lang="en-US" b="1" u="sng" dirty="0">
                <a:solidFill>
                  <a:srgbClr val="FF0000"/>
                </a:solidFill>
              </a:rPr>
              <a:t>PRINT</a:t>
            </a:r>
            <a:r>
              <a:rPr lang="en-US" b="1" dirty="0">
                <a:solidFill>
                  <a:srgbClr val="FF0000"/>
                </a:solidFill>
              </a:rPr>
              <a:t> the more powerful chip-sets using foundries’ next-denser fabrication processes.</a:t>
            </a:r>
          </a:p>
          <a:p>
            <a:pPr lvl="0">
              <a:spcAft>
                <a:spcPts val="600"/>
              </a:spcAft>
            </a:pPr>
            <a:r>
              <a:rPr lang="en-US" b="1" dirty="0">
                <a:solidFill>
                  <a:srgbClr val="FF0000"/>
                </a:solidFill>
              </a:rPr>
              <a:t>   Use some of those chip-sets to </a:t>
            </a:r>
            <a:r>
              <a:rPr lang="en-US" b="1" u="sng" dirty="0">
                <a:solidFill>
                  <a:srgbClr val="FF0000"/>
                </a:solidFill>
              </a:rPr>
              <a:t>UPDATE</a:t>
            </a:r>
            <a:r>
              <a:rPr lang="en-US" b="1" dirty="0">
                <a:solidFill>
                  <a:srgbClr val="FF0000"/>
                </a:solidFill>
              </a:rPr>
              <a:t> current computer-design computers &amp; design tools.</a:t>
            </a:r>
          </a:p>
          <a:p>
            <a:pPr lvl="0"/>
            <a:r>
              <a:rPr lang="en-US" b="1" dirty="0">
                <a:solidFill>
                  <a:srgbClr val="FF0000"/>
                </a:solidFill>
              </a:rPr>
              <a:t>REPEAT (as STEP (i+1))</a:t>
            </a:r>
          </a:p>
          <a:p>
            <a:endParaRPr lang="en-US" dirty="0"/>
          </a:p>
          <a:p>
            <a:pPr>
              <a:spcAft>
                <a:spcPts val="1200"/>
              </a:spcAft>
            </a:pPr>
            <a:r>
              <a:rPr lang="en-US" dirty="0"/>
              <a:t>If ever-more engineers and design-tool builders did this </a:t>
            </a:r>
            <a:r>
              <a:rPr lang="en-US" dirty="0">
                <a:solidFill>
                  <a:schemeClr val="tx1">
                    <a:lumMod val="50000"/>
                    <a:lumOff val="50000"/>
                  </a:schemeClr>
                </a:solidFill>
              </a:rPr>
              <a:t>(on an expanding number of increasingly powerful computers)</a:t>
            </a:r>
            <a:r>
              <a:rPr lang="en-US" dirty="0"/>
              <a:t>, </a:t>
            </a:r>
            <a:r>
              <a:rPr lang="en-US" dirty="0">
                <a:hlinkClick r:id="rId3"/>
              </a:rPr>
              <a:t>the iterating techno-social expansion-process</a:t>
            </a:r>
            <a:r>
              <a:rPr lang="en-US" dirty="0"/>
              <a:t> could exploratorily and innovatively-generate ever-more, ever-more-powerful, digital systems . . . </a:t>
            </a:r>
          </a:p>
          <a:p>
            <a:r>
              <a:rPr lang="en-US" sz="2000" dirty="0"/>
              <a:t>I.e., that techno-social process could </a:t>
            </a:r>
            <a:r>
              <a:rPr lang="en-US" sz="2000" b="1" dirty="0">
                <a:hlinkClick r:id="rId4"/>
              </a:rPr>
              <a:t>exponentiate</a:t>
            </a:r>
            <a:r>
              <a:rPr lang="en-US" sz="2000" b="1" dirty="0"/>
              <a:t>! </a:t>
            </a:r>
            <a:r>
              <a:rPr lang="en-US" dirty="0">
                <a:solidFill>
                  <a:schemeClr val="bg1">
                    <a:lumMod val="50000"/>
                  </a:schemeClr>
                </a:solidFill>
              </a:rPr>
              <a:t>(until Moore’s Law saturates . . . )</a:t>
            </a:r>
          </a:p>
        </p:txBody>
      </p:sp>
    </p:spTree>
    <p:extLst>
      <p:ext uri="{BB962C8B-B14F-4D97-AF65-F5344CB8AC3E}">
        <p14:creationId xmlns:p14="http://schemas.microsoft.com/office/powerpoint/2010/main" val="32864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anim calcmode="lin" valueType="num">
                                      <p:cBhvr additive="base">
                                        <p:cTn id="1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 calcmode="lin" valueType="num">
                                      <p:cBhvr additive="base">
                                        <p:cTn id="1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additive="base">
                                        <p:cTn id="2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 calcmode="lin" valueType="num">
                                      <p:cBhvr additive="base">
                                        <p:cTn id="3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 calcmode="lin" valueType="num">
                                      <p:cBhvr additive="base">
                                        <p:cTn id="37"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7298" y="1382206"/>
            <a:ext cx="9261415" cy="707886"/>
          </a:xfrm>
          <a:prstGeom prst="rect">
            <a:avLst/>
          </a:prstGeom>
          <a:noFill/>
        </p:spPr>
        <p:txBody>
          <a:bodyPr wrap="square" rtlCol="0">
            <a:spAutoFit/>
          </a:bodyPr>
          <a:lstStyle/>
          <a:p>
            <a:r>
              <a:rPr lang="en-US" sz="2000" dirty="0"/>
              <a:t>In 1977, to help spread the ideas, I began documenting the innovative new </a:t>
            </a:r>
          </a:p>
          <a:p>
            <a:r>
              <a:rPr lang="en-US" sz="2000" dirty="0"/>
              <a:t>VLSI chip design methods in </a:t>
            </a:r>
            <a:r>
              <a:rPr lang="en-US" sz="2000" dirty="0">
                <a:hlinkClick r:id="rId2"/>
              </a:rPr>
              <a:t>an evolving computer-edited laser-printed textbook </a:t>
            </a:r>
            <a:r>
              <a:rPr lang="en-US" sz="2000" dirty="0"/>
              <a:t> . .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0145" y="4132344"/>
            <a:ext cx="2780593" cy="15640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406" y="2324641"/>
            <a:ext cx="2771220" cy="155881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0144" y="2319368"/>
            <a:ext cx="2780594" cy="156408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3650" y="2319368"/>
            <a:ext cx="2780593" cy="156408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406" y="4132345"/>
            <a:ext cx="2771220" cy="155881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3650" y="4143539"/>
            <a:ext cx="2751317" cy="1547616"/>
          </a:xfrm>
          <a:prstGeom prst="rect">
            <a:avLst/>
          </a:prstGeom>
        </p:spPr>
      </p:pic>
      <p:sp>
        <p:nvSpPr>
          <p:cNvPr id="13" name="TextBox 12"/>
          <p:cNvSpPr txBox="1"/>
          <p:nvPr/>
        </p:nvSpPr>
        <p:spPr>
          <a:xfrm>
            <a:off x="10434243" y="5418258"/>
            <a:ext cx="581690" cy="338554"/>
          </a:xfrm>
          <a:prstGeom prst="rect">
            <a:avLst/>
          </a:prstGeom>
          <a:noFill/>
        </p:spPr>
        <p:txBody>
          <a:bodyPr wrap="square" rtlCol="0">
            <a:spAutoFit/>
          </a:bodyPr>
          <a:lstStyle/>
          <a:p>
            <a:r>
              <a:rPr lang="en-US" sz="1600" dirty="0">
                <a:hlinkClick r:id="rId9"/>
              </a:rPr>
              <a:t>Link</a:t>
            </a:r>
            <a:endParaRPr lang="en-US" sz="1600" dirty="0"/>
          </a:p>
        </p:txBody>
      </p:sp>
      <p:sp>
        <p:nvSpPr>
          <p:cNvPr id="5" name="Rectangle 4"/>
          <p:cNvSpPr/>
          <p:nvPr/>
        </p:nvSpPr>
        <p:spPr>
          <a:xfrm>
            <a:off x="1567298" y="674320"/>
            <a:ext cx="8837669" cy="707886"/>
          </a:xfrm>
          <a:prstGeom prst="rect">
            <a:avLst/>
          </a:prstGeom>
        </p:spPr>
        <p:txBody>
          <a:bodyPr wrap="square">
            <a:spAutoFit/>
          </a:bodyPr>
          <a:lstStyle/>
          <a:p>
            <a:r>
              <a:rPr lang="en-US" sz="2000" b="1" dirty="0"/>
              <a:t>But there was a big problem: </a:t>
            </a:r>
            <a:r>
              <a:rPr lang="en-US" sz="2000" b="1" dirty="0">
                <a:solidFill>
                  <a:srgbClr val="FF0000"/>
                </a:solidFill>
              </a:rPr>
              <a:t>Where would all these engineers/programmers come from, and how would they learn to do all this?</a:t>
            </a:r>
          </a:p>
        </p:txBody>
      </p:sp>
    </p:spTree>
    <p:extLst>
      <p:ext uri="{BB962C8B-B14F-4D97-AF65-F5344CB8AC3E}">
        <p14:creationId xmlns:p14="http://schemas.microsoft.com/office/powerpoint/2010/main" val="203701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79554" y="3516367"/>
            <a:ext cx="3012197" cy="707886"/>
          </a:xfrm>
          <a:prstGeom prst="rect">
            <a:avLst/>
          </a:prstGeom>
          <a:noFill/>
        </p:spPr>
        <p:txBody>
          <a:bodyPr wrap="square" rtlCol="0">
            <a:spAutoFit/>
          </a:bodyPr>
          <a:lstStyle/>
          <a:p>
            <a:r>
              <a:rPr lang="en-US" sz="2000" b="1" dirty="0"/>
              <a:t>4. Explanatory Conjecture: </a:t>
            </a:r>
          </a:p>
          <a:p>
            <a:r>
              <a:rPr lang="en-US" sz="2000" dirty="0"/>
              <a:t>It’s </a:t>
            </a:r>
            <a:r>
              <a:rPr lang="en-US" sz="2000" i="1" dirty="0"/>
              <a:t>“The Conway Effect”</a:t>
            </a:r>
            <a:r>
              <a:rPr lang="en-US" sz="2000" dirty="0"/>
              <a:t>!</a:t>
            </a:r>
          </a:p>
        </p:txBody>
      </p:sp>
      <p:pic>
        <p:nvPicPr>
          <p:cNvPr id="4" name="Picture 3" descr="A person wearing a suit and tie standing in front of a curtain&#10;&#10;Description automatically generated">
            <a:extLst>
              <a:ext uri="{FF2B5EF4-FFF2-40B4-BE49-F238E27FC236}">
                <a16:creationId xmlns:a16="http://schemas.microsoft.com/office/drawing/2014/main" id="{DDAAF561-A2E2-4826-99FD-A45ECDD76D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9387" y="1643400"/>
            <a:ext cx="2134687" cy="1250720"/>
          </a:xfrm>
          <a:prstGeom prst="rect">
            <a:avLst/>
          </a:prstGeom>
        </p:spPr>
      </p:pic>
      <p:pic>
        <p:nvPicPr>
          <p:cNvPr id="6" name="Picture 5">
            <a:extLst>
              <a:ext uri="{FF2B5EF4-FFF2-40B4-BE49-F238E27FC236}">
                <a16:creationId xmlns:a16="http://schemas.microsoft.com/office/drawing/2014/main" id="{C32000A4-ADDA-43B1-8323-89FCC39A8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0609" y="3133817"/>
            <a:ext cx="1557238" cy="2320479"/>
          </a:xfrm>
          <a:prstGeom prst="rect">
            <a:avLst/>
          </a:prstGeom>
        </p:spPr>
      </p:pic>
      <p:sp>
        <p:nvSpPr>
          <p:cNvPr id="2" name="Rectangle 1">
            <a:extLst>
              <a:ext uri="{FF2B5EF4-FFF2-40B4-BE49-F238E27FC236}">
                <a16:creationId xmlns:a16="http://schemas.microsoft.com/office/drawing/2014/main" id="{724EBFAB-5255-4F5D-9EE1-8A02DE3CB999}"/>
              </a:ext>
            </a:extLst>
          </p:cNvPr>
          <p:cNvSpPr/>
          <p:nvPr/>
        </p:nvSpPr>
        <p:spPr>
          <a:xfrm>
            <a:off x="3859984" y="1643400"/>
            <a:ext cx="2798649" cy="1015663"/>
          </a:xfrm>
          <a:prstGeom prst="rect">
            <a:avLst/>
          </a:prstGeom>
        </p:spPr>
        <p:txBody>
          <a:bodyPr wrap="square">
            <a:spAutoFit/>
          </a:bodyPr>
          <a:lstStyle/>
          <a:p>
            <a:r>
              <a:rPr lang="en-US" sz="2000" b="1" dirty="0"/>
              <a:t>1. Framing the Story  </a:t>
            </a:r>
          </a:p>
          <a:p>
            <a:r>
              <a:rPr lang="en-US" sz="2000" dirty="0"/>
              <a:t>2013 White House LGBT Pride Month Reception </a:t>
            </a:r>
          </a:p>
        </p:txBody>
      </p:sp>
      <p:sp>
        <p:nvSpPr>
          <p:cNvPr id="7" name="Rectangle 6">
            <a:extLst>
              <a:ext uri="{FF2B5EF4-FFF2-40B4-BE49-F238E27FC236}">
                <a16:creationId xmlns:a16="http://schemas.microsoft.com/office/drawing/2014/main" id="{24CE0D4F-3D9F-4416-A4DA-C3D7CFC5BC0D}"/>
              </a:ext>
            </a:extLst>
          </p:cNvPr>
          <p:cNvSpPr/>
          <p:nvPr/>
        </p:nvSpPr>
        <p:spPr>
          <a:xfrm>
            <a:off x="3859984" y="3433393"/>
            <a:ext cx="2516018" cy="1015663"/>
          </a:xfrm>
          <a:prstGeom prst="rect">
            <a:avLst/>
          </a:prstGeom>
        </p:spPr>
        <p:txBody>
          <a:bodyPr wrap="square">
            <a:spAutoFit/>
          </a:bodyPr>
          <a:lstStyle/>
          <a:p>
            <a:r>
              <a:rPr lang="en-US" sz="2000" b="1" dirty="0"/>
              <a:t>2. Visualize Past Erasures of Women’s STEM Contributions</a:t>
            </a:r>
            <a:endParaRPr lang="en-US" sz="2000" dirty="0"/>
          </a:p>
        </p:txBody>
      </p:sp>
      <p:sp>
        <p:nvSpPr>
          <p:cNvPr id="8" name="Rectangle 7">
            <a:extLst>
              <a:ext uri="{FF2B5EF4-FFF2-40B4-BE49-F238E27FC236}">
                <a16:creationId xmlns:a16="http://schemas.microsoft.com/office/drawing/2014/main" id="{1D1E3449-345B-49D6-A73C-4D58919FFC98}"/>
              </a:ext>
            </a:extLst>
          </p:cNvPr>
          <p:cNvSpPr/>
          <p:nvPr/>
        </p:nvSpPr>
        <p:spPr>
          <a:xfrm>
            <a:off x="8114516" y="1540751"/>
            <a:ext cx="2372940" cy="1631216"/>
          </a:xfrm>
          <a:prstGeom prst="rect">
            <a:avLst/>
          </a:prstGeom>
        </p:spPr>
        <p:txBody>
          <a:bodyPr wrap="square">
            <a:spAutoFit/>
          </a:bodyPr>
          <a:lstStyle/>
          <a:p>
            <a:pPr lvl="0"/>
            <a:r>
              <a:rPr lang="en-US" sz="2000" b="1" dirty="0">
                <a:solidFill>
                  <a:prstClr val="black"/>
                </a:solidFill>
              </a:rPr>
              <a:t>3. Investigate an Example Erasure </a:t>
            </a:r>
          </a:p>
          <a:p>
            <a:pPr lvl="0"/>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‘Inside Story’ of the VLSI Microchip Revolution</a:t>
            </a:r>
            <a:endParaRPr lang="en-US" sz="2000" dirty="0">
              <a:solidFill>
                <a:prstClr val="black"/>
              </a:solidFill>
            </a:endParaRPr>
          </a:p>
        </p:txBody>
      </p:sp>
      <p:pic>
        <p:nvPicPr>
          <p:cNvPr id="9" name="Picture 8">
            <a:hlinkClick r:id="rId5"/>
            <a:extLst>
              <a:ext uri="{FF2B5EF4-FFF2-40B4-BE49-F238E27FC236}">
                <a16:creationId xmlns:a16="http://schemas.microsoft.com/office/drawing/2014/main" id="{EB56C8E4-A30B-4891-8A83-C63EEC298E89}"/>
              </a:ext>
            </a:extLst>
          </p:cNvPr>
          <p:cNvPicPr>
            <a:picLocks noChangeAspect="1"/>
          </p:cNvPicPr>
          <p:nvPr/>
        </p:nvPicPr>
        <p:blipFill>
          <a:blip r:embed="rId6"/>
          <a:stretch>
            <a:fillRect/>
          </a:stretch>
        </p:blipFill>
        <p:spPr>
          <a:xfrm>
            <a:off x="6573683" y="1643400"/>
            <a:ext cx="1490417" cy="1490417"/>
          </a:xfrm>
          <a:prstGeom prst="rect">
            <a:avLst/>
          </a:prstGeom>
          <a:ln>
            <a:solidFill>
              <a:schemeClr val="accent1"/>
            </a:solidFill>
          </a:ln>
        </p:spPr>
      </p:pic>
      <p:pic>
        <p:nvPicPr>
          <p:cNvPr id="10" name="Picture 9">
            <a:hlinkClick r:id="rId7"/>
            <a:extLst>
              <a:ext uri="{FF2B5EF4-FFF2-40B4-BE49-F238E27FC236}">
                <a16:creationId xmlns:a16="http://schemas.microsoft.com/office/drawing/2014/main" id="{25391FB5-9238-4434-BDC6-DAE762E642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7001" y="3433393"/>
            <a:ext cx="1487240" cy="2016595"/>
          </a:xfrm>
          <a:prstGeom prst="rect">
            <a:avLst/>
          </a:prstGeom>
        </p:spPr>
      </p:pic>
      <p:sp>
        <p:nvSpPr>
          <p:cNvPr id="11" name="TextBox 10">
            <a:extLst>
              <a:ext uri="{FF2B5EF4-FFF2-40B4-BE49-F238E27FC236}">
                <a16:creationId xmlns:a16="http://schemas.microsoft.com/office/drawing/2014/main" id="{F10E9D54-4239-4CCF-8973-AB52D718C963}"/>
              </a:ext>
            </a:extLst>
          </p:cNvPr>
          <p:cNvSpPr txBox="1"/>
          <p:nvPr/>
        </p:nvSpPr>
        <p:spPr>
          <a:xfrm>
            <a:off x="8179554" y="4700727"/>
            <a:ext cx="2451455" cy="400110"/>
          </a:xfrm>
          <a:prstGeom prst="rect">
            <a:avLst/>
          </a:prstGeom>
          <a:noFill/>
        </p:spPr>
        <p:txBody>
          <a:bodyPr wrap="square" rtlCol="0">
            <a:spAutoFit/>
          </a:bodyPr>
          <a:lstStyle/>
          <a:p>
            <a:r>
              <a:rPr lang="en-US" sz="2000" b="1" dirty="0"/>
              <a:t>5. Q/A &amp; Discussion</a:t>
            </a:r>
          </a:p>
        </p:txBody>
      </p:sp>
      <p:sp>
        <p:nvSpPr>
          <p:cNvPr id="5" name="TextBox 4">
            <a:extLst>
              <a:ext uri="{FF2B5EF4-FFF2-40B4-BE49-F238E27FC236}">
                <a16:creationId xmlns:a16="http://schemas.microsoft.com/office/drawing/2014/main" id="{F8F9B43D-075B-4967-A5F0-F86FF5514867}"/>
              </a:ext>
            </a:extLst>
          </p:cNvPr>
          <p:cNvSpPr txBox="1"/>
          <p:nvPr/>
        </p:nvSpPr>
        <p:spPr>
          <a:xfrm flipH="1">
            <a:off x="4829799" y="675909"/>
            <a:ext cx="2532401" cy="461665"/>
          </a:xfrm>
          <a:prstGeom prst="rect">
            <a:avLst/>
          </a:prstGeom>
          <a:noFill/>
        </p:spPr>
        <p:txBody>
          <a:bodyPr wrap="square" rtlCol="0">
            <a:spAutoFit/>
          </a:bodyPr>
          <a:lstStyle/>
          <a:p>
            <a:r>
              <a:rPr lang="en-US" sz="2400" b="1" dirty="0"/>
              <a:t>Lecture Overview:</a:t>
            </a:r>
          </a:p>
        </p:txBody>
      </p:sp>
    </p:spTree>
    <p:extLst>
      <p:ext uri="{BB962C8B-B14F-4D97-AF65-F5344CB8AC3E}">
        <p14:creationId xmlns:p14="http://schemas.microsoft.com/office/powerpoint/2010/main" val="136985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p:bldP spid="8"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9754" y="2648290"/>
            <a:ext cx="4506803" cy="1015663"/>
          </a:xfrm>
          <a:prstGeom prst="rect">
            <a:avLst/>
          </a:prstGeom>
          <a:noFill/>
        </p:spPr>
        <p:txBody>
          <a:bodyPr wrap="square" rtlCol="0">
            <a:spAutoFit/>
          </a:bodyPr>
          <a:lstStyle/>
          <a:p>
            <a:r>
              <a:rPr lang="en-US" sz="2000" dirty="0"/>
              <a:t>The </a:t>
            </a:r>
            <a:r>
              <a:rPr lang="en-US" sz="2000" dirty="0">
                <a:hlinkClick r:id="rId3"/>
              </a:rPr>
              <a:t>computer-edited evolving book</a:t>
            </a:r>
            <a:r>
              <a:rPr lang="en-US" sz="2000" dirty="0"/>
              <a:t>, printed on PARC laser printers, became </a:t>
            </a:r>
            <a:r>
              <a:rPr lang="en-US" sz="2000" dirty="0">
                <a:hlinkClick r:id="rId4"/>
              </a:rPr>
              <a:t>the draft</a:t>
            </a:r>
            <a:r>
              <a:rPr lang="en-US" sz="2000" dirty="0"/>
              <a:t> of the seminal textbook . . .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8049" y="1153854"/>
            <a:ext cx="3569674" cy="4447569"/>
          </a:xfrm>
          <a:prstGeom prst="rect">
            <a:avLst/>
          </a:prstGeom>
        </p:spPr>
      </p:pic>
      <p:sp>
        <p:nvSpPr>
          <p:cNvPr id="4" name="Rectangle 3"/>
          <p:cNvSpPr/>
          <p:nvPr/>
        </p:nvSpPr>
        <p:spPr>
          <a:xfrm>
            <a:off x="1869753" y="3763615"/>
            <a:ext cx="4506803" cy="707886"/>
          </a:xfrm>
          <a:prstGeom prst="rect">
            <a:avLst/>
          </a:prstGeom>
        </p:spPr>
        <p:txBody>
          <a:bodyPr wrap="square">
            <a:spAutoFit/>
          </a:bodyPr>
          <a:lstStyle/>
          <a:p>
            <a:r>
              <a:rPr lang="en-US" sz="2000" i="1" dirty="0">
                <a:hlinkClick r:id="rId6"/>
              </a:rPr>
              <a:t>Introduction to VLSI Systems </a:t>
            </a:r>
            <a:endParaRPr lang="en-US" sz="2000" i="1" dirty="0"/>
          </a:p>
          <a:p>
            <a:r>
              <a:rPr lang="en-US" sz="2000" dirty="0"/>
              <a:t>by Mead and Conway, 1980.</a:t>
            </a:r>
          </a:p>
        </p:txBody>
      </p:sp>
      <p:sp>
        <p:nvSpPr>
          <p:cNvPr id="5" name="Rectangle 4"/>
          <p:cNvSpPr/>
          <p:nvPr/>
        </p:nvSpPr>
        <p:spPr>
          <a:xfrm>
            <a:off x="1869753" y="1225189"/>
            <a:ext cx="4738296" cy="1323439"/>
          </a:xfrm>
          <a:prstGeom prst="rect">
            <a:avLst/>
          </a:prstGeom>
        </p:spPr>
        <p:txBody>
          <a:bodyPr wrap="square">
            <a:spAutoFit/>
          </a:bodyPr>
          <a:lstStyle/>
          <a:p>
            <a:r>
              <a:rPr lang="en-US" sz="2000" dirty="0"/>
              <a:t>Using PARC’s </a:t>
            </a:r>
            <a:r>
              <a:rPr lang="en-US" sz="2000" dirty="0">
                <a:hlinkClick r:id="rId7"/>
              </a:rPr>
              <a:t>Alto</a:t>
            </a:r>
            <a:r>
              <a:rPr lang="en-US" sz="2000" dirty="0"/>
              <a:t> computers not only </a:t>
            </a:r>
          </a:p>
          <a:p>
            <a:r>
              <a:rPr lang="en-US" sz="2000" dirty="0"/>
              <a:t>to help mechanize the evolution of chip designs, but also to help mechanize the evolution of the design-knowledge itself . . .</a:t>
            </a:r>
          </a:p>
        </p:txBody>
      </p:sp>
      <p:sp>
        <p:nvSpPr>
          <p:cNvPr id="6" name="Rectangle 5"/>
          <p:cNvSpPr/>
          <p:nvPr/>
        </p:nvSpPr>
        <p:spPr>
          <a:xfrm>
            <a:off x="1869753" y="4571163"/>
            <a:ext cx="6096000" cy="707886"/>
          </a:xfrm>
          <a:prstGeom prst="rect">
            <a:avLst/>
          </a:prstGeom>
        </p:spPr>
        <p:txBody>
          <a:bodyPr>
            <a:spAutoFit/>
          </a:bodyPr>
          <a:lstStyle/>
          <a:p>
            <a:pPr lvl="0"/>
            <a:r>
              <a:rPr lang="en-US" sz="2000" dirty="0">
                <a:solidFill>
                  <a:prstClr val="black"/>
                </a:solidFill>
              </a:rPr>
              <a:t>(later called “</a:t>
            </a:r>
            <a:r>
              <a:rPr lang="en-US" sz="2000" dirty="0">
                <a:solidFill>
                  <a:prstClr val="black"/>
                </a:solidFill>
                <a:hlinkClick r:id="rId6"/>
              </a:rPr>
              <a:t>the book that </a:t>
            </a:r>
          </a:p>
          <a:p>
            <a:pPr lvl="0"/>
            <a:r>
              <a:rPr lang="en-US" sz="2000" dirty="0">
                <a:solidFill>
                  <a:prstClr val="black"/>
                </a:solidFill>
                <a:hlinkClick r:id="rId6"/>
              </a:rPr>
              <a:t>changed everything</a:t>
            </a:r>
            <a:r>
              <a:rPr lang="en-US" sz="2000" dirty="0">
                <a:solidFill>
                  <a:prstClr val="black"/>
                </a:solidFill>
              </a:rPr>
              <a:t>” . . . )</a:t>
            </a:r>
          </a:p>
        </p:txBody>
      </p:sp>
    </p:spTree>
    <p:extLst>
      <p:ext uri="{BB962C8B-B14F-4D97-AF65-F5344CB8AC3E}">
        <p14:creationId xmlns:p14="http://schemas.microsoft.com/office/powerpoint/2010/main" val="114383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0736" y="2253465"/>
            <a:ext cx="8288199" cy="3361913"/>
          </a:xfrm>
          <a:prstGeom prst="rect">
            <a:avLst/>
          </a:prstGeom>
          <a:ln>
            <a:solidFill>
              <a:schemeClr val="accent1"/>
            </a:solidFill>
          </a:ln>
        </p:spPr>
      </p:pic>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1939" y="970291"/>
            <a:ext cx="2956997" cy="1569660"/>
          </a:xfrm>
          <a:prstGeom prst="rect">
            <a:avLst/>
          </a:prstGeom>
          <a:ln>
            <a:solidFill>
              <a:schemeClr val="accent1"/>
            </a:solidFill>
          </a:ln>
        </p:spPr>
      </p:pic>
      <p:sp>
        <p:nvSpPr>
          <p:cNvPr id="6" name="Rectangle 5"/>
          <p:cNvSpPr/>
          <p:nvPr/>
        </p:nvSpPr>
        <p:spPr>
          <a:xfrm>
            <a:off x="1908309" y="871012"/>
            <a:ext cx="5393243" cy="1200329"/>
          </a:xfrm>
          <a:prstGeom prst="rect">
            <a:avLst/>
          </a:prstGeom>
        </p:spPr>
        <p:txBody>
          <a:bodyPr wrap="square">
            <a:spAutoFit/>
          </a:bodyPr>
          <a:lstStyle/>
          <a:p>
            <a:r>
              <a:rPr lang="en-US" dirty="0"/>
              <a:t>I introduced the new chip design methods in a special </a:t>
            </a:r>
            <a:r>
              <a:rPr lang="en-US" dirty="0">
                <a:hlinkClick r:id="rId6"/>
              </a:rPr>
              <a:t>VLSI design course at MIT</a:t>
            </a:r>
            <a:r>
              <a:rPr lang="en-US" dirty="0"/>
              <a:t> in 1978, f</a:t>
            </a:r>
            <a:r>
              <a:rPr lang="en-US" dirty="0">
                <a:hlinkClick r:id="rId7"/>
              </a:rPr>
              <a:t>ollowing the ‘script’ Charles Steinmetz used to propagate</a:t>
            </a:r>
            <a:r>
              <a:rPr lang="en-US" dirty="0"/>
              <a:t> his </a:t>
            </a:r>
            <a:r>
              <a:rPr lang="en-US" dirty="0">
                <a:hlinkClick r:id="rId8"/>
              </a:rPr>
              <a:t>revolutionary AC electricity methods</a:t>
            </a:r>
            <a:r>
              <a:rPr lang="en-US" dirty="0"/>
              <a:t> at </a:t>
            </a:r>
            <a:r>
              <a:rPr lang="en-US" dirty="0">
                <a:hlinkClick r:id="rId9"/>
              </a:rPr>
              <a:t>Union College </a:t>
            </a:r>
            <a:r>
              <a:rPr lang="en-US" dirty="0"/>
              <a:t>in 1912. </a:t>
            </a:r>
          </a:p>
        </p:txBody>
      </p:sp>
      <p:sp>
        <p:nvSpPr>
          <p:cNvPr id="8" name="TextBox 7"/>
          <p:cNvSpPr txBox="1"/>
          <p:nvPr/>
        </p:nvSpPr>
        <p:spPr>
          <a:xfrm>
            <a:off x="9697076" y="2786827"/>
            <a:ext cx="631860" cy="830997"/>
          </a:xfrm>
          <a:prstGeom prst="rect">
            <a:avLst/>
          </a:prstGeom>
          <a:noFill/>
        </p:spPr>
        <p:txBody>
          <a:bodyPr wrap="square" rtlCol="0">
            <a:spAutoFit/>
          </a:bodyPr>
          <a:lstStyle/>
          <a:p>
            <a:r>
              <a:rPr lang="en-US" sz="1600" dirty="0">
                <a:hlinkClick r:id="rId6"/>
              </a:rPr>
              <a:t>Link</a:t>
            </a:r>
            <a:endParaRPr lang="en-US" sz="1600" dirty="0"/>
          </a:p>
          <a:p>
            <a:r>
              <a:rPr lang="en-US" sz="1600" dirty="0">
                <a:hlinkClick r:id="rId4"/>
              </a:rPr>
              <a:t>Link</a:t>
            </a:r>
            <a:endParaRPr lang="en-US" sz="1600" dirty="0"/>
          </a:p>
          <a:p>
            <a:r>
              <a:rPr lang="en-US" sz="1600" dirty="0">
                <a:hlinkClick r:id="rId10"/>
              </a:rPr>
              <a:t>Link</a:t>
            </a:r>
            <a:endParaRPr lang="en-US" sz="1600" dirty="0"/>
          </a:p>
        </p:txBody>
      </p:sp>
    </p:spTree>
    <p:extLst>
      <p:ext uri="{BB962C8B-B14F-4D97-AF65-F5344CB8AC3E}">
        <p14:creationId xmlns:p14="http://schemas.microsoft.com/office/powerpoint/2010/main" val="41494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70647" y="962832"/>
            <a:ext cx="4693926" cy="1446550"/>
          </a:xfrm>
          <a:prstGeom prst="rect">
            <a:avLst/>
          </a:prstGeom>
        </p:spPr>
        <p:txBody>
          <a:bodyPr wrap="square">
            <a:spAutoFit/>
          </a:bodyPr>
          <a:lstStyle/>
          <a:p>
            <a:r>
              <a:rPr lang="en-US" sz="2200" dirty="0"/>
              <a:t>Students learned chip design in the </a:t>
            </a:r>
          </a:p>
          <a:p>
            <a:r>
              <a:rPr lang="en-US" sz="2200" dirty="0"/>
              <a:t>1st half course, and did project-chip designs in the 2</a:t>
            </a:r>
            <a:r>
              <a:rPr lang="en-US" sz="2200" baseline="30000" dirty="0"/>
              <a:t>nd</a:t>
            </a:r>
            <a:r>
              <a:rPr lang="en-US" sz="2200" dirty="0"/>
              <a:t> half . . . which were </a:t>
            </a:r>
            <a:r>
              <a:rPr lang="en-US" sz="2200" dirty="0">
                <a:hlinkClick r:id="rId2"/>
              </a:rPr>
              <a:t>fabricated at HP</a:t>
            </a:r>
            <a:r>
              <a:rPr lang="en-US" sz="2200" dirty="0"/>
              <a:t> right after the course.</a:t>
            </a: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687" y="1092980"/>
            <a:ext cx="3371332" cy="3314383"/>
          </a:xfrm>
          <a:prstGeom prst="rect">
            <a:avLst/>
          </a:prstGeom>
          <a:ln>
            <a:solidFill>
              <a:schemeClr val="accent1"/>
            </a:solidFill>
          </a:ln>
        </p:spPr>
      </p:pic>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2207" y="2750171"/>
            <a:ext cx="3704986" cy="2986108"/>
          </a:xfrm>
          <a:prstGeom prst="rect">
            <a:avLst/>
          </a:prstGeom>
          <a:ln>
            <a:solidFill>
              <a:schemeClr val="accent1"/>
            </a:solidFill>
          </a:ln>
        </p:spPr>
      </p:pic>
      <p:sp>
        <p:nvSpPr>
          <p:cNvPr id="10" name="Rectangle 9"/>
          <p:cNvSpPr/>
          <p:nvPr/>
        </p:nvSpPr>
        <p:spPr>
          <a:xfrm>
            <a:off x="6564573" y="4657024"/>
            <a:ext cx="4121356" cy="1107996"/>
          </a:xfrm>
          <a:prstGeom prst="rect">
            <a:avLst/>
          </a:prstGeom>
        </p:spPr>
        <p:txBody>
          <a:bodyPr wrap="square">
            <a:spAutoFit/>
          </a:bodyPr>
          <a:lstStyle/>
          <a:p>
            <a:r>
              <a:rPr lang="en-US" sz="2200" dirty="0"/>
              <a:t>Among many amazing results was </a:t>
            </a:r>
          </a:p>
          <a:p>
            <a:r>
              <a:rPr lang="en-US" sz="2200" dirty="0"/>
              <a:t>a complete Lisp microprocessor designed by </a:t>
            </a:r>
            <a:r>
              <a:rPr lang="en-US" sz="2200" dirty="0">
                <a:hlinkClick r:id="rId5"/>
              </a:rPr>
              <a:t>Guy Steele </a:t>
            </a:r>
            <a:r>
              <a:rPr lang="en-US" sz="2200" dirty="0"/>
              <a:t>. . . </a:t>
            </a:r>
          </a:p>
        </p:txBody>
      </p:sp>
    </p:spTree>
    <p:extLst>
      <p:ext uri="{BB962C8B-B14F-4D97-AF65-F5344CB8AC3E}">
        <p14:creationId xmlns:p14="http://schemas.microsoft.com/office/powerpoint/2010/main" val="17640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5472" y="1836027"/>
            <a:ext cx="2861202" cy="3633728"/>
          </a:xfrm>
          <a:ln>
            <a:solidFill>
              <a:schemeClr val="accent1"/>
            </a:solidFill>
          </a:ln>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332" y="851519"/>
            <a:ext cx="3449539" cy="4614070"/>
          </a:xfrm>
          <a:prstGeom prst="rect">
            <a:avLst/>
          </a:prstGeom>
          <a:ln>
            <a:solidFill>
              <a:schemeClr val="accent1"/>
            </a:solidFill>
          </a:ln>
        </p:spPr>
      </p:pic>
      <p:sp>
        <p:nvSpPr>
          <p:cNvPr id="3" name="TextBox 2"/>
          <p:cNvSpPr txBox="1"/>
          <p:nvPr/>
        </p:nvSpPr>
        <p:spPr>
          <a:xfrm>
            <a:off x="2563552" y="743680"/>
            <a:ext cx="3996645" cy="1015663"/>
          </a:xfrm>
          <a:prstGeom prst="rect">
            <a:avLst/>
          </a:prstGeom>
          <a:noFill/>
        </p:spPr>
        <p:txBody>
          <a:bodyPr wrap="square" rtlCol="0">
            <a:spAutoFit/>
          </a:bodyPr>
          <a:lstStyle/>
          <a:p>
            <a:r>
              <a:rPr lang="en-US" sz="2000" dirty="0">
                <a:hlinkClick r:id="rId4"/>
              </a:rPr>
              <a:t>Map and photomicrograph</a:t>
            </a:r>
            <a:r>
              <a:rPr lang="en-US" sz="2000" dirty="0"/>
              <a:t> </a:t>
            </a:r>
          </a:p>
          <a:p>
            <a:r>
              <a:rPr lang="en-US" sz="2000" dirty="0"/>
              <a:t>of the 19 student projects on </a:t>
            </a:r>
          </a:p>
          <a:p>
            <a:r>
              <a:rPr lang="en-US" sz="2000" dirty="0"/>
              <a:t>the MIT’78 ‘</a:t>
            </a:r>
            <a:r>
              <a:rPr lang="en-US" sz="2000" dirty="0" err="1"/>
              <a:t>MultiProject</a:t>
            </a:r>
            <a:r>
              <a:rPr lang="en-US" sz="2000" dirty="0"/>
              <a:t>’ Chip</a:t>
            </a:r>
          </a:p>
        </p:txBody>
      </p:sp>
      <p:sp>
        <p:nvSpPr>
          <p:cNvPr id="6" name="TextBox 5"/>
          <p:cNvSpPr txBox="1"/>
          <p:nvPr/>
        </p:nvSpPr>
        <p:spPr>
          <a:xfrm>
            <a:off x="2563552" y="5542273"/>
            <a:ext cx="7279092" cy="400110"/>
          </a:xfrm>
          <a:prstGeom prst="rect">
            <a:avLst/>
          </a:prstGeom>
          <a:noFill/>
        </p:spPr>
        <p:txBody>
          <a:bodyPr wrap="square" rtlCol="0">
            <a:spAutoFit/>
          </a:bodyPr>
          <a:lstStyle/>
          <a:p>
            <a:r>
              <a:rPr lang="en-US" sz="2000" dirty="0"/>
              <a:t>For more about the </a:t>
            </a:r>
            <a:r>
              <a:rPr lang="en-US" sz="2000" dirty="0">
                <a:hlinkClick r:id="rId5"/>
              </a:rPr>
              <a:t>MIT’78 course</a:t>
            </a:r>
            <a:r>
              <a:rPr lang="en-US" sz="2000" dirty="0"/>
              <a:t>, see </a:t>
            </a:r>
            <a:r>
              <a:rPr lang="en-US" sz="2000" dirty="0">
                <a:hlinkClick r:id="rId6"/>
              </a:rPr>
              <a:t>Lynn’s “MIT Reminiscences”</a:t>
            </a:r>
            <a:endParaRPr lang="en-US" sz="2000" dirty="0"/>
          </a:p>
        </p:txBody>
      </p:sp>
    </p:spTree>
    <p:extLst>
      <p:ext uri="{BB962C8B-B14F-4D97-AF65-F5344CB8AC3E}">
        <p14:creationId xmlns:p14="http://schemas.microsoft.com/office/powerpoint/2010/main" val="1811363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4140" y="904125"/>
            <a:ext cx="8774130" cy="4816703"/>
          </a:xfrm>
          <a:prstGeom prst="rect">
            <a:avLst/>
          </a:prstGeom>
          <a:noFill/>
        </p:spPr>
        <p:txBody>
          <a:bodyPr wrap="square" rtlCol="0">
            <a:spAutoFit/>
          </a:bodyPr>
          <a:lstStyle/>
          <a:p>
            <a:r>
              <a:rPr lang="en-US" sz="1900" b="1" dirty="0"/>
              <a:t>The MIT’78 course stunned various top folks across Silicon Valley . . . </a:t>
            </a:r>
          </a:p>
          <a:p>
            <a:r>
              <a:rPr lang="en-US" sz="1900" dirty="0"/>
              <a:t>Until then chip design had been mysterious, only grasped by a few computer engineers working for chip manufacturers . . thus having inside access to the “printing plants” . . .</a:t>
            </a:r>
          </a:p>
          <a:p>
            <a:endParaRPr lang="en-US" sz="1000" dirty="0"/>
          </a:p>
          <a:p>
            <a:r>
              <a:rPr lang="en-US" sz="1900" b="1" dirty="0"/>
              <a:t>Many other top research universities wanted to offer “MIT-like” courses. But how? </a:t>
            </a:r>
          </a:p>
          <a:p>
            <a:endParaRPr lang="en-US" sz="1000" dirty="0"/>
          </a:p>
          <a:p>
            <a:r>
              <a:rPr lang="en-US" sz="1900" dirty="0">
                <a:solidFill>
                  <a:srgbClr val="FF0000"/>
                </a:solidFill>
              </a:rPr>
              <a:t>After intensive pondering, I grasped </a:t>
            </a:r>
            <a:r>
              <a:rPr lang="en-US" sz="1900" dirty="0">
                <a:solidFill>
                  <a:srgbClr val="FF0000"/>
                </a:solidFill>
                <a:hlinkClick r:id="rId2"/>
              </a:rPr>
              <a:t>the answer</a:t>
            </a:r>
            <a:r>
              <a:rPr lang="en-US" sz="1900" dirty="0">
                <a:solidFill>
                  <a:srgbClr val="FF0000"/>
                </a:solidFill>
              </a:rPr>
              <a:t>:  Try to rerun the MIT’78 course at a dozen research universities . . . using my MIT lecture notes to keep everything in sync. </a:t>
            </a:r>
          </a:p>
          <a:p>
            <a:endParaRPr lang="en-US" sz="1000" dirty="0">
              <a:solidFill>
                <a:srgbClr val="FF0000"/>
              </a:solidFill>
            </a:endParaRPr>
          </a:p>
          <a:p>
            <a:r>
              <a:rPr lang="en-US" sz="1900" b="1" dirty="0"/>
              <a:t>But how to “print” all the student project chips?</a:t>
            </a:r>
          </a:p>
          <a:p>
            <a:endParaRPr lang="en-US" sz="1000" b="1" dirty="0"/>
          </a:p>
          <a:p>
            <a:r>
              <a:rPr lang="en-US" sz="1900" dirty="0">
                <a:solidFill>
                  <a:srgbClr val="FF0000"/>
                </a:solidFill>
              </a:rPr>
              <a:t>I suddenly </a:t>
            </a:r>
            <a:r>
              <a:rPr lang="en-US" sz="1900" dirty="0">
                <a:solidFill>
                  <a:srgbClr val="FF0000"/>
                </a:solidFill>
                <a:hlinkClick r:id="rId2"/>
              </a:rPr>
              <a:t>envisioned the idea of</a:t>
            </a:r>
            <a:r>
              <a:rPr lang="en-US" sz="1900" dirty="0">
                <a:solidFill>
                  <a:srgbClr val="FF0000"/>
                </a:solidFill>
              </a:rPr>
              <a:t> (what’s now called) an “</a:t>
            </a:r>
            <a:r>
              <a:rPr lang="en-US" sz="1900" dirty="0">
                <a:solidFill>
                  <a:srgbClr val="FF0000"/>
                </a:solidFill>
                <a:hlinkClick r:id="rId3"/>
              </a:rPr>
              <a:t>e-commerce system</a:t>
            </a:r>
            <a:r>
              <a:rPr lang="en-US" sz="1900" dirty="0">
                <a:solidFill>
                  <a:srgbClr val="FF0000"/>
                </a:solidFill>
              </a:rPr>
              <a:t>” enabling student design files to be remotely submitted via the Arpanet to a “server” at PARC .</a:t>
            </a:r>
          </a:p>
          <a:p>
            <a:endParaRPr lang="en-US" sz="1000" dirty="0"/>
          </a:p>
          <a:p>
            <a:r>
              <a:rPr lang="en-US" sz="1900" dirty="0"/>
              <a:t>That server would run software to pack designs into multi-project chips (like composing the print-files for a magazine, using remotely-submitted articles) . . .</a:t>
            </a:r>
          </a:p>
          <a:p>
            <a:endParaRPr lang="en-US" sz="1000" dirty="0"/>
          </a:p>
          <a:p>
            <a:r>
              <a:rPr lang="en-US" sz="1900" dirty="0"/>
              <a:t>We’d then “print” the MPC’s again at HP Labs (</a:t>
            </a:r>
            <a:r>
              <a:rPr lang="en-US" sz="1900" dirty="0">
                <a:hlinkClick r:id="rId4"/>
              </a:rPr>
              <a:t>where my colleague Pat Castro had prototyped the first “silicon foundry”</a:t>
            </a:r>
            <a:r>
              <a:rPr lang="en-US" sz="1900" dirty="0"/>
              <a:t>), and quickly return the chips to students.</a:t>
            </a:r>
          </a:p>
        </p:txBody>
      </p:sp>
    </p:spTree>
    <p:extLst>
      <p:ext uri="{BB962C8B-B14F-4D97-AF65-F5344CB8AC3E}">
        <p14:creationId xmlns:p14="http://schemas.microsoft.com/office/powerpoint/2010/main" val="387437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 calcmode="lin" valueType="num">
                                      <p:cBhvr additive="base">
                                        <p:cTn id="1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 calcmode="lin" valueType="num">
                                      <p:cBhvr additive="base">
                                        <p:cTn id="2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anim calcmode="lin" valueType="num">
                                      <p:cBhvr additive="base">
                                        <p:cTn id="3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anim calcmode="lin" valueType="num">
                                      <p:cBhvr additive="base">
                                        <p:cTn id="35"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8391" y="734327"/>
            <a:ext cx="10142147" cy="677108"/>
          </a:xfrm>
          <a:prstGeom prst="rect">
            <a:avLst/>
          </a:prstGeom>
          <a:noFill/>
        </p:spPr>
        <p:txBody>
          <a:bodyPr wrap="square" rtlCol="0">
            <a:spAutoFit/>
          </a:bodyPr>
          <a:lstStyle/>
          <a:p>
            <a:r>
              <a:rPr lang="en-US" sz="1900" b="1" dirty="0"/>
              <a:t>In the fall of 1979, I covertly-orchestrated a huge “Arpanet happening” (</a:t>
            </a:r>
            <a:r>
              <a:rPr lang="en-US" sz="1900" b="1" dirty="0">
                <a:hlinkClick r:id="rId3"/>
              </a:rPr>
              <a:t>MPC79</a:t>
            </a:r>
            <a:r>
              <a:rPr lang="en-US" sz="1900" b="1" dirty="0"/>
              <a:t>)* . . . </a:t>
            </a:r>
          </a:p>
          <a:p>
            <a:r>
              <a:rPr lang="en-US" sz="1900" b="1" dirty="0"/>
              <a:t>involving 129 budding VLSI-designers in Mead-Conway courses at 12 research-universities:</a:t>
            </a:r>
          </a:p>
        </p:txBody>
      </p:sp>
      <p:sp>
        <p:nvSpPr>
          <p:cNvPr id="5" name="Rectangle 4"/>
          <p:cNvSpPr/>
          <p:nvPr/>
        </p:nvSpPr>
        <p:spPr>
          <a:xfrm>
            <a:off x="1468391" y="5261899"/>
            <a:ext cx="5431423" cy="523220"/>
          </a:xfrm>
          <a:prstGeom prst="rect">
            <a:avLst/>
          </a:prstGeom>
        </p:spPr>
        <p:txBody>
          <a:bodyPr wrap="none">
            <a:spAutoFit/>
          </a:bodyPr>
          <a:lstStyle/>
          <a:p>
            <a:r>
              <a:rPr lang="en-US" sz="1400" dirty="0">
                <a:hlinkClick r:id="rId3"/>
              </a:rPr>
              <a:t>*The MPC Adventures:  Experiences with the Generation of VLSI Design </a:t>
            </a:r>
          </a:p>
          <a:p>
            <a:r>
              <a:rPr lang="en-US" sz="1400" dirty="0">
                <a:hlinkClick r:id="rId3"/>
              </a:rPr>
              <a:t>and Implementation Methodologies, L. Conway, Xerox PARC, 1981</a:t>
            </a:r>
            <a:r>
              <a:rPr lang="en-US" sz="1400" dirty="0"/>
              <a:t> (</a:t>
            </a:r>
            <a:r>
              <a:rPr lang="en-US" sz="1400" dirty="0">
                <a:hlinkClick r:id="rId4"/>
              </a:rPr>
              <a:t>PDF</a:t>
            </a:r>
            <a:r>
              <a:rPr lang="en-US" sz="1400" dirty="0"/>
              <a: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8391" y="1596101"/>
            <a:ext cx="5396724" cy="341534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4554" y="1560542"/>
            <a:ext cx="3609055" cy="4453573"/>
          </a:xfrm>
          <a:prstGeom prst="rect">
            <a:avLst/>
          </a:prstGeom>
        </p:spPr>
      </p:pic>
    </p:spTree>
    <p:extLst>
      <p:ext uri="{BB962C8B-B14F-4D97-AF65-F5344CB8AC3E}">
        <p14:creationId xmlns:p14="http://schemas.microsoft.com/office/powerpoint/2010/main" val="37716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7554" y="1042424"/>
            <a:ext cx="4516231" cy="3539396"/>
          </a:xfrm>
          <a:prstGeom prst="rect">
            <a:avLst/>
          </a:prstGeom>
        </p:spPr>
      </p:pic>
      <p:sp>
        <p:nvSpPr>
          <p:cNvPr id="4" name="Rectangle 3"/>
          <p:cNvSpPr/>
          <p:nvPr/>
        </p:nvSpPr>
        <p:spPr>
          <a:xfrm>
            <a:off x="1418439" y="1085791"/>
            <a:ext cx="5396768" cy="923330"/>
          </a:xfrm>
          <a:prstGeom prst="rect">
            <a:avLst/>
          </a:prstGeom>
        </p:spPr>
        <p:txBody>
          <a:bodyPr wrap="square">
            <a:spAutoFit/>
          </a:bodyPr>
          <a:lstStyle/>
          <a:p>
            <a:r>
              <a:rPr lang="en-US" dirty="0">
                <a:hlinkClick r:id="rId4"/>
              </a:rPr>
              <a:t>MPC79</a:t>
            </a:r>
            <a:r>
              <a:rPr lang="en-US" dirty="0"/>
              <a:t> provided a large-scale demonstration and validation of the VLSI design methods, design courses, design tools and e-commerce infrastructure.</a:t>
            </a:r>
          </a:p>
        </p:txBody>
      </p:sp>
      <p:sp>
        <p:nvSpPr>
          <p:cNvPr id="7" name="TextBox 6"/>
          <p:cNvSpPr txBox="1"/>
          <p:nvPr/>
        </p:nvSpPr>
        <p:spPr>
          <a:xfrm>
            <a:off x="6670383" y="5196981"/>
            <a:ext cx="4642564" cy="276999"/>
          </a:xfrm>
          <a:prstGeom prst="rect">
            <a:avLst/>
          </a:prstGeom>
          <a:noFill/>
        </p:spPr>
        <p:txBody>
          <a:bodyPr wrap="square" rtlCol="0">
            <a:spAutoFit/>
          </a:bodyPr>
          <a:lstStyle/>
          <a:p>
            <a:r>
              <a:rPr lang="en-US" sz="1200" dirty="0"/>
              <a:t>From </a:t>
            </a:r>
            <a:r>
              <a:rPr lang="en-US" sz="1200" dirty="0">
                <a:hlinkClick r:id="rId5"/>
              </a:rPr>
              <a:t>The MPC Adventures</a:t>
            </a:r>
            <a:r>
              <a:rPr lang="en-US" sz="1200" dirty="0"/>
              <a:t>* (Lynn Conway, 1981, p. 16)</a:t>
            </a:r>
          </a:p>
        </p:txBody>
      </p:sp>
      <p:sp>
        <p:nvSpPr>
          <p:cNvPr id="3" name="TextBox 2"/>
          <p:cNvSpPr txBox="1"/>
          <p:nvPr/>
        </p:nvSpPr>
        <p:spPr>
          <a:xfrm>
            <a:off x="1418437" y="3293252"/>
            <a:ext cx="5311903" cy="646331"/>
          </a:xfrm>
          <a:prstGeom prst="rect">
            <a:avLst/>
          </a:prstGeom>
          <a:noFill/>
        </p:spPr>
        <p:txBody>
          <a:bodyPr wrap="none" rtlCol="0">
            <a:spAutoFit/>
          </a:bodyPr>
          <a:lstStyle/>
          <a:p>
            <a:r>
              <a:rPr lang="en-US" dirty="0"/>
              <a:t>By 1982-83, Mead-Conway VLSI design courses were</a:t>
            </a:r>
          </a:p>
          <a:p>
            <a:r>
              <a:rPr lang="en-US" dirty="0"/>
              <a:t>being offered </a:t>
            </a:r>
            <a:r>
              <a:rPr lang="en-US" dirty="0">
                <a:hlinkClick r:id="rId6"/>
              </a:rPr>
              <a:t>at 113 universities all around the world</a:t>
            </a:r>
            <a:endParaRPr lang="en-US" dirty="0"/>
          </a:p>
        </p:txBody>
      </p:sp>
      <p:sp>
        <p:nvSpPr>
          <p:cNvPr id="5" name="TextBox 4"/>
          <p:cNvSpPr txBox="1"/>
          <p:nvPr/>
        </p:nvSpPr>
        <p:spPr>
          <a:xfrm>
            <a:off x="1418437" y="4273651"/>
            <a:ext cx="4971974" cy="923330"/>
          </a:xfrm>
          <a:prstGeom prst="rect">
            <a:avLst/>
          </a:prstGeom>
          <a:noFill/>
        </p:spPr>
        <p:txBody>
          <a:bodyPr wrap="square" rtlCol="0">
            <a:spAutoFit/>
          </a:bodyPr>
          <a:lstStyle/>
          <a:p>
            <a:r>
              <a:rPr lang="en-US" dirty="0"/>
              <a:t>It was an early experimental-exploration of </a:t>
            </a:r>
            <a:r>
              <a:rPr lang="en-US" dirty="0">
                <a:hlinkClick r:id="rId7"/>
              </a:rPr>
              <a:t>emergent techno-social system-dynamics</a:t>
            </a:r>
            <a:r>
              <a:rPr lang="en-US" dirty="0"/>
              <a:t> in a </a:t>
            </a:r>
          </a:p>
          <a:p>
            <a:r>
              <a:rPr lang="en-US" dirty="0"/>
              <a:t>field now becoming known as “</a:t>
            </a:r>
            <a:r>
              <a:rPr lang="en-US" dirty="0">
                <a:hlinkClick r:id="rId8"/>
              </a:rPr>
              <a:t>social physics</a:t>
            </a:r>
            <a:r>
              <a:rPr lang="en-US" dirty="0"/>
              <a:t>.”</a:t>
            </a:r>
          </a:p>
        </p:txBody>
      </p:sp>
      <p:sp>
        <p:nvSpPr>
          <p:cNvPr id="6" name="TextBox 5"/>
          <p:cNvSpPr txBox="1"/>
          <p:nvPr/>
        </p:nvSpPr>
        <p:spPr>
          <a:xfrm>
            <a:off x="6670383" y="4673761"/>
            <a:ext cx="3708323" cy="523220"/>
          </a:xfrm>
          <a:prstGeom prst="rect">
            <a:avLst/>
          </a:prstGeom>
          <a:noFill/>
        </p:spPr>
        <p:txBody>
          <a:bodyPr wrap="none" rtlCol="0">
            <a:spAutoFit/>
          </a:bodyPr>
          <a:lstStyle/>
          <a:p>
            <a:r>
              <a:rPr lang="en-US" sz="1400" dirty="0"/>
              <a:t>*Figure 8. The Joint Evolution of the Multi-Level </a:t>
            </a:r>
          </a:p>
          <a:p>
            <a:r>
              <a:rPr lang="en-US" sz="1400" dirty="0"/>
              <a:t>Cluster of Techno-Social Systems</a:t>
            </a:r>
          </a:p>
        </p:txBody>
      </p:sp>
      <p:sp>
        <p:nvSpPr>
          <p:cNvPr id="2" name="Rectangle 1">
            <a:extLst>
              <a:ext uri="{FF2B5EF4-FFF2-40B4-BE49-F238E27FC236}">
                <a16:creationId xmlns:a16="http://schemas.microsoft.com/office/drawing/2014/main" id="{701C8DC3-213B-44B1-879B-89AE2035491D}"/>
              </a:ext>
            </a:extLst>
          </p:cNvPr>
          <p:cNvSpPr/>
          <p:nvPr/>
        </p:nvSpPr>
        <p:spPr>
          <a:xfrm>
            <a:off x="1418437" y="2333641"/>
            <a:ext cx="5236677" cy="646331"/>
          </a:xfrm>
          <a:prstGeom prst="rect">
            <a:avLst/>
          </a:prstGeom>
        </p:spPr>
        <p:txBody>
          <a:bodyPr wrap="square">
            <a:spAutoFit/>
          </a:bodyPr>
          <a:lstStyle/>
          <a:p>
            <a:r>
              <a:rPr lang="en-US" dirty="0"/>
              <a:t>It also triggered ‘cyclic gain’ in and exponentiation</a:t>
            </a:r>
          </a:p>
          <a:p>
            <a:r>
              <a:rPr lang="en-US" dirty="0"/>
              <a:t>of the budding VLSI design techno-social ecosystem.</a:t>
            </a:r>
          </a:p>
        </p:txBody>
      </p:sp>
    </p:spTree>
    <p:extLst>
      <p:ext uri="{BB962C8B-B14F-4D97-AF65-F5344CB8AC3E}">
        <p14:creationId xmlns:p14="http://schemas.microsoft.com/office/powerpoint/2010/main" val="378120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P spid="6"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951" y="565425"/>
            <a:ext cx="2657080" cy="1451779"/>
          </a:xfrm>
          <a:prstGeom prst="rect">
            <a:avLst/>
          </a:prstGeom>
          <a:ln>
            <a:solidFill>
              <a:schemeClr val="accent1"/>
            </a:solidFill>
          </a:ln>
        </p:spPr>
      </p:pic>
      <p:pic>
        <p:nvPicPr>
          <p:cNvPr id="3" name="Picture 2">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564" y="832283"/>
            <a:ext cx="3118207" cy="2086282"/>
          </a:xfrm>
          <a:prstGeom prst="rect">
            <a:avLst/>
          </a:prstGeom>
          <a:ln>
            <a:solidFill>
              <a:schemeClr val="accent1"/>
            </a:solidFill>
          </a:ln>
        </p:spPr>
      </p:pic>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7644" y="1036573"/>
            <a:ext cx="2814004" cy="3763984"/>
          </a:xfrm>
          <a:prstGeom prst="rect">
            <a:avLst/>
          </a:prstGeom>
          <a:ln>
            <a:solidFill>
              <a:schemeClr val="accent1"/>
            </a:solidFill>
          </a:ln>
        </p:spPr>
      </p:pic>
      <p:pic>
        <p:nvPicPr>
          <p:cNvPr id="4" name="Picture 3">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3344" y="1291314"/>
            <a:ext cx="3590900" cy="5272322"/>
          </a:xfrm>
          <a:prstGeom prst="rect">
            <a:avLst/>
          </a:prstGeom>
          <a:ln>
            <a:solidFill>
              <a:schemeClr val="accent1"/>
            </a:solidFill>
          </a:ln>
        </p:spPr>
      </p:pic>
      <p:sp>
        <p:nvSpPr>
          <p:cNvPr id="7" name="TextBox 6"/>
          <p:cNvSpPr txBox="1"/>
          <p:nvPr/>
        </p:nvSpPr>
        <p:spPr>
          <a:xfrm>
            <a:off x="880217" y="228359"/>
            <a:ext cx="802709" cy="369332"/>
          </a:xfrm>
          <a:prstGeom prst="rect">
            <a:avLst/>
          </a:prstGeom>
          <a:noFill/>
        </p:spPr>
        <p:txBody>
          <a:bodyPr wrap="square" rtlCol="0">
            <a:spAutoFit/>
          </a:bodyPr>
          <a:lstStyle/>
          <a:p>
            <a:r>
              <a:rPr lang="en-US" dirty="0">
                <a:hlinkClick r:id="rId9"/>
              </a:rPr>
              <a:t>1976</a:t>
            </a:r>
            <a:endParaRPr lang="en-US" dirty="0"/>
          </a:p>
        </p:txBody>
      </p:sp>
      <p:sp>
        <p:nvSpPr>
          <p:cNvPr id="8" name="TextBox 7"/>
          <p:cNvSpPr txBox="1"/>
          <p:nvPr/>
        </p:nvSpPr>
        <p:spPr>
          <a:xfrm>
            <a:off x="7080946" y="667241"/>
            <a:ext cx="1265129" cy="369332"/>
          </a:xfrm>
          <a:prstGeom prst="rect">
            <a:avLst/>
          </a:prstGeom>
          <a:noFill/>
        </p:spPr>
        <p:txBody>
          <a:bodyPr wrap="square" rtlCol="0">
            <a:spAutoFit/>
          </a:bodyPr>
          <a:lstStyle/>
          <a:p>
            <a:r>
              <a:rPr lang="en-US" dirty="0">
                <a:hlinkClick r:id="rId10"/>
              </a:rPr>
              <a:t>1978</a:t>
            </a:r>
            <a:endParaRPr lang="en-US" dirty="0"/>
          </a:p>
        </p:txBody>
      </p:sp>
      <p:sp>
        <p:nvSpPr>
          <p:cNvPr id="9" name="TextBox 8"/>
          <p:cNvSpPr txBox="1"/>
          <p:nvPr/>
        </p:nvSpPr>
        <p:spPr>
          <a:xfrm>
            <a:off x="10094866" y="921982"/>
            <a:ext cx="784964" cy="369332"/>
          </a:xfrm>
          <a:prstGeom prst="rect">
            <a:avLst/>
          </a:prstGeom>
          <a:noFill/>
        </p:spPr>
        <p:txBody>
          <a:bodyPr wrap="square" rtlCol="0">
            <a:spAutoFit/>
          </a:bodyPr>
          <a:lstStyle/>
          <a:p>
            <a:r>
              <a:rPr lang="en-US" dirty="0">
                <a:hlinkClick r:id="rId7"/>
              </a:rPr>
              <a:t>1979</a:t>
            </a:r>
            <a:endParaRPr lang="en-US" dirty="0"/>
          </a:p>
        </p:txBody>
      </p:sp>
      <p:sp>
        <p:nvSpPr>
          <p:cNvPr id="10" name="TextBox 9"/>
          <p:cNvSpPr txBox="1"/>
          <p:nvPr/>
        </p:nvSpPr>
        <p:spPr>
          <a:xfrm>
            <a:off x="880217" y="5447450"/>
            <a:ext cx="6761298" cy="523220"/>
          </a:xfrm>
          <a:prstGeom prst="rect">
            <a:avLst/>
          </a:prstGeom>
          <a:noFill/>
        </p:spPr>
        <p:txBody>
          <a:bodyPr wrap="square" rtlCol="0">
            <a:spAutoFit/>
          </a:bodyPr>
          <a:lstStyle/>
          <a:p>
            <a:pPr>
              <a:spcAft>
                <a:spcPts val="3600"/>
              </a:spcAft>
            </a:pPr>
            <a:r>
              <a:rPr lang="en-US" sz="2800" dirty="0"/>
              <a:t>’79: Launching the VLSI </a:t>
            </a:r>
            <a:r>
              <a:rPr lang="en-US" sz="2800" dirty="0">
                <a:hlinkClick r:id="rId7"/>
              </a:rPr>
              <a:t>courses via MPC79</a:t>
            </a:r>
            <a:r>
              <a:rPr lang="en-US" sz="2800" dirty="0"/>
              <a:t>!!</a:t>
            </a:r>
          </a:p>
        </p:txBody>
      </p:sp>
      <p:sp>
        <p:nvSpPr>
          <p:cNvPr id="11" name="TextBox 10"/>
          <p:cNvSpPr txBox="1"/>
          <p:nvPr/>
        </p:nvSpPr>
        <p:spPr>
          <a:xfrm>
            <a:off x="4079667" y="438698"/>
            <a:ext cx="1265129" cy="369332"/>
          </a:xfrm>
          <a:prstGeom prst="rect">
            <a:avLst/>
          </a:prstGeom>
          <a:noFill/>
        </p:spPr>
        <p:txBody>
          <a:bodyPr wrap="square" rtlCol="0">
            <a:spAutoFit/>
          </a:bodyPr>
          <a:lstStyle/>
          <a:p>
            <a:r>
              <a:rPr lang="en-US" dirty="0">
                <a:hlinkClick r:id="rId11"/>
              </a:rPr>
              <a:t>1977</a:t>
            </a:r>
            <a:endParaRPr lang="en-US" dirty="0"/>
          </a:p>
        </p:txBody>
      </p:sp>
      <p:sp>
        <p:nvSpPr>
          <p:cNvPr id="13" name="Rectangle 12"/>
          <p:cNvSpPr/>
          <p:nvPr/>
        </p:nvSpPr>
        <p:spPr>
          <a:xfrm>
            <a:off x="880217" y="3852972"/>
            <a:ext cx="3872342" cy="369332"/>
          </a:xfrm>
          <a:prstGeom prst="rect">
            <a:avLst/>
          </a:prstGeom>
        </p:spPr>
        <p:txBody>
          <a:bodyPr wrap="none">
            <a:spAutoFit/>
          </a:bodyPr>
          <a:lstStyle/>
          <a:p>
            <a:pPr>
              <a:spcAft>
                <a:spcPts val="3000"/>
              </a:spcAft>
            </a:pPr>
            <a:r>
              <a:rPr lang="en-US" dirty="0"/>
              <a:t>’76: How to cope with VLSI </a:t>
            </a:r>
            <a:r>
              <a:rPr lang="en-US" dirty="0">
                <a:hlinkClick r:id="rId9"/>
              </a:rPr>
              <a:t>complexity</a:t>
            </a:r>
            <a:r>
              <a:rPr lang="en-US" dirty="0"/>
              <a:t>?</a:t>
            </a:r>
          </a:p>
        </p:txBody>
      </p:sp>
      <p:sp>
        <p:nvSpPr>
          <p:cNvPr id="16" name="Rectangle 15"/>
          <p:cNvSpPr/>
          <p:nvPr/>
        </p:nvSpPr>
        <p:spPr>
          <a:xfrm>
            <a:off x="848125" y="4282464"/>
            <a:ext cx="4362092" cy="400110"/>
          </a:xfrm>
          <a:prstGeom prst="rect">
            <a:avLst/>
          </a:prstGeom>
        </p:spPr>
        <p:txBody>
          <a:bodyPr wrap="none">
            <a:spAutoFit/>
          </a:bodyPr>
          <a:lstStyle/>
          <a:p>
            <a:pPr>
              <a:spcAft>
                <a:spcPts val="3600"/>
              </a:spcAft>
            </a:pPr>
            <a:r>
              <a:rPr lang="en-US" sz="2000" dirty="0"/>
              <a:t>’77: Inventing scalable VLSI </a:t>
            </a:r>
            <a:r>
              <a:rPr lang="en-US" sz="2000" dirty="0">
                <a:hlinkClick r:id="rId11"/>
              </a:rPr>
              <a:t>design rules</a:t>
            </a:r>
            <a:r>
              <a:rPr lang="en-US" sz="2000" dirty="0"/>
              <a:t>.</a:t>
            </a:r>
          </a:p>
        </p:txBody>
      </p:sp>
      <p:sp>
        <p:nvSpPr>
          <p:cNvPr id="17" name="Rectangle 16"/>
          <p:cNvSpPr/>
          <p:nvPr/>
        </p:nvSpPr>
        <p:spPr>
          <a:xfrm>
            <a:off x="848125" y="4790939"/>
            <a:ext cx="5638018" cy="492443"/>
          </a:xfrm>
          <a:prstGeom prst="rect">
            <a:avLst/>
          </a:prstGeom>
        </p:spPr>
        <p:txBody>
          <a:bodyPr wrap="none">
            <a:spAutoFit/>
          </a:bodyPr>
          <a:lstStyle/>
          <a:p>
            <a:pPr>
              <a:spcAft>
                <a:spcPts val="3600"/>
              </a:spcAft>
            </a:pPr>
            <a:r>
              <a:rPr lang="en-US" sz="2600" dirty="0"/>
              <a:t>’78: Launching the VLSI </a:t>
            </a:r>
            <a:r>
              <a:rPr lang="en-US" sz="2600" dirty="0">
                <a:hlinkClick r:id="rId10"/>
              </a:rPr>
              <a:t>methods at MIT</a:t>
            </a:r>
            <a:r>
              <a:rPr lang="en-US" sz="2600" dirty="0"/>
              <a:t>!</a:t>
            </a:r>
          </a:p>
        </p:txBody>
      </p:sp>
      <p:sp>
        <p:nvSpPr>
          <p:cNvPr id="18" name="TextBox 17"/>
          <p:cNvSpPr txBox="1"/>
          <p:nvPr/>
        </p:nvSpPr>
        <p:spPr>
          <a:xfrm>
            <a:off x="880217" y="3044947"/>
            <a:ext cx="4819775" cy="707886"/>
          </a:xfrm>
          <a:prstGeom prst="rect">
            <a:avLst/>
          </a:prstGeom>
          <a:noFill/>
        </p:spPr>
        <p:txBody>
          <a:bodyPr wrap="square" rtlCol="0">
            <a:spAutoFit/>
          </a:bodyPr>
          <a:lstStyle/>
          <a:p>
            <a:r>
              <a:rPr lang="en-US" sz="2000" b="1" dirty="0">
                <a:hlinkClick r:id="rId12"/>
              </a:rPr>
              <a:t>Visualizing the </a:t>
            </a:r>
            <a:r>
              <a:rPr lang="en-US" sz="2000" b="1" dirty="0" err="1">
                <a:hlinkClick r:id="rId12"/>
              </a:rPr>
              <a:t>exponentiating</a:t>
            </a:r>
            <a:r>
              <a:rPr lang="en-US" sz="2000" b="1" dirty="0">
                <a:hlinkClick r:id="rId12"/>
              </a:rPr>
              <a:t> </a:t>
            </a:r>
          </a:p>
          <a:p>
            <a:r>
              <a:rPr lang="en-US" sz="2000" b="1" dirty="0">
                <a:hlinkClick r:id="rId12"/>
              </a:rPr>
              <a:t>wave of VLSI innovation </a:t>
            </a:r>
            <a:r>
              <a:rPr lang="en-US" sz="2000" b="1" dirty="0"/>
              <a:t>. . . </a:t>
            </a:r>
          </a:p>
        </p:txBody>
      </p:sp>
    </p:spTree>
    <p:extLst>
      <p:ext uri="{BB962C8B-B14F-4D97-AF65-F5344CB8AC3E}">
        <p14:creationId xmlns:p14="http://schemas.microsoft.com/office/powerpoint/2010/main" val="333035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6058" y="4532589"/>
            <a:ext cx="3859357" cy="1323439"/>
          </a:xfrm>
          <a:prstGeom prst="rect">
            <a:avLst/>
          </a:prstGeom>
          <a:noFill/>
        </p:spPr>
        <p:txBody>
          <a:bodyPr wrap="square" rtlCol="0">
            <a:spAutoFit/>
          </a:bodyPr>
          <a:lstStyle/>
          <a:p>
            <a:r>
              <a:rPr lang="en-US" sz="2000" dirty="0"/>
              <a:t>Starting with </a:t>
            </a:r>
            <a:r>
              <a:rPr lang="en-US" sz="2000" dirty="0">
                <a:hlinkClick r:id="rId2"/>
              </a:rPr>
              <a:t>several thousand</a:t>
            </a:r>
            <a:r>
              <a:rPr lang="en-US" sz="2000" dirty="0"/>
              <a:t> in 1971, the number of transistors on </a:t>
            </a:r>
          </a:p>
          <a:p>
            <a:r>
              <a:rPr lang="en-US" sz="2000" dirty="0"/>
              <a:t>a chip passed one million by 1991, and passed </a:t>
            </a:r>
            <a:r>
              <a:rPr lang="en-US" sz="2000" dirty="0">
                <a:hlinkClick r:id="rId2"/>
              </a:rPr>
              <a:t>several billion</a:t>
            </a:r>
            <a:r>
              <a:rPr lang="en-US" sz="2000" dirty="0"/>
              <a:t> by 2011!</a:t>
            </a:r>
          </a:p>
        </p:txBody>
      </p:sp>
      <p:sp>
        <p:nvSpPr>
          <p:cNvPr id="3" name="Rectangle 2"/>
          <p:cNvSpPr/>
          <p:nvPr/>
        </p:nvSpPr>
        <p:spPr>
          <a:xfrm>
            <a:off x="1616058" y="792105"/>
            <a:ext cx="3195969" cy="1107996"/>
          </a:xfrm>
          <a:prstGeom prst="rect">
            <a:avLst/>
          </a:prstGeom>
        </p:spPr>
        <p:txBody>
          <a:bodyPr wrap="square">
            <a:spAutoFit/>
          </a:bodyPr>
          <a:lstStyle/>
          <a:p>
            <a:r>
              <a:rPr lang="en-US" sz="2200" dirty="0"/>
              <a:t>Over the past 40 years or so, </a:t>
            </a:r>
            <a:r>
              <a:rPr lang="en-US" sz="2200" dirty="0">
                <a:hlinkClick r:id="rId3"/>
              </a:rPr>
              <a:t>Moore’s Law </a:t>
            </a:r>
            <a:r>
              <a:rPr lang="en-US" sz="2200" dirty="0"/>
              <a:t>stayed on track all the way:</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016" y="1983767"/>
            <a:ext cx="2661011" cy="2465156"/>
          </a:xfrm>
          <a:prstGeom prst="rect">
            <a:avLst/>
          </a:prstGeom>
        </p:spPr>
      </p:pic>
      <p:sp>
        <p:nvSpPr>
          <p:cNvPr id="6" name="Rectangle 5"/>
          <p:cNvSpPr/>
          <p:nvPr/>
        </p:nvSpPr>
        <p:spPr>
          <a:xfrm>
            <a:off x="3080463" y="3158967"/>
            <a:ext cx="1731564" cy="338554"/>
          </a:xfrm>
          <a:prstGeom prst="rect">
            <a:avLst/>
          </a:prstGeom>
        </p:spPr>
        <p:txBody>
          <a:bodyPr wrap="none">
            <a:spAutoFit/>
          </a:bodyPr>
          <a:lstStyle/>
          <a:p>
            <a:r>
              <a:rPr lang="en-US" sz="1600" dirty="0"/>
              <a:t>N(t)/N(0) = 2^(t/2)</a:t>
            </a:r>
          </a:p>
        </p:txBody>
      </p:sp>
      <p:sp>
        <p:nvSpPr>
          <p:cNvPr id="7" name="TextBox 6"/>
          <p:cNvSpPr txBox="1"/>
          <p:nvPr/>
        </p:nvSpPr>
        <p:spPr>
          <a:xfrm>
            <a:off x="2452955" y="2120130"/>
            <a:ext cx="503434" cy="369332"/>
          </a:xfrm>
          <a:prstGeom prst="rect">
            <a:avLst/>
          </a:prstGeom>
          <a:noFill/>
        </p:spPr>
        <p:txBody>
          <a:bodyPr wrap="square" rtlCol="0">
            <a:spAutoFit/>
          </a:bodyPr>
          <a:lstStyle/>
          <a:p>
            <a:r>
              <a:rPr lang="en-US" dirty="0"/>
              <a:t>N</a:t>
            </a:r>
          </a:p>
        </p:txBody>
      </p:sp>
      <p:sp>
        <p:nvSpPr>
          <p:cNvPr id="8" name="TextBox 7"/>
          <p:cNvSpPr txBox="1"/>
          <p:nvPr/>
        </p:nvSpPr>
        <p:spPr>
          <a:xfrm>
            <a:off x="2019845" y="3487458"/>
            <a:ext cx="919539" cy="369332"/>
          </a:xfrm>
          <a:prstGeom prst="rect">
            <a:avLst/>
          </a:prstGeom>
          <a:noFill/>
        </p:spPr>
        <p:txBody>
          <a:bodyPr wrap="square" rtlCol="0">
            <a:spAutoFit/>
          </a:bodyPr>
          <a:lstStyle/>
          <a:p>
            <a:r>
              <a:rPr lang="en-US" sz="1400" dirty="0"/>
              <a:t>N(0), </a:t>
            </a:r>
            <a:r>
              <a:rPr lang="en-US" dirty="0"/>
              <a:t>t</a:t>
            </a:r>
            <a:r>
              <a:rPr lang="en-US" sz="1400" dirty="0"/>
              <a:t>(0)</a:t>
            </a:r>
          </a:p>
        </p:txBody>
      </p:sp>
      <p:sp>
        <p:nvSpPr>
          <p:cNvPr id="9" name="TextBox 8"/>
          <p:cNvSpPr txBox="1"/>
          <p:nvPr/>
        </p:nvSpPr>
        <p:spPr>
          <a:xfrm>
            <a:off x="3097468" y="2652022"/>
            <a:ext cx="1587355" cy="461665"/>
          </a:xfrm>
          <a:prstGeom prst="rect">
            <a:avLst/>
          </a:prstGeom>
          <a:noFill/>
        </p:spPr>
        <p:txBody>
          <a:bodyPr wrap="square" rtlCol="0">
            <a:spAutoFit/>
          </a:bodyPr>
          <a:lstStyle/>
          <a:p>
            <a:r>
              <a:rPr lang="en-US" sz="1200" dirty="0"/>
              <a:t>(exponential function</a:t>
            </a:r>
          </a:p>
          <a:p>
            <a:r>
              <a:rPr lang="en-US" sz="1200" dirty="0"/>
              <a:t> with t in years)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2356" y="564991"/>
            <a:ext cx="5853915" cy="5975207"/>
          </a:xfrm>
          <a:prstGeom prst="rect">
            <a:avLst/>
          </a:prstGeom>
        </p:spPr>
      </p:pic>
      <p:sp>
        <p:nvSpPr>
          <p:cNvPr id="10" name="TextBox 9"/>
          <p:cNvSpPr txBox="1"/>
          <p:nvPr/>
        </p:nvSpPr>
        <p:spPr>
          <a:xfrm>
            <a:off x="6620777" y="2120130"/>
            <a:ext cx="1859621" cy="461665"/>
          </a:xfrm>
          <a:prstGeom prst="rect">
            <a:avLst/>
          </a:prstGeom>
          <a:noFill/>
        </p:spPr>
        <p:txBody>
          <a:bodyPr wrap="square" rtlCol="0">
            <a:spAutoFit/>
          </a:bodyPr>
          <a:lstStyle/>
          <a:p>
            <a:r>
              <a:rPr lang="en-US" sz="1200" dirty="0"/>
              <a:t>(exponential function </a:t>
            </a:r>
          </a:p>
          <a:p>
            <a:r>
              <a:rPr lang="en-US" sz="1200" dirty="0"/>
              <a:t>graphed on log scale)</a:t>
            </a:r>
          </a:p>
        </p:txBody>
      </p:sp>
    </p:spTree>
    <p:extLst>
      <p:ext uri="{BB962C8B-B14F-4D97-AF65-F5344CB8AC3E}">
        <p14:creationId xmlns:p14="http://schemas.microsoft.com/office/powerpoint/2010/main" val="302847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713" y="1059581"/>
            <a:ext cx="8646478" cy="4768197"/>
          </a:xfrm>
          <a:prstGeom prst="rect">
            <a:avLst/>
          </a:prstGeom>
          <a:ln>
            <a:solidFill>
              <a:schemeClr val="accent1"/>
            </a:solidFill>
          </a:ln>
        </p:spPr>
      </p:pic>
      <p:sp>
        <p:nvSpPr>
          <p:cNvPr id="4" name="TextBox 3"/>
          <p:cNvSpPr txBox="1"/>
          <p:nvPr/>
        </p:nvSpPr>
        <p:spPr>
          <a:xfrm>
            <a:off x="1666446" y="572616"/>
            <a:ext cx="9683427" cy="400110"/>
          </a:xfrm>
          <a:prstGeom prst="rect">
            <a:avLst/>
          </a:prstGeom>
          <a:noFill/>
        </p:spPr>
        <p:txBody>
          <a:bodyPr wrap="square" rtlCol="0">
            <a:spAutoFit/>
          </a:bodyPr>
          <a:lstStyle/>
          <a:p>
            <a:r>
              <a:rPr lang="en-US" sz="2000" dirty="0"/>
              <a:t>Exponentiation! Visualizing the </a:t>
            </a:r>
            <a:r>
              <a:rPr lang="en-US" sz="2000" i="1" dirty="0"/>
              <a:t>compounding of techno-social-system “interest” </a:t>
            </a:r>
            <a:r>
              <a:rPr lang="en-US" sz="2000" dirty="0"/>
              <a:t>. . . </a:t>
            </a:r>
          </a:p>
        </p:txBody>
      </p:sp>
      <p:sp>
        <p:nvSpPr>
          <p:cNvPr id="5" name="TextBox 4"/>
          <p:cNvSpPr txBox="1"/>
          <p:nvPr/>
        </p:nvSpPr>
        <p:spPr>
          <a:xfrm>
            <a:off x="9709608" y="5914633"/>
            <a:ext cx="763571" cy="307777"/>
          </a:xfrm>
          <a:prstGeom prst="rect">
            <a:avLst/>
          </a:prstGeom>
          <a:noFill/>
        </p:spPr>
        <p:txBody>
          <a:bodyPr wrap="squar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333202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flipH="1">
            <a:off x="2255507" y="639582"/>
            <a:ext cx="6608872" cy="743793"/>
          </a:xfrm>
          <a:prstGeom prst="rect">
            <a:avLst/>
          </a:prstGeom>
          <a:noFill/>
        </p:spPr>
        <p:txBody>
          <a:bodyPr wrap="square" rtlCol="0">
            <a:spAutoFit/>
          </a:bodyPr>
          <a:lstStyle/>
          <a:p>
            <a:pPr lvl="0">
              <a:spcAft>
                <a:spcPts val="400"/>
              </a:spcAft>
            </a:pPr>
            <a:r>
              <a:rPr lang="en-US" sz="2200" b="1" dirty="0">
                <a:solidFill>
                  <a:prstClr val="black"/>
                </a:solidFill>
              </a:rPr>
              <a:t>The Many Shades of ‘Out’, by Lynn Conway</a:t>
            </a:r>
            <a:r>
              <a:rPr lang="en-US" b="1" dirty="0">
                <a:solidFill>
                  <a:prstClr val="black"/>
                </a:solidFill>
              </a:rPr>
              <a:t>*</a:t>
            </a:r>
            <a:endParaRPr lang="en-US" b="1" dirty="0"/>
          </a:p>
          <a:p>
            <a:r>
              <a:rPr lang="en-US" sz="1700" b="1" dirty="0"/>
              <a:t>Lynn reflects on the 2013 White House LGBT Pride Month Reception . . . </a:t>
            </a:r>
          </a:p>
        </p:txBody>
      </p:sp>
      <p:sp>
        <p:nvSpPr>
          <p:cNvPr id="4" name="TextBox 3"/>
          <p:cNvSpPr txBox="1"/>
          <p:nvPr/>
        </p:nvSpPr>
        <p:spPr>
          <a:xfrm>
            <a:off x="7843847" y="2050509"/>
            <a:ext cx="3378820" cy="338554"/>
          </a:xfrm>
          <a:prstGeom prst="rect">
            <a:avLst/>
          </a:prstGeom>
          <a:noFill/>
        </p:spPr>
        <p:txBody>
          <a:bodyPr wrap="square" rtlCol="0">
            <a:spAutoFit/>
          </a:bodyPr>
          <a:lstStyle/>
          <a:p>
            <a:endParaRPr lang="en-US" sz="1600" b="1" dirty="0"/>
          </a:p>
        </p:txBody>
      </p:sp>
      <p:sp>
        <p:nvSpPr>
          <p:cNvPr id="2" name="Rectangle 1">
            <a:extLst>
              <a:ext uri="{FF2B5EF4-FFF2-40B4-BE49-F238E27FC236}">
                <a16:creationId xmlns:a16="http://schemas.microsoft.com/office/drawing/2014/main" id="{3213A46C-2AD3-46F2-B746-EF1CA7FEB5B8}"/>
              </a:ext>
            </a:extLst>
          </p:cNvPr>
          <p:cNvSpPr/>
          <p:nvPr/>
        </p:nvSpPr>
        <p:spPr>
          <a:xfrm>
            <a:off x="2881383" y="5774982"/>
            <a:ext cx="7714162" cy="261610"/>
          </a:xfrm>
          <a:prstGeom prst="rect">
            <a:avLst/>
          </a:prstGeom>
        </p:spPr>
        <p:txBody>
          <a:bodyPr wrap="square">
            <a:spAutoFit/>
          </a:bodyPr>
          <a:lstStyle/>
          <a:p>
            <a:r>
              <a:rPr lang="en-US" sz="1100" dirty="0"/>
              <a:t>*See Appendix and this link:  </a:t>
            </a:r>
            <a:r>
              <a:rPr lang="en-US" sz="1100" dirty="0">
                <a:hlinkClick r:id="rId2"/>
              </a:rPr>
              <a:t>http://www.huffingtonpost.com/lynn-conway/the-many-shades-of-out_b_3591764.html</a:t>
            </a:r>
            <a:r>
              <a:rPr lang="en-US" sz="1100" dirty="0"/>
              <a:t>  </a:t>
            </a:r>
          </a:p>
        </p:txBody>
      </p:sp>
      <p:pic>
        <p:nvPicPr>
          <p:cNvPr id="6" name="Picture 5" descr="A person wearing a suit and tie standing in front of a curtain&#10;&#10;Description automatically generated">
            <a:extLst>
              <a:ext uri="{FF2B5EF4-FFF2-40B4-BE49-F238E27FC236}">
                <a16:creationId xmlns:a16="http://schemas.microsoft.com/office/drawing/2014/main" id="{865FE9E4-DB0B-4862-9017-671A88BE7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1993" y="1460033"/>
            <a:ext cx="7304004" cy="4279438"/>
          </a:xfrm>
          <a:prstGeom prst="rect">
            <a:avLst/>
          </a:prstGeom>
        </p:spPr>
      </p:pic>
    </p:spTree>
    <p:extLst>
      <p:ext uri="{BB962C8B-B14F-4D97-AF65-F5344CB8AC3E}">
        <p14:creationId xmlns:p14="http://schemas.microsoft.com/office/powerpoint/2010/main" val="432698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1150" y="810803"/>
            <a:ext cx="8015330" cy="707886"/>
          </a:xfrm>
          <a:prstGeom prst="rect">
            <a:avLst/>
          </a:prstGeom>
          <a:noFill/>
        </p:spPr>
        <p:txBody>
          <a:bodyPr wrap="square" rtlCol="0">
            <a:spAutoFit/>
          </a:bodyPr>
          <a:lstStyle/>
          <a:p>
            <a:pPr algn="ctr"/>
            <a:r>
              <a:rPr lang="en-US" sz="2000" b="1" dirty="0"/>
              <a:t>Let’s now go back and follow the high-tech community’s reactions </a:t>
            </a:r>
          </a:p>
          <a:p>
            <a:pPr algn="ctr"/>
            <a:r>
              <a:rPr lang="en-US" sz="2000" b="1" dirty="0"/>
              <a:t>to the “Mead-Conway” innovations over the ensuing decades:</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5982" y="1664117"/>
            <a:ext cx="6735774" cy="3787025"/>
          </a:xfrm>
          <a:prstGeom prst="rect">
            <a:avLst/>
          </a:prstGeom>
        </p:spPr>
      </p:pic>
      <p:sp>
        <p:nvSpPr>
          <p:cNvPr id="4" name="Rectangle 3"/>
          <p:cNvSpPr/>
          <p:nvPr/>
        </p:nvSpPr>
        <p:spPr>
          <a:xfrm>
            <a:off x="8921331" y="5398817"/>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972759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7439" y="612974"/>
            <a:ext cx="4833824" cy="1661993"/>
          </a:xfrm>
          <a:prstGeom prst="rect">
            <a:avLst/>
          </a:prstGeom>
          <a:noFill/>
        </p:spPr>
        <p:txBody>
          <a:bodyPr wrap="none" rtlCol="0">
            <a:spAutoFit/>
          </a:bodyPr>
          <a:lstStyle/>
          <a:p>
            <a:r>
              <a:rPr lang="en-US" b="1" dirty="0"/>
              <a:t>By ’81 key people sensed ‘something significant’ </a:t>
            </a:r>
          </a:p>
          <a:p>
            <a:r>
              <a:rPr lang="en-US" b="1" dirty="0"/>
              <a:t>had happened, and Mead &amp; Conway began </a:t>
            </a:r>
          </a:p>
          <a:p>
            <a:r>
              <a:rPr lang="en-US" b="1" dirty="0"/>
              <a:t>receiving major recognition during the 1980s:</a:t>
            </a:r>
            <a:endParaRPr lang="en-US" b="1" i="1" dirty="0"/>
          </a:p>
          <a:p>
            <a:endParaRPr lang="en-US" sz="1200" i="1" dirty="0"/>
          </a:p>
          <a:p>
            <a:r>
              <a:rPr lang="en-US" i="1" dirty="0">
                <a:hlinkClick r:id="rId2"/>
              </a:rPr>
              <a:t>Electronics</a:t>
            </a:r>
            <a:r>
              <a:rPr lang="en-US" dirty="0">
                <a:hlinkClick r:id="rId2"/>
              </a:rPr>
              <a:t> Award for Achievement ‘81 </a:t>
            </a:r>
            <a:endParaRPr lang="en-US" dirty="0"/>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016" y="2034670"/>
            <a:ext cx="2766611" cy="3739896"/>
          </a:xfrm>
          <a:prstGeom prst="rect">
            <a:avLst/>
          </a:prstGeom>
          <a:ln>
            <a:solidFill>
              <a:schemeClr val="accent1"/>
            </a:solidFill>
          </a:ln>
        </p:spPr>
      </p:pic>
      <p:sp>
        <p:nvSpPr>
          <p:cNvPr id="6" name="Rectangle 5"/>
          <p:cNvSpPr/>
          <p:nvPr/>
        </p:nvSpPr>
        <p:spPr>
          <a:xfrm>
            <a:off x="7017027" y="612974"/>
            <a:ext cx="3856382" cy="1200329"/>
          </a:xfrm>
          <a:prstGeom prst="rect">
            <a:avLst/>
          </a:prstGeom>
        </p:spPr>
        <p:txBody>
          <a:bodyPr wrap="square">
            <a:spAutoFit/>
          </a:bodyPr>
          <a:lstStyle/>
          <a:p>
            <a:r>
              <a:rPr lang="en-US" dirty="0">
                <a:hlinkClick r:id="rId4"/>
              </a:rPr>
              <a:t>Pender Award, Moore School ‘84</a:t>
            </a:r>
            <a:endParaRPr lang="en-US" dirty="0"/>
          </a:p>
          <a:p>
            <a:r>
              <a:rPr lang="en-US" dirty="0">
                <a:hlinkClick r:id="rId5"/>
              </a:rPr>
              <a:t>Wetherill Medal, Franklin Institute ’85</a:t>
            </a:r>
            <a:endParaRPr lang="en-US" dirty="0"/>
          </a:p>
          <a:p>
            <a:r>
              <a:rPr lang="en-US" dirty="0">
                <a:hlinkClick r:id="rId6"/>
              </a:rPr>
              <a:t>NAE, Mead ‘84</a:t>
            </a:r>
            <a:endParaRPr lang="en-US" dirty="0"/>
          </a:p>
          <a:p>
            <a:r>
              <a:rPr lang="en-US" dirty="0">
                <a:hlinkClick r:id="rId7"/>
              </a:rPr>
              <a:t>NAE, Conway ‘89</a:t>
            </a:r>
            <a:r>
              <a:rPr lang="en-US" dirty="0"/>
              <a:t>. . . </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6302" y="2034670"/>
            <a:ext cx="5542565" cy="3733670"/>
          </a:xfrm>
          <a:prstGeom prst="rect">
            <a:avLst/>
          </a:prstGeom>
          <a:ln>
            <a:solidFill>
              <a:schemeClr val="accent1"/>
            </a:solidFill>
          </a:ln>
        </p:spPr>
      </p:pic>
    </p:spTree>
    <p:extLst>
      <p:ext uri="{BB962C8B-B14F-4D97-AF65-F5344CB8AC3E}">
        <p14:creationId xmlns:p14="http://schemas.microsoft.com/office/powerpoint/2010/main" val="374870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9723" y="1150206"/>
            <a:ext cx="7257518" cy="4308872"/>
          </a:xfrm>
          <a:prstGeom prst="rect">
            <a:avLst/>
          </a:prstGeom>
        </p:spPr>
        <p:txBody>
          <a:bodyPr wrap="square">
            <a:spAutoFit/>
          </a:bodyPr>
          <a:lstStyle/>
          <a:p>
            <a:r>
              <a:rPr lang="en-US" sz="2000" b="1" dirty="0"/>
              <a:t>However, from ‘89 on through the 00s, Mead received increasingly </a:t>
            </a:r>
          </a:p>
          <a:p>
            <a:r>
              <a:rPr lang="en-US" sz="2000" b="1" dirty="0"/>
              <a:t>major recognitions, while Conway’s role was erased*: </a:t>
            </a:r>
          </a:p>
          <a:p>
            <a:endParaRPr lang="en-US" sz="1400" dirty="0"/>
          </a:p>
          <a:p>
            <a:r>
              <a:rPr lang="en-US" dirty="0">
                <a:hlinkClick r:id="rId2"/>
              </a:rPr>
              <a:t>NAS ‘89</a:t>
            </a:r>
            <a:endParaRPr lang="en-US" dirty="0"/>
          </a:p>
          <a:p>
            <a:r>
              <a:rPr lang="en-US" dirty="0">
                <a:hlinkClick r:id="rId3"/>
              </a:rPr>
              <a:t>American Academy of Arts and Sciences ‘91</a:t>
            </a:r>
            <a:endParaRPr lang="en-US" dirty="0"/>
          </a:p>
          <a:p>
            <a:r>
              <a:rPr lang="en-US" dirty="0">
                <a:hlinkClick r:id="rId4"/>
              </a:rPr>
              <a:t>EDAC Phil Kaufman Award ‘96</a:t>
            </a:r>
            <a:endParaRPr lang="en-US" dirty="0"/>
          </a:p>
          <a:p>
            <a:r>
              <a:rPr lang="en-US" dirty="0">
                <a:hlinkClick r:id="rId5"/>
              </a:rPr>
              <a:t>IEEE John Von </a:t>
            </a:r>
            <a:r>
              <a:rPr lang="en-US" dirty="0" err="1">
                <a:hlinkClick r:id="rId5"/>
              </a:rPr>
              <a:t>Neuman</a:t>
            </a:r>
            <a:r>
              <a:rPr lang="en-US" dirty="0">
                <a:hlinkClick r:id="rId5"/>
              </a:rPr>
              <a:t> Medal ‘96</a:t>
            </a:r>
            <a:endParaRPr lang="en-US" dirty="0"/>
          </a:p>
          <a:p>
            <a:r>
              <a:rPr lang="en-US" dirty="0">
                <a:hlinkClick r:id="rId6"/>
              </a:rPr>
              <a:t>ACM Allen Newell Award ‘97</a:t>
            </a:r>
            <a:endParaRPr lang="en-US" dirty="0"/>
          </a:p>
          <a:p>
            <a:r>
              <a:rPr lang="en-US" dirty="0">
                <a:hlinkClick r:id="rId7"/>
              </a:rPr>
              <a:t>MIT </a:t>
            </a:r>
            <a:r>
              <a:rPr lang="en-US" dirty="0" err="1">
                <a:hlinkClick r:id="rId7"/>
              </a:rPr>
              <a:t>Lemelson</a:t>
            </a:r>
            <a:r>
              <a:rPr lang="en-US" dirty="0">
                <a:hlinkClick r:id="rId7"/>
              </a:rPr>
              <a:t> Award ‘99 ($500,000)</a:t>
            </a:r>
            <a:endParaRPr lang="en-US" dirty="0"/>
          </a:p>
          <a:p>
            <a:r>
              <a:rPr lang="en-US" dirty="0">
                <a:hlinkClick r:id="rId8"/>
              </a:rPr>
              <a:t>Fellow Award, Computer History Museum ‘02</a:t>
            </a:r>
            <a:endParaRPr lang="en-US" dirty="0"/>
          </a:p>
          <a:p>
            <a:r>
              <a:rPr lang="en-US" dirty="0">
                <a:hlinkClick r:id="rId9"/>
              </a:rPr>
              <a:t>National Medal of Technology ‘02</a:t>
            </a:r>
            <a:endParaRPr lang="en-US" dirty="0"/>
          </a:p>
          <a:p>
            <a:r>
              <a:rPr lang="en-US" dirty="0">
                <a:hlinkClick r:id="rId10"/>
              </a:rPr>
              <a:t>NAE Founders Award ‘03</a:t>
            </a:r>
            <a:endParaRPr lang="en-US" dirty="0"/>
          </a:p>
          <a:p>
            <a:r>
              <a:rPr lang="en-US" dirty="0">
                <a:hlinkClick r:id="rId11"/>
              </a:rPr>
              <a:t>Inventors Hall of Fame, at Computer History Museum Gala ‘09</a:t>
            </a:r>
            <a:endParaRPr lang="en-US" dirty="0"/>
          </a:p>
          <a:p>
            <a:endParaRPr lang="en-US" sz="2000" dirty="0"/>
          </a:p>
          <a:p>
            <a:r>
              <a:rPr lang="en-US" b="1" i="1" dirty="0"/>
              <a:t>*Most of these awards were for innovations that were solely Conway’s</a:t>
            </a:r>
          </a:p>
        </p:txBody>
      </p:sp>
    </p:spTree>
    <p:extLst>
      <p:ext uri="{BB962C8B-B14F-4D97-AF65-F5344CB8AC3E}">
        <p14:creationId xmlns:p14="http://schemas.microsoft.com/office/powerpoint/2010/main" val="1785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additive="base">
                                        <p:cTn id="1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additive="base">
                                        <p:cTn id="1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 calcmode="lin" valueType="num">
                                      <p:cBhvr additive="base">
                                        <p:cTn id="2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 calcmode="lin" valueType="num">
                                      <p:cBhvr additive="base">
                                        <p:cTn id="2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 calcmode="lin" valueType="num">
                                      <p:cBhvr additive="base">
                                        <p:cTn id="3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 calcmode="lin" valueType="num">
                                      <p:cBhvr additive="base">
                                        <p:cTn id="3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anim calcmode="lin" valueType="num">
                                      <p:cBhvr additive="base">
                                        <p:cTn id="39"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anim calcmode="lin" valueType="num">
                                      <p:cBhvr additive="base">
                                        <p:cTn id="43"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14" end="14"/>
                                            </p:txEl>
                                          </p:spTgt>
                                        </p:tgtEl>
                                        <p:attrNameLst>
                                          <p:attrName>style.visibility</p:attrName>
                                        </p:attrNameLst>
                                      </p:cBhvr>
                                      <p:to>
                                        <p:strVal val="visible"/>
                                      </p:to>
                                    </p:set>
                                    <p:anim calcmode="lin" valueType="num">
                                      <p:cBhvr additive="base">
                                        <p:cTn id="49"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105835"/>
            <a:ext cx="6096000" cy="646331"/>
          </a:xfrm>
          <a:prstGeom prst="rect">
            <a:avLst/>
          </a:prstGeom>
        </p:spPr>
        <p:txBody>
          <a:bodyPr>
            <a:spAutoFit/>
          </a:bodyPr>
          <a:lstStyle/>
          <a:p>
            <a:endParaRPr lang="en-US" dirty="0"/>
          </a:p>
          <a:p>
            <a:endParaRPr lang="en-US" dirty="0"/>
          </a:p>
        </p:txBody>
      </p:sp>
      <p:sp>
        <p:nvSpPr>
          <p:cNvPr id="3" name="Rectangle 2"/>
          <p:cNvSpPr/>
          <p:nvPr/>
        </p:nvSpPr>
        <p:spPr>
          <a:xfrm>
            <a:off x="1251897" y="1230897"/>
            <a:ext cx="9502241" cy="4702441"/>
          </a:xfrm>
          <a:prstGeom prst="rect">
            <a:avLst/>
          </a:prstGeom>
          <a:ln>
            <a:solidFill>
              <a:schemeClr val="accent1"/>
            </a:solidFill>
          </a:ln>
        </p:spPr>
        <p:txBody>
          <a:bodyPr wrap="square">
            <a:spAutoFit/>
          </a:bodyPr>
          <a:lstStyle/>
          <a:p>
            <a:pPr>
              <a:lnSpc>
                <a:spcPct val="107000"/>
              </a:lnSpc>
            </a:pPr>
            <a:r>
              <a:rPr lang="en-US" sz="2800" b="1" kern="1800" dirty="0">
                <a:latin typeface="Times New Roman" panose="02020603050405020304" pitchFamily="18" charset="0"/>
                <a:ea typeface="Times New Roman" panose="02020603050405020304" pitchFamily="18" charset="0"/>
                <a:cs typeface="Times New Roman" panose="02020603050405020304" pitchFamily="18" charset="0"/>
                <a:hlinkClick r:id="rId2"/>
              </a:rPr>
              <a:t>Chip inventors getting their due at Hall of Fame induction</a:t>
            </a:r>
            <a:endParaRPr lang="en-US" sz="2800" b="1" kern="18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b="1" kern="1800" dirty="0">
                <a:latin typeface="Times New Roman" panose="02020603050405020304" pitchFamily="18" charset="0"/>
                <a:ea typeface="Times New Roman" panose="02020603050405020304" pitchFamily="18" charset="0"/>
                <a:cs typeface="Times New Roman" panose="02020603050405020304" pitchFamily="18" charset="0"/>
              </a:rPr>
              <a:t>By </a:t>
            </a:r>
            <a:r>
              <a:rPr lang="en-US" b="1" kern="1800" dirty="0">
                <a:latin typeface="Times New Roman" panose="02020603050405020304" pitchFamily="18" charset="0"/>
                <a:ea typeface="Times New Roman" panose="02020603050405020304" pitchFamily="18" charset="0"/>
                <a:cs typeface="Times New Roman" panose="02020603050405020304" pitchFamily="18" charset="0"/>
                <a:hlinkClick r:id="rId3"/>
              </a:rPr>
              <a:t>Mike Cassidy</a:t>
            </a:r>
            <a:r>
              <a:rPr lang="en-US" b="1" kern="1800" dirty="0">
                <a:latin typeface="Times New Roman" panose="02020603050405020304" pitchFamily="18" charset="0"/>
                <a:ea typeface="Times New Roman" panose="02020603050405020304" pitchFamily="18" charset="0"/>
                <a:cs typeface="Times New Roman" panose="02020603050405020304" pitchFamily="18" charset="0"/>
              </a:rPr>
              <a:t>, San Jose Mercury News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pPr>
            <a:r>
              <a:rPr lang="en-US" b="1" dirty="0">
                <a:latin typeface="Times New Roman" panose="02020603050405020304" pitchFamily="18" charset="0"/>
                <a:ea typeface="Times New Roman" panose="02020603050405020304" pitchFamily="18" charset="0"/>
                <a:cs typeface="Times New Roman" panose="02020603050405020304" pitchFamily="18" charset="0"/>
              </a:rPr>
              <a:t>Apr. 30, 2009 --The 50th birthday celebration of the integrated circuit kicks off in Silicon Valley this weekend, and frankly, I'm a little overwhelmed . . . </a:t>
            </a:r>
            <a:endParaRPr lang="en-US" sz="16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b="1" dirty="0">
                <a:latin typeface="Times New Roman" panose="02020603050405020304" pitchFamily="18" charset="0"/>
                <a:ea typeface="Times New Roman" panose="02020603050405020304" pitchFamily="18" charset="0"/>
                <a:cs typeface="Times New Roman" panose="02020603050405020304" pitchFamily="18" charset="0"/>
              </a:rPr>
              <a:t>On Saturday night, the National Inventors Hall of Fame is inducting this year's class. The sold-out ceremony (at the Computer History Museum) is in Silicon Valley for the first time, because the Ohio-based hall is honoring 15 who are responsible for breakthroughs in semiconductor technology -- the technology that put the "silicon" in Silicon Valley . . . In a way, it's as if the valley's founding fathers are coming together to be honored in person and posthumously.</a:t>
            </a:r>
            <a:br>
              <a:rPr lang="en-US" b="1" dirty="0">
                <a:latin typeface="Times New Roman" panose="02020603050405020304" pitchFamily="18" charset="0"/>
                <a:ea typeface="Times New Roman" panose="02020603050405020304" pitchFamily="18" charset="0"/>
                <a:cs typeface="Times New Roman" panose="02020603050405020304" pitchFamily="18" charset="0"/>
              </a:rPr>
            </a:br>
            <a:br>
              <a:rPr lang="en-US" dirty="0">
                <a:latin typeface="Times New Roman" panose="02020603050405020304" pitchFamily="18" charset="0"/>
                <a:ea typeface="Times New Roman" panose="02020603050405020304" pitchFamily="18" charset="0"/>
                <a:cs typeface="Times New Roman" panose="02020603050405020304" pitchFamily="18" charset="0"/>
              </a:rPr>
            </a:br>
            <a:r>
              <a:rPr lang="en-US" b="1" dirty="0">
                <a:latin typeface="Times New Roman" panose="02020603050405020304" pitchFamily="18" charset="0"/>
                <a:ea typeface="Times New Roman" panose="02020603050405020304" pitchFamily="18" charset="0"/>
                <a:cs typeface="Times New Roman" panose="02020603050405020304" pitchFamily="18" charset="0"/>
              </a:rPr>
              <a:t>Inductees Gordon Moore, co-founder of Intel and namesake of Moore's Law, and Carver Mead, chip design pioneer and all-around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brainiac</a:t>
            </a:r>
            <a:r>
              <a:rPr lang="en-US" b="1" dirty="0">
                <a:latin typeface="Times New Roman" panose="02020603050405020304" pitchFamily="18" charset="0"/>
                <a:ea typeface="Times New Roman" panose="02020603050405020304" pitchFamily="18" charset="0"/>
                <a:cs typeface="Times New Roman" panose="02020603050405020304" pitchFamily="18" charset="0"/>
              </a:rPr>
              <a:t>, will be at the ceremony. So will lifetime achievement honoree Andy Grove, Intel's former CEO . . .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1251897" y="724608"/>
            <a:ext cx="5190011" cy="400110"/>
          </a:xfrm>
          <a:prstGeom prst="rect">
            <a:avLst/>
          </a:prstGeom>
          <a:noFill/>
        </p:spPr>
        <p:txBody>
          <a:bodyPr wrap="none" rtlCol="0">
            <a:spAutoFit/>
          </a:bodyPr>
          <a:lstStyle/>
          <a:p>
            <a:r>
              <a:rPr lang="en-US" sz="2000" b="1" dirty="0"/>
              <a:t>As a result, by 2009 the erasure was complete:</a:t>
            </a:r>
          </a:p>
        </p:txBody>
      </p:sp>
    </p:spTree>
    <p:extLst>
      <p:ext uri="{BB962C8B-B14F-4D97-AF65-F5344CB8AC3E}">
        <p14:creationId xmlns:p14="http://schemas.microsoft.com/office/powerpoint/2010/main" val="3332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464" y="1113737"/>
            <a:ext cx="2822787" cy="4151376"/>
          </a:xfrm>
          <a:prstGeom prst="rect">
            <a:avLst/>
          </a:prstGeom>
          <a:ln>
            <a:solidFill>
              <a:schemeClr val="accent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456" y="1113738"/>
            <a:ext cx="5854926" cy="4151375"/>
          </a:xfrm>
          <a:prstGeom prst="rect">
            <a:avLst/>
          </a:prstGeom>
          <a:ln>
            <a:solidFill>
              <a:schemeClr val="accent1"/>
            </a:solidFill>
          </a:ln>
        </p:spPr>
      </p:pic>
      <p:sp>
        <p:nvSpPr>
          <p:cNvPr id="5" name="Rectangle 4"/>
          <p:cNvSpPr/>
          <p:nvPr/>
        </p:nvSpPr>
        <p:spPr>
          <a:xfrm>
            <a:off x="1156634" y="5217091"/>
            <a:ext cx="2941617" cy="307777"/>
          </a:xfrm>
          <a:prstGeom prst="rect">
            <a:avLst/>
          </a:prstGeom>
        </p:spPr>
        <p:txBody>
          <a:bodyPr wrap="square">
            <a:spAutoFit/>
          </a:bodyPr>
          <a:lstStyle/>
          <a:p>
            <a:r>
              <a:rPr lang="en-US" sz="1400" dirty="0"/>
              <a:t>San Jose Mercury News April 30, 2009</a:t>
            </a:r>
          </a:p>
        </p:txBody>
      </p:sp>
      <p:sp>
        <p:nvSpPr>
          <p:cNvPr id="6" name="TextBox 5"/>
          <p:cNvSpPr txBox="1"/>
          <p:nvPr/>
        </p:nvSpPr>
        <p:spPr>
          <a:xfrm>
            <a:off x="1915863" y="564912"/>
            <a:ext cx="7747890" cy="400110"/>
          </a:xfrm>
          <a:prstGeom prst="rect">
            <a:avLst/>
          </a:prstGeom>
          <a:noFill/>
        </p:spPr>
        <p:txBody>
          <a:bodyPr wrap="none" rtlCol="0">
            <a:spAutoFit/>
          </a:bodyPr>
          <a:lstStyle/>
          <a:p>
            <a:r>
              <a:rPr lang="en-US" sz="2000" b="1" dirty="0"/>
              <a:t>With Andy Grove, Gordon Moore and Carver Mead taking center stage:</a:t>
            </a:r>
          </a:p>
        </p:txBody>
      </p:sp>
      <p:sp>
        <p:nvSpPr>
          <p:cNvPr id="7" name="TextBox 6"/>
          <p:cNvSpPr txBox="1"/>
          <p:nvPr/>
        </p:nvSpPr>
        <p:spPr>
          <a:xfrm>
            <a:off x="1821134" y="5558398"/>
            <a:ext cx="7714101" cy="646331"/>
          </a:xfrm>
          <a:prstGeom prst="rect">
            <a:avLst/>
          </a:prstGeom>
          <a:noFill/>
        </p:spPr>
        <p:txBody>
          <a:bodyPr wrap="square" rtlCol="0">
            <a:spAutoFit/>
          </a:bodyPr>
          <a:lstStyle/>
          <a:p>
            <a:r>
              <a:rPr lang="en-US" b="1" dirty="0"/>
              <a:t>Not only was Lynn Conway not invited, she didn’t even know it was happening!</a:t>
            </a:r>
          </a:p>
          <a:p>
            <a:r>
              <a:rPr lang="en-US" b="1" dirty="0"/>
              <a:t>Hmm . . . Reminds us of the Apple Macintosh story, eh?</a:t>
            </a:r>
          </a:p>
        </p:txBody>
      </p:sp>
    </p:spTree>
    <p:extLst>
      <p:ext uri="{BB962C8B-B14F-4D97-AF65-F5344CB8AC3E}">
        <p14:creationId xmlns:p14="http://schemas.microsoft.com/office/powerpoint/2010/main" val="192969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2075" y="718529"/>
            <a:ext cx="6986673" cy="707886"/>
          </a:xfrm>
          <a:prstGeom prst="rect">
            <a:avLst/>
          </a:prstGeom>
          <a:noFill/>
        </p:spPr>
        <p:txBody>
          <a:bodyPr wrap="square" rtlCol="0">
            <a:spAutoFit/>
          </a:bodyPr>
          <a:lstStyle/>
          <a:p>
            <a:pPr algn="ctr"/>
            <a:r>
              <a:rPr lang="en-US" sz="2000" b="1" dirty="0"/>
              <a:t>My investigations into and reporting on what happened, </a:t>
            </a:r>
          </a:p>
          <a:p>
            <a:pPr algn="ctr"/>
            <a:r>
              <a:rPr lang="en-US" sz="2000" b="1" dirty="0"/>
              <a:t>hoping to regain some of my legacy along the way . . . </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2245" y="1614244"/>
            <a:ext cx="7255549" cy="4079256"/>
          </a:xfrm>
          <a:prstGeom prst="rect">
            <a:avLst/>
          </a:prstGeom>
        </p:spPr>
      </p:pic>
      <p:sp>
        <p:nvSpPr>
          <p:cNvPr id="4" name="Rectangle 3"/>
          <p:cNvSpPr/>
          <p:nvPr/>
        </p:nvSpPr>
        <p:spPr>
          <a:xfrm>
            <a:off x="9249703" y="5693500"/>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2317686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4613" y="3871576"/>
            <a:ext cx="5259945" cy="1015663"/>
          </a:xfrm>
          <a:prstGeom prst="rect">
            <a:avLst/>
          </a:prstGeom>
          <a:noFill/>
        </p:spPr>
        <p:txBody>
          <a:bodyPr wrap="square" rtlCol="0">
            <a:spAutoFit/>
          </a:bodyPr>
          <a:lstStyle/>
          <a:p>
            <a:r>
              <a:rPr lang="en-US" sz="2000" dirty="0"/>
              <a:t>That led me to write and publish my </a:t>
            </a:r>
            <a:r>
              <a:rPr lang="en-US" sz="1900" dirty="0"/>
              <a:t>“</a:t>
            </a:r>
            <a:r>
              <a:rPr lang="en-US" sz="1900" dirty="0">
                <a:hlinkClick r:id="rId2"/>
              </a:rPr>
              <a:t>Reminiscences of the VLSI Revolution</a:t>
            </a:r>
            <a:r>
              <a:rPr lang="en-US" sz="1900" dirty="0"/>
              <a:t>” in the</a:t>
            </a:r>
          </a:p>
          <a:p>
            <a:r>
              <a:rPr lang="en-US" sz="2000" dirty="0"/>
              <a:t>Fall 2012 IEEE </a:t>
            </a:r>
            <a:r>
              <a:rPr lang="en-US" sz="2000" i="1" dirty="0"/>
              <a:t>Solid State Circuits Magazine</a:t>
            </a:r>
            <a:r>
              <a:rPr lang="en-US" sz="2000" dirty="0"/>
              <a:t>. </a:t>
            </a:r>
          </a:p>
        </p:txBody>
      </p:sp>
      <p:pic>
        <p:nvPicPr>
          <p:cNvPr id="3" name="Picture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8188" y="744024"/>
            <a:ext cx="3834154" cy="5198851"/>
          </a:xfrm>
          <a:prstGeom prst="rect">
            <a:avLst/>
          </a:prstGeom>
        </p:spPr>
      </p:pic>
      <p:sp>
        <p:nvSpPr>
          <p:cNvPr id="5" name="Rectangle 4"/>
          <p:cNvSpPr/>
          <p:nvPr/>
        </p:nvSpPr>
        <p:spPr>
          <a:xfrm>
            <a:off x="1634614" y="2186641"/>
            <a:ext cx="4873446" cy="707886"/>
          </a:xfrm>
          <a:prstGeom prst="rect">
            <a:avLst/>
          </a:prstGeom>
        </p:spPr>
        <p:txBody>
          <a:bodyPr wrap="square">
            <a:spAutoFit/>
          </a:bodyPr>
          <a:lstStyle/>
          <a:p>
            <a:r>
              <a:rPr lang="en-US" sz="2000" b="1" dirty="0"/>
              <a:t>The story of my recent investigations is quite a saga, yet to be fully told . . . </a:t>
            </a:r>
          </a:p>
        </p:txBody>
      </p:sp>
      <p:sp>
        <p:nvSpPr>
          <p:cNvPr id="6" name="TextBox 5"/>
          <p:cNvSpPr txBox="1"/>
          <p:nvPr/>
        </p:nvSpPr>
        <p:spPr>
          <a:xfrm>
            <a:off x="1634612" y="5029627"/>
            <a:ext cx="4829877" cy="707886"/>
          </a:xfrm>
          <a:prstGeom prst="rect">
            <a:avLst/>
          </a:prstGeom>
          <a:noFill/>
        </p:spPr>
        <p:txBody>
          <a:bodyPr wrap="square" rtlCol="0">
            <a:spAutoFit/>
          </a:bodyPr>
          <a:lstStyle/>
          <a:p>
            <a:r>
              <a:rPr lang="en-US" sz="2000" dirty="0"/>
              <a:t>The </a:t>
            </a:r>
            <a:r>
              <a:rPr lang="en-US" sz="2000" dirty="0">
                <a:hlinkClick r:id="rId4"/>
              </a:rPr>
              <a:t>first time in decades I’d come forward</a:t>
            </a:r>
            <a:r>
              <a:rPr lang="en-US" sz="2000" dirty="0"/>
              <a:t> </a:t>
            </a:r>
          </a:p>
          <a:p>
            <a:r>
              <a:rPr lang="en-US" sz="2000" dirty="0"/>
              <a:t>and begun </a:t>
            </a:r>
            <a:r>
              <a:rPr lang="en-US" sz="2000" dirty="0">
                <a:hlinkClick r:id="rId5"/>
              </a:rPr>
              <a:t>telling the story</a:t>
            </a:r>
            <a:r>
              <a:rPr lang="en-US" sz="2000" dirty="0"/>
              <a:t> . . .</a:t>
            </a:r>
          </a:p>
        </p:txBody>
      </p:sp>
      <p:sp>
        <p:nvSpPr>
          <p:cNvPr id="7" name="TextBox 6"/>
          <p:cNvSpPr txBox="1"/>
          <p:nvPr/>
        </p:nvSpPr>
        <p:spPr>
          <a:xfrm>
            <a:off x="1634613" y="3027865"/>
            <a:ext cx="3869201" cy="707886"/>
          </a:xfrm>
          <a:prstGeom prst="rect">
            <a:avLst/>
          </a:prstGeom>
          <a:noFill/>
        </p:spPr>
        <p:txBody>
          <a:bodyPr wrap="none" rtlCol="0">
            <a:spAutoFit/>
          </a:bodyPr>
          <a:lstStyle/>
          <a:p>
            <a:r>
              <a:rPr lang="en-US" sz="2000" dirty="0"/>
              <a:t>Along the way I uncovered all sorts </a:t>
            </a:r>
          </a:p>
          <a:p>
            <a:r>
              <a:rPr lang="en-US" sz="2000" dirty="0"/>
              <a:t>of fascinating data and evidence.</a:t>
            </a:r>
          </a:p>
        </p:txBody>
      </p:sp>
      <p:pic>
        <p:nvPicPr>
          <p:cNvPr id="8" name="Picture 7">
            <a:hlinkClick r:id="rId6"/>
            <a:extLst>
              <a:ext uri="{FF2B5EF4-FFF2-40B4-BE49-F238E27FC236}">
                <a16:creationId xmlns:a16="http://schemas.microsoft.com/office/drawing/2014/main" id="{B16AE2D3-E515-4F48-94A3-9DC370250B35}"/>
              </a:ext>
            </a:extLst>
          </p:cNvPr>
          <p:cNvPicPr>
            <a:picLocks noChangeAspect="1"/>
          </p:cNvPicPr>
          <p:nvPr/>
        </p:nvPicPr>
        <p:blipFill>
          <a:blip r:embed="rId7"/>
          <a:stretch>
            <a:fillRect/>
          </a:stretch>
        </p:blipFill>
        <p:spPr>
          <a:xfrm>
            <a:off x="1741289" y="744024"/>
            <a:ext cx="1265768" cy="1265768"/>
          </a:xfrm>
          <a:prstGeom prst="rect">
            <a:avLst/>
          </a:prstGeom>
          <a:ln>
            <a:solidFill>
              <a:schemeClr val="accent1"/>
            </a:solidFill>
          </a:ln>
        </p:spPr>
      </p:pic>
    </p:spTree>
    <p:extLst>
      <p:ext uri="{BB962C8B-B14F-4D97-AF65-F5344CB8AC3E}">
        <p14:creationId xmlns:p14="http://schemas.microsoft.com/office/powerpoint/2010/main" val="6799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8775" y="715436"/>
            <a:ext cx="7274563" cy="5427127"/>
          </a:xfrm>
          <a:prstGeom prst="rect">
            <a:avLst/>
          </a:prstGeom>
          <a:noFill/>
        </p:spPr>
        <p:txBody>
          <a:bodyPr wrap="square" rtlCol="0">
            <a:spAutoFit/>
          </a:bodyPr>
          <a:lstStyle/>
          <a:p>
            <a:r>
              <a:rPr lang="en-US" sz="2000" b="1" dirty="0"/>
              <a:t>Links re my investigation to understand </a:t>
            </a:r>
          </a:p>
          <a:p>
            <a:pPr>
              <a:spcAft>
                <a:spcPts val="600"/>
              </a:spcAft>
            </a:pPr>
            <a:r>
              <a:rPr lang="en-US" sz="2000" b="1" dirty="0"/>
              <a:t>what happened, and to reclaim my life-legacy:</a:t>
            </a:r>
          </a:p>
          <a:p>
            <a:pPr>
              <a:spcAft>
                <a:spcPts val="400"/>
              </a:spcAft>
            </a:pPr>
            <a:r>
              <a:rPr lang="en-US" sz="2000" dirty="0">
                <a:hlinkClick r:id="rId2"/>
              </a:rPr>
              <a:t>Compilation of the VLSI Archive, 2009-2012</a:t>
            </a:r>
            <a:endParaRPr lang="en-US" sz="2000" dirty="0"/>
          </a:p>
          <a:p>
            <a:pPr>
              <a:spcAft>
                <a:spcPts val="400"/>
              </a:spcAft>
            </a:pPr>
            <a:r>
              <a:rPr lang="en-US" sz="2000" dirty="0">
                <a:hlinkClick r:id="rId3"/>
              </a:rPr>
              <a:t>Publication of my IBM-ACS Reminiscences, 2011</a:t>
            </a:r>
            <a:endParaRPr lang="en-US" sz="2000" dirty="0"/>
          </a:p>
          <a:p>
            <a:pPr>
              <a:spcAft>
                <a:spcPts val="400"/>
              </a:spcAft>
            </a:pPr>
            <a:r>
              <a:rPr lang="en-US" sz="2000" dirty="0">
                <a:hlinkClick r:id="rId4"/>
              </a:rPr>
              <a:t>Publication of my VLSI Reminiscences, 2012</a:t>
            </a:r>
            <a:endParaRPr lang="en-US" sz="2000" dirty="0"/>
          </a:p>
          <a:p>
            <a:pPr>
              <a:spcAft>
                <a:spcPts val="400"/>
              </a:spcAft>
            </a:pPr>
            <a:r>
              <a:rPr lang="en-US" sz="2000" dirty="0">
                <a:hlinkClick r:id="rId5"/>
              </a:rPr>
              <a:t>Publication of The Many Shades of ‘Out’, 2013</a:t>
            </a:r>
            <a:endParaRPr lang="en-US" sz="2000" dirty="0"/>
          </a:p>
          <a:p>
            <a:pPr>
              <a:spcAft>
                <a:spcPts val="2400"/>
              </a:spcAft>
            </a:pPr>
            <a:r>
              <a:rPr lang="en-US" sz="2000" dirty="0">
                <a:hlinkClick r:id="rId6"/>
              </a:rPr>
              <a:t>Publication of my MIT Reminiscences, 2014</a:t>
            </a:r>
            <a:endParaRPr lang="en-US" sz="2000" dirty="0"/>
          </a:p>
          <a:p>
            <a:pPr>
              <a:spcAft>
                <a:spcPts val="600"/>
              </a:spcAft>
            </a:pPr>
            <a:r>
              <a:rPr lang="en-US" sz="2000" b="1" dirty="0"/>
              <a:t>Evidence that “the paradigm is shifting”:</a:t>
            </a:r>
          </a:p>
          <a:p>
            <a:pPr>
              <a:spcAft>
                <a:spcPts val="400"/>
              </a:spcAft>
            </a:pPr>
            <a:r>
              <a:rPr lang="en-US" sz="2000" dirty="0">
                <a:hlinkClick r:id="rId7"/>
              </a:rPr>
              <a:t>Hall of Fellows, Computer History Museum, 2014</a:t>
            </a:r>
            <a:endParaRPr lang="en-US" sz="2000" dirty="0">
              <a:hlinkClick r:id="rId8"/>
            </a:endParaRPr>
          </a:p>
          <a:p>
            <a:pPr>
              <a:spcAft>
                <a:spcPts val="400"/>
              </a:spcAft>
            </a:pPr>
            <a:r>
              <a:rPr lang="en-US" sz="2000" dirty="0">
                <a:hlinkClick r:id="rId8"/>
              </a:rPr>
              <a:t>Honorary Doctorate, Illinois Institute of Technology, 2014</a:t>
            </a:r>
          </a:p>
          <a:p>
            <a:pPr>
              <a:spcAft>
                <a:spcPts val="400"/>
              </a:spcAft>
            </a:pPr>
            <a:r>
              <a:rPr lang="en-US" sz="2000" dirty="0">
                <a:hlinkClick r:id="rId8"/>
              </a:rPr>
              <a:t>IEEE &amp; Royal Society of Edinburgh, James Clerk Maxwell Medal, 2015</a:t>
            </a:r>
            <a:endParaRPr lang="en-US" sz="2000" dirty="0"/>
          </a:p>
          <a:p>
            <a:pPr>
              <a:spcAft>
                <a:spcPts val="400"/>
              </a:spcAft>
            </a:pPr>
            <a:r>
              <a:rPr lang="en-US" sz="2000" dirty="0">
                <a:hlinkClick r:id="rId9"/>
              </a:rPr>
              <a:t>Honorary Doctorate, University of Victoria, 2016</a:t>
            </a:r>
            <a:endParaRPr lang="en-US" sz="2000" dirty="0"/>
          </a:p>
          <a:p>
            <a:pPr>
              <a:spcAft>
                <a:spcPts val="400"/>
              </a:spcAft>
            </a:pPr>
            <a:r>
              <a:rPr lang="en-US" sz="2000" dirty="0">
                <a:hlinkClick r:id="rId10"/>
              </a:rPr>
              <a:t>Fellow of the AAAS, 2017.</a:t>
            </a:r>
            <a:endParaRPr lang="en-US" sz="2000" dirty="0"/>
          </a:p>
          <a:p>
            <a:pPr>
              <a:spcAft>
                <a:spcPts val="400"/>
              </a:spcAft>
            </a:pPr>
            <a:r>
              <a:rPr lang="en-US" sz="2000" dirty="0">
                <a:hlinkClick r:id="rId11"/>
              </a:rPr>
              <a:t>Honorary Doctorate, University of Michigan, 2018.</a:t>
            </a:r>
            <a:endParaRPr lang="en-US" sz="2000" dirty="0"/>
          </a:p>
        </p:txBody>
      </p:sp>
      <p:pic>
        <p:nvPicPr>
          <p:cNvPr id="3" name="Picture 2">
            <a:hlinkClick r:id="rId12"/>
            <a:extLst>
              <a:ext uri="{FF2B5EF4-FFF2-40B4-BE49-F238E27FC236}">
                <a16:creationId xmlns:a16="http://schemas.microsoft.com/office/drawing/2014/main" id="{431279B9-C371-4145-87AA-072CAB5FF590}"/>
              </a:ext>
            </a:extLst>
          </p:cNvPr>
          <p:cNvPicPr>
            <a:picLocks noChangeAspect="1"/>
          </p:cNvPicPr>
          <p:nvPr/>
        </p:nvPicPr>
        <p:blipFill>
          <a:blip r:embed="rId13"/>
          <a:stretch>
            <a:fillRect/>
          </a:stretch>
        </p:blipFill>
        <p:spPr>
          <a:xfrm>
            <a:off x="7741762" y="861083"/>
            <a:ext cx="2212006" cy="2277901"/>
          </a:xfrm>
          <a:prstGeom prst="rect">
            <a:avLst/>
          </a:prstGeom>
          <a:ln>
            <a:solidFill>
              <a:schemeClr val="accent1"/>
            </a:solidFill>
          </a:ln>
        </p:spPr>
      </p:pic>
    </p:spTree>
    <p:extLst>
      <p:ext uri="{BB962C8B-B14F-4D97-AF65-F5344CB8AC3E}">
        <p14:creationId xmlns:p14="http://schemas.microsoft.com/office/powerpoint/2010/main" val="268364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 calcmode="lin" valueType="num">
                                      <p:cBhvr additive="base">
                                        <p:cTn id="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anim calcmode="lin" valueType="num">
                                      <p:cBhvr additive="base">
                                        <p:cTn id="1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anim calcmode="lin" valueType="num">
                                      <p:cBhvr additive="base">
                                        <p:cTn id="1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anim calcmode="lin" valueType="num">
                                      <p:cBhvr additive="base">
                                        <p:cTn id="1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anim calcmode="lin" valueType="num">
                                      <p:cBhvr additive="base">
                                        <p:cTn id="23"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anim calcmode="lin" valueType="num">
                                      <p:cBhvr additive="base">
                                        <p:cTn id="27"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anim calcmode="lin" valueType="num">
                                      <p:cBhvr additive="base">
                                        <p:cTn id="31"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797" y="1801665"/>
            <a:ext cx="6735774" cy="3787025"/>
          </a:xfrm>
          <a:prstGeom prst="rect">
            <a:avLst/>
          </a:prstGeom>
        </p:spPr>
      </p:pic>
      <p:sp>
        <p:nvSpPr>
          <p:cNvPr id="4" name="Rectangle 3"/>
          <p:cNvSpPr/>
          <p:nvPr/>
        </p:nvSpPr>
        <p:spPr>
          <a:xfrm>
            <a:off x="8869481" y="5588690"/>
            <a:ext cx="518091" cy="338554"/>
          </a:xfrm>
          <a:prstGeom prst="rect">
            <a:avLst/>
          </a:prstGeom>
        </p:spPr>
        <p:txBody>
          <a:bodyPr wrap="none">
            <a:spAutoFit/>
          </a:bodyPr>
          <a:lstStyle/>
          <a:p>
            <a:r>
              <a:rPr lang="en-US" sz="1600" dirty="0">
                <a:hlinkClick r:id="rId3"/>
              </a:rPr>
              <a:t>Link</a:t>
            </a:r>
            <a:endParaRPr lang="en-US" sz="1600" dirty="0"/>
          </a:p>
        </p:txBody>
      </p:sp>
      <p:sp>
        <p:nvSpPr>
          <p:cNvPr id="5" name="TextBox 4"/>
          <p:cNvSpPr txBox="1"/>
          <p:nvPr/>
        </p:nvSpPr>
        <p:spPr>
          <a:xfrm>
            <a:off x="2093400" y="800076"/>
            <a:ext cx="7852567" cy="820738"/>
          </a:xfrm>
          <a:prstGeom prst="rect">
            <a:avLst/>
          </a:prstGeom>
          <a:noFill/>
        </p:spPr>
        <p:txBody>
          <a:bodyPr wrap="square" rtlCol="0">
            <a:spAutoFit/>
          </a:bodyPr>
          <a:lstStyle/>
          <a:p>
            <a:pPr algn="ctr">
              <a:spcAft>
                <a:spcPts val="400"/>
              </a:spcAft>
            </a:pPr>
            <a:r>
              <a:rPr lang="en-US" sz="2200" b="1" dirty="0"/>
              <a:t>But how did Lynn’s ‘disappearance” happen in the first place?</a:t>
            </a:r>
          </a:p>
          <a:p>
            <a:pPr algn="ctr">
              <a:spcAft>
                <a:spcPts val="400"/>
              </a:spcAft>
            </a:pPr>
            <a:r>
              <a:rPr lang="en-US" sz="2200" b="1" dirty="0"/>
              <a:t>A Counter-Intuitive Explanatory-Conjecture: The ‘</a:t>
            </a:r>
            <a:r>
              <a:rPr lang="en-US" sz="2200" b="1" i="1" dirty="0"/>
              <a:t>Conway Effect’!</a:t>
            </a:r>
          </a:p>
        </p:txBody>
      </p:sp>
    </p:spTree>
    <p:extLst>
      <p:ext uri="{BB962C8B-B14F-4D97-AF65-F5344CB8AC3E}">
        <p14:creationId xmlns:p14="http://schemas.microsoft.com/office/powerpoint/2010/main" val="214857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23349" y="1124449"/>
            <a:ext cx="8465318" cy="4262705"/>
          </a:xfrm>
          <a:prstGeom prst="rect">
            <a:avLst/>
          </a:prstGeom>
        </p:spPr>
        <p:txBody>
          <a:bodyPr wrap="square">
            <a:spAutoFit/>
          </a:bodyPr>
          <a:lstStyle/>
          <a:p>
            <a:pPr algn="just">
              <a:spcAft>
                <a:spcPts val="1200"/>
              </a:spcAft>
            </a:pPr>
            <a:r>
              <a:rPr lang="en-US" sz="2000" b="1" dirty="0"/>
              <a:t>Throughout this example we “appear to observe” the following effects: </a:t>
            </a:r>
          </a:p>
          <a:p>
            <a:pPr algn="just">
              <a:spcAft>
                <a:spcPts val="200"/>
              </a:spcAft>
            </a:pPr>
            <a:r>
              <a:rPr lang="en-US" sz="2000" dirty="0"/>
              <a:t>      (</a:t>
            </a:r>
            <a:r>
              <a:rPr lang="en-US" sz="2000" dirty="0" err="1"/>
              <a:t>i</a:t>
            </a:r>
            <a:r>
              <a:rPr lang="en-US" sz="2000" dirty="0"/>
              <a:t>)  the “</a:t>
            </a:r>
            <a:r>
              <a:rPr lang="en-US" sz="2000" dirty="0">
                <a:hlinkClick r:id="rId3" tooltip="Matilda effect"/>
              </a:rPr>
              <a:t>Matilda effect</a:t>
            </a:r>
            <a:r>
              <a:rPr lang="en-US" sz="2000" dirty="0"/>
              <a:t>” (repression of women scientists’ contributions) </a:t>
            </a:r>
          </a:p>
          <a:p>
            <a:pPr algn="just"/>
            <a:r>
              <a:rPr lang="en-US" sz="2000" dirty="0"/>
              <a:t>      (ii) the "</a:t>
            </a:r>
            <a:r>
              <a:rPr lang="en-US" sz="2000" dirty="0">
                <a:hlinkClick r:id="rId4"/>
              </a:rPr>
              <a:t>Matthew effect</a:t>
            </a:r>
            <a:r>
              <a:rPr lang="en-US" sz="2000" dirty="0"/>
              <a:t>“ (eminent scientists get more credit)</a:t>
            </a:r>
          </a:p>
          <a:p>
            <a:pPr algn="just"/>
            <a:endParaRPr lang="en-US" sz="2000" dirty="0"/>
          </a:p>
          <a:p>
            <a:pPr algn="just"/>
            <a:r>
              <a:rPr lang="en-US" sz="2000" b="1" dirty="0"/>
              <a:t>These effects involve “</a:t>
            </a:r>
            <a:r>
              <a:rPr lang="en-US" sz="2000" b="1" dirty="0">
                <a:hlinkClick r:id="rId5"/>
              </a:rPr>
              <a:t>self-fulfilling prophecies</a:t>
            </a:r>
            <a:r>
              <a:rPr lang="en-US" sz="2000" b="1" dirty="0"/>
              <a:t>”, which Merton describes as: </a:t>
            </a:r>
          </a:p>
          <a:p>
            <a:pPr algn="just"/>
            <a:r>
              <a:rPr lang="en-US" sz="1600" dirty="0"/>
              <a:t> </a:t>
            </a:r>
          </a:p>
          <a:p>
            <a:pPr algn="just"/>
            <a:r>
              <a:rPr lang="en-US" sz="2000" dirty="0"/>
              <a:t>“. . . </a:t>
            </a:r>
            <a:r>
              <a:rPr lang="en-US" sz="2000" i="1" dirty="0"/>
              <a:t>a false definition </a:t>
            </a:r>
            <a:r>
              <a:rPr lang="en-US" sz="2000" dirty="0"/>
              <a:t>of the situation evoking a new behavior which makes the original false conception </a:t>
            </a:r>
            <a:r>
              <a:rPr lang="en-US" sz="2000" i="1" dirty="0"/>
              <a:t>come true</a:t>
            </a:r>
            <a:r>
              <a:rPr lang="en-US" sz="2000" dirty="0"/>
              <a:t>. This specious validity of the self-fulfilling prophecy </a:t>
            </a:r>
            <a:r>
              <a:rPr lang="en-US" sz="2000" i="1" dirty="0"/>
              <a:t>perpetuates a reign of error</a:t>
            </a:r>
            <a:r>
              <a:rPr lang="en-US" sz="2000" dirty="0"/>
              <a:t>. For the prophet will cite the actual course of events as proof that he was right from the very beginning.”</a:t>
            </a:r>
          </a:p>
          <a:p>
            <a:pPr algn="just"/>
            <a:r>
              <a:rPr lang="en-US" sz="2000" dirty="0"/>
              <a:t> </a:t>
            </a:r>
          </a:p>
          <a:p>
            <a:pPr algn="just">
              <a:spcAft>
                <a:spcPts val="400"/>
              </a:spcAft>
            </a:pPr>
            <a:r>
              <a:rPr lang="en-US" sz="2000" b="1" dirty="0"/>
              <a:t>But is that all that’s happening?  </a:t>
            </a:r>
          </a:p>
          <a:p>
            <a:pPr algn="just">
              <a:spcAft>
                <a:spcPts val="400"/>
              </a:spcAft>
            </a:pPr>
            <a:r>
              <a:rPr lang="en-US" sz="2000" b="1" dirty="0"/>
              <a:t>Or are other, far deeper, systemic forces in play?</a:t>
            </a:r>
          </a:p>
        </p:txBody>
      </p:sp>
    </p:spTree>
    <p:extLst>
      <p:ext uri="{BB962C8B-B14F-4D97-AF65-F5344CB8AC3E}">
        <p14:creationId xmlns:p14="http://schemas.microsoft.com/office/powerpoint/2010/main" val="194390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crowd posing for the camera&#10;&#10;Description automatically generated">
            <a:extLst>
              <a:ext uri="{FF2B5EF4-FFF2-40B4-BE49-F238E27FC236}">
                <a16:creationId xmlns:a16="http://schemas.microsoft.com/office/drawing/2014/main" id="{9C19E7C5-D32C-4017-ACEC-70F474A44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6228" y="1332904"/>
            <a:ext cx="8157337" cy="4588502"/>
          </a:xfrm>
          <a:prstGeom prst="rect">
            <a:avLst/>
          </a:prstGeom>
        </p:spPr>
      </p:pic>
      <p:sp>
        <p:nvSpPr>
          <p:cNvPr id="4" name="TextBox 3">
            <a:extLst>
              <a:ext uri="{FF2B5EF4-FFF2-40B4-BE49-F238E27FC236}">
                <a16:creationId xmlns:a16="http://schemas.microsoft.com/office/drawing/2014/main" id="{CF89BD7A-B97F-479E-A00F-AF1776E34696}"/>
              </a:ext>
            </a:extLst>
          </p:cNvPr>
          <p:cNvSpPr txBox="1"/>
          <p:nvPr/>
        </p:nvSpPr>
        <p:spPr>
          <a:xfrm>
            <a:off x="1853409" y="840704"/>
            <a:ext cx="8282973" cy="369332"/>
          </a:xfrm>
          <a:prstGeom prst="rect">
            <a:avLst/>
          </a:prstGeom>
          <a:noFill/>
        </p:spPr>
        <p:txBody>
          <a:bodyPr wrap="none" rtlCol="0">
            <a:spAutoFit/>
          </a:bodyPr>
          <a:lstStyle/>
          <a:p>
            <a:r>
              <a:rPr lang="en-US" b="1" dirty="0"/>
              <a:t>Listen . . . and imagine that you are there in the White House audience with Lynn . . . </a:t>
            </a:r>
          </a:p>
        </p:txBody>
      </p:sp>
    </p:spTree>
    <p:extLst>
      <p:ext uri="{BB962C8B-B14F-4D97-AF65-F5344CB8AC3E}">
        <p14:creationId xmlns:p14="http://schemas.microsoft.com/office/powerpoint/2010/main" val="3112302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372" y="389220"/>
            <a:ext cx="2439190" cy="2439190"/>
          </a:xfrm>
          <a:prstGeom prst="rect">
            <a:avLst/>
          </a:prstGeom>
          <a:ln>
            <a:solidFill>
              <a:schemeClr val="accent1"/>
            </a:solidFill>
          </a:ln>
        </p:spPr>
      </p:pic>
      <p:sp>
        <p:nvSpPr>
          <p:cNvPr id="3" name="TextBox 2"/>
          <p:cNvSpPr txBox="1"/>
          <p:nvPr/>
        </p:nvSpPr>
        <p:spPr>
          <a:xfrm>
            <a:off x="2907202" y="897888"/>
            <a:ext cx="8131384" cy="5078313"/>
          </a:xfrm>
          <a:prstGeom prst="rect">
            <a:avLst/>
          </a:prstGeom>
          <a:noFill/>
        </p:spPr>
        <p:txBody>
          <a:bodyPr wrap="square" rtlCol="0">
            <a:spAutoFit/>
          </a:bodyPr>
          <a:lstStyle/>
          <a:p>
            <a:pPr algn="just"/>
            <a:r>
              <a:rPr lang="en-US" sz="2000" dirty="0"/>
              <a:t>On closer investigation, I realized that something far more subliminal and fundamental was happening at a social level . . . something that involves no errors, no conspiracies, no repressions </a:t>
            </a:r>
            <a:r>
              <a:rPr lang="en-US" sz="2000" b="1" dirty="0"/>
              <a:t>and no ‘bad guys’</a:t>
            </a:r>
            <a:r>
              <a:rPr lang="en-US" sz="2000" dirty="0"/>
              <a:t>:</a:t>
            </a:r>
          </a:p>
          <a:p>
            <a:pPr algn="just"/>
            <a:endParaRPr lang="en-US" sz="2000" dirty="0"/>
          </a:p>
          <a:p>
            <a:pPr algn="just"/>
            <a:r>
              <a:rPr lang="en-US" sz="2000" b="1" dirty="0"/>
              <a:t>CONJECTURE: Almost all people are blind to innovations, especially ones made by ‘others’ whom they do not expect to make innovations.</a:t>
            </a:r>
          </a:p>
          <a:p>
            <a:pPr algn="just"/>
            <a:endParaRPr lang="en-US" sz="1600" dirty="0"/>
          </a:p>
          <a:p>
            <a:pPr algn="just"/>
            <a:r>
              <a:rPr lang="en-US" sz="2000" dirty="0"/>
              <a:t>Since for most people, ‘</a:t>
            </a:r>
            <a:r>
              <a:rPr lang="en-US" sz="2000" u="sng" dirty="0"/>
              <a:t>others</a:t>
            </a:r>
            <a:r>
              <a:rPr lang="en-US" sz="2000" dirty="0"/>
              <a:t>’ = ‘</a:t>
            </a:r>
            <a:r>
              <a:rPr lang="en-US" sz="2000" u="sng" dirty="0"/>
              <a:t>almost all people</a:t>
            </a:r>
            <a:r>
              <a:rPr lang="en-US" sz="2000" dirty="0"/>
              <a:t>’, few people ever witness or visualize innovations, even ones made right in front of their eyes, even including some made by themselves! </a:t>
            </a:r>
          </a:p>
          <a:p>
            <a:pPr algn="just"/>
            <a:endParaRPr lang="en-US" sz="1400" dirty="0"/>
          </a:p>
          <a:p>
            <a:pPr algn="just"/>
            <a:r>
              <a:rPr lang="en-US" sz="2000" dirty="0"/>
              <a:t>Instead, when internally-orientating towards ‘novelties’ they stumble upon, most people look for cues by others . . . and not just whether to accept or reject the novelty . . . but even whether to notice it in the first place!</a:t>
            </a:r>
          </a:p>
          <a:p>
            <a:pPr algn="just"/>
            <a:endParaRPr lang="en-US" sz="1400" dirty="0"/>
          </a:p>
          <a:p>
            <a:pPr algn="just"/>
            <a:r>
              <a:rPr lang="en-US" sz="2000" dirty="0"/>
              <a:t>From this perspective, the </a:t>
            </a:r>
            <a:r>
              <a:rPr lang="en-US" sz="2000" b="1" dirty="0"/>
              <a:t>Mathew Effect and Matilda Effect are derivatives </a:t>
            </a:r>
          </a:p>
          <a:p>
            <a:pPr algn="just"/>
            <a:r>
              <a:rPr lang="en-US" sz="2000" dirty="0"/>
              <a:t>of the newly conjectured </a:t>
            </a:r>
            <a:r>
              <a:rPr lang="en-US" sz="2000" b="1" dirty="0"/>
              <a:t>“Conway Effect”</a:t>
            </a:r>
            <a:r>
              <a:rPr lang="en-US" sz="2000" dirty="0"/>
              <a:t>, which covers ‘all outsiders’.</a:t>
            </a:r>
          </a:p>
        </p:txBody>
      </p:sp>
      <p:sp>
        <p:nvSpPr>
          <p:cNvPr id="2" name="TextBox 1"/>
          <p:cNvSpPr txBox="1"/>
          <p:nvPr/>
        </p:nvSpPr>
        <p:spPr>
          <a:xfrm flipH="1">
            <a:off x="2437532" y="2582189"/>
            <a:ext cx="469670" cy="246221"/>
          </a:xfrm>
          <a:prstGeom prst="rect">
            <a:avLst/>
          </a:prstGeom>
          <a:noFill/>
        </p:spPr>
        <p:txBody>
          <a:bodyPr wrap="square" rtlCol="0">
            <a:spAutoFit/>
          </a:bodyPr>
          <a:lstStyle/>
          <a:p>
            <a:r>
              <a:rPr lang="en-US" sz="1000" dirty="0">
                <a:hlinkClick r:id="rId2"/>
              </a:rPr>
              <a:t>Link</a:t>
            </a:r>
            <a:endParaRPr lang="en-US" sz="1000" dirty="0"/>
          </a:p>
        </p:txBody>
      </p:sp>
    </p:spTree>
    <p:extLst>
      <p:ext uri="{BB962C8B-B14F-4D97-AF65-F5344CB8AC3E}">
        <p14:creationId xmlns:p14="http://schemas.microsoft.com/office/powerpoint/2010/main" val="181762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2545" y="1668978"/>
            <a:ext cx="6681092" cy="1261884"/>
          </a:xfrm>
          <a:prstGeom prst="rect">
            <a:avLst/>
          </a:prstGeom>
          <a:noFill/>
        </p:spPr>
        <p:txBody>
          <a:bodyPr wrap="square" rtlCol="0">
            <a:spAutoFit/>
          </a:bodyPr>
          <a:lstStyle/>
          <a:p>
            <a:r>
              <a:rPr lang="en-US" sz="1900" dirty="0"/>
              <a:t>Most students in MIT’78 thought they were learning “how chips were designed in Silicon Valley” (the course was, in effect, </a:t>
            </a:r>
            <a:r>
              <a:rPr lang="en-US" sz="1900" dirty="0">
                <a:hlinkClick r:id="rId2"/>
              </a:rPr>
              <a:t>a giant MIT hack</a:t>
            </a:r>
            <a:r>
              <a:rPr lang="en-US" sz="1900" dirty="0"/>
              <a:t>!). They “did it” without realizing they were learning radical new methods. </a:t>
            </a:r>
          </a:p>
        </p:txBody>
      </p:sp>
      <p:pic>
        <p:nvPicPr>
          <p:cNvPr id="6" name="Picture 5">
            <a:extLst>
              <a:ext uri="{FF2B5EF4-FFF2-40B4-BE49-F238E27FC236}">
                <a16:creationId xmlns:a16="http://schemas.microsoft.com/office/drawing/2014/main" id="{46452BFC-46C7-4952-82AF-82FE7EC73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3637" y="1099940"/>
            <a:ext cx="2584122" cy="1852766"/>
          </a:xfrm>
          <a:prstGeom prst="rect">
            <a:avLst/>
          </a:prstGeom>
        </p:spPr>
      </p:pic>
      <p:sp>
        <p:nvSpPr>
          <p:cNvPr id="8" name="Rectangle 7">
            <a:extLst>
              <a:ext uri="{FF2B5EF4-FFF2-40B4-BE49-F238E27FC236}">
                <a16:creationId xmlns:a16="http://schemas.microsoft.com/office/drawing/2014/main" id="{93D7FC36-0783-4E71-BD03-BCE7E8850099}"/>
              </a:ext>
            </a:extLst>
          </p:cNvPr>
          <p:cNvSpPr/>
          <p:nvPr/>
        </p:nvSpPr>
        <p:spPr>
          <a:xfrm>
            <a:off x="1422545" y="1099940"/>
            <a:ext cx="5167440" cy="461665"/>
          </a:xfrm>
          <a:prstGeom prst="rect">
            <a:avLst/>
          </a:prstGeom>
        </p:spPr>
        <p:txBody>
          <a:bodyPr wrap="none">
            <a:spAutoFit/>
          </a:bodyPr>
          <a:lstStyle/>
          <a:p>
            <a:pPr lvl="0"/>
            <a:r>
              <a:rPr lang="en-US" sz="2400" b="1" dirty="0">
                <a:solidFill>
                  <a:prstClr val="black"/>
                </a:solidFill>
              </a:rPr>
              <a:t>Visualizing the Conway Effect in action:</a:t>
            </a:r>
          </a:p>
        </p:txBody>
      </p:sp>
      <p:sp>
        <p:nvSpPr>
          <p:cNvPr id="9" name="Rectangle 8">
            <a:extLst>
              <a:ext uri="{FF2B5EF4-FFF2-40B4-BE49-F238E27FC236}">
                <a16:creationId xmlns:a16="http://schemas.microsoft.com/office/drawing/2014/main" id="{12012B7B-9C3A-46C0-9FE0-438C1D8D675C}"/>
              </a:ext>
            </a:extLst>
          </p:cNvPr>
          <p:cNvSpPr/>
          <p:nvPr/>
        </p:nvSpPr>
        <p:spPr>
          <a:xfrm>
            <a:off x="1422544" y="5274765"/>
            <a:ext cx="8794475" cy="384721"/>
          </a:xfrm>
          <a:prstGeom prst="rect">
            <a:avLst/>
          </a:prstGeom>
        </p:spPr>
        <p:txBody>
          <a:bodyPr wrap="square">
            <a:spAutoFit/>
          </a:bodyPr>
          <a:lstStyle/>
          <a:p>
            <a:r>
              <a:rPr lang="en-US" sz="1900" b="1" dirty="0">
                <a:solidFill>
                  <a:prstClr val="black"/>
                </a:solidFill>
              </a:rPr>
              <a:t>By ‘hiding in plain sight’, MPC79 simply ‘disappeared’ from view as an innovation!</a:t>
            </a:r>
            <a:endParaRPr lang="en-US" sz="1900" dirty="0"/>
          </a:p>
        </p:txBody>
      </p:sp>
      <p:sp>
        <p:nvSpPr>
          <p:cNvPr id="10" name="Rectangle 9">
            <a:extLst>
              <a:ext uri="{FF2B5EF4-FFF2-40B4-BE49-F238E27FC236}">
                <a16:creationId xmlns:a16="http://schemas.microsoft.com/office/drawing/2014/main" id="{BA1064F6-7298-4629-864E-BBA342779863}"/>
              </a:ext>
            </a:extLst>
          </p:cNvPr>
          <p:cNvSpPr/>
          <p:nvPr/>
        </p:nvSpPr>
        <p:spPr>
          <a:xfrm>
            <a:off x="1422544" y="4441410"/>
            <a:ext cx="9204026" cy="677108"/>
          </a:xfrm>
          <a:prstGeom prst="rect">
            <a:avLst/>
          </a:prstGeom>
        </p:spPr>
        <p:txBody>
          <a:bodyPr wrap="square">
            <a:spAutoFit/>
          </a:bodyPr>
          <a:lstStyle/>
          <a:p>
            <a:pPr lvl="0"/>
            <a:r>
              <a:rPr lang="en-US" sz="1900" dirty="0">
                <a:solidFill>
                  <a:prstClr val="black"/>
                </a:solidFill>
              </a:rPr>
              <a:t>No one realized MPC79 was an even larger </a:t>
            </a:r>
            <a:r>
              <a:rPr lang="en-US" sz="1900" dirty="0">
                <a:solidFill>
                  <a:prstClr val="black"/>
                </a:solidFill>
                <a:hlinkClick r:id="rId4">
                  <a:extLst>
                    <a:ext uri="{A12FA001-AC4F-418D-AE19-62706E023703}">
                      <ahyp:hlinkClr xmlns:ahyp="http://schemas.microsoft.com/office/drawing/2018/hyperlinkcolor" val="tx"/>
                    </a:ext>
                  </a:extLst>
                </a:hlinkClick>
              </a:rPr>
              <a:t>paradigm-shiftin</a:t>
            </a:r>
            <a:r>
              <a:rPr lang="en-US" sz="1900" u="sng" dirty="0">
                <a:solidFill>
                  <a:prstClr val="black"/>
                </a:solidFill>
                <a:hlinkClick r:id="rId4">
                  <a:extLst>
                    <a:ext uri="{A12FA001-AC4F-418D-AE19-62706E023703}">
                      <ahyp:hlinkClr xmlns:ahyp="http://schemas.microsoft.com/office/drawing/2018/hyperlinkcolor" val="tx"/>
                    </a:ext>
                  </a:extLst>
                </a:hlinkClick>
              </a:rPr>
              <a:t>g</a:t>
            </a:r>
            <a:r>
              <a:rPr lang="en-US" sz="1900" u="sng" dirty="0">
                <a:solidFill>
                  <a:prstClr val="black"/>
                </a:solidFill>
              </a:rPr>
              <a:t>-hackathon</a:t>
            </a:r>
            <a:r>
              <a:rPr lang="en-US" sz="1900" dirty="0">
                <a:solidFill>
                  <a:prstClr val="black"/>
                </a:solidFill>
              </a:rPr>
              <a:t> that was launching</a:t>
            </a:r>
          </a:p>
          <a:p>
            <a:pPr lvl="0"/>
            <a:r>
              <a:rPr lang="en-US" sz="1900" dirty="0">
                <a:solidFill>
                  <a:prstClr val="black"/>
                </a:solidFill>
              </a:rPr>
              <a:t>the modern microchip </a:t>
            </a:r>
            <a:r>
              <a:rPr lang="en-US" sz="1900" u="sng" dirty="0">
                <a:solidFill>
                  <a:prstClr val="black"/>
                </a:solidFill>
              </a:rPr>
              <a:t>“fabless </a:t>
            </a:r>
            <a:r>
              <a:rPr lang="en-US" sz="1900" u="sng" dirty="0" err="1">
                <a:solidFill>
                  <a:prstClr val="black"/>
                </a:solidFill>
              </a:rPr>
              <a:t>design”+“silicon</a:t>
            </a:r>
            <a:r>
              <a:rPr lang="en-US" sz="1900" u="sng" dirty="0">
                <a:solidFill>
                  <a:prstClr val="black"/>
                </a:solidFill>
              </a:rPr>
              <a:t> </a:t>
            </a:r>
            <a:r>
              <a:rPr lang="en-US" sz="1900" u="sng" dirty="0" err="1">
                <a:solidFill>
                  <a:prstClr val="black"/>
                </a:solidFill>
              </a:rPr>
              <a:t>foundries”+“e-commerce</a:t>
            </a:r>
            <a:r>
              <a:rPr lang="en-US" sz="1900" u="sng" dirty="0">
                <a:solidFill>
                  <a:prstClr val="black"/>
                </a:solidFill>
              </a:rPr>
              <a:t>” </a:t>
            </a:r>
            <a:r>
              <a:rPr lang="en-US" sz="1900" dirty="0">
                <a:solidFill>
                  <a:prstClr val="black"/>
                </a:solidFill>
              </a:rPr>
              <a:t>infrastructure.</a:t>
            </a:r>
          </a:p>
        </p:txBody>
      </p:sp>
      <p:sp>
        <p:nvSpPr>
          <p:cNvPr id="11" name="Rectangle 10">
            <a:extLst>
              <a:ext uri="{FF2B5EF4-FFF2-40B4-BE49-F238E27FC236}">
                <a16:creationId xmlns:a16="http://schemas.microsoft.com/office/drawing/2014/main" id="{463E1B64-A96A-45C4-BBFE-537869EFD72E}"/>
              </a:ext>
            </a:extLst>
          </p:cNvPr>
          <p:cNvSpPr/>
          <p:nvPr/>
        </p:nvSpPr>
        <p:spPr>
          <a:xfrm>
            <a:off x="1422545" y="3059819"/>
            <a:ext cx="8271961" cy="969496"/>
          </a:xfrm>
          <a:prstGeom prst="rect">
            <a:avLst/>
          </a:prstGeom>
        </p:spPr>
        <p:txBody>
          <a:bodyPr wrap="square">
            <a:spAutoFit/>
          </a:bodyPr>
          <a:lstStyle/>
          <a:p>
            <a:pPr lvl="0"/>
            <a:r>
              <a:rPr lang="en-US" sz="1900" dirty="0">
                <a:solidFill>
                  <a:prstClr val="black"/>
                </a:solidFill>
              </a:rPr>
              <a:t>The </a:t>
            </a:r>
            <a:r>
              <a:rPr lang="en-US" sz="1900" dirty="0">
                <a:solidFill>
                  <a:prstClr val="black"/>
                </a:solidFill>
                <a:hlinkClick r:id="rId5">
                  <a:extLst>
                    <a:ext uri="{A12FA001-AC4F-418D-AE19-62706E023703}">
                      <ahyp:hlinkClr xmlns:ahyp="http://schemas.microsoft.com/office/drawing/2018/hyperlinkcolor" val="tx"/>
                    </a:ext>
                  </a:extLst>
                </a:hlinkClick>
              </a:rPr>
              <a:t>astonished reaction amongst Silicon Valley’s cognoscenti </a:t>
            </a:r>
            <a:r>
              <a:rPr lang="en-US" sz="1900" dirty="0">
                <a:solidFill>
                  <a:prstClr val="black"/>
                </a:solidFill>
              </a:rPr>
              <a:t>led to intense interest in reverse engineering “How MIT did this”, and many research universities immediately wanted to offer similar “</a:t>
            </a:r>
            <a:r>
              <a:rPr lang="en-US" sz="1900" dirty="0">
                <a:solidFill>
                  <a:prstClr val="black"/>
                </a:solidFill>
                <a:hlinkClick r:id="rId6">
                  <a:extLst>
                    <a:ext uri="{A12FA001-AC4F-418D-AE19-62706E023703}">
                      <ahyp:hlinkClr xmlns:ahyp="http://schemas.microsoft.com/office/drawing/2018/hyperlinkcolor" val="tx"/>
                    </a:ext>
                  </a:extLst>
                </a:hlinkClick>
              </a:rPr>
              <a:t>MIT VLSI courses</a:t>
            </a:r>
            <a:r>
              <a:rPr lang="en-US" sz="1900" dirty="0">
                <a:solidFill>
                  <a:prstClr val="black"/>
                </a:solidFill>
              </a:rPr>
              <a:t>”.</a:t>
            </a:r>
            <a:endParaRPr lang="en-US" sz="1900" dirty="0"/>
          </a:p>
        </p:txBody>
      </p:sp>
      <p:sp>
        <p:nvSpPr>
          <p:cNvPr id="12" name="Rectangle 11">
            <a:extLst>
              <a:ext uri="{FF2B5EF4-FFF2-40B4-BE49-F238E27FC236}">
                <a16:creationId xmlns:a16="http://schemas.microsoft.com/office/drawing/2014/main" id="{75A58627-A36E-4F59-9DC4-53F3A11684B4}"/>
              </a:ext>
            </a:extLst>
          </p:cNvPr>
          <p:cNvSpPr/>
          <p:nvPr/>
        </p:nvSpPr>
        <p:spPr>
          <a:xfrm>
            <a:off x="1422545" y="4139395"/>
            <a:ext cx="9236354" cy="384721"/>
          </a:xfrm>
          <a:prstGeom prst="rect">
            <a:avLst/>
          </a:prstGeom>
        </p:spPr>
        <p:txBody>
          <a:bodyPr wrap="square">
            <a:spAutoFit/>
          </a:bodyPr>
          <a:lstStyle/>
          <a:p>
            <a:r>
              <a:rPr lang="en-US" sz="1900" dirty="0">
                <a:solidFill>
                  <a:prstClr val="black"/>
                </a:solidFill>
              </a:rPr>
              <a:t>The next year, the MPC79 chip designers took ‘foundry access’ for granted and just ‘used it’.</a:t>
            </a:r>
            <a:endParaRPr lang="en-US" sz="1900" dirty="0"/>
          </a:p>
        </p:txBody>
      </p:sp>
    </p:spTree>
    <p:extLst>
      <p:ext uri="{BB962C8B-B14F-4D97-AF65-F5344CB8AC3E}">
        <p14:creationId xmlns:p14="http://schemas.microsoft.com/office/powerpoint/2010/main" val="15760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3993" y="479994"/>
            <a:ext cx="1972977" cy="1953651"/>
          </a:xfrm>
          <a:prstGeom prst="rect">
            <a:avLst/>
          </a:prstGeom>
        </p:spPr>
      </p:pic>
      <p:sp>
        <p:nvSpPr>
          <p:cNvPr id="2" name="Rectangle 1"/>
          <p:cNvSpPr/>
          <p:nvPr/>
        </p:nvSpPr>
        <p:spPr>
          <a:xfrm>
            <a:off x="990164" y="934442"/>
            <a:ext cx="9573194" cy="461665"/>
          </a:xfrm>
          <a:prstGeom prst="rect">
            <a:avLst/>
          </a:prstGeom>
        </p:spPr>
        <p:txBody>
          <a:bodyPr wrap="square">
            <a:spAutoFit/>
          </a:bodyPr>
          <a:lstStyle/>
          <a:p>
            <a:pPr>
              <a:spcAft>
                <a:spcPts val="2000"/>
              </a:spcAft>
            </a:pPr>
            <a:r>
              <a:rPr lang="en-US" sz="2400" b="1" dirty="0"/>
              <a:t>What might MPC79 participants have been thinking?</a:t>
            </a:r>
          </a:p>
        </p:txBody>
      </p:sp>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6935" y="3471183"/>
            <a:ext cx="1692846" cy="2291938"/>
          </a:xfrm>
          <a:prstGeom prst="rect">
            <a:avLst/>
          </a:prstGeom>
        </p:spPr>
      </p:pic>
      <p:sp>
        <p:nvSpPr>
          <p:cNvPr id="10" name="Rectangle 9">
            <a:extLst>
              <a:ext uri="{FF2B5EF4-FFF2-40B4-BE49-F238E27FC236}">
                <a16:creationId xmlns:a16="http://schemas.microsoft.com/office/drawing/2014/main" id="{C75839ED-D508-48C6-B1D4-ACEDFA50510C}"/>
              </a:ext>
            </a:extLst>
          </p:cNvPr>
          <p:cNvSpPr/>
          <p:nvPr/>
        </p:nvSpPr>
        <p:spPr>
          <a:xfrm>
            <a:off x="990164" y="4789422"/>
            <a:ext cx="8798008" cy="707886"/>
          </a:xfrm>
          <a:prstGeom prst="rect">
            <a:avLst/>
          </a:prstGeom>
        </p:spPr>
        <p:txBody>
          <a:bodyPr wrap="square">
            <a:spAutoFit/>
          </a:bodyPr>
          <a:lstStyle/>
          <a:p>
            <a:pPr lvl="0"/>
            <a:r>
              <a:rPr lang="en-US" sz="2000" dirty="0">
                <a:solidFill>
                  <a:prstClr val="black"/>
                </a:solidFill>
              </a:rPr>
              <a:t>Meanwhile, Conway remained hidden in the shadows until 2012, when she finally </a:t>
            </a:r>
          </a:p>
          <a:p>
            <a:pPr lvl="0">
              <a:spcAft>
                <a:spcPts val="1200"/>
              </a:spcAft>
            </a:pPr>
            <a:r>
              <a:rPr lang="en-US" sz="2000" dirty="0">
                <a:solidFill>
                  <a:prstClr val="black"/>
                </a:solidFill>
                <a:hlinkClick r:id="rId5">
                  <a:extLst>
                    <a:ext uri="{A12FA001-AC4F-418D-AE19-62706E023703}">
                      <ahyp:hlinkClr xmlns:ahyp="http://schemas.microsoft.com/office/drawing/2018/hyperlinkcolor" val="tx"/>
                    </a:ext>
                  </a:extLst>
                </a:hlinkClick>
              </a:rPr>
              <a:t>felt able to emerge and explain how it happened</a:t>
            </a:r>
            <a:r>
              <a:rPr lang="en-US" sz="2000" dirty="0">
                <a:solidFill>
                  <a:prstClr val="black"/>
                </a:solidFill>
              </a:rPr>
              <a:t> . . . </a:t>
            </a:r>
          </a:p>
        </p:txBody>
      </p:sp>
      <p:pic>
        <p:nvPicPr>
          <p:cNvPr id="11" name="Picture 10">
            <a:extLst>
              <a:ext uri="{FF2B5EF4-FFF2-40B4-BE49-F238E27FC236}">
                <a16:creationId xmlns:a16="http://schemas.microsoft.com/office/drawing/2014/main" id="{E25CA967-A7A3-4FE6-9E9A-97AAC32C5453}"/>
              </a:ext>
            </a:extLst>
          </p:cNvPr>
          <p:cNvPicPr>
            <a:picLocks noChangeAspect="1"/>
          </p:cNvPicPr>
          <p:nvPr/>
        </p:nvPicPr>
        <p:blipFill>
          <a:blip r:embed="rId7"/>
          <a:stretch>
            <a:fillRect/>
          </a:stretch>
        </p:blipFill>
        <p:spPr>
          <a:xfrm>
            <a:off x="946493" y="3990567"/>
            <a:ext cx="8797290" cy="841321"/>
          </a:xfrm>
          <a:prstGeom prst="rect">
            <a:avLst/>
          </a:prstGeom>
        </p:spPr>
      </p:pic>
      <p:pic>
        <p:nvPicPr>
          <p:cNvPr id="12" name="Picture 11">
            <a:extLst>
              <a:ext uri="{FF2B5EF4-FFF2-40B4-BE49-F238E27FC236}">
                <a16:creationId xmlns:a16="http://schemas.microsoft.com/office/drawing/2014/main" id="{7E9CE437-35F9-4482-BBC7-4E271AF281EC}"/>
              </a:ext>
            </a:extLst>
          </p:cNvPr>
          <p:cNvPicPr>
            <a:picLocks noChangeAspect="1"/>
          </p:cNvPicPr>
          <p:nvPr/>
        </p:nvPicPr>
        <p:blipFill>
          <a:blip r:embed="rId8"/>
          <a:stretch>
            <a:fillRect/>
          </a:stretch>
        </p:blipFill>
        <p:spPr>
          <a:xfrm>
            <a:off x="946493" y="2935846"/>
            <a:ext cx="9364922" cy="841321"/>
          </a:xfrm>
          <a:prstGeom prst="rect">
            <a:avLst/>
          </a:prstGeom>
        </p:spPr>
      </p:pic>
      <p:pic>
        <p:nvPicPr>
          <p:cNvPr id="13" name="Picture 12">
            <a:extLst>
              <a:ext uri="{FF2B5EF4-FFF2-40B4-BE49-F238E27FC236}">
                <a16:creationId xmlns:a16="http://schemas.microsoft.com/office/drawing/2014/main" id="{18CB6077-1E00-45F5-B4B6-BACECB8C02FD}"/>
              </a:ext>
            </a:extLst>
          </p:cNvPr>
          <p:cNvPicPr>
            <a:picLocks noChangeAspect="1"/>
          </p:cNvPicPr>
          <p:nvPr/>
        </p:nvPicPr>
        <p:blipFill>
          <a:blip r:embed="rId9"/>
          <a:stretch>
            <a:fillRect/>
          </a:stretch>
        </p:blipFill>
        <p:spPr>
          <a:xfrm>
            <a:off x="946493" y="1879968"/>
            <a:ext cx="9406943" cy="1146147"/>
          </a:xfrm>
          <a:prstGeom prst="rect">
            <a:avLst/>
          </a:prstGeom>
        </p:spPr>
      </p:pic>
      <p:pic>
        <p:nvPicPr>
          <p:cNvPr id="14" name="Picture 13">
            <a:extLst>
              <a:ext uri="{FF2B5EF4-FFF2-40B4-BE49-F238E27FC236}">
                <a16:creationId xmlns:a16="http://schemas.microsoft.com/office/drawing/2014/main" id="{4553E7B9-3DBC-4501-B746-00878C288247}"/>
              </a:ext>
            </a:extLst>
          </p:cNvPr>
          <p:cNvPicPr>
            <a:picLocks noChangeAspect="1"/>
          </p:cNvPicPr>
          <p:nvPr/>
        </p:nvPicPr>
        <p:blipFill>
          <a:blip r:embed="rId10"/>
          <a:stretch>
            <a:fillRect/>
          </a:stretch>
        </p:blipFill>
        <p:spPr>
          <a:xfrm>
            <a:off x="946493" y="1434900"/>
            <a:ext cx="7882811" cy="536494"/>
          </a:xfrm>
          <a:prstGeom prst="rect">
            <a:avLst/>
          </a:prstGeom>
        </p:spPr>
      </p:pic>
    </p:spTree>
    <p:extLst>
      <p:ext uri="{BB962C8B-B14F-4D97-AF65-F5344CB8AC3E}">
        <p14:creationId xmlns:p14="http://schemas.microsoft.com/office/powerpoint/2010/main" val="18867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4080" y="4334180"/>
            <a:ext cx="7490624" cy="769441"/>
          </a:xfrm>
          <a:prstGeom prst="rect">
            <a:avLst/>
          </a:prstGeom>
        </p:spPr>
        <p:txBody>
          <a:bodyPr wrap="square">
            <a:spAutoFit/>
          </a:bodyPr>
          <a:lstStyle/>
          <a:p>
            <a:r>
              <a:rPr lang="en-US" sz="2200" b="1" dirty="0">
                <a:solidFill>
                  <a:srgbClr val="FF0000"/>
                </a:solidFill>
              </a:rPr>
              <a:t>Corollary: It’s possible to trigger large paradigm-shifts right out </a:t>
            </a:r>
          </a:p>
          <a:p>
            <a:r>
              <a:rPr lang="en-US" sz="2200" b="1" dirty="0">
                <a:solidFill>
                  <a:srgbClr val="FF0000"/>
                </a:solidFill>
              </a:rPr>
              <a:t>in the open, as long as people have no clue what you’re doing!</a:t>
            </a:r>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4619" y="1234060"/>
            <a:ext cx="2203300" cy="2107504"/>
          </a:xfrm>
          <a:prstGeom prst="rect">
            <a:avLst/>
          </a:prstGeom>
          <a:ln>
            <a:solidFill>
              <a:schemeClr val="accent1"/>
            </a:solidFill>
          </a:ln>
        </p:spPr>
      </p:pic>
      <p:sp>
        <p:nvSpPr>
          <p:cNvPr id="6" name="TextBox 5"/>
          <p:cNvSpPr txBox="1"/>
          <p:nvPr/>
        </p:nvSpPr>
        <p:spPr>
          <a:xfrm>
            <a:off x="8771789" y="853641"/>
            <a:ext cx="2041841" cy="353943"/>
          </a:xfrm>
          <a:prstGeom prst="rect">
            <a:avLst/>
          </a:prstGeom>
          <a:noFill/>
        </p:spPr>
        <p:txBody>
          <a:bodyPr wrap="none" rtlCol="0">
            <a:spAutoFit/>
          </a:bodyPr>
          <a:lstStyle/>
          <a:p>
            <a:r>
              <a:rPr lang="en-US" sz="1700" b="1" dirty="0"/>
              <a:t>Distracted by Greed!</a:t>
            </a:r>
          </a:p>
        </p:txBody>
      </p:sp>
      <p:pic>
        <p:nvPicPr>
          <p:cNvPr id="10" name="Picture 9">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1457" y="4073479"/>
            <a:ext cx="2203300" cy="1550461"/>
          </a:xfrm>
          <a:prstGeom prst="rect">
            <a:avLst/>
          </a:prstGeom>
          <a:ln>
            <a:solidFill>
              <a:schemeClr val="accent1"/>
            </a:solidFill>
          </a:ln>
        </p:spPr>
      </p:pic>
      <p:sp>
        <p:nvSpPr>
          <p:cNvPr id="11" name="TextBox 10"/>
          <p:cNvSpPr txBox="1"/>
          <p:nvPr/>
        </p:nvSpPr>
        <p:spPr>
          <a:xfrm>
            <a:off x="8771789" y="3686046"/>
            <a:ext cx="2020618" cy="353943"/>
          </a:xfrm>
          <a:prstGeom prst="rect">
            <a:avLst/>
          </a:prstGeom>
          <a:noFill/>
        </p:spPr>
        <p:txBody>
          <a:bodyPr wrap="none" rtlCol="0">
            <a:spAutoFit/>
          </a:bodyPr>
          <a:lstStyle/>
          <a:p>
            <a:r>
              <a:rPr lang="en-US" sz="1700" b="1" dirty="0"/>
              <a:t>Covert </a:t>
            </a:r>
            <a:r>
              <a:rPr lang="en-US" sz="1700" b="1" dirty="0" err="1"/>
              <a:t>Visioneering</a:t>
            </a:r>
            <a:r>
              <a:rPr lang="en-US" sz="1700" b="1" dirty="0"/>
              <a:t>!</a:t>
            </a:r>
          </a:p>
        </p:txBody>
      </p:sp>
      <p:sp>
        <p:nvSpPr>
          <p:cNvPr id="12" name="TextBox 11"/>
          <p:cNvSpPr txBox="1"/>
          <p:nvPr/>
        </p:nvSpPr>
        <p:spPr>
          <a:xfrm>
            <a:off x="9199419" y="1428412"/>
            <a:ext cx="410094" cy="246221"/>
          </a:xfrm>
          <a:prstGeom prst="rect">
            <a:avLst/>
          </a:prstGeom>
          <a:noFill/>
        </p:spPr>
        <p:txBody>
          <a:bodyPr wrap="square" rtlCol="0">
            <a:spAutoFit/>
          </a:bodyPr>
          <a:lstStyle/>
          <a:p>
            <a:r>
              <a:rPr lang="en-US" sz="1000" dirty="0">
                <a:hlinkClick r:id="rId3"/>
              </a:rPr>
              <a:t>Link</a:t>
            </a:r>
            <a:endParaRPr lang="en-US" sz="1000" dirty="0"/>
          </a:p>
        </p:txBody>
      </p:sp>
      <p:sp>
        <p:nvSpPr>
          <p:cNvPr id="3" name="Rectangle 2">
            <a:extLst>
              <a:ext uri="{FF2B5EF4-FFF2-40B4-BE49-F238E27FC236}">
                <a16:creationId xmlns:a16="http://schemas.microsoft.com/office/drawing/2014/main" id="{B0FEEB69-0EE5-4AB9-9370-D8B1ABBA5033}"/>
              </a:ext>
            </a:extLst>
          </p:cNvPr>
          <p:cNvSpPr/>
          <p:nvPr/>
        </p:nvSpPr>
        <p:spPr>
          <a:xfrm>
            <a:off x="1094081" y="853641"/>
            <a:ext cx="7490626" cy="1308050"/>
          </a:xfrm>
          <a:prstGeom prst="rect">
            <a:avLst/>
          </a:prstGeom>
        </p:spPr>
        <p:txBody>
          <a:bodyPr wrap="square">
            <a:spAutoFit/>
          </a:bodyPr>
          <a:lstStyle/>
          <a:p>
            <a:pPr lvl="0"/>
            <a:r>
              <a:rPr lang="en-US" sz="2200" b="1" dirty="0">
                <a:solidFill>
                  <a:prstClr val="black"/>
                </a:solidFill>
              </a:rPr>
              <a:t>The Conway Effect:  </a:t>
            </a:r>
            <a:r>
              <a:rPr lang="en-US" sz="2000" dirty="0">
                <a:solidFill>
                  <a:prstClr val="black"/>
                </a:solidFill>
              </a:rPr>
              <a:t>Almost all people are blind to innovations, </a:t>
            </a:r>
          </a:p>
          <a:p>
            <a:pPr lvl="0">
              <a:spcAft>
                <a:spcPts val="600"/>
              </a:spcAft>
            </a:pPr>
            <a:r>
              <a:rPr lang="en-US" sz="2000" dirty="0">
                <a:solidFill>
                  <a:prstClr val="black"/>
                </a:solidFill>
              </a:rPr>
              <a:t>especially those made by folks they don’t expect to make innovations.</a:t>
            </a:r>
          </a:p>
          <a:p>
            <a:pPr lvl="0"/>
            <a:r>
              <a:rPr lang="en-US" sz="1600" dirty="0">
                <a:solidFill>
                  <a:prstClr val="black"/>
                </a:solidFill>
              </a:rPr>
              <a:t>      • Innovations diffuse via social-processes involving subliminal subgroup </a:t>
            </a:r>
            <a:r>
              <a:rPr lang="en-US" sz="1600" dirty="0" err="1">
                <a:solidFill>
                  <a:prstClr val="black"/>
                </a:solidFill>
              </a:rPr>
              <a:t>noticings</a:t>
            </a:r>
            <a:r>
              <a:rPr lang="en-US" sz="1600" dirty="0">
                <a:solidFill>
                  <a:prstClr val="black"/>
                </a:solidFill>
              </a:rPr>
              <a:t>, </a:t>
            </a:r>
          </a:p>
          <a:p>
            <a:pPr lvl="0">
              <a:spcAft>
                <a:spcPts val="1600"/>
              </a:spcAft>
            </a:pPr>
            <a:r>
              <a:rPr lang="en-US" sz="1600" dirty="0">
                <a:solidFill>
                  <a:prstClr val="black"/>
                </a:solidFill>
              </a:rPr>
              <a:t>         </a:t>
            </a:r>
            <a:r>
              <a:rPr lang="en-US" sz="1600" dirty="0" err="1">
                <a:solidFill>
                  <a:prstClr val="black"/>
                </a:solidFill>
              </a:rPr>
              <a:t>mimickings</a:t>
            </a:r>
            <a:r>
              <a:rPr lang="en-US" sz="1600" dirty="0">
                <a:solidFill>
                  <a:prstClr val="black"/>
                </a:solidFill>
              </a:rPr>
              <a:t>,  rejections, adoptions, adaptations, </a:t>
            </a:r>
            <a:r>
              <a:rPr lang="en-US" sz="1600" dirty="0" err="1">
                <a:solidFill>
                  <a:prstClr val="black"/>
                </a:solidFill>
              </a:rPr>
              <a:t>tradings</a:t>
            </a:r>
            <a:r>
              <a:rPr lang="en-US" sz="1600" dirty="0">
                <a:solidFill>
                  <a:prstClr val="black"/>
                </a:solidFill>
              </a:rPr>
              <a:t> and displacements</a:t>
            </a:r>
            <a:endParaRPr lang="en-US" sz="2000" dirty="0">
              <a:solidFill>
                <a:prstClr val="black"/>
              </a:solidFill>
            </a:endParaRPr>
          </a:p>
        </p:txBody>
      </p:sp>
      <p:sp>
        <p:nvSpPr>
          <p:cNvPr id="4" name="Rectangle 3">
            <a:extLst>
              <a:ext uri="{FF2B5EF4-FFF2-40B4-BE49-F238E27FC236}">
                <a16:creationId xmlns:a16="http://schemas.microsoft.com/office/drawing/2014/main" id="{7CBC332F-8342-40E3-8197-4EEF1739AD26}"/>
              </a:ext>
            </a:extLst>
          </p:cNvPr>
          <p:cNvSpPr/>
          <p:nvPr/>
        </p:nvSpPr>
        <p:spPr>
          <a:xfrm>
            <a:off x="1094080" y="2228671"/>
            <a:ext cx="7490625" cy="1200329"/>
          </a:xfrm>
          <a:prstGeom prst="rect">
            <a:avLst/>
          </a:prstGeom>
        </p:spPr>
        <p:txBody>
          <a:bodyPr wrap="square">
            <a:spAutoFit/>
          </a:bodyPr>
          <a:lstStyle/>
          <a:p>
            <a:pPr lvl="0"/>
            <a:r>
              <a:rPr lang="en-US" sz="2000" dirty="0">
                <a:solidFill>
                  <a:prstClr val="black"/>
                </a:solidFill>
              </a:rPr>
              <a:t>Meanwhile, credits for innovations as social-markers are </a:t>
            </a:r>
            <a:r>
              <a:rPr lang="en-US" sz="2000" i="1" dirty="0">
                <a:solidFill>
                  <a:prstClr val="black"/>
                </a:solidFill>
              </a:rPr>
              <a:t>separately</a:t>
            </a:r>
            <a:r>
              <a:rPr lang="en-US" sz="2000" dirty="0">
                <a:solidFill>
                  <a:prstClr val="black"/>
                </a:solidFill>
              </a:rPr>
              <a:t> </a:t>
            </a:r>
          </a:p>
          <a:p>
            <a:pPr lvl="0"/>
            <a:r>
              <a:rPr lang="en-US" sz="2000" dirty="0">
                <a:solidFill>
                  <a:prstClr val="black"/>
                </a:solidFill>
              </a:rPr>
              <a:t>subliminally assigned, gained, granted, bartered,</a:t>
            </a:r>
            <a:r>
              <a:rPr lang="en-US" sz="2000" b="1" dirty="0">
                <a:solidFill>
                  <a:prstClr val="black"/>
                </a:solidFill>
              </a:rPr>
              <a:t> seized</a:t>
            </a:r>
            <a:r>
              <a:rPr lang="en-US" sz="2000" dirty="0">
                <a:solidFill>
                  <a:prstClr val="black"/>
                </a:solidFill>
              </a:rPr>
              <a:t>, </a:t>
            </a:r>
            <a:r>
              <a:rPr lang="en-US" sz="2000" dirty="0" err="1">
                <a:solidFill>
                  <a:prstClr val="black"/>
                </a:solidFill>
              </a:rPr>
              <a:t>etc</a:t>
            </a:r>
            <a:r>
              <a:rPr lang="en-US" sz="2000" dirty="0">
                <a:solidFill>
                  <a:prstClr val="black"/>
                </a:solidFill>
              </a:rPr>
              <a:t> . . . </a:t>
            </a:r>
          </a:p>
          <a:p>
            <a:pPr lvl="0"/>
            <a:r>
              <a:rPr lang="en-US" sz="1600" dirty="0">
                <a:solidFill>
                  <a:prstClr val="black"/>
                </a:solidFill>
              </a:rPr>
              <a:t>      • Crediting-processes are modulated by visibility, status, prestige, class, power, </a:t>
            </a:r>
          </a:p>
          <a:p>
            <a:pPr lvl="0">
              <a:spcAft>
                <a:spcPts val="1600"/>
              </a:spcAft>
            </a:pPr>
            <a:r>
              <a:rPr lang="en-US" sz="1600" dirty="0">
                <a:solidFill>
                  <a:prstClr val="black"/>
                </a:solidFill>
              </a:rPr>
              <a:t>         location, credentials, prejudice, popularity, influence, money and accident . . .</a:t>
            </a:r>
            <a:endParaRPr lang="en-US" sz="2000" dirty="0">
              <a:solidFill>
                <a:prstClr val="black"/>
              </a:solidFill>
            </a:endParaRPr>
          </a:p>
        </p:txBody>
      </p:sp>
      <p:sp>
        <p:nvSpPr>
          <p:cNvPr id="7" name="Rectangle 6">
            <a:extLst>
              <a:ext uri="{FF2B5EF4-FFF2-40B4-BE49-F238E27FC236}">
                <a16:creationId xmlns:a16="http://schemas.microsoft.com/office/drawing/2014/main" id="{06226D53-F1BA-4157-B0A4-DA3FEB25FBAF}"/>
              </a:ext>
            </a:extLst>
          </p:cNvPr>
          <p:cNvSpPr/>
          <p:nvPr/>
        </p:nvSpPr>
        <p:spPr>
          <a:xfrm>
            <a:off x="1094080" y="3495980"/>
            <a:ext cx="7698932" cy="707886"/>
          </a:xfrm>
          <a:prstGeom prst="rect">
            <a:avLst/>
          </a:prstGeom>
        </p:spPr>
        <p:txBody>
          <a:bodyPr wrap="square">
            <a:spAutoFit/>
          </a:bodyPr>
          <a:lstStyle/>
          <a:p>
            <a:pPr lvl="0"/>
            <a:r>
              <a:rPr lang="en-US" sz="2000" dirty="0">
                <a:solidFill>
                  <a:prstClr val="black"/>
                </a:solidFill>
              </a:rPr>
              <a:t>The </a:t>
            </a:r>
            <a:r>
              <a:rPr lang="en-US" sz="2000" b="1" dirty="0">
                <a:solidFill>
                  <a:prstClr val="black"/>
                </a:solidFill>
              </a:rPr>
              <a:t>high visibility of crediting </a:t>
            </a:r>
            <a:r>
              <a:rPr lang="en-US" sz="2000" dirty="0">
                <a:solidFill>
                  <a:prstClr val="black"/>
                </a:solidFill>
              </a:rPr>
              <a:t>(vs the invisibility of innovations) sustains </a:t>
            </a:r>
          </a:p>
          <a:p>
            <a:pPr lvl="0">
              <a:spcAft>
                <a:spcPts val="3000"/>
              </a:spcAft>
            </a:pPr>
            <a:r>
              <a:rPr lang="en-US" sz="2000" dirty="0">
                <a:solidFill>
                  <a:prstClr val="black"/>
                </a:solidFill>
              </a:rPr>
              <a:t>both the crediting-processes </a:t>
            </a:r>
            <a:r>
              <a:rPr lang="en-US" sz="2000" u="sng" dirty="0">
                <a:solidFill>
                  <a:prstClr val="black"/>
                </a:solidFill>
              </a:rPr>
              <a:t>and</a:t>
            </a:r>
            <a:r>
              <a:rPr lang="en-US" sz="2000" dirty="0">
                <a:solidFill>
                  <a:prstClr val="black"/>
                </a:solidFill>
              </a:rPr>
              <a:t> ongoing-blindness to innovations.</a:t>
            </a:r>
          </a:p>
        </p:txBody>
      </p:sp>
      <p:sp>
        <p:nvSpPr>
          <p:cNvPr id="8" name="TextBox 7">
            <a:extLst>
              <a:ext uri="{FF2B5EF4-FFF2-40B4-BE49-F238E27FC236}">
                <a16:creationId xmlns:a16="http://schemas.microsoft.com/office/drawing/2014/main" id="{A4A1A33E-3AC6-4969-852D-125F1BCF0E1D}"/>
              </a:ext>
            </a:extLst>
          </p:cNvPr>
          <p:cNvSpPr txBox="1"/>
          <p:nvPr/>
        </p:nvSpPr>
        <p:spPr>
          <a:xfrm>
            <a:off x="1094080" y="5233935"/>
            <a:ext cx="7316426" cy="430887"/>
          </a:xfrm>
          <a:prstGeom prst="rect">
            <a:avLst/>
          </a:prstGeom>
          <a:noFill/>
        </p:spPr>
        <p:txBody>
          <a:bodyPr wrap="none" rtlCol="0">
            <a:spAutoFit/>
          </a:bodyPr>
          <a:lstStyle/>
          <a:p>
            <a:r>
              <a:rPr lang="en-US" sz="2200" b="1" dirty="0">
                <a:solidFill>
                  <a:srgbClr val="FF0000"/>
                </a:solidFill>
              </a:rPr>
              <a:t>I wonder, could this even have happened any other way . . . ?</a:t>
            </a:r>
          </a:p>
        </p:txBody>
      </p:sp>
    </p:spTree>
    <p:extLst>
      <p:ext uri="{BB962C8B-B14F-4D97-AF65-F5344CB8AC3E}">
        <p14:creationId xmlns:p14="http://schemas.microsoft.com/office/powerpoint/2010/main" val="13297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 calcmode="lin" valueType="num">
                                      <p:cBhvr additive="base">
                                        <p:cTn id="4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1" grpId="0"/>
      <p:bldP spid="12" grpId="0"/>
      <p:bldP spid="4"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p:cNvPr>
          <p:cNvPicPr>
            <a:picLocks noChangeAspect="1"/>
          </p:cNvPicPr>
          <p:nvPr/>
        </p:nvPicPr>
        <p:blipFill>
          <a:blip r:embed="rId3"/>
          <a:stretch>
            <a:fillRect/>
          </a:stretch>
        </p:blipFill>
        <p:spPr>
          <a:xfrm>
            <a:off x="4892140" y="897899"/>
            <a:ext cx="2586112" cy="2586112"/>
          </a:xfrm>
          <a:prstGeom prst="rect">
            <a:avLst/>
          </a:prstGeom>
          <a:ln>
            <a:solidFill>
              <a:schemeClr val="accent1"/>
            </a:solidFill>
          </a:ln>
        </p:spPr>
      </p:pic>
      <p:sp>
        <p:nvSpPr>
          <p:cNvPr id="3" name="TextBox 2"/>
          <p:cNvSpPr txBox="1"/>
          <p:nvPr/>
        </p:nvSpPr>
        <p:spPr>
          <a:xfrm>
            <a:off x="2478298" y="3487678"/>
            <a:ext cx="7413796" cy="769441"/>
          </a:xfrm>
          <a:prstGeom prst="rect">
            <a:avLst/>
          </a:prstGeom>
          <a:noFill/>
        </p:spPr>
        <p:txBody>
          <a:bodyPr wrap="square" rtlCol="0">
            <a:spAutoFit/>
          </a:bodyPr>
          <a:lstStyle/>
          <a:p>
            <a:pPr algn="ctr">
              <a:spcAft>
                <a:spcPts val="400"/>
              </a:spcAft>
            </a:pPr>
            <a:r>
              <a:rPr lang="en-US" sz="4400" b="1" dirty="0"/>
              <a:t>THE END</a:t>
            </a:r>
          </a:p>
        </p:txBody>
      </p:sp>
      <p:sp>
        <p:nvSpPr>
          <p:cNvPr id="2" name="Rectangle 1"/>
          <p:cNvSpPr/>
          <p:nvPr/>
        </p:nvSpPr>
        <p:spPr>
          <a:xfrm>
            <a:off x="3485001" y="4902674"/>
            <a:ext cx="5221997" cy="553998"/>
          </a:xfrm>
          <a:prstGeom prst="rect">
            <a:avLst/>
          </a:prstGeom>
        </p:spPr>
        <p:txBody>
          <a:bodyPr wrap="square">
            <a:spAutoFit/>
          </a:bodyPr>
          <a:lstStyle/>
          <a:p>
            <a:pPr algn="ctr"/>
            <a:r>
              <a:rPr lang="en-US" sz="1000" dirty="0">
                <a:latin typeface="Calibri" panose="020F0502020204030204" pitchFamily="34" charset="0"/>
                <a:ea typeface="Calibri" panose="020F0502020204030204" pitchFamily="34" charset="0"/>
                <a:cs typeface="Times New Roman" panose="02020603050405020304" pitchFamily="18" charset="0"/>
                <a:hlinkClick r:id="rId4"/>
              </a:rPr>
              <a:t>http://ai.eecs.umich.edu/people/conway/Memoirs/Talks/Syracuse_2019/Inside_Story_Talk.pptx</a:t>
            </a:r>
            <a:r>
              <a:rPr lang="en-US" sz="1000"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hlinkClick r:id="rId5"/>
              </a:rPr>
              <a:t>http://ai.eecs.umich.edu/people/conway/Memoirs/Talks/Syracuse_2019/Inside_Story_Talk.pdf</a:t>
            </a:r>
            <a:r>
              <a:rPr lang="en-US" sz="1000" dirty="0">
                <a:latin typeface="Calibri" panose="020F0502020204030204" pitchFamily="34" charset="0"/>
                <a:ea typeface="Calibri" panose="020F0502020204030204" pitchFamily="34" charset="0"/>
                <a:cs typeface="Times New Roman" panose="02020603050405020304" pitchFamily="18" charset="0"/>
              </a:rPr>
              <a:t> </a:t>
            </a:r>
            <a:r>
              <a:rPr lang="en-US" sz="1000" dirty="0"/>
              <a:t>       </a:t>
            </a:r>
          </a:p>
          <a:p>
            <a:pPr algn="ctr"/>
            <a:r>
              <a:rPr lang="en-US" sz="1000" dirty="0">
                <a:hlinkClick r:id="rId6"/>
              </a:rPr>
              <a:t>www.lynnconway.com</a:t>
            </a:r>
            <a:r>
              <a:rPr lang="en-US" sz="1000" dirty="0"/>
              <a:t> ; </a:t>
            </a:r>
            <a:r>
              <a:rPr lang="en-US" sz="1000" dirty="0">
                <a:hlinkClick r:id="rId7"/>
              </a:rPr>
              <a:t>conway@umich.edu</a:t>
            </a:r>
            <a:r>
              <a:rPr lang="en-US" sz="1000" dirty="0"/>
              <a:t> </a:t>
            </a:r>
          </a:p>
        </p:txBody>
      </p:sp>
      <p:sp>
        <p:nvSpPr>
          <p:cNvPr id="8" name="Rectangle 7"/>
          <p:cNvSpPr/>
          <p:nvPr/>
        </p:nvSpPr>
        <p:spPr>
          <a:xfrm>
            <a:off x="1772175" y="4139058"/>
            <a:ext cx="8826043" cy="769441"/>
          </a:xfrm>
          <a:prstGeom prst="rect">
            <a:avLst/>
          </a:prstGeom>
        </p:spPr>
        <p:txBody>
          <a:bodyPr wrap="square">
            <a:spAutoFit/>
          </a:bodyPr>
          <a:lstStyle/>
          <a:p>
            <a:pPr algn="ctr"/>
            <a:r>
              <a:rPr lang="en-US" sz="2000" dirty="0"/>
              <a:t>Moral Of The Story: </a:t>
            </a:r>
          </a:p>
          <a:p>
            <a:pPr algn="ctr"/>
            <a:r>
              <a:rPr lang="en-US" sz="2400" b="1" dirty="0"/>
              <a:t>“When Weirdness breaks out, don’t get upset . . . Do Science On It!”</a:t>
            </a:r>
          </a:p>
        </p:txBody>
      </p:sp>
      <p:sp>
        <p:nvSpPr>
          <p:cNvPr id="4" name="Rectangle 3"/>
          <p:cNvSpPr/>
          <p:nvPr/>
        </p:nvSpPr>
        <p:spPr>
          <a:xfrm>
            <a:off x="7020203" y="2963310"/>
            <a:ext cx="393056" cy="246221"/>
          </a:xfrm>
          <a:prstGeom prst="rect">
            <a:avLst/>
          </a:prstGeom>
        </p:spPr>
        <p:txBody>
          <a:bodyPr wrap="none">
            <a:spAutoFit/>
          </a:bodyPr>
          <a:lstStyle/>
          <a:p>
            <a:r>
              <a:rPr lang="en-US" sz="1000" dirty="0">
                <a:hlinkClick r:id="rId2"/>
              </a:rPr>
              <a:t>Link</a:t>
            </a:r>
            <a:endParaRPr lang="en-US" sz="1000" dirty="0"/>
          </a:p>
        </p:txBody>
      </p:sp>
    </p:spTree>
    <p:extLst>
      <p:ext uri="{BB962C8B-B14F-4D97-AF65-F5344CB8AC3E}">
        <p14:creationId xmlns:p14="http://schemas.microsoft.com/office/powerpoint/2010/main" val="512884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0061" y="1142768"/>
            <a:ext cx="5165393" cy="1592744"/>
          </a:xfrm>
          <a:prstGeom prst="rect">
            <a:avLst/>
          </a:prstGeom>
        </p:spPr>
        <p:txBody>
          <a:bodyPr wrap="square">
            <a:spAutoFit/>
          </a:bodyPr>
          <a:lstStyle/>
          <a:p>
            <a:pPr>
              <a:spcAft>
                <a:spcPts val="300"/>
              </a:spcAft>
            </a:pPr>
            <a:r>
              <a:rPr lang="en-US" sz="2400" b="1" dirty="0"/>
              <a:t>Questions for you to ponder:</a:t>
            </a:r>
          </a:p>
          <a:p>
            <a:pPr>
              <a:spcAft>
                <a:spcPts val="300"/>
              </a:spcAft>
            </a:pPr>
            <a:r>
              <a:rPr lang="en-US" sz="2200" dirty="0"/>
              <a:t>Have you noticed an innovation this week? </a:t>
            </a:r>
          </a:p>
          <a:p>
            <a:pPr>
              <a:spcAft>
                <a:spcPts val="300"/>
              </a:spcAft>
            </a:pPr>
            <a:r>
              <a:rPr lang="en-US" sz="2200" dirty="0"/>
              <a:t>Have you made an innovation this week?</a:t>
            </a:r>
          </a:p>
          <a:p>
            <a:pPr>
              <a:spcAft>
                <a:spcPts val="300"/>
              </a:spcAft>
            </a:pPr>
            <a:r>
              <a:rPr lang="en-US" sz="2200" dirty="0"/>
              <a:t>What is an innovation???</a:t>
            </a:r>
          </a:p>
        </p:txBody>
      </p:sp>
      <p:sp>
        <p:nvSpPr>
          <p:cNvPr id="8" name="Rectangle 7">
            <a:extLst>
              <a:ext uri="{FF2B5EF4-FFF2-40B4-BE49-F238E27FC236}">
                <a16:creationId xmlns:a16="http://schemas.microsoft.com/office/drawing/2014/main" id="{6AD1ABE0-AFB3-40D9-807D-4354327A834C}"/>
              </a:ext>
            </a:extLst>
          </p:cNvPr>
          <p:cNvSpPr/>
          <p:nvPr/>
        </p:nvSpPr>
        <p:spPr>
          <a:xfrm>
            <a:off x="2920061" y="2846472"/>
            <a:ext cx="7258186" cy="1618392"/>
          </a:xfrm>
          <a:prstGeom prst="rect">
            <a:avLst/>
          </a:prstGeom>
        </p:spPr>
        <p:txBody>
          <a:bodyPr wrap="square">
            <a:spAutoFit/>
          </a:bodyPr>
          <a:lstStyle/>
          <a:p>
            <a:pPr>
              <a:spcAft>
                <a:spcPts val="300"/>
              </a:spcAft>
            </a:pPr>
            <a:r>
              <a:rPr lang="en-US" sz="2400" b="1" dirty="0"/>
              <a:t>How can we better triangulate on what’s happening?</a:t>
            </a:r>
            <a:endParaRPr lang="en-US" sz="2400" dirty="0"/>
          </a:p>
          <a:p>
            <a:pPr>
              <a:spcAft>
                <a:spcPts val="300"/>
              </a:spcAft>
            </a:pPr>
            <a:r>
              <a:rPr lang="en-US" sz="2200" dirty="0"/>
              <a:t>Gain insights from the evolution of culture in animals.</a:t>
            </a:r>
          </a:p>
          <a:p>
            <a:pPr>
              <a:spcAft>
                <a:spcPts val="300"/>
              </a:spcAft>
            </a:pPr>
            <a:r>
              <a:rPr lang="en-US" sz="2200" dirty="0"/>
              <a:t>Recent learnings from </a:t>
            </a:r>
            <a:r>
              <a:rPr lang="en-US" sz="2200" dirty="0" err="1"/>
              <a:t>antropology</a:t>
            </a:r>
            <a:r>
              <a:rPr lang="en-US" sz="2200" dirty="0"/>
              <a:t>, sociology and history.</a:t>
            </a:r>
          </a:p>
          <a:p>
            <a:pPr>
              <a:spcAft>
                <a:spcPts val="300"/>
              </a:spcAft>
            </a:pPr>
            <a:r>
              <a:rPr lang="en-US" sz="2200" dirty="0"/>
              <a:t>Try envisioning future techno-social dynamical-systems . . . </a:t>
            </a:r>
          </a:p>
        </p:txBody>
      </p:sp>
      <p:sp>
        <p:nvSpPr>
          <p:cNvPr id="3" name="TextBox 2">
            <a:extLst>
              <a:ext uri="{FF2B5EF4-FFF2-40B4-BE49-F238E27FC236}">
                <a16:creationId xmlns:a16="http://schemas.microsoft.com/office/drawing/2014/main" id="{9F3E83C4-199A-4356-A3C8-1F3687BD6555}"/>
              </a:ext>
            </a:extLst>
          </p:cNvPr>
          <p:cNvSpPr txBox="1"/>
          <p:nvPr/>
        </p:nvSpPr>
        <p:spPr>
          <a:xfrm>
            <a:off x="2920060" y="4575824"/>
            <a:ext cx="7258186" cy="769441"/>
          </a:xfrm>
          <a:prstGeom prst="rect">
            <a:avLst/>
          </a:prstGeom>
          <a:noFill/>
        </p:spPr>
        <p:txBody>
          <a:bodyPr wrap="square" rtlCol="0">
            <a:spAutoFit/>
          </a:bodyPr>
          <a:lstStyle/>
          <a:p>
            <a:r>
              <a:rPr lang="en-US" sz="2200" b="1" dirty="0"/>
              <a:t>Why and how all this could be very-different in the future:</a:t>
            </a:r>
          </a:p>
          <a:p>
            <a:r>
              <a:rPr lang="en-US" sz="2200" dirty="0"/>
              <a:t>The effects of ‘leaving tracks’ in real-time as we innovate . . .</a:t>
            </a:r>
          </a:p>
        </p:txBody>
      </p:sp>
      <p:sp>
        <p:nvSpPr>
          <p:cNvPr id="4" name="Rectangle 3">
            <a:extLst>
              <a:ext uri="{FF2B5EF4-FFF2-40B4-BE49-F238E27FC236}">
                <a16:creationId xmlns:a16="http://schemas.microsoft.com/office/drawing/2014/main" id="{3D814F35-C05D-4716-BBF0-94C1ADDB8C62}"/>
              </a:ext>
            </a:extLst>
          </p:cNvPr>
          <p:cNvSpPr/>
          <p:nvPr/>
        </p:nvSpPr>
        <p:spPr>
          <a:xfrm>
            <a:off x="1576848" y="1058986"/>
            <a:ext cx="1028680" cy="584775"/>
          </a:xfrm>
          <a:prstGeom prst="rect">
            <a:avLst/>
          </a:prstGeom>
        </p:spPr>
        <p:txBody>
          <a:bodyPr wrap="none">
            <a:spAutoFit/>
          </a:bodyPr>
          <a:lstStyle/>
          <a:p>
            <a:pPr>
              <a:spcAft>
                <a:spcPts val="1200"/>
              </a:spcAft>
            </a:pPr>
            <a:r>
              <a:rPr lang="en-US" sz="3200" b="1" dirty="0"/>
              <a:t>Q/A!</a:t>
            </a:r>
          </a:p>
        </p:txBody>
      </p:sp>
    </p:spTree>
    <p:extLst>
      <p:ext uri="{BB962C8B-B14F-4D97-AF65-F5344CB8AC3E}">
        <p14:creationId xmlns:p14="http://schemas.microsoft.com/office/powerpoint/2010/main" val="108013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 calcmode="lin" valueType="num">
                                      <p:cBhvr additive="base">
                                        <p:cTn id="2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 calcmode="lin" valueType="num">
                                      <p:cBhvr additive="base">
                                        <p:cTn id="3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 calcmode="lin" valueType="num">
                                      <p:cBhvr additive="base">
                                        <p:cTn id="3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 calcmode="lin" valueType="num">
                                      <p:cBhvr additive="base">
                                        <p:cTn id="4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 calcmode="lin" valueType="num">
                                      <p:cBhvr additive="base">
                                        <p:cTn id="4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24C22E-D93E-4BE6-8966-5B0E72E30158}"/>
              </a:ext>
            </a:extLst>
          </p:cNvPr>
          <p:cNvSpPr txBox="1"/>
          <p:nvPr/>
        </p:nvSpPr>
        <p:spPr>
          <a:xfrm>
            <a:off x="4133941" y="1734171"/>
            <a:ext cx="3984687" cy="2231380"/>
          </a:xfrm>
          <a:prstGeom prst="rect">
            <a:avLst/>
          </a:prstGeom>
          <a:noFill/>
        </p:spPr>
        <p:txBody>
          <a:bodyPr wrap="square" rtlCol="0">
            <a:spAutoFit/>
          </a:bodyPr>
          <a:lstStyle/>
          <a:p>
            <a:pPr>
              <a:spcAft>
                <a:spcPts val="600"/>
              </a:spcAft>
            </a:pPr>
            <a:r>
              <a:rPr lang="en-US" sz="2800" b="1" dirty="0"/>
              <a:t>APPENDICES:</a:t>
            </a:r>
          </a:p>
          <a:p>
            <a:pPr>
              <a:spcAft>
                <a:spcPts val="400"/>
              </a:spcAft>
            </a:pPr>
            <a:r>
              <a:rPr lang="en-US" sz="2400" dirty="0"/>
              <a:t>A1. Thought Experiment</a:t>
            </a:r>
          </a:p>
          <a:p>
            <a:pPr>
              <a:spcAft>
                <a:spcPts val="400"/>
              </a:spcAft>
            </a:pPr>
            <a:r>
              <a:rPr lang="en-US" sz="2400" dirty="0"/>
              <a:t>A2. Further Readings</a:t>
            </a:r>
          </a:p>
          <a:p>
            <a:pPr>
              <a:spcAft>
                <a:spcPts val="400"/>
              </a:spcAft>
            </a:pPr>
            <a:r>
              <a:rPr lang="en-US" sz="2400" dirty="0"/>
              <a:t>A3. The Many Shades of ‘Out’</a:t>
            </a:r>
          </a:p>
          <a:p>
            <a:pPr>
              <a:spcAft>
                <a:spcPts val="400"/>
              </a:spcAft>
            </a:pPr>
            <a:r>
              <a:rPr lang="en-US" sz="2400" dirty="0"/>
              <a:t>A4. References</a:t>
            </a:r>
          </a:p>
        </p:txBody>
      </p:sp>
    </p:spTree>
    <p:extLst>
      <p:ext uri="{BB962C8B-B14F-4D97-AF65-F5344CB8AC3E}">
        <p14:creationId xmlns:p14="http://schemas.microsoft.com/office/powerpoint/2010/main" val="440956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89579" y="714285"/>
            <a:ext cx="10176940" cy="5278368"/>
          </a:xfrm>
          <a:prstGeom prst="rect">
            <a:avLst/>
          </a:prstGeom>
          <a:noFill/>
        </p:spPr>
        <p:txBody>
          <a:bodyPr wrap="square" rtlCol="0">
            <a:spAutoFit/>
          </a:bodyPr>
          <a:lstStyle/>
          <a:p>
            <a:pPr algn="just"/>
            <a:r>
              <a:rPr lang="en-US" sz="2400" b="1" dirty="0"/>
              <a:t>A1. Thought experiment!**</a:t>
            </a:r>
            <a:endParaRPr lang="en-US" sz="2000" dirty="0"/>
          </a:p>
          <a:p>
            <a:pPr algn="just"/>
            <a:endParaRPr lang="en-US" sz="1200" dirty="0"/>
          </a:p>
          <a:p>
            <a:pPr algn="just">
              <a:spcAft>
                <a:spcPts val="1200"/>
              </a:spcAft>
            </a:pPr>
            <a:r>
              <a:rPr lang="en-US" sz="2000" dirty="0"/>
              <a:t>“The most remarkable of such examples comes from the work of the Japanese Monkey Center where macaques were isolated in groups on small islands, and differences in the behavior patterns of different island populations arose by cultural evolution . . . </a:t>
            </a:r>
          </a:p>
          <a:p>
            <a:pPr algn="just">
              <a:spcAft>
                <a:spcPts val="1200"/>
              </a:spcAft>
            </a:pPr>
            <a:r>
              <a:rPr lang="en-US" sz="2000" dirty="0"/>
              <a:t>The greatest achievement is that of Imo, the female genius among the macaques. </a:t>
            </a:r>
          </a:p>
          <a:p>
            <a:pPr algn="just">
              <a:spcAft>
                <a:spcPts val="1200"/>
              </a:spcAft>
            </a:pPr>
            <a:r>
              <a:rPr lang="en-US" sz="2000" dirty="0"/>
              <a:t>At the age of two she invented washing the sand off sweet potatoes before eating them, and at a later date she found a way of separating wheat from sand by throwing the mixture in the water and skimming off the wheat from the surface. </a:t>
            </a:r>
          </a:p>
          <a:p>
            <a:pPr algn="just"/>
            <a:r>
              <a:rPr lang="en-US" sz="2000" dirty="0"/>
              <a:t>These discoveries spread slowly through the colony, although in general the older individuals were the last to acquire the new tricks.”***</a:t>
            </a:r>
          </a:p>
          <a:p>
            <a:pPr lvl="0"/>
            <a:endParaRPr lang="en-US" sz="2000" dirty="0"/>
          </a:p>
          <a:p>
            <a:pPr lvl="0"/>
            <a:r>
              <a:rPr lang="en-US" sz="1200" dirty="0">
                <a:solidFill>
                  <a:prstClr val="black"/>
                </a:solidFill>
              </a:rPr>
              <a:t>      </a:t>
            </a:r>
          </a:p>
          <a:p>
            <a:pPr lvl="0"/>
            <a:endParaRPr lang="en-US" sz="1200" dirty="0">
              <a:solidFill>
                <a:prstClr val="black"/>
              </a:solidFill>
            </a:endParaRPr>
          </a:p>
          <a:p>
            <a:pPr lvl="0"/>
            <a:endParaRPr lang="en-US" sz="1200" dirty="0">
              <a:solidFill>
                <a:prstClr val="black"/>
              </a:solidFill>
            </a:endParaRPr>
          </a:p>
          <a:p>
            <a:pPr lvl="0"/>
            <a:endParaRPr lang="en-US" sz="1200" dirty="0"/>
          </a:p>
          <a:p>
            <a:pPr algn="just"/>
            <a:r>
              <a:rPr lang="en-US" sz="1200" dirty="0"/>
              <a:t>     ***</a:t>
            </a:r>
            <a:r>
              <a:rPr lang="en-US" sz="1100" dirty="0">
                <a:hlinkClick r:id="rId2"/>
              </a:rPr>
              <a:t>John Tyler Bonner</a:t>
            </a:r>
            <a:r>
              <a:rPr lang="en-US" sz="1100" dirty="0"/>
              <a:t>, </a:t>
            </a:r>
            <a:r>
              <a:rPr lang="en-US" sz="1100" i="1" dirty="0">
                <a:hlinkClick r:id="rId3"/>
              </a:rPr>
              <a:t>The Evolution of Culture in Animals</a:t>
            </a:r>
            <a:r>
              <a:rPr lang="en-US" sz="1100" dirty="0"/>
              <a:t>, </a:t>
            </a:r>
          </a:p>
          <a:p>
            <a:pPr algn="just"/>
            <a:r>
              <a:rPr lang="en-US" sz="1100" dirty="0"/>
              <a:t>           Princeton University Press, 1980, p.184.</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8561" y="4285756"/>
            <a:ext cx="4597299" cy="1709592"/>
          </a:xfrm>
          <a:prstGeom prst="rect">
            <a:avLst/>
          </a:prstGeom>
        </p:spPr>
      </p:pic>
      <p:sp>
        <p:nvSpPr>
          <p:cNvPr id="3" name="TextBox 2"/>
          <p:cNvSpPr txBox="1"/>
          <p:nvPr/>
        </p:nvSpPr>
        <p:spPr>
          <a:xfrm>
            <a:off x="6078049" y="5630059"/>
            <a:ext cx="680571" cy="307777"/>
          </a:xfrm>
          <a:prstGeom prst="rect">
            <a:avLst/>
          </a:prstGeom>
          <a:noFill/>
        </p:spPr>
        <p:txBody>
          <a:bodyPr wrap="none" rtlCol="0">
            <a:spAutoFit/>
          </a:bodyPr>
          <a:lstStyle/>
          <a:p>
            <a:r>
              <a:rPr lang="en-US" sz="1400" dirty="0">
                <a:hlinkClick r:id="rId5"/>
              </a:rPr>
              <a:t>Source</a:t>
            </a:r>
            <a:endParaRPr lang="en-US" sz="1400" dirty="0"/>
          </a:p>
        </p:txBody>
      </p:sp>
      <p:sp>
        <p:nvSpPr>
          <p:cNvPr id="6" name="Rectangle 5"/>
          <p:cNvSpPr/>
          <p:nvPr/>
        </p:nvSpPr>
        <p:spPr>
          <a:xfrm>
            <a:off x="1187302" y="4904106"/>
            <a:ext cx="4080600" cy="646331"/>
          </a:xfrm>
          <a:prstGeom prst="rect">
            <a:avLst/>
          </a:prstGeom>
        </p:spPr>
        <p:txBody>
          <a:bodyPr wrap="square">
            <a:spAutoFit/>
          </a:bodyPr>
          <a:lstStyle/>
          <a:p>
            <a:pPr lvl="0"/>
            <a:r>
              <a:rPr lang="en-US" sz="1200" dirty="0">
                <a:solidFill>
                  <a:prstClr val="black"/>
                </a:solidFill>
              </a:rPr>
              <a:t>**As unfolded by Lynn to mystified audiences decades ago </a:t>
            </a:r>
          </a:p>
          <a:p>
            <a:pPr lvl="0"/>
            <a:r>
              <a:rPr lang="en-US" sz="1200" dirty="0">
                <a:solidFill>
                  <a:prstClr val="black"/>
                </a:solidFill>
              </a:rPr>
              <a:t>     in her spirited keynotes at Spring </a:t>
            </a:r>
            <a:r>
              <a:rPr lang="en-US" sz="1200" dirty="0" err="1">
                <a:solidFill>
                  <a:prstClr val="black"/>
                </a:solidFill>
              </a:rPr>
              <a:t>Compcon</a:t>
            </a:r>
            <a:r>
              <a:rPr lang="en-US" sz="1200" dirty="0">
                <a:solidFill>
                  <a:prstClr val="black"/>
                </a:solidFill>
              </a:rPr>
              <a:t> ’83 and DAC ‘84.</a:t>
            </a:r>
            <a:endParaRPr lang="en-US" sz="2000" dirty="0">
              <a:solidFill>
                <a:prstClr val="black"/>
              </a:solidFill>
            </a:endParaRPr>
          </a:p>
          <a:p>
            <a:pPr lvl="0" algn="just"/>
            <a:r>
              <a:rPr lang="en-US" sz="1200" dirty="0">
                <a:solidFill>
                  <a:prstClr val="black"/>
                </a:solidFill>
              </a:rPr>
              <a:t> </a:t>
            </a:r>
            <a:endParaRPr lang="en-US" dirty="0"/>
          </a:p>
        </p:txBody>
      </p:sp>
    </p:spTree>
    <p:extLst>
      <p:ext uri="{BB962C8B-B14F-4D97-AF65-F5344CB8AC3E}">
        <p14:creationId xmlns:p14="http://schemas.microsoft.com/office/powerpoint/2010/main" val="422565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 calcmode="lin" valueType="num">
                                      <p:cBhvr additive="base">
                                        <p:cTn id="2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anim calcmode="lin" valueType="num">
                                      <p:cBhvr additive="base">
                                        <p:cTn id="27"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1" end="1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anim calcmode="lin" valueType="num">
                                      <p:cBhvr additive="base">
                                        <p:cTn id="31"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2893" y="1674264"/>
            <a:ext cx="7985498" cy="3966811"/>
          </a:xfrm>
          <a:prstGeom prst="rect">
            <a:avLst/>
          </a:prstGeom>
          <a:ln>
            <a:solidFill>
              <a:schemeClr val="accent1"/>
            </a:solidFill>
          </a:ln>
        </p:spPr>
      </p:pic>
      <p:sp>
        <p:nvSpPr>
          <p:cNvPr id="4" name="TextBox 3"/>
          <p:cNvSpPr txBox="1"/>
          <p:nvPr/>
        </p:nvSpPr>
        <p:spPr>
          <a:xfrm>
            <a:off x="2505755" y="825409"/>
            <a:ext cx="7263487" cy="707886"/>
          </a:xfrm>
          <a:prstGeom prst="rect">
            <a:avLst/>
          </a:prstGeom>
          <a:noFill/>
        </p:spPr>
        <p:txBody>
          <a:bodyPr wrap="square" rtlCol="0">
            <a:spAutoFit/>
          </a:bodyPr>
          <a:lstStyle/>
          <a:p>
            <a:r>
              <a:rPr lang="en-US" sz="2000" dirty="0"/>
              <a:t>Now recall our discussion about ‘Exponentiation’, where we </a:t>
            </a:r>
          </a:p>
          <a:p>
            <a:r>
              <a:rPr lang="en-US" sz="2000" dirty="0"/>
              <a:t>visualized the </a:t>
            </a:r>
            <a:r>
              <a:rPr lang="en-US" sz="2000" i="1" dirty="0"/>
              <a:t>compounding of techno-social-system “interest” </a:t>
            </a:r>
            <a:r>
              <a:rPr lang="en-US" sz="2000" dirty="0"/>
              <a:t>. . . </a:t>
            </a:r>
          </a:p>
        </p:txBody>
      </p:sp>
      <p:sp>
        <p:nvSpPr>
          <p:cNvPr id="5" name="TextBox 4"/>
          <p:cNvSpPr txBox="1"/>
          <p:nvPr/>
        </p:nvSpPr>
        <p:spPr>
          <a:xfrm>
            <a:off x="2968669" y="1782849"/>
            <a:ext cx="763571" cy="307777"/>
          </a:xfrm>
          <a:prstGeom prst="rect">
            <a:avLst/>
          </a:prstGeom>
          <a:noFill/>
        </p:spPr>
        <p:txBody>
          <a:bodyPr wrap="squar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17755853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61134" y="5567418"/>
            <a:ext cx="2217851" cy="276999"/>
          </a:xfrm>
          <a:prstGeom prst="rect">
            <a:avLst/>
          </a:prstGeom>
          <a:noFill/>
        </p:spPr>
        <p:txBody>
          <a:bodyPr wrap="none" rtlCol="0">
            <a:spAutoFit/>
          </a:bodyPr>
          <a:lstStyle/>
          <a:p>
            <a:r>
              <a:rPr lang="en-US" sz="1200" dirty="0">
                <a:hlinkClick r:id="rId2"/>
              </a:rPr>
              <a:t>NASA</a:t>
            </a:r>
            <a:r>
              <a:rPr lang="en-US" sz="1200" dirty="0"/>
              <a:t>: Earth from space at night </a:t>
            </a:r>
          </a:p>
        </p:txBody>
      </p:sp>
      <p:sp>
        <p:nvSpPr>
          <p:cNvPr id="7" name="TextBox 6"/>
          <p:cNvSpPr txBox="1"/>
          <p:nvPr/>
        </p:nvSpPr>
        <p:spPr>
          <a:xfrm>
            <a:off x="1161134" y="582696"/>
            <a:ext cx="9017512" cy="707886"/>
          </a:xfrm>
          <a:prstGeom prst="rect">
            <a:avLst/>
          </a:prstGeom>
          <a:noFill/>
        </p:spPr>
        <p:txBody>
          <a:bodyPr wrap="square" rtlCol="0">
            <a:spAutoFit/>
          </a:bodyPr>
          <a:lstStyle/>
          <a:p>
            <a:r>
              <a:rPr lang="en-US" sz="2000" dirty="0"/>
              <a:t>Now imagine what’s going on out there . . . all around the world . . . </a:t>
            </a:r>
          </a:p>
          <a:p>
            <a:r>
              <a:rPr lang="en-US" sz="2000" dirty="0"/>
              <a:t>as our internet connects ever-more-people and chip-empowered-things:</a:t>
            </a:r>
          </a:p>
        </p:txBody>
      </p:sp>
      <p:sp>
        <p:nvSpPr>
          <p:cNvPr id="8" name="TextBox 7"/>
          <p:cNvSpPr txBox="1"/>
          <p:nvPr/>
        </p:nvSpPr>
        <p:spPr>
          <a:xfrm>
            <a:off x="6575377" y="5567418"/>
            <a:ext cx="4634154" cy="400110"/>
          </a:xfrm>
          <a:prstGeom prst="rect">
            <a:avLst/>
          </a:prstGeom>
          <a:noFill/>
        </p:spPr>
        <p:txBody>
          <a:bodyPr wrap="none" rtlCol="0">
            <a:spAutoFit/>
          </a:bodyPr>
          <a:lstStyle/>
          <a:p>
            <a:r>
              <a:rPr lang="en-US" sz="2000" b="1" dirty="0"/>
              <a:t>Setting the stage for what comes next . . . </a:t>
            </a:r>
          </a:p>
        </p:txBody>
      </p:sp>
      <p:pic>
        <p:nvPicPr>
          <p:cNvPr id="3" name="Picture 2" descr="A picture containing swimming, sport, water sport&#10;&#10;Description automatically generated">
            <a:extLst>
              <a:ext uri="{FF2B5EF4-FFF2-40B4-BE49-F238E27FC236}">
                <a16:creationId xmlns:a16="http://schemas.microsoft.com/office/drawing/2014/main" id="{374DB809-5CF1-4AA4-98C0-4A6FC378D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777" y="1290582"/>
            <a:ext cx="9670445" cy="4259832"/>
          </a:xfrm>
          <a:prstGeom prst="rect">
            <a:avLst/>
          </a:prstGeom>
        </p:spPr>
      </p:pic>
    </p:spTree>
    <p:extLst>
      <p:ext uri="{BB962C8B-B14F-4D97-AF65-F5344CB8AC3E}">
        <p14:creationId xmlns:p14="http://schemas.microsoft.com/office/powerpoint/2010/main" val="140569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8658" y="859710"/>
            <a:ext cx="6682331" cy="707886"/>
          </a:xfrm>
          <a:prstGeom prst="rect">
            <a:avLst/>
          </a:prstGeom>
          <a:noFill/>
        </p:spPr>
        <p:txBody>
          <a:bodyPr wrap="square" rtlCol="0">
            <a:spAutoFit/>
          </a:bodyPr>
          <a:lstStyle/>
          <a:p>
            <a:pPr algn="ctr"/>
            <a:r>
              <a:rPr lang="en-US" sz="2000" b="1" dirty="0"/>
              <a:t>With that as backdrop, let’s now examine</a:t>
            </a:r>
          </a:p>
          <a:p>
            <a:pPr algn="ctr"/>
            <a:r>
              <a:rPr lang="en-US" sz="2000" b="1" dirty="0"/>
              <a:t>history’s treatment of women’s contributions in STEM</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5888" y="1683761"/>
            <a:ext cx="6927873" cy="3895028"/>
          </a:xfrm>
          <a:prstGeom prst="rect">
            <a:avLst/>
          </a:prstGeom>
        </p:spPr>
      </p:pic>
      <p:sp>
        <p:nvSpPr>
          <p:cNvPr id="4" name="Rectangle 3"/>
          <p:cNvSpPr/>
          <p:nvPr/>
        </p:nvSpPr>
        <p:spPr>
          <a:xfrm>
            <a:off x="9084420" y="5578789"/>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2097010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21049" y="1000257"/>
            <a:ext cx="7197373" cy="369332"/>
          </a:xfrm>
          <a:prstGeom prst="rect">
            <a:avLst/>
          </a:prstGeom>
          <a:noFill/>
        </p:spPr>
        <p:txBody>
          <a:bodyPr wrap="square" rtlCol="0">
            <a:spAutoFit/>
          </a:bodyPr>
          <a:lstStyle/>
          <a:p>
            <a:r>
              <a:rPr lang="en-US" b="1" dirty="0"/>
              <a:t>. . . But that’s another story and another lecture! </a:t>
            </a:r>
            <a:r>
              <a:rPr lang="en-US" b="1" dirty="0">
                <a:solidFill>
                  <a:schemeClr val="bg2">
                    <a:lumMod val="75000"/>
                  </a:schemeClr>
                </a:solidFill>
              </a:rPr>
              <a:t>(see links below) </a:t>
            </a:r>
            <a:r>
              <a:rPr lang="en-US" b="1" dirty="0"/>
              <a:t>. . .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892" y="1479781"/>
            <a:ext cx="7364795" cy="3728644"/>
          </a:xfrm>
          <a:prstGeom prst="rect">
            <a:avLst/>
          </a:prstGeom>
          <a:ln>
            <a:solidFill>
              <a:schemeClr val="accent1"/>
            </a:solidFill>
          </a:ln>
        </p:spPr>
      </p:pic>
      <p:sp>
        <p:nvSpPr>
          <p:cNvPr id="5" name="Rectangle 4"/>
          <p:cNvSpPr/>
          <p:nvPr/>
        </p:nvSpPr>
        <p:spPr>
          <a:xfrm>
            <a:off x="3458456" y="5318617"/>
            <a:ext cx="5275088" cy="430887"/>
          </a:xfrm>
          <a:prstGeom prst="rect">
            <a:avLst/>
          </a:prstGeom>
        </p:spPr>
        <p:txBody>
          <a:bodyPr wrap="square">
            <a:spAutoFit/>
          </a:bodyPr>
          <a:lstStyle/>
          <a:p>
            <a:pPr algn="ctr"/>
            <a:r>
              <a:rPr lang="en-US" sz="1100" dirty="0">
                <a:hlinkClick r:id="rId3"/>
              </a:rPr>
              <a:t>http://ai.eecs.umich.edu/people/conway/Memoirs/Talks/UVIC/Techno_Social_Talk.pptx</a:t>
            </a:r>
            <a:r>
              <a:rPr lang="en-US" sz="1100" dirty="0"/>
              <a:t> </a:t>
            </a:r>
          </a:p>
          <a:p>
            <a:pPr algn="ctr"/>
            <a:r>
              <a:rPr lang="en-US" sz="1100" dirty="0">
                <a:hlinkClick r:id="rId4"/>
              </a:rPr>
              <a:t>http://ai.eecs.umich.edu/people/conway/Memoirs/Talks/UVIC/Techno_Social_Talk.pdf</a:t>
            </a:r>
            <a:endParaRPr lang="en-US" sz="1100" dirty="0"/>
          </a:p>
        </p:txBody>
      </p:sp>
    </p:spTree>
    <p:extLst>
      <p:ext uri="{BB962C8B-B14F-4D97-AF65-F5344CB8AC3E}">
        <p14:creationId xmlns:p14="http://schemas.microsoft.com/office/powerpoint/2010/main" val="40138783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8741A6-4CAD-4BB7-84F8-33C130C95E86}"/>
              </a:ext>
            </a:extLst>
          </p:cNvPr>
          <p:cNvSpPr/>
          <p:nvPr/>
        </p:nvSpPr>
        <p:spPr>
          <a:xfrm>
            <a:off x="1885024" y="2917907"/>
            <a:ext cx="3931328" cy="2123658"/>
          </a:xfrm>
          <a:prstGeom prst="rect">
            <a:avLst/>
          </a:prstGeom>
        </p:spPr>
        <p:txBody>
          <a:bodyPr wrap="square">
            <a:spAutoFit/>
          </a:bodyPr>
          <a:lstStyle/>
          <a:p>
            <a:pPr>
              <a:lnSpc>
                <a:spcPct val="106000"/>
              </a:lnSpc>
            </a:pPr>
            <a:r>
              <a:rPr lang="en-US" sz="2000" b="1" dirty="0">
                <a:latin typeface="Calibri" panose="020F0502020204030204" pitchFamily="34" charset="0"/>
                <a:ea typeface="Times New Roman" panose="02020603050405020304" pitchFamily="18" charset="0"/>
                <a:cs typeface="Calibri" panose="020F0502020204030204" pitchFamily="34" charset="0"/>
              </a:rPr>
              <a:t>Lynn Conway, “The Disappeared: Beyond Winning and Losing”, </a:t>
            </a:r>
            <a:r>
              <a:rPr lang="en-US" sz="2000" b="1" i="1" dirty="0">
                <a:latin typeface="Calibri" panose="020F0502020204030204" pitchFamily="34" charset="0"/>
                <a:ea typeface="Times New Roman" panose="02020603050405020304" pitchFamily="18" charset="0"/>
                <a:cs typeface="Calibri" panose="020F0502020204030204" pitchFamily="34" charset="0"/>
              </a:rPr>
              <a:t>IEEE Computer</a:t>
            </a:r>
            <a:r>
              <a:rPr lang="en-US" sz="2000" b="1" dirty="0">
                <a:latin typeface="Calibri" panose="020F0502020204030204" pitchFamily="34" charset="0"/>
                <a:ea typeface="Times New Roman" panose="02020603050405020304" pitchFamily="18" charset="0"/>
                <a:cs typeface="Calibri" panose="020F0502020204030204" pitchFamily="34" charset="0"/>
              </a:rPr>
              <a:t>, Oct. 2018, pp. 66-73.</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r>
              <a:rPr lang="en-US" sz="1100" u="sng"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3"/>
              </a:rPr>
              <a:t>https://www.computer.org/csdl/magazine/co/2018/10/mco2018100066/17D45WXIkDI</a:t>
            </a:r>
            <a:r>
              <a:rPr lang="en-US" sz="1100" dirty="0">
                <a:latin typeface="Calibri" panose="020F0502020204030204" pitchFamily="34" charset="0"/>
                <a:ea typeface="Times New Roman" panose="02020603050405020304" pitchFamily="18" charset="0"/>
                <a:cs typeface="Calibri" panose="020F0502020204030204" pitchFamily="34" charset="0"/>
              </a:rPr>
              <a:t>  (</a:t>
            </a:r>
            <a:r>
              <a:rPr lang="en-US" sz="1100" b="1" dirty="0">
                <a:latin typeface="Calibri" panose="020F0502020204030204" pitchFamily="34" charset="0"/>
                <a:ea typeface="Times New Roman" panose="02020603050405020304" pitchFamily="18" charset="0"/>
                <a:cs typeface="Calibri" panose="020F0502020204030204" pitchFamily="34" charset="0"/>
              </a:rPr>
              <a:t>HTML</a:t>
            </a:r>
            <a:r>
              <a:rPr lang="en-US" sz="1100" dirty="0">
                <a:latin typeface="Calibri" panose="020F0502020204030204" pitchFamily="34" charset="0"/>
                <a:ea typeface="Times New Roman" panose="02020603050405020304" pitchFamily="18" charset="0"/>
                <a:cs typeface="Calibri" panose="020F0502020204030204" pitchFamily="34" charset="0"/>
              </a:rPr>
              <a:t>)  </a:t>
            </a:r>
          </a:p>
          <a:p>
            <a:pPr>
              <a:lnSpc>
                <a:spcPct val="106000"/>
              </a:lnSpc>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r>
              <a:rPr lang="en-US" sz="1100" u="sng"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4"/>
              </a:rPr>
              <a:t>http://ai.eecs.umich.edu/people/conway/Memoirs/IEEE_Computer/The_Disappeared_-_Beyond_Winning_and_Losing.pdf</a:t>
            </a:r>
            <a:r>
              <a:rPr lang="en-US" sz="1100" dirty="0">
                <a:latin typeface="Calibri" panose="020F0502020204030204" pitchFamily="34" charset="0"/>
                <a:ea typeface="Times New Roman" panose="02020603050405020304" pitchFamily="18" charset="0"/>
                <a:cs typeface="Calibri" panose="020F0502020204030204" pitchFamily="34" charset="0"/>
              </a:rPr>
              <a:t>  (</a:t>
            </a:r>
            <a:r>
              <a:rPr lang="en-US" sz="1100" b="1" dirty="0">
                <a:latin typeface="Calibri" panose="020F0502020204030204" pitchFamily="34" charset="0"/>
                <a:ea typeface="Times New Roman" panose="02020603050405020304" pitchFamily="18" charset="0"/>
                <a:cs typeface="Calibri" panose="020F0502020204030204" pitchFamily="34" charset="0"/>
              </a:rPr>
              <a:t>PDF</a:t>
            </a:r>
            <a:r>
              <a:rPr lang="en-US" sz="1100" dirty="0">
                <a:latin typeface="Calibri" panose="020F0502020204030204" pitchFamily="34" charset="0"/>
                <a:ea typeface="Times New Roman" panose="02020603050405020304" pitchFamily="18" charset="0"/>
                <a:cs typeface="Calibri" panose="020F0502020204030204" pitchFamily="34"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close up of text on a white background&#10;&#10;Description automatically generated">
            <a:hlinkClick r:id="rId4"/>
            <a:extLst>
              <a:ext uri="{FF2B5EF4-FFF2-40B4-BE49-F238E27FC236}">
                <a16:creationId xmlns:a16="http://schemas.microsoft.com/office/drawing/2014/main" id="{0D00AFEF-6A6D-4A3A-A40A-E571CF091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4424" y="907113"/>
            <a:ext cx="3655768" cy="4948824"/>
          </a:xfrm>
          <a:prstGeom prst="rect">
            <a:avLst/>
          </a:prstGeom>
          <a:ln>
            <a:solidFill>
              <a:schemeClr val="accent1"/>
            </a:solidFill>
          </a:ln>
        </p:spPr>
      </p:pic>
      <p:sp>
        <p:nvSpPr>
          <p:cNvPr id="6" name="Rectangle 5">
            <a:extLst>
              <a:ext uri="{FF2B5EF4-FFF2-40B4-BE49-F238E27FC236}">
                <a16:creationId xmlns:a16="http://schemas.microsoft.com/office/drawing/2014/main" id="{44DAF980-178F-40D9-B454-CC70B3DDA641}"/>
              </a:ext>
            </a:extLst>
          </p:cNvPr>
          <p:cNvSpPr/>
          <p:nvPr/>
        </p:nvSpPr>
        <p:spPr>
          <a:xfrm>
            <a:off x="1885024" y="1164566"/>
            <a:ext cx="4498021" cy="1546577"/>
          </a:xfrm>
          <a:prstGeom prst="rect">
            <a:avLst/>
          </a:prstGeom>
        </p:spPr>
        <p:txBody>
          <a:bodyPr wrap="square">
            <a:spAutoFit/>
          </a:bodyPr>
          <a:lstStyle/>
          <a:p>
            <a:pPr lvl="0">
              <a:lnSpc>
                <a:spcPct val="106000"/>
              </a:lnSpc>
            </a:pPr>
            <a:r>
              <a:rPr lang="en-US" sz="2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A2. Further Readings:</a:t>
            </a:r>
          </a:p>
          <a:p>
            <a:pPr lvl="0">
              <a:lnSpc>
                <a:spcPct val="106000"/>
              </a:lnSpc>
            </a:pPr>
            <a:r>
              <a:rPr lang="en-US" sz="1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p>
          <a:p>
            <a:pPr lvl="0">
              <a:lnSpc>
                <a:spcPct val="106000"/>
              </a:lnSpc>
            </a:pPr>
            <a:r>
              <a:rPr lang="en-US" sz="2000" dirty="0">
                <a:solidFill>
                  <a:prstClr val="black"/>
                </a:solidFill>
                <a:latin typeface="Calibri" panose="020F0502020204030204" pitchFamily="34" charset="0"/>
                <a:ea typeface="Times New Roman" panose="02020603050405020304" pitchFamily="18" charset="0"/>
                <a:cs typeface="Calibri" panose="020F0502020204030204" pitchFamily="34" charset="0"/>
              </a:rPr>
              <a:t>To learn more about the "disappearance" of women in STEM and my conjecture about its causes, see this recent report:</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443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6683" y="835308"/>
            <a:ext cx="3552824" cy="830997"/>
          </a:xfrm>
          <a:prstGeom prst="rect">
            <a:avLst/>
          </a:prstGeom>
          <a:noFill/>
        </p:spPr>
        <p:txBody>
          <a:bodyPr wrap="square" rtlCol="0">
            <a:spAutoFit/>
          </a:bodyPr>
          <a:lstStyle/>
          <a:p>
            <a:pPr algn="ctr"/>
            <a:r>
              <a:rPr lang="en-US" sz="1600" dirty="0"/>
              <a:t>For more about Xerox PARC and </a:t>
            </a:r>
          </a:p>
          <a:p>
            <a:pPr algn="ctr"/>
            <a:r>
              <a:rPr lang="en-US" sz="1600" dirty="0"/>
              <a:t>the amazing things done there, see </a:t>
            </a:r>
          </a:p>
          <a:p>
            <a:pPr algn="ctr"/>
            <a:r>
              <a:rPr lang="en-US" sz="1600" dirty="0">
                <a:hlinkClick r:id="rId2"/>
              </a:rPr>
              <a:t>Michael </a:t>
            </a:r>
            <a:r>
              <a:rPr lang="en-US" sz="1600" dirty="0" err="1">
                <a:hlinkClick r:id="rId2"/>
              </a:rPr>
              <a:t>Hiltzik</a:t>
            </a:r>
            <a:r>
              <a:rPr lang="en-US" sz="1600" dirty="0" err="1"/>
              <a:t>’s</a:t>
            </a:r>
            <a:r>
              <a:rPr lang="en-US" sz="1600" dirty="0"/>
              <a:t> </a:t>
            </a:r>
            <a:r>
              <a:rPr lang="en-US" sz="1600" i="1" dirty="0">
                <a:hlinkClick r:id="rId3"/>
              </a:rPr>
              <a:t>Dealers of Lightning</a:t>
            </a:r>
            <a:r>
              <a:rPr lang="en-US" sz="1600" dirty="0"/>
              <a:t>:</a:t>
            </a:r>
          </a:p>
        </p:txBody>
      </p:sp>
      <p:sp>
        <p:nvSpPr>
          <p:cNvPr id="3" name="TextBox 2"/>
          <p:cNvSpPr txBox="1"/>
          <p:nvPr/>
        </p:nvSpPr>
        <p:spPr>
          <a:xfrm>
            <a:off x="7375734" y="807477"/>
            <a:ext cx="3354387" cy="830997"/>
          </a:xfrm>
          <a:prstGeom prst="rect">
            <a:avLst/>
          </a:prstGeom>
          <a:noFill/>
        </p:spPr>
        <p:txBody>
          <a:bodyPr wrap="square" rtlCol="0">
            <a:spAutoFit/>
          </a:bodyPr>
          <a:lstStyle/>
          <a:p>
            <a:pPr algn="ctr"/>
            <a:r>
              <a:rPr lang="en-US" sz="1600" dirty="0"/>
              <a:t>For a wider sociological perspective on ‘internet emergence’, see </a:t>
            </a:r>
          </a:p>
          <a:p>
            <a:pPr algn="ctr"/>
            <a:r>
              <a:rPr lang="en-US" sz="1600" dirty="0">
                <a:hlinkClick r:id="rId4"/>
              </a:rPr>
              <a:t>Thomas Streeter</a:t>
            </a:r>
            <a:r>
              <a:rPr lang="en-US" sz="1600" dirty="0"/>
              <a:t>’s </a:t>
            </a:r>
            <a:r>
              <a:rPr lang="en-US" sz="1600" i="1" dirty="0">
                <a:hlinkClick r:id="rId5"/>
              </a:rPr>
              <a:t>The Net Effect</a:t>
            </a:r>
            <a:endParaRPr lang="en-US" sz="1600" i="1" dirty="0"/>
          </a:p>
        </p:txBody>
      </p:sp>
      <p:pic>
        <p:nvPicPr>
          <p:cNvPr id="4" name="Picture 3">
            <a:hlinkClick r:id="rId3"/>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495" y="1913360"/>
            <a:ext cx="2317408" cy="3625252"/>
          </a:xfrm>
          <a:prstGeom prst="rect">
            <a:avLst/>
          </a:prstGeom>
          <a:ln>
            <a:solidFill>
              <a:schemeClr val="accent1"/>
            </a:solidFill>
          </a:ln>
        </p:spPr>
      </p:pic>
      <p:pic>
        <p:nvPicPr>
          <p:cNvPr id="1026" name="Picture 2" descr="http://ecx.images-amazon.com/images/I/51j99zAFAYL._SX330_BO1,204,203,200_.jpg">
            <a:hlinkClick r:id="rId5"/>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9142" y="1913360"/>
            <a:ext cx="2411990" cy="362525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8528" y="1913360"/>
            <a:ext cx="2365045" cy="3598040"/>
          </a:xfrm>
          <a:prstGeom prst="rect">
            <a:avLst/>
          </a:prstGeom>
        </p:spPr>
      </p:pic>
      <p:sp>
        <p:nvSpPr>
          <p:cNvPr id="7" name="TextBox 6"/>
          <p:cNvSpPr txBox="1"/>
          <p:nvPr/>
        </p:nvSpPr>
        <p:spPr>
          <a:xfrm>
            <a:off x="4621152" y="835308"/>
            <a:ext cx="2532937" cy="830997"/>
          </a:xfrm>
          <a:prstGeom prst="rect">
            <a:avLst/>
          </a:prstGeom>
          <a:noFill/>
        </p:spPr>
        <p:txBody>
          <a:bodyPr wrap="none" rtlCol="0">
            <a:spAutoFit/>
          </a:bodyPr>
          <a:lstStyle/>
          <a:p>
            <a:r>
              <a:rPr lang="en-US" sz="1600" dirty="0"/>
              <a:t>For insights into the role of </a:t>
            </a:r>
          </a:p>
          <a:p>
            <a:r>
              <a:rPr lang="en-US" sz="1600" dirty="0"/>
              <a:t>DARPA in VLSI’s emergence, </a:t>
            </a:r>
          </a:p>
          <a:p>
            <a:r>
              <a:rPr lang="en-US" sz="1600" dirty="0"/>
              <a:t>see </a:t>
            </a:r>
            <a:r>
              <a:rPr lang="en-US" sz="1600" dirty="0">
                <a:hlinkClick r:id="rId9"/>
              </a:rPr>
              <a:t>this book from the NRC</a:t>
            </a:r>
            <a:r>
              <a:rPr lang="en-US" sz="1600" dirty="0"/>
              <a:t>:</a:t>
            </a:r>
          </a:p>
        </p:txBody>
      </p:sp>
    </p:spTree>
    <p:extLst>
      <p:ext uri="{BB962C8B-B14F-4D97-AF65-F5344CB8AC3E}">
        <p14:creationId xmlns:p14="http://schemas.microsoft.com/office/powerpoint/2010/main" val="16088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2363" y="705932"/>
            <a:ext cx="4910215" cy="5332229"/>
          </a:xfrm>
          <a:prstGeom prst="rect">
            <a:avLst/>
          </a:prstGeom>
          <a:noFill/>
        </p:spPr>
        <p:txBody>
          <a:bodyPr wrap="square" rtlCol="0">
            <a:spAutoFit/>
          </a:bodyPr>
          <a:lstStyle/>
          <a:p>
            <a:pPr algn="just">
              <a:spcAft>
                <a:spcPts val="600"/>
              </a:spcAft>
            </a:pPr>
            <a:r>
              <a:rPr lang="en-US" sz="1400" b="1" dirty="0"/>
              <a:t>A3: The Many Shades of ‘Out’, by Lynn Conway:</a:t>
            </a:r>
            <a:endParaRPr lang="en-US" sz="1200" dirty="0"/>
          </a:p>
          <a:p>
            <a:pPr algn="just">
              <a:spcAft>
                <a:spcPts val="600"/>
              </a:spcAft>
            </a:pPr>
            <a:r>
              <a:rPr lang="en-US" sz="1300" dirty="0"/>
              <a:t>On a sultry June afternoon, as my husband and I walked towards the White House, I reflected back on my gender transition in 1968.</a:t>
            </a:r>
          </a:p>
          <a:p>
            <a:pPr algn="just">
              <a:spcAft>
                <a:spcPts val="600"/>
              </a:spcAft>
            </a:pPr>
            <a:r>
              <a:rPr lang="en-US" sz="1300" dirty="0"/>
              <a:t>Shamed as a social outcast, I'd lost my family, friends and social support. Fired by IBM, I’d lost a promising research career.  In many cities I could’ve been arrested, or worse yet, institutionalized.</a:t>
            </a:r>
          </a:p>
          <a:p>
            <a:pPr algn="just">
              <a:spcAft>
                <a:spcPts val="600"/>
              </a:spcAft>
            </a:pPr>
            <a:r>
              <a:rPr lang="en-US" sz="1300" dirty="0"/>
              <a:t>Evading those fates, I completed my transition, took on a secret new identity, and started all over as a contract programmer.  Any 'outing' and I'd have become unemployable . . .  Fear channeled me into 'stealth-mode‘.  For over 30 years I covered my past, living as if I was a spy in my own country.</a:t>
            </a:r>
          </a:p>
          <a:p>
            <a:pPr algn="just">
              <a:spcAft>
                <a:spcPts val="600"/>
              </a:spcAft>
            </a:pPr>
            <a:r>
              <a:rPr lang="en-US" sz="1300" dirty="0"/>
              <a:t>But it was now June 13, 2013 . . . My husband Charlie and I were joining many other advocates at the President's White House Reception for LGBT Pride Month.  The air was full of joy, and as we awaited the President I reflected further.</a:t>
            </a:r>
          </a:p>
          <a:p>
            <a:pPr algn="just">
              <a:spcAft>
                <a:spcPts val="600"/>
              </a:spcAft>
            </a:pPr>
            <a:r>
              <a:rPr lang="en-US" sz="1300" dirty="0"/>
              <a:t>I’d been 'out' for 15 years . . . or so I'd thought: out on the Internet to reveal my past to colleagues, out as an trans advocate and an activist against psychiatry’s </a:t>
            </a:r>
            <a:r>
              <a:rPr lang="en-US" sz="1300" dirty="0" err="1"/>
              <a:t>pathologization</a:t>
            </a:r>
            <a:r>
              <a:rPr lang="en-US" sz="1300" dirty="0"/>
              <a:t> of gender variance.</a:t>
            </a:r>
          </a:p>
          <a:p>
            <a:pPr algn="just">
              <a:spcAft>
                <a:spcPts val="600"/>
              </a:spcAft>
            </a:pPr>
            <a:r>
              <a:rPr lang="en-US" sz="1300" dirty="0"/>
              <a:t>When I was hidden in the back-rooms of Xerox Palo Alto Research Center decades before, launching innovations as the hidden-hand behind the VLSI microelectronics revolution, I didn't mind being invisible in my field back then or that no one had a clue what I was doing . . .  I was thrilled to even have a job.</a:t>
            </a:r>
          </a:p>
        </p:txBody>
      </p:sp>
      <p:sp>
        <p:nvSpPr>
          <p:cNvPr id="3" name="TextBox 2"/>
          <p:cNvSpPr txBox="1"/>
          <p:nvPr/>
        </p:nvSpPr>
        <p:spPr>
          <a:xfrm>
            <a:off x="6131879" y="759231"/>
            <a:ext cx="4788816" cy="5401479"/>
          </a:xfrm>
          <a:prstGeom prst="rect">
            <a:avLst/>
          </a:prstGeom>
          <a:noFill/>
        </p:spPr>
        <p:txBody>
          <a:bodyPr wrap="square" rtlCol="0">
            <a:spAutoFit/>
          </a:bodyPr>
          <a:lstStyle/>
          <a:p>
            <a:pPr algn="just">
              <a:spcAft>
                <a:spcPts val="600"/>
              </a:spcAft>
            </a:pPr>
            <a:r>
              <a:rPr lang="en-US" sz="1300" dirty="0"/>
              <a:t>But 'out' has many shades of grey -- and even in recent years I kept on shyly holding back, covering in the darker shadows.  Although times had changed, I'd clung to old habits.</a:t>
            </a:r>
          </a:p>
          <a:p>
            <a:pPr algn="just">
              <a:spcAft>
                <a:spcPts val="600"/>
              </a:spcAft>
            </a:pPr>
            <a:r>
              <a:rPr lang="en-US" sz="1300" dirty="0"/>
              <a:t>Down through the decades no one could explain how the VLSI revolution actually happened.  The results were simply taken for granted.  Although I'd gained vital knowledge about generating such paradigm shifts, I feared my personal history would loom large in folk's minds and obscure any attempt at explanation. It wasn't till 2012 that I got up the nerve to publish a memoir to begin revealing how the VLSI revolution came about.</a:t>
            </a:r>
          </a:p>
          <a:p>
            <a:pPr algn="just">
              <a:spcAft>
                <a:spcPts val="600"/>
              </a:spcAft>
            </a:pPr>
            <a:r>
              <a:rPr lang="en-US" sz="1300" dirty="0"/>
              <a:t>As the president entered the room, I glanced around and took in the joyful vibes. As he began to speak, I grasped how far we'd come. Times had more than changed: a fresh wind was sweeping through our society, especially amongst younger generations.</a:t>
            </a:r>
          </a:p>
          <a:p>
            <a:pPr algn="just">
              <a:spcAft>
                <a:spcPts val="600"/>
              </a:spcAft>
            </a:pPr>
            <a:r>
              <a:rPr lang="en-US" sz="1300" dirty="0"/>
              <a:t>Then I thought of the millions of other LGBT people out there. I tried to envision their lifelong struggles against ostracism, their losses of families and employment, their oppression by having to 'cover', while not being known for who they were, what they'd done, who they loved or who loved them.</a:t>
            </a:r>
          </a:p>
          <a:p>
            <a:pPr algn="just">
              <a:spcAft>
                <a:spcPts val="600"/>
              </a:spcAft>
            </a:pPr>
            <a:r>
              <a:rPr lang="en-US" sz="1300" dirty="0"/>
              <a:t>In a flash, I saw the vastness of the suffering . . . Then it hit me: we've come so far so fast that many others could now begin uncovering too!  After all, freedom isn't just an external concept framed by our laws.  It's a gift of the spirit that we must give ourselves, by going towards brighter shades of 'out'. </a:t>
            </a:r>
          </a:p>
        </p:txBody>
      </p:sp>
      <p:sp>
        <p:nvSpPr>
          <p:cNvPr id="4" name="Rectangle 3"/>
          <p:cNvSpPr/>
          <p:nvPr/>
        </p:nvSpPr>
        <p:spPr>
          <a:xfrm>
            <a:off x="6615005" y="5983353"/>
            <a:ext cx="4414991" cy="230832"/>
          </a:xfrm>
          <a:prstGeom prst="rect">
            <a:avLst/>
          </a:prstGeom>
        </p:spPr>
        <p:txBody>
          <a:bodyPr wrap="none">
            <a:spAutoFit/>
          </a:bodyPr>
          <a:lstStyle/>
          <a:p>
            <a:pPr lvl="0" algn="just">
              <a:spcAft>
                <a:spcPts val="600"/>
              </a:spcAft>
            </a:pPr>
            <a:r>
              <a:rPr lang="en-US" sz="900" dirty="0">
                <a:solidFill>
                  <a:prstClr val="black"/>
                </a:solidFill>
                <a:hlinkClick r:id="rId2"/>
              </a:rPr>
              <a:t>http://www.huffingtonpost.com/lynn-conway/the-many-shades-of-out_b_3591764.html</a:t>
            </a:r>
            <a:r>
              <a:rPr lang="en-US" sz="900" dirty="0">
                <a:solidFill>
                  <a:prstClr val="black"/>
                </a:solidFill>
              </a:rPr>
              <a:t>  </a:t>
            </a:r>
          </a:p>
        </p:txBody>
      </p:sp>
    </p:spTree>
    <p:extLst>
      <p:ext uri="{BB962C8B-B14F-4D97-AF65-F5344CB8AC3E}">
        <p14:creationId xmlns:p14="http://schemas.microsoft.com/office/powerpoint/2010/main" val="2310789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8708" y="696927"/>
            <a:ext cx="10405937" cy="5293757"/>
          </a:xfrm>
          <a:prstGeom prst="rect">
            <a:avLst/>
          </a:prstGeom>
          <a:noFill/>
        </p:spPr>
        <p:txBody>
          <a:bodyPr wrap="square" rtlCol="0">
            <a:spAutoFit/>
          </a:bodyPr>
          <a:lstStyle/>
          <a:p>
            <a:pPr algn="just">
              <a:spcAft>
                <a:spcPts val="800"/>
              </a:spcAft>
            </a:pPr>
            <a:r>
              <a:rPr lang="en-US" sz="2000" b="1" dirty="0"/>
              <a:t>A4: References:</a:t>
            </a:r>
            <a:endParaRPr lang="en-US" sz="1600" dirty="0"/>
          </a:p>
          <a:p>
            <a:pPr algn="just">
              <a:spcAft>
                <a:spcPts val="800"/>
              </a:spcAft>
            </a:pPr>
            <a:r>
              <a:rPr lang="en-US" sz="1100" dirty="0">
                <a:hlinkClick r:id="rId2"/>
              </a:rPr>
              <a:t>Ken Shepard, “Covering”: How We Missed the Inside-Story of the VLSI Revolution”, </a:t>
            </a:r>
            <a:r>
              <a:rPr lang="en-US" sz="1100" i="1" dirty="0">
                <a:hlinkClick r:id="rId2"/>
              </a:rPr>
              <a:t>IEEE Solid State Circuits Magazine</a:t>
            </a:r>
            <a:r>
              <a:rPr lang="en-US" sz="1100" dirty="0">
                <a:hlinkClick r:id="rId2"/>
              </a:rPr>
              <a:t>, FALL 2012, pp. 40-42.</a:t>
            </a:r>
            <a:r>
              <a:rPr lang="en-US" sz="1100" dirty="0"/>
              <a:t> (</a:t>
            </a:r>
            <a:r>
              <a:rPr lang="en-US" sz="1100" dirty="0">
                <a:hlinkClick r:id="rId3"/>
              </a:rPr>
              <a:t>more</a:t>
            </a:r>
            <a:r>
              <a:rPr lang="en-US" sz="1100" dirty="0"/>
              <a:t>)</a:t>
            </a:r>
          </a:p>
          <a:p>
            <a:pPr algn="just">
              <a:spcAft>
                <a:spcPts val="800"/>
              </a:spcAft>
            </a:pPr>
            <a:r>
              <a:rPr lang="en-US" sz="1100" dirty="0">
                <a:hlinkClick r:id="rId2"/>
              </a:rPr>
              <a:t>Chuck House, “A Paradigm Shift Was Happening All Around Us”, IEEE Solid State Circuits Magazine, FALL 2012, pp. 32-35.</a:t>
            </a:r>
            <a:r>
              <a:rPr lang="en-US" sz="1100" dirty="0"/>
              <a:t> (</a:t>
            </a:r>
            <a:r>
              <a:rPr lang="en-US" sz="1100" dirty="0">
                <a:hlinkClick r:id="rId4"/>
              </a:rPr>
              <a:t>more</a:t>
            </a:r>
            <a:r>
              <a:rPr lang="en-US" sz="1100" dirty="0"/>
              <a:t>)</a:t>
            </a:r>
            <a:endParaRPr lang="en-US" sz="1100" dirty="0">
              <a:hlinkClick r:id="rId2"/>
            </a:endParaRPr>
          </a:p>
          <a:p>
            <a:pPr algn="just">
              <a:spcAft>
                <a:spcPts val="800"/>
              </a:spcAft>
            </a:pPr>
            <a:r>
              <a:rPr lang="en-US" sz="1100" dirty="0">
                <a:hlinkClick r:id="rId2"/>
              </a:rPr>
              <a:t>Lynn Conway, “Reminiscences of the VLSI Revolution: How a series of failures triggered a paradigm shift in digital design”, </a:t>
            </a:r>
            <a:r>
              <a:rPr lang="en-US" sz="1100" i="1" dirty="0">
                <a:hlinkClick r:id="rId2"/>
              </a:rPr>
              <a:t>IEEE Solid State Circuits Mag.</a:t>
            </a:r>
            <a:r>
              <a:rPr lang="en-US" sz="1100" dirty="0">
                <a:hlinkClick r:id="rId2"/>
              </a:rPr>
              <a:t>, FALL 2012, p. 8-31.</a:t>
            </a:r>
            <a:r>
              <a:rPr lang="en-US" sz="1100" dirty="0"/>
              <a:t> (</a:t>
            </a:r>
            <a:r>
              <a:rPr lang="en-US" sz="1100" dirty="0">
                <a:hlinkClick r:id="rId5"/>
              </a:rPr>
              <a:t>more</a:t>
            </a:r>
            <a:r>
              <a:rPr lang="en-US" sz="1100" dirty="0"/>
              <a:t>)</a:t>
            </a:r>
          </a:p>
          <a:p>
            <a:pPr algn="just">
              <a:spcAft>
                <a:spcPts val="800"/>
              </a:spcAft>
            </a:pPr>
            <a:r>
              <a:rPr lang="en-US" sz="1100" u="sng" dirty="0">
                <a:hlinkClick r:id="rId6"/>
              </a:rPr>
              <a:t>Lynn Conway, “The Many Shades of Out”, </a:t>
            </a:r>
            <a:r>
              <a:rPr lang="en-US" sz="1100" i="1" u="sng" dirty="0">
                <a:hlinkClick r:id="rId6"/>
              </a:rPr>
              <a:t>Huffington Post</a:t>
            </a:r>
            <a:r>
              <a:rPr lang="en-US" sz="1100" u="sng" dirty="0">
                <a:hlinkClick r:id="rId6"/>
              </a:rPr>
              <a:t>, July 24, 2013</a:t>
            </a:r>
            <a:r>
              <a:rPr lang="en-US" sz="1100" dirty="0">
                <a:hlinkClick r:id="rId6"/>
              </a:rPr>
              <a:t>.</a:t>
            </a:r>
            <a:endParaRPr lang="en-US" sz="1100" dirty="0">
              <a:hlinkClick r:id="rId7"/>
            </a:endParaRPr>
          </a:p>
          <a:p>
            <a:pPr algn="just">
              <a:spcAft>
                <a:spcPts val="800"/>
              </a:spcAft>
            </a:pPr>
            <a:r>
              <a:rPr lang="en-US" sz="1100" dirty="0">
                <a:hlinkClick r:id="rId7"/>
              </a:rPr>
              <a:t>Paul Penfield, "The VLSI Revolution at MIT", </a:t>
            </a:r>
            <a:r>
              <a:rPr lang="en-US" sz="1100" i="1" dirty="0">
                <a:hlinkClick r:id="rId7"/>
              </a:rPr>
              <a:t>2014 MIT EECS Connector</a:t>
            </a:r>
            <a:r>
              <a:rPr lang="en-US" sz="1100" dirty="0">
                <a:hlinkClick r:id="rId7"/>
              </a:rPr>
              <a:t>, Spring 2014, pp. 11-13. </a:t>
            </a:r>
            <a:endParaRPr lang="en-US" sz="1100" dirty="0"/>
          </a:p>
          <a:p>
            <a:pPr algn="just">
              <a:spcAft>
                <a:spcPts val="800"/>
              </a:spcAft>
            </a:pPr>
            <a:r>
              <a:rPr lang="en-US" sz="1100" dirty="0">
                <a:hlinkClick r:id="rId8"/>
              </a:rPr>
              <a:t>Lynn Conway, "MIT Reminiscences: Student years to VLSI revolution", </a:t>
            </a:r>
            <a:r>
              <a:rPr lang="en-US" sz="1100" i="1" dirty="0">
                <a:hlinkClick r:id="rId8"/>
              </a:rPr>
              <a:t>lynnconway.com</a:t>
            </a:r>
            <a:r>
              <a:rPr lang="en-US" sz="1100" dirty="0">
                <a:hlinkClick r:id="rId8"/>
              </a:rPr>
              <a:t>, March 11, 2014.</a:t>
            </a:r>
            <a:endParaRPr lang="en-US" sz="1100" dirty="0"/>
          </a:p>
          <a:p>
            <a:pPr algn="just">
              <a:spcAft>
                <a:spcPts val="800"/>
              </a:spcAft>
            </a:pPr>
            <a:r>
              <a:rPr lang="en-US" sz="1100" dirty="0">
                <a:hlinkClick r:id="rId9"/>
              </a:rPr>
              <a:t>Computer History Museum: “Lynn Conway, 2014 Fellow, For her work in developing and disseminating new methods of integrated circuit design”, April 2014.</a:t>
            </a:r>
            <a:endParaRPr lang="en-US" sz="1100" dirty="0"/>
          </a:p>
          <a:p>
            <a:pPr algn="just">
              <a:spcAft>
                <a:spcPts val="800"/>
              </a:spcAft>
            </a:pPr>
            <a:r>
              <a:rPr lang="en-US" sz="1100" dirty="0">
                <a:hlinkClick r:id="rId10"/>
              </a:rPr>
              <a:t>Nicole </a:t>
            </a:r>
            <a:r>
              <a:rPr lang="en-US" sz="1100" dirty="0" err="1">
                <a:hlinkClick r:id="rId10"/>
              </a:rPr>
              <a:t>Casal</a:t>
            </a:r>
            <a:r>
              <a:rPr lang="en-US" sz="1100" dirty="0">
                <a:hlinkClick r:id="rId10"/>
              </a:rPr>
              <a:t> Moore, “Life, Engineered: How Lynn Conway reinvented her world and ours”, The </a:t>
            </a:r>
            <a:r>
              <a:rPr lang="en-US" sz="1100" i="1" dirty="0">
                <a:hlinkClick r:id="rId10"/>
              </a:rPr>
              <a:t>Michigan Engineer</a:t>
            </a:r>
            <a:r>
              <a:rPr lang="en-US" sz="1100" dirty="0">
                <a:hlinkClick r:id="rId10"/>
              </a:rPr>
              <a:t>, FALL 2014, pp. 42-49.</a:t>
            </a:r>
            <a:r>
              <a:rPr lang="en-US" sz="1100" dirty="0"/>
              <a:t> </a:t>
            </a:r>
          </a:p>
          <a:p>
            <a:pPr algn="just">
              <a:spcAft>
                <a:spcPts val="800"/>
              </a:spcAft>
            </a:pPr>
            <a:r>
              <a:rPr lang="en-US" sz="1100" dirty="0">
                <a:hlinkClick r:id="rId11"/>
              </a:rPr>
              <a:t>Catharine June, “Lynn Conway to receive 2015 IEEE/RSE James Clerk Maxwell Medal”, </a:t>
            </a:r>
            <a:r>
              <a:rPr lang="en-US" sz="1100" i="1" dirty="0">
                <a:hlinkClick r:id="rId11"/>
              </a:rPr>
              <a:t>Michigan Engineering News</a:t>
            </a:r>
            <a:r>
              <a:rPr lang="en-US" sz="1100" dirty="0">
                <a:hlinkClick r:id="rId11"/>
              </a:rPr>
              <a:t>, December, 15, 2014.</a:t>
            </a:r>
            <a:endParaRPr lang="en-US" sz="1100" dirty="0"/>
          </a:p>
          <a:p>
            <a:pPr algn="just">
              <a:spcAft>
                <a:spcPts val="800"/>
              </a:spcAft>
            </a:pPr>
            <a:r>
              <a:rPr lang="en-US" sz="1100" dirty="0">
                <a:hlinkClick r:id="rId12"/>
              </a:rPr>
              <a:t>IEEE and the Royal Society of Edinburgh, “James Clerk Maxwell Medal ceremony at the Royal Society of Edinburgh”, YouTube, Nov. 12, 2015.</a:t>
            </a:r>
            <a:endParaRPr lang="en-US" sz="1100" dirty="0"/>
          </a:p>
          <a:p>
            <a:pPr algn="just">
              <a:spcAft>
                <a:spcPts val="800"/>
              </a:spcAft>
            </a:pPr>
            <a:r>
              <a:rPr lang="en-US" sz="1100" dirty="0">
                <a:hlinkClick r:id="rId13"/>
              </a:rPr>
              <a:t>IEEE/RSE Maxwell Medal Presentation at the Royal Society of Edinburgh: Citation by Barry Shoop, President-Elect of the IEEE, Nov. 12, 2015.</a:t>
            </a:r>
            <a:endParaRPr lang="en-US" sz="1100" dirty="0"/>
          </a:p>
          <a:p>
            <a:pPr algn="just">
              <a:spcAft>
                <a:spcPts val="800"/>
              </a:spcAft>
            </a:pPr>
            <a:r>
              <a:rPr lang="en-US" sz="1100" dirty="0">
                <a:hlinkClick r:id="rId14"/>
              </a:rPr>
              <a:t>Magnus Linklater, “‘Life in stealth’ of microchip genius who migrated to a new identity: Lynn Conway beat transgender bias and began a revolution”, </a:t>
            </a:r>
            <a:r>
              <a:rPr lang="en-US" sz="1100" i="1" dirty="0">
                <a:hlinkClick r:id="rId14"/>
              </a:rPr>
              <a:t>The Times</a:t>
            </a:r>
            <a:r>
              <a:rPr lang="en-US" sz="1100" dirty="0">
                <a:hlinkClick r:id="rId14"/>
              </a:rPr>
              <a:t> (UK), Nov. 14, 2015.</a:t>
            </a:r>
            <a:endParaRPr lang="en-US" sz="1100" dirty="0"/>
          </a:p>
          <a:p>
            <a:pPr algn="just">
              <a:spcAft>
                <a:spcPts val="800"/>
              </a:spcAft>
            </a:pPr>
            <a:r>
              <a:rPr lang="en-US" sz="1100" dirty="0">
                <a:hlinkClick r:id="rId15"/>
              </a:rPr>
              <a:t>University of Victoria,</a:t>
            </a:r>
            <a:r>
              <a:rPr lang="en-US" sz="1100" dirty="0"/>
              <a:t> </a:t>
            </a:r>
            <a:r>
              <a:rPr lang="en-US" sz="1100" dirty="0">
                <a:hlinkClick r:id="rId15"/>
              </a:rPr>
              <a:t>“Professor Lynn Conway’s Citation for the Degree Doctor of Engineering, Honoris Causa”, Univ. of Victoria, Nov 9, 2016.</a:t>
            </a:r>
            <a:endParaRPr lang="en-US" sz="1100" dirty="0"/>
          </a:p>
          <a:p>
            <a:pPr algn="just">
              <a:spcAft>
                <a:spcPts val="800"/>
              </a:spcAft>
            </a:pPr>
            <a:r>
              <a:rPr lang="en-US" sz="1100" dirty="0">
                <a:hlinkClick r:id="rId16"/>
              </a:rPr>
              <a:t>Fellow of the AAAS (2017): Delia O’Hara, “Sense of Wonder Motivates VLSI Chip Revolutionary, Lynn Conway”, AAAS, Aug. 8, 2017</a:t>
            </a:r>
            <a:endParaRPr lang="en-US" sz="1100" dirty="0"/>
          </a:p>
          <a:p>
            <a:pPr algn="just">
              <a:spcAft>
                <a:spcPts val="800"/>
              </a:spcAft>
            </a:pPr>
            <a:r>
              <a:rPr lang="en-US" sz="1100" dirty="0">
                <a:hlinkClick r:id="rId17"/>
              </a:rPr>
              <a:t>Lynn Conway, “The Disappeared: Beyond Winning and Losing”, </a:t>
            </a:r>
            <a:r>
              <a:rPr lang="en-US" sz="1100" i="1" dirty="0">
                <a:hlinkClick r:id="rId17"/>
              </a:rPr>
              <a:t>Computer</a:t>
            </a:r>
            <a:r>
              <a:rPr lang="en-US" sz="1100" dirty="0">
                <a:hlinkClick r:id="rId17"/>
              </a:rPr>
              <a:t>, Vol: 51, Issue: 10, Oct. 2018, pp. 66-73.</a:t>
            </a:r>
            <a:r>
              <a:rPr lang="en-US" sz="1100" dirty="0"/>
              <a:t>  (</a:t>
            </a:r>
            <a:r>
              <a:rPr lang="en-US" sz="1100" dirty="0">
                <a:hlinkClick r:id="rId18"/>
              </a:rPr>
              <a:t>PDF</a:t>
            </a:r>
            <a:r>
              <a:rPr lang="en-US" sz="1100" dirty="0"/>
              <a:t>)</a:t>
            </a:r>
          </a:p>
          <a:p>
            <a:pPr algn="just">
              <a:spcAft>
                <a:spcPts val="800"/>
              </a:spcAft>
            </a:pPr>
            <a:r>
              <a:rPr lang="en-US" sz="1100" dirty="0">
                <a:hlinkClick r:id="rId19"/>
              </a:rPr>
              <a:t>Brad Whitehouse, “When pioneers disappear from history”, </a:t>
            </a:r>
            <a:r>
              <a:rPr lang="en-US" sz="1100" i="1" dirty="0">
                <a:hlinkClick r:id="rId19"/>
              </a:rPr>
              <a:t>Michigan Engineering</a:t>
            </a:r>
            <a:r>
              <a:rPr lang="en-US" sz="1100" dirty="0">
                <a:hlinkClick r:id="rId19"/>
              </a:rPr>
              <a:t>, February 22, 2019.</a:t>
            </a:r>
            <a:endParaRPr lang="en-US" sz="1100" dirty="0"/>
          </a:p>
          <a:p>
            <a:pPr algn="just">
              <a:spcAft>
                <a:spcPts val="800"/>
              </a:spcAft>
            </a:pPr>
            <a:r>
              <a:rPr lang="en-US" sz="1100" dirty="0">
                <a:hlinkClick r:id="rId20"/>
              </a:rPr>
              <a:t>University of Michigan, “Professor Lynn Conway’s Citation for the Degree Doctor of Science, Honoris Causa”, Univ. of Michigan, Ann Arbor, Dec 16, 2018.</a:t>
            </a:r>
            <a:endParaRPr lang="en-US" sz="1100" dirty="0"/>
          </a:p>
          <a:p>
            <a:pPr algn="just">
              <a:spcAft>
                <a:spcPts val="800"/>
              </a:spcAft>
            </a:pPr>
            <a:endParaRPr lang="en-US" sz="1100" dirty="0"/>
          </a:p>
        </p:txBody>
      </p:sp>
    </p:spTree>
    <p:extLst>
      <p:ext uri="{BB962C8B-B14F-4D97-AF65-F5344CB8AC3E}">
        <p14:creationId xmlns:p14="http://schemas.microsoft.com/office/powerpoint/2010/main" val="2007138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83875" y="446787"/>
            <a:ext cx="7942847" cy="736355"/>
          </a:xfrm>
          <a:prstGeom prst="rect">
            <a:avLst/>
          </a:prstGeom>
        </p:spPr>
        <p:txBody>
          <a:bodyPr wrap="square">
            <a:spAutoFit/>
          </a:bodyPr>
          <a:lstStyle/>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First, listen as former U. S. Chief Technology Officer </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hlinkClick r:id="rId5"/>
              </a:rPr>
              <a:t>Megan Smith</a:t>
            </a:r>
            <a:r>
              <a:rPr lang="en-US" sz="2000" dirty="0">
                <a:latin typeface="Calibri" panose="020F0502020204030204" pitchFamily="34" charset="0"/>
                <a:ea typeface="Calibri" panose="020F0502020204030204" pitchFamily="34" charset="0"/>
                <a:cs typeface="Times New Roman" panose="02020603050405020304" pitchFamily="18" charset="0"/>
              </a:rPr>
              <a:t> reveals how women in STEM are </a:t>
            </a:r>
            <a:r>
              <a:rPr lang="en-US" sz="2000" dirty="0">
                <a:latin typeface="Calibri" panose="020F0502020204030204" pitchFamily="34" charset="0"/>
                <a:ea typeface="Calibri" panose="020F0502020204030204" pitchFamily="34" charset="0"/>
                <a:cs typeface="Times New Roman" panose="02020603050405020304" pitchFamily="18" charset="0"/>
                <a:hlinkClick r:id="rId6"/>
              </a:rPr>
              <a:t>erased from history</a:t>
            </a:r>
            <a:r>
              <a:rPr lang="en-US" sz="2000" dirty="0">
                <a:latin typeface="Calibri" panose="020F0502020204030204" pitchFamily="34" charset="0"/>
                <a:ea typeface="Calibri" panose="020F0502020204030204" pitchFamily="34" charset="0"/>
                <a:cs typeface="Times New Roman" panose="02020603050405020304" pitchFamily="18" charset="0"/>
              </a:rPr>
              <a:t> . . . </a:t>
            </a:r>
          </a:p>
        </p:txBody>
      </p:sp>
      <p:pic>
        <p:nvPicPr>
          <p:cNvPr id="4" name="Megan Smith_ The Untold Story of Women Who Code (Apr. 29, 2015) _ Charlie Rose">
            <a:hlinkClick r:id="" action="ppaction://media"/>
          </p:cNvPr>
          <p:cNvPicPr>
            <a:picLocks noChangeAspect="1"/>
          </p:cNvPicPr>
          <p:nvPr>
            <a:videoFile r:link="rId1"/>
            <p:extLst>
              <p:ext uri="{DAA4B4D4-6D71-4841-9C94-3DE7FCFB9230}">
                <p14:media xmlns:p14="http://schemas.microsoft.com/office/powerpoint/2010/main" r:embed="rId2">
                  <p14:trim st="726"/>
                </p14:media>
              </p:ext>
            </p:extLst>
          </p:nvPr>
        </p:nvPicPr>
        <p:blipFill>
          <a:blip r:embed="rId7"/>
          <a:stretch>
            <a:fillRect/>
          </a:stretch>
        </p:blipFill>
        <p:spPr>
          <a:xfrm>
            <a:off x="1966505" y="1290182"/>
            <a:ext cx="8049203" cy="4527677"/>
          </a:xfrm>
          <a:prstGeom prst="rect">
            <a:avLst/>
          </a:prstGeom>
        </p:spPr>
      </p:pic>
      <p:sp>
        <p:nvSpPr>
          <p:cNvPr id="5" name="Rectangle 4"/>
          <p:cNvSpPr/>
          <p:nvPr/>
        </p:nvSpPr>
        <p:spPr>
          <a:xfrm>
            <a:off x="5081046" y="5857013"/>
            <a:ext cx="5038907" cy="478849"/>
          </a:xfrm>
          <a:prstGeom prst="rect">
            <a:avLst/>
          </a:prstGeom>
        </p:spPr>
        <p:txBody>
          <a:bodyPr wrap="square">
            <a:spAutoFit/>
          </a:bodyPr>
          <a:lstStyle/>
          <a:p>
            <a:pPr algn="r">
              <a:lnSpc>
                <a:spcPct val="107000"/>
              </a:lnSpc>
              <a:spcBef>
                <a:spcPts val="600"/>
              </a:spcBef>
            </a:pPr>
            <a:r>
              <a:rPr lang="en-US" sz="1200" u="sng" dirty="0">
                <a:hlinkClick r:id="rId8"/>
              </a:rPr>
              <a:t>http://www.youtube.com/watch?v=fHyRdAyqV5c&amp;t=0m1s</a:t>
            </a:r>
          </a:p>
          <a:p>
            <a:pPr algn="r">
              <a:lnSpc>
                <a:spcPct val="107000"/>
              </a:lnSpc>
            </a:pPr>
            <a:r>
              <a:rPr lang="en-US" sz="1200" dirty="0">
                <a:hlinkClick r:id="rId6"/>
              </a:rPr>
              <a:t>http://boingboing.net/2015/05/08/cto-megan-smith-explains-how-w.html</a:t>
            </a:r>
            <a:endParaRPr lang="en-US" sz="1200" dirty="0"/>
          </a:p>
        </p:txBody>
      </p:sp>
    </p:spTree>
    <p:extLst>
      <p:ext uri="{BB962C8B-B14F-4D97-AF65-F5344CB8AC3E}">
        <p14:creationId xmlns:p14="http://schemas.microsoft.com/office/powerpoint/2010/main" val="1781984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6729" y="938205"/>
            <a:ext cx="3873730" cy="1477328"/>
          </a:xfrm>
          <a:prstGeom prst="rect">
            <a:avLst/>
          </a:prstGeom>
        </p:spPr>
        <p:txBody>
          <a:bodyPr wrap="square">
            <a:spAutoFit/>
          </a:bodyPr>
          <a:lstStyle/>
          <a:p>
            <a:pPr algn="just"/>
            <a:r>
              <a:rPr lang="en-US" dirty="0"/>
              <a:t>There were four women on the Macintosh team in the 1980s, but not a single one was cast in the 2013 biopic </a:t>
            </a:r>
            <a:r>
              <a:rPr lang="en-US" i="1" dirty="0"/>
              <a:t>Jobs</a:t>
            </a:r>
            <a:r>
              <a:rPr lang="en-US" dirty="0"/>
              <a:t>.  Even worse, all seven men on the project had speaking roles in the film.</a:t>
            </a:r>
          </a:p>
        </p:txBody>
      </p:sp>
      <p:sp>
        <p:nvSpPr>
          <p:cNvPr id="6" name="Rectangle 5"/>
          <p:cNvSpPr/>
          <p:nvPr/>
        </p:nvSpPr>
        <p:spPr>
          <a:xfrm>
            <a:off x="4601548" y="4431278"/>
            <a:ext cx="5556604" cy="1261884"/>
          </a:xfrm>
          <a:prstGeom prst="rect">
            <a:avLst/>
          </a:prstGeom>
        </p:spPr>
        <p:txBody>
          <a:bodyPr wrap="square">
            <a:spAutoFit/>
          </a:bodyPr>
          <a:lstStyle/>
          <a:p>
            <a:pPr algn="just"/>
            <a:r>
              <a:rPr lang="en-US" sz="1900" dirty="0"/>
              <a:t>It’s not just </a:t>
            </a:r>
            <a:r>
              <a:rPr lang="en-US" sz="1900" i="1" dirty="0"/>
              <a:t>harder</a:t>
            </a:r>
            <a:r>
              <a:rPr lang="en-US" sz="1900" dirty="0"/>
              <a:t> for women to break into STEM fields, but the many contributions they </a:t>
            </a:r>
            <a:r>
              <a:rPr lang="en-US" sz="1900" i="1" dirty="0"/>
              <a:t>do</a:t>
            </a:r>
            <a:r>
              <a:rPr lang="en-US" sz="1900" dirty="0"/>
              <a:t> </a:t>
            </a:r>
            <a:r>
              <a:rPr lang="en-US" sz="1900" i="1" dirty="0"/>
              <a:t>make</a:t>
            </a:r>
            <a:r>
              <a:rPr lang="en-US" sz="1900" dirty="0"/>
              <a:t> aren’t celebrated. “It's debilitating to our young women to have their history almost erased,” Smith explains.</a:t>
            </a:r>
          </a:p>
        </p:txBody>
      </p:sp>
      <p:pic>
        <p:nvPicPr>
          <p:cNvPr id="7" name="Picture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3620" y="2560320"/>
            <a:ext cx="2018121" cy="2992117"/>
          </a:xfrm>
          <a:prstGeom prst="rect">
            <a:avLst/>
          </a:prstGeom>
          <a:ln>
            <a:solidFill>
              <a:schemeClr val="accent1"/>
            </a:solidFill>
          </a:ln>
        </p:spPr>
      </p:pic>
      <p:pic>
        <p:nvPicPr>
          <p:cNvPr id="8" name="Picture 7">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6587" y="1057812"/>
            <a:ext cx="3807229" cy="3281945"/>
          </a:xfrm>
          <a:prstGeom prst="rect">
            <a:avLst/>
          </a:prstGeom>
        </p:spPr>
      </p:pic>
    </p:spTree>
    <p:extLst>
      <p:ext uri="{BB962C8B-B14F-4D97-AF65-F5344CB8AC3E}">
        <p14:creationId xmlns:p14="http://schemas.microsoft.com/office/powerpoint/2010/main" val="240474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1588" y="671278"/>
            <a:ext cx="6555241" cy="646331"/>
          </a:xfrm>
          <a:prstGeom prst="rect">
            <a:avLst/>
          </a:prstGeom>
          <a:noFill/>
        </p:spPr>
        <p:txBody>
          <a:bodyPr wrap="square" rtlCol="0">
            <a:spAutoFit/>
          </a:bodyPr>
          <a:lstStyle/>
          <a:p>
            <a:r>
              <a:rPr lang="en-US" dirty="0"/>
              <a:t>For more about Katherine Johnson, the NASA mathematician whose </a:t>
            </a:r>
          </a:p>
          <a:p>
            <a:r>
              <a:rPr lang="en-US" dirty="0"/>
              <a:t>story was discussed by Megan Smith, see the 2016 </a:t>
            </a:r>
            <a:r>
              <a:rPr lang="en-US" dirty="0">
                <a:hlinkClick r:id="rId2"/>
              </a:rPr>
              <a:t>book</a:t>
            </a:r>
            <a:r>
              <a:rPr lang="en-US" dirty="0"/>
              <a:t> and </a:t>
            </a:r>
            <a:r>
              <a:rPr lang="en-US" dirty="0">
                <a:hlinkClick r:id="rId3"/>
              </a:rPr>
              <a:t>movie</a:t>
            </a:r>
            <a:r>
              <a:rPr lang="en-US" dirty="0"/>
              <a: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7385" y="1495202"/>
            <a:ext cx="2501619" cy="139434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7385" y="3105549"/>
            <a:ext cx="2501619" cy="251840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7604" y="1499846"/>
            <a:ext cx="2767630" cy="4124111"/>
          </a:xfrm>
          <a:prstGeom prst="rect">
            <a:avLst/>
          </a:prstGeom>
        </p:spPr>
      </p:pic>
      <p:sp>
        <p:nvSpPr>
          <p:cNvPr id="18" name="Rectangle 17"/>
          <p:cNvSpPr/>
          <p:nvPr/>
        </p:nvSpPr>
        <p:spPr>
          <a:xfrm>
            <a:off x="4694771" y="2363249"/>
            <a:ext cx="2655002" cy="1015663"/>
          </a:xfrm>
          <a:prstGeom prst="rect">
            <a:avLst/>
          </a:prstGeom>
        </p:spPr>
        <p:txBody>
          <a:bodyPr wrap="square">
            <a:spAutoFit/>
          </a:bodyPr>
          <a:lstStyle/>
          <a:p>
            <a:r>
              <a:rPr lang="en-US" sz="1500" i="1" dirty="0">
                <a:hlinkClick r:id="rId2"/>
              </a:rPr>
              <a:t>Hidden Figures: The Story of the African-American Women Who Helped Win the Space Race</a:t>
            </a:r>
            <a:r>
              <a:rPr lang="en-US" sz="1500" dirty="0"/>
              <a:t>, Margot Lee </a:t>
            </a:r>
            <a:r>
              <a:rPr lang="en-US" sz="1500" dirty="0" err="1"/>
              <a:t>Shetterly</a:t>
            </a:r>
            <a:r>
              <a:rPr lang="en-US" sz="1500" dirty="0"/>
              <a:t> (2016)</a:t>
            </a:r>
          </a:p>
        </p:txBody>
      </p:sp>
      <p:sp>
        <p:nvSpPr>
          <p:cNvPr id="19" name="Rectangle 18"/>
          <p:cNvSpPr/>
          <p:nvPr/>
        </p:nvSpPr>
        <p:spPr>
          <a:xfrm>
            <a:off x="4694771" y="1686674"/>
            <a:ext cx="2587066" cy="584775"/>
          </a:xfrm>
          <a:prstGeom prst="rect">
            <a:avLst/>
          </a:prstGeom>
        </p:spPr>
        <p:txBody>
          <a:bodyPr wrap="square">
            <a:spAutoFit/>
          </a:bodyPr>
          <a:lstStyle/>
          <a:p>
            <a:r>
              <a:rPr lang="en-US" sz="1600" dirty="0">
                <a:hlinkClick r:id="rId7"/>
              </a:rPr>
              <a:t>Katherine Johnson </a:t>
            </a:r>
            <a:r>
              <a:rPr lang="en-US" sz="1600" dirty="0"/>
              <a:t>at her NASA Langley desk, 1960 </a:t>
            </a:r>
          </a:p>
        </p:txBody>
      </p:sp>
      <p:sp>
        <p:nvSpPr>
          <p:cNvPr id="20" name="Rectangle 19"/>
          <p:cNvSpPr/>
          <p:nvPr/>
        </p:nvSpPr>
        <p:spPr>
          <a:xfrm>
            <a:off x="4694771" y="3595312"/>
            <a:ext cx="2488877" cy="769441"/>
          </a:xfrm>
          <a:prstGeom prst="rect">
            <a:avLst/>
          </a:prstGeom>
        </p:spPr>
        <p:txBody>
          <a:bodyPr wrap="square">
            <a:spAutoFit/>
          </a:bodyPr>
          <a:lstStyle/>
          <a:p>
            <a:r>
              <a:rPr lang="en-US" sz="1600" dirty="0"/>
              <a:t>Katherine Johnson, age 98 </a:t>
            </a:r>
            <a:r>
              <a:rPr lang="en-US" sz="1400" dirty="0"/>
              <a:t>Photo by Annie </a:t>
            </a:r>
            <a:r>
              <a:rPr lang="en-US" sz="1400" dirty="0" err="1"/>
              <a:t>Leibovitz</a:t>
            </a:r>
            <a:r>
              <a:rPr lang="en-US" sz="1400" dirty="0"/>
              <a:t> for </a:t>
            </a:r>
            <a:r>
              <a:rPr lang="en-US" sz="1400" dirty="0">
                <a:hlinkClick r:id="rId8"/>
              </a:rPr>
              <a:t>Vanity Fair, 2016</a:t>
            </a:r>
            <a:endParaRPr lang="en-US" sz="1400" dirty="0"/>
          </a:p>
        </p:txBody>
      </p:sp>
      <p:sp>
        <p:nvSpPr>
          <p:cNvPr id="3" name="Rectangle 2"/>
          <p:cNvSpPr/>
          <p:nvPr/>
        </p:nvSpPr>
        <p:spPr>
          <a:xfrm>
            <a:off x="4694771" y="4489495"/>
            <a:ext cx="2655002" cy="584775"/>
          </a:xfrm>
          <a:prstGeom prst="rect">
            <a:avLst/>
          </a:prstGeom>
        </p:spPr>
        <p:txBody>
          <a:bodyPr wrap="square">
            <a:spAutoFit/>
          </a:bodyPr>
          <a:lstStyle/>
          <a:p>
            <a:r>
              <a:rPr lang="en-US" sz="1600" b="1" dirty="0"/>
              <a:t>Fortunately, she lived long-enough to see her story told!</a:t>
            </a:r>
          </a:p>
        </p:txBody>
      </p:sp>
    </p:spTree>
    <p:extLst>
      <p:ext uri="{BB962C8B-B14F-4D97-AF65-F5344CB8AC3E}">
        <p14:creationId xmlns:p14="http://schemas.microsoft.com/office/powerpoint/2010/main" val="54073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810" y="1568031"/>
            <a:ext cx="7911286" cy="3894990"/>
          </a:xfrm>
          <a:prstGeom prst="rect">
            <a:avLst/>
          </a:prstGeom>
        </p:spPr>
      </p:pic>
      <p:sp>
        <p:nvSpPr>
          <p:cNvPr id="3" name="TextBox 2"/>
          <p:cNvSpPr txBox="1"/>
          <p:nvPr/>
        </p:nvSpPr>
        <p:spPr>
          <a:xfrm>
            <a:off x="1840448" y="696108"/>
            <a:ext cx="8334013" cy="707886"/>
          </a:xfrm>
          <a:prstGeom prst="rect">
            <a:avLst/>
          </a:prstGeom>
          <a:noFill/>
        </p:spPr>
        <p:txBody>
          <a:bodyPr wrap="none" rtlCol="0">
            <a:spAutoFit/>
          </a:bodyPr>
          <a:lstStyle/>
          <a:p>
            <a:pPr algn="ctr"/>
            <a:r>
              <a:rPr lang="en-US" sz="2000" dirty="0"/>
              <a:t>The effect is seen throughout the history of women in science, as discussed by </a:t>
            </a:r>
          </a:p>
          <a:p>
            <a:pPr algn="ctr"/>
            <a:r>
              <a:rPr lang="en-US" sz="2000" dirty="0"/>
              <a:t>science historian </a:t>
            </a:r>
            <a:r>
              <a:rPr lang="en-US" sz="2000" dirty="0">
                <a:hlinkClick r:id="rId3"/>
              </a:rPr>
              <a:t>Margaret Rossiter</a:t>
            </a:r>
            <a:r>
              <a:rPr lang="en-US" sz="2000" dirty="0"/>
              <a:t> in </a:t>
            </a:r>
            <a:r>
              <a:rPr lang="en-US" sz="2000" i="1" dirty="0">
                <a:hlinkClick r:id="rId4"/>
              </a:rPr>
              <a:t>Women Scientists in America</a:t>
            </a:r>
            <a:r>
              <a:rPr lang="en-US" sz="2000" i="1" dirty="0"/>
              <a:t> (V 1-3): </a:t>
            </a:r>
          </a:p>
        </p:txBody>
      </p:sp>
    </p:spTree>
    <p:extLst>
      <p:ext uri="{BB962C8B-B14F-4D97-AF65-F5344CB8AC3E}">
        <p14:creationId xmlns:p14="http://schemas.microsoft.com/office/powerpoint/2010/main" val="6663415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66024</TotalTime>
  <Words>5057</Words>
  <Application>Microsoft Office PowerPoint</Application>
  <PresentationFormat>Widescreen</PresentationFormat>
  <Paragraphs>421</Paragraphs>
  <Slides>54</Slides>
  <Notes>19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NSF Pride Talk by Lynn Conway</dc:title>
  <dc:creator>Lynn Conway</dc:creator>
  <cp:keywords/>
  <dc:description/>
  <cp:lastModifiedBy>Lynn Conway</cp:lastModifiedBy>
  <cp:revision>1090</cp:revision>
  <cp:lastPrinted>2016-10-02T12:57:19Z</cp:lastPrinted>
  <dcterms:created xsi:type="dcterms:W3CDTF">2015-04-09T14:43:49Z</dcterms:created>
  <dcterms:modified xsi:type="dcterms:W3CDTF">2019-03-26T14:30:38Z</dcterms:modified>
</cp:coreProperties>
</file>