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61"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73" d="100"/>
          <a:sy n="73" d="100"/>
        </p:scale>
        <p:origin x="6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14844-76AB-42F0-AF59-C74412831856}" type="datetimeFigureOut">
              <a:rPr lang="en-US" smtClean="0"/>
              <a:t>6/9/2015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247AE-4B86-4269-BCB6-6CBB93569414}" type="slidenum">
              <a:rPr lang="en-US" smtClean="0"/>
              <a:t>‹#›</a:t>
            </a:fld>
            <a:endParaRPr lang="en-US"/>
          </a:p>
        </p:txBody>
      </p:sp>
    </p:spTree>
    <p:extLst>
      <p:ext uri="{BB962C8B-B14F-4D97-AF65-F5344CB8AC3E}">
        <p14:creationId xmlns:p14="http://schemas.microsoft.com/office/powerpoint/2010/main" val="8070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E0DD-056C-4D04-94F6-5D24E7FB566F}" type="slidenum">
              <a:rPr lang="en-US" smtClean="0"/>
              <a:t>1</a:t>
            </a:fld>
            <a:endParaRPr lang="en-US"/>
          </a:p>
        </p:txBody>
      </p:sp>
    </p:spTree>
    <p:extLst>
      <p:ext uri="{BB962C8B-B14F-4D97-AF65-F5344CB8AC3E}">
        <p14:creationId xmlns:p14="http://schemas.microsoft.com/office/powerpoint/2010/main" val="147930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B61DA-92DC-4BCE-87A2-43CDAC15A15C}"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1375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61DA-92DC-4BCE-87A2-43CDAC15A15C}"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209934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61DA-92DC-4BCE-87A2-43CDAC15A15C}"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318297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61DA-92DC-4BCE-87A2-43CDAC15A15C}"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143409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4B61DA-92DC-4BCE-87A2-43CDAC15A15C}"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251673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B61DA-92DC-4BCE-87A2-43CDAC15A15C}"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305674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B61DA-92DC-4BCE-87A2-43CDAC15A15C}" type="datetimeFigureOut">
              <a:rPr lang="en-US" smtClean="0"/>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232716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B61DA-92DC-4BCE-87A2-43CDAC15A15C}"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392290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61DA-92DC-4BCE-87A2-43CDAC15A15C}" type="datetimeFigureOut">
              <a:rPr lang="en-US" smtClean="0"/>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332318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B61DA-92DC-4BCE-87A2-43CDAC15A15C}"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144293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B61DA-92DC-4BCE-87A2-43CDAC15A15C}"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6E1B-DD5A-4A24-8386-BA822DF995A5}" type="slidenum">
              <a:rPr lang="en-US" smtClean="0"/>
              <a:t>‹#›</a:t>
            </a:fld>
            <a:endParaRPr lang="en-US"/>
          </a:p>
        </p:txBody>
      </p:sp>
    </p:spTree>
    <p:extLst>
      <p:ext uri="{BB962C8B-B14F-4D97-AF65-F5344CB8AC3E}">
        <p14:creationId xmlns:p14="http://schemas.microsoft.com/office/powerpoint/2010/main" val="108848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61DA-92DC-4BCE-87A2-43CDAC15A15C}" type="datetimeFigureOut">
              <a:rPr lang="en-US" smtClean="0"/>
              <a:t>6/9/2015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16E1B-DD5A-4A24-8386-BA822DF995A5}" type="slidenum">
              <a:rPr lang="en-US" smtClean="0"/>
              <a:t>‹#›</a:t>
            </a:fld>
            <a:endParaRPr lang="en-US"/>
          </a:p>
        </p:txBody>
      </p:sp>
    </p:spTree>
    <p:extLst>
      <p:ext uri="{BB962C8B-B14F-4D97-AF65-F5344CB8AC3E}">
        <p14:creationId xmlns:p14="http://schemas.microsoft.com/office/powerpoint/2010/main" val="221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www.huffingtonpost.com/lynn-conway/the-many-shades-of-out_b_3591764.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www.huffingtonpost.com/lynn-conway/the-many-shades-of-out_b_3591764.html" TargetMode="External"/><Relationship Id="rId5" Type="http://schemas.openxmlformats.org/officeDocument/2006/relationships/image" Target="../media/image2.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en.wikipedia.org/wiki/Bootstrapping" TargetMode="External"/><Relationship Id="rId3" Type="http://schemas.openxmlformats.org/officeDocument/2006/relationships/image" Target="../media/image6.jpeg"/><Relationship Id="rId7" Type="http://schemas.openxmlformats.org/officeDocument/2006/relationships/hyperlink" Target="http://ai.eecs.umich.edu/people/conway/VLSI/ClassicDesigns/GeomEng/GeomEng.L2Q80.pdf" TargetMode="External"/><Relationship Id="rId12" Type="http://schemas.openxmlformats.org/officeDocument/2006/relationships/hyperlink" Target="http://en.wikipedia.org/wiki/MOSIS" TargetMode="External"/><Relationship Id="rId2" Type="http://schemas.openxmlformats.org/officeDocument/2006/relationships/hyperlink" Target="http://ai.eecs.umich.edu/people/conway/Memoirs/VLSI/SSCM/VLSI_Reminiscences.pdf" TargetMode="External"/><Relationship Id="rId16" Type="http://schemas.openxmlformats.org/officeDocument/2006/relationships/hyperlink" Target="http://en.wikipedia.org/wiki/James_H._Clark" TargetMode="External"/><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hyperlink" Target="http://ai.eecs.umich.edu/people/conway/VLSI/BackgroundContext/Sutherland_Letter.html" TargetMode="External"/><Relationship Id="rId5" Type="http://schemas.openxmlformats.org/officeDocument/2006/relationships/image" Target="../media/image7.jpeg"/><Relationship Id="rId15" Type="http://schemas.openxmlformats.org/officeDocument/2006/relationships/hyperlink" Target="http://www.isi.edu/home" TargetMode="External"/><Relationship Id="rId10" Type="http://schemas.openxmlformats.org/officeDocument/2006/relationships/image" Target="../media/image10.jpeg"/><Relationship Id="rId4" Type="http://schemas.openxmlformats.org/officeDocument/2006/relationships/hyperlink" Target="http://ai.eecs.umich.edu/people/conway/VLSI/MPC79/MPC79Report.pdf" TargetMode="External"/><Relationship Id="rId9" Type="http://schemas.openxmlformats.org/officeDocument/2006/relationships/hyperlink" Target="http://www.mosis.com/" TargetMode="External"/><Relationship Id="rId14" Type="http://schemas.openxmlformats.org/officeDocument/2006/relationships/hyperlink" Target="http://www.amazon.com/Fabless-The-Transformation-Semiconductor-Industry/dp/149752504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mazon.com/Evolution-Culture-Animals-Tyler-Bonner/dp/0691023735" TargetMode="External"/><Relationship Id="rId2" Type="http://schemas.openxmlformats.org/officeDocument/2006/relationships/hyperlink" Target="http://en.wikipedia.org/wiki/John_Tyler_Bonne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2270" y="1301932"/>
            <a:ext cx="7653528" cy="3847207"/>
          </a:xfrm>
          <a:prstGeom prst="rect">
            <a:avLst/>
          </a:prstGeom>
          <a:noFill/>
        </p:spPr>
        <p:txBody>
          <a:bodyPr wrap="square" rtlCol="0">
            <a:spAutoFit/>
          </a:bodyPr>
          <a:lstStyle/>
          <a:p>
            <a:r>
              <a:rPr lang="en-US" sz="2000" b="1" dirty="0" smtClean="0"/>
              <a:t>Prologue: </a:t>
            </a:r>
          </a:p>
          <a:p>
            <a:r>
              <a:rPr lang="en-US" dirty="0" smtClean="0"/>
              <a:t>Some </a:t>
            </a:r>
            <a:r>
              <a:rPr lang="en-US" dirty="0" smtClean="0"/>
              <a:t>reflections on LGBT Pride Month</a:t>
            </a:r>
          </a:p>
          <a:p>
            <a:endParaRPr lang="en-US" sz="1200" dirty="0"/>
          </a:p>
          <a:p>
            <a:r>
              <a:rPr lang="en-US" sz="2000" b="1" dirty="0" smtClean="0"/>
              <a:t>Historical erasure of women’s contributions in STEM:</a:t>
            </a:r>
          </a:p>
          <a:p>
            <a:r>
              <a:rPr lang="en-US" dirty="0" smtClean="0"/>
              <a:t>Megan Smith; Margaret </a:t>
            </a:r>
            <a:r>
              <a:rPr lang="en-US" dirty="0" err="1" smtClean="0"/>
              <a:t>Rossiter</a:t>
            </a:r>
            <a:r>
              <a:rPr lang="en-US" dirty="0" smtClean="0"/>
              <a:t>; the </a:t>
            </a:r>
            <a:r>
              <a:rPr lang="en-US" i="1" dirty="0" smtClean="0"/>
              <a:t>Matilda Effect</a:t>
            </a:r>
            <a:r>
              <a:rPr lang="en-US" dirty="0" smtClean="0"/>
              <a:t>; the </a:t>
            </a:r>
            <a:r>
              <a:rPr lang="en-US" i="1" dirty="0" smtClean="0"/>
              <a:t>Mathew Effect</a:t>
            </a:r>
            <a:r>
              <a:rPr lang="en-US" dirty="0" smtClean="0"/>
              <a:t>.</a:t>
            </a:r>
          </a:p>
          <a:p>
            <a:endParaRPr lang="en-US" sz="1200" dirty="0"/>
          </a:p>
          <a:p>
            <a:r>
              <a:rPr lang="en-US" sz="2000" b="1" dirty="0" smtClean="0"/>
              <a:t>Case study: </a:t>
            </a:r>
          </a:p>
          <a:p>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Inside Story Behind the VLSI </a:t>
            </a:r>
            <a:r>
              <a:rPr lang="en-US" dirty="0" smtClean="0">
                <a:latin typeface="Calibri" panose="020F0502020204030204" pitchFamily="34" charset="0"/>
                <a:ea typeface="Calibri" panose="020F0502020204030204" pitchFamily="34" charset="0"/>
                <a:cs typeface="Times New Roman" panose="02020603050405020304" pitchFamily="18" charset="0"/>
              </a:rPr>
              <a:t>Revolution</a:t>
            </a:r>
          </a:p>
          <a:p>
            <a:endParaRPr lang="en-US" sz="1200" dirty="0"/>
          </a:p>
          <a:p>
            <a:r>
              <a:rPr lang="en-US" sz="2000" b="1" dirty="0"/>
              <a:t>C</a:t>
            </a:r>
            <a:r>
              <a:rPr lang="en-US" sz="2000" b="1" dirty="0" smtClean="0"/>
              <a:t>onjecture:</a:t>
            </a:r>
          </a:p>
          <a:p>
            <a:r>
              <a:rPr lang="en-US" dirty="0" smtClean="0"/>
              <a:t>The </a:t>
            </a:r>
            <a:r>
              <a:rPr lang="en-US" i="1" dirty="0" smtClean="0"/>
              <a:t>Conway Effect</a:t>
            </a:r>
          </a:p>
          <a:p>
            <a:endParaRPr lang="en-US" sz="1200" dirty="0"/>
          </a:p>
          <a:p>
            <a:r>
              <a:rPr lang="en-US" sz="2000" b="1" dirty="0" smtClean="0"/>
              <a:t>Discussion, Q&amp;A:</a:t>
            </a:r>
          </a:p>
          <a:p>
            <a:r>
              <a:rPr lang="en-US" dirty="0" smtClean="0"/>
              <a:t>Visualizing and reflecting upon </a:t>
            </a:r>
            <a:r>
              <a:rPr lang="en-US" dirty="0" smtClean="0"/>
              <a:t>this </a:t>
            </a:r>
            <a:r>
              <a:rPr lang="en-US" dirty="0" smtClean="0"/>
              <a:t>e</a:t>
            </a:r>
            <a:r>
              <a:rPr lang="en-US" dirty="0" smtClean="0"/>
              <a:t>ffect</a:t>
            </a:r>
            <a:endParaRPr lang="en-US" dirty="0" smtClean="0"/>
          </a:p>
        </p:txBody>
      </p:sp>
    </p:spTree>
    <p:extLst>
      <p:ext uri="{BB962C8B-B14F-4D97-AF65-F5344CB8AC3E}">
        <p14:creationId xmlns:p14="http://schemas.microsoft.com/office/powerpoint/2010/main" val="19485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839" y="1363745"/>
            <a:ext cx="7063099" cy="51045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58" y="421551"/>
            <a:ext cx="4039680" cy="1035141"/>
          </a:xfrm>
          <a:prstGeom prst="rect">
            <a:avLst/>
          </a:prstGeom>
        </p:spPr>
      </p:pic>
      <p:sp>
        <p:nvSpPr>
          <p:cNvPr id="2" name="Rectangle 1"/>
          <p:cNvSpPr/>
          <p:nvPr/>
        </p:nvSpPr>
        <p:spPr>
          <a:xfrm>
            <a:off x="6655143" y="725356"/>
            <a:ext cx="2667786" cy="400110"/>
          </a:xfrm>
          <a:prstGeom prst="rect">
            <a:avLst/>
          </a:prstGeom>
        </p:spPr>
        <p:txBody>
          <a:bodyPr wrap="square">
            <a:spAutoFit/>
          </a:bodyPr>
          <a:lstStyle/>
          <a:p>
            <a:r>
              <a:rPr lang="en-US" sz="1000" dirty="0">
                <a:hlinkClick r:id="rId4"/>
              </a:rPr>
              <a:t>http://</a:t>
            </a:r>
            <a:r>
              <a:rPr lang="en-US" sz="1000" dirty="0" smtClean="0">
                <a:hlinkClick r:id="rId4"/>
              </a:rPr>
              <a:t>www.huffingtonpost.com/lynn-conway/</a:t>
            </a:r>
          </a:p>
          <a:p>
            <a:r>
              <a:rPr lang="en-US" sz="1000" dirty="0" smtClean="0">
                <a:hlinkClick r:id="rId4"/>
              </a:rPr>
              <a:t>the-many-shades-of-out_b_3591764.html</a:t>
            </a:r>
            <a:r>
              <a:rPr lang="en-US" sz="1000" dirty="0" smtClean="0"/>
              <a:t> </a:t>
            </a:r>
            <a:endParaRPr lang="en-US" sz="1000" dirty="0"/>
          </a:p>
        </p:txBody>
      </p:sp>
      <p:sp>
        <p:nvSpPr>
          <p:cNvPr id="7" name="TextBox 6"/>
          <p:cNvSpPr txBox="1"/>
          <p:nvPr/>
        </p:nvSpPr>
        <p:spPr>
          <a:xfrm>
            <a:off x="6900421" y="6091227"/>
            <a:ext cx="565608" cy="377072"/>
          </a:xfrm>
          <a:prstGeom prst="rect">
            <a:avLst/>
          </a:prstGeom>
          <a:noFill/>
        </p:spPr>
        <p:txBody>
          <a:bodyPr wrap="square" rtlCol="0">
            <a:spAutoFit/>
          </a:bodyPr>
          <a:lstStyle/>
          <a:p>
            <a:r>
              <a:rPr lang="en-US" dirty="0" smtClean="0"/>
              <a:t>. . . </a:t>
            </a:r>
            <a:endParaRPr lang="en-US" dirty="0"/>
          </a:p>
        </p:txBody>
      </p:sp>
      <p:sp>
        <p:nvSpPr>
          <p:cNvPr id="3" name="TextBox 2"/>
          <p:cNvSpPr txBox="1"/>
          <p:nvPr/>
        </p:nvSpPr>
        <p:spPr>
          <a:xfrm>
            <a:off x="6655143" y="421551"/>
            <a:ext cx="3135086" cy="369332"/>
          </a:xfrm>
          <a:prstGeom prst="rect">
            <a:avLst/>
          </a:prstGeom>
          <a:noFill/>
        </p:spPr>
        <p:txBody>
          <a:bodyPr wrap="square" rtlCol="0">
            <a:spAutoFit/>
          </a:bodyPr>
          <a:lstStyle/>
          <a:p>
            <a:r>
              <a:rPr lang="en-US" dirty="0" smtClean="0"/>
              <a:t>For full text, see:</a:t>
            </a:r>
            <a:endParaRPr lang="en-US" dirty="0"/>
          </a:p>
        </p:txBody>
      </p:sp>
    </p:spTree>
    <p:extLst>
      <p:ext uri="{BB962C8B-B14F-4D97-AF65-F5344CB8AC3E}">
        <p14:creationId xmlns:p14="http://schemas.microsoft.com/office/powerpoint/2010/main" val="292693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358" y="2033120"/>
            <a:ext cx="2419328" cy="13608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374" y="3542457"/>
            <a:ext cx="2436309" cy="15348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284" y="2033120"/>
            <a:ext cx="5505592" cy="3622664"/>
          </a:xfrm>
          <a:prstGeom prst="rect">
            <a:avLst/>
          </a:prstGeom>
        </p:spPr>
      </p:pic>
      <p:sp>
        <p:nvSpPr>
          <p:cNvPr id="11" name="TextBox 10"/>
          <p:cNvSpPr txBox="1"/>
          <p:nvPr/>
        </p:nvSpPr>
        <p:spPr>
          <a:xfrm flipH="1">
            <a:off x="7670504" y="1138252"/>
            <a:ext cx="2552047" cy="830997"/>
          </a:xfrm>
          <a:prstGeom prst="rect">
            <a:avLst/>
          </a:prstGeom>
          <a:noFill/>
        </p:spPr>
        <p:txBody>
          <a:bodyPr wrap="square" rtlCol="0">
            <a:spAutoFit/>
          </a:bodyPr>
          <a:lstStyle/>
          <a:p>
            <a:r>
              <a:rPr lang="en-US" sz="1600" dirty="0" smtClean="0"/>
              <a:t>June 13, </a:t>
            </a:r>
            <a:r>
              <a:rPr lang="en-US" sz="1600" dirty="0" smtClean="0"/>
              <a:t>2013: White </a:t>
            </a:r>
            <a:r>
              <a:rPr lang="en-US" sz="1600" dirty="0" smtClean="0"/>
              <a:t>House </a:t>
            </a:r>
            <a:r>
              <a:rPr lang="en-US" sz="1600" dirty="0" smtClean="0"/>
              <a:t>Reception to celebrate  </a:t>
            </a:r>
          </a:p>
          <a:p>
            <a:r>
              <a:rPr lang="en-US" sz="1600" dirty="0" smtClean="0"/>
              <a:t>LGBT </a:t>
            </a:r>
            <a:r>
              <a:rPr lang="en-US" sz="1600" dirty="0" smtClean="0"/>
              <a:t>Pride </a:t>
            </a:r>
            <a:r>
              <a:rPr lang="en-US" sz="1600" dirty="0" smtClean="0"/>
              <a:t>Month</a:t>
            </a:r>
            <a:endParaRPr lang="en-US" sz="1600" dirty="0" smtClean="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792" y="858642"/>
            <a:ext cx="4583448" cy="1174478"/>
          </a:xfrm>
          <a:prstGeom prst="rect">
            <a:avLst/>
          </a:prstGeom>
        </p:spPr>
      </p:pic>
      <p:sp>
        <p:nvSpPr>
          <p:cNvPr id="9" name="Rectangle 8"/>
          <p:cNvSpPr/>
          <p:nvPr/>
        </p:nvSpPr>
        <p:spPr>
          <a:xfrm>
            <a:off x="7612636" y="5141203"/>
            <a:ext cx="2667786" cy="584775"/>
          </a:xfrm>
          <a:prstGeom prst="rect">
            <a:avLst/>
          </a:prstGeom>
        </p:spPr>
        <p:txBody>
          <a:bodyPr wrap="square">
            <a:spAutoFit/>
          </a:bodyPr>
          <a:lstStyle/>
          <a:p>
            <a:r>
              <a:rPr lang="en-US" sz="1200" dirty="0"/>
              <a:t>For full text, see</a:t>
            </a:r>
            <a:r>
              <a:rPr lang="en-US" sz="1200" dirty="0" smtClean="0"/>
              <a:t>:</a:t>
            </a:r>
            <a:endParaRPr lang="en-US" sz="1200" dirty="0" smtClean="0">
              <a:hlinkClick r:id="rId6"/>
            </a:endParaRPr>
          </a:p>
          <a:p>
            <a:r>
              <a:rPr lang="en-US" sz="1000" dirty="0" smtClean="0">
                <a:hlinkClick r:id="rId6"/>
              </a:rPr>
              <a:t>http</a:t>
            </a:r>
            <a:r>
              <a:rPr lang="en-US" sz="1000" dirty="0">
                <a:hlinkClick r:id="rId6"/>
              </a:rPr>
              <a:t>://</a:t>
            </a:r>
            <a:r>
              <a:rPr lang="en-US" sz="1000" dirty="0" smtClean="0">
                <a:hlinkClick r:id="rId6"/>
              </a:rPr>
              <a:t>www.huffingtonpost.com/lynn-conway/</a:t>
            </a:r>
          </a:p>
          <a:p>
            <a:r>
              <a:rPr lang="en-US" sz="1000" dirty="0" smtClean="0">
                <a:hlinkClick r:id="rId6"/>
              </a:rPr>
              <a:t>the-many-shades-of-out_b_3591764.html</a:t>
            </a:r>
            <a:r>
              <a:rPr lang="en-US" sz="1000" dirty="0" smtClean="0"/>
              <a:t> </a:t>
            </a:r>
            <a:endParaRPr lang="en-US" sz="1000" dirty="0"/>
          </a:p>
        </p:txBody>
      </p:sp>
    </p:spTree>
    <p:extLst>
      <p:ext uri="{BB962C8B-B14F-4D97-AF65-F5344CB8AC3E}">
        <p14:creationId xmlns:p14="http://schemas.microsoft.com/office/powerpoint/2010/main" val="1292267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645" y="1537726"/>
            <a:ext cx="2404343" cy="2435716"/>
          </a:xfrm>
          <a:prstGeom prst="rect">
            <a:avLst/>
          </a:prstGeom>
          <a:ln>
            <a:solidFill>
              <a:schemeClr val="accent1"/>
            </a:solidFill>
          </a:ln>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3707" y="1544804"/>
            <a:ext cx="1658537" cy="2435138"/>
          </a:xfrm>
          <a:prstGeom prst="rect">
            <a:avLst/>
          </a:prstGeom>
          <a:ln>
            <a:solidFill>
              <a:schemeClr val="accent1"/>
            </a:solidFill>
          </a:ln>
        </p:spPr>
      </p:pic>
      <p:pic>
        <p:nvPicPr>
          <p:cNvPr id="4" name="Picture 3">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074" y="1544804"/>
            <a:ext cx="897897" cy="2436293"/>
          </a:xfrm>
          <a:prstGeom prst="rect">
            <a:avLst/>
          </a:prstGeom>
          <a:ln>
            <a:solidFill>
              <a:schemeClr val="accent1"/>
            </a:solidFill>
          </a:ln>
        </p:spPr>
      </p:pic>
      <p:pic>
        <p:nvPicPr>
          <p:cNvPr id="5" name="Picture 4">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3707" y="4091214"/>
            <a:ext cx="2220240" cy="2027624"/>
          </a:xfrm>
          <a:prstGeom prst="rect">
            <a:avLst/>
          </a:prstGeom>
          <a:ln>
            <a:solidFill>
              <a:schemeClr val="accent1"/>
            </a:solidFill>
          </a:ln>
        </p:spPr>
      </p:pic>
      <p:pic>
        <p:nvPicPr>
          <p:cNvPr id="6" name="Picture 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08023" y="4091214"/>
            <a:ext cx="3451965" cy="2033547"/>
          </a:xfrm>
          <a:prstGeom prst="rect">
            <a:avLst/>
          </a:prstGeom>
          <a:ln>
            <a:solidFill>
              <a:schemeClr val="accent1"/>
            </a:solidFill>
          </a:ln>
        </p:spPr>
      </p:pic>
      <p:sp>
        <p:nvSpPr>
          <p:cNvPr id="7" name="TextBox 6"/>
          <p:cNvSpPr txBox="1"/>
          <p:nvPr/>
        </p:nvSpPr>
        <p:spPr>
          <a:xfrm>
            <a:off x="1491060" y="712068"/>
            <a:ext cx="10381164" cy="707886"/>
          </a:xfrm>
          <a:prstGeom prst="rect">
            <a:avLst/>
          </a:prstGeom>
          <a:noFill/>
        </p:spPr>
        <p:txBody>
          <a:bodyPr wrap="square" rtlCol="0">
            <a:spAutoFit/>
          </a:bodyPr>
          <a:lstStyle/>
          <a:p>
            <a:r>
              <a:rPr lang="en-US" sz="2000" dirty="0" smtClean="0"/>
              <a:t>Thus breaking the “</a:t>
            </a:r>
            <a:r>
              <a:rPr lang="en-US" sz="2000" dirty="0" smtClean="0">
                <a:hlinkClick r:id="rId11"/>
              </a:rPr>
              <a:t>VLSI complexity barrier</a:t>
            </a:r>
            <a:r>
              <a:rPr lang="en-US" sz="2000" dirty="0" smtClean="0"/>
              <a:t>”, spawning the </a:t>
            </a:r>
            <a:r>
              <a:rPr lang="en-US" sz="2000" dirty="0" smtClean="0">
                <a:hlinkClick r:id="rId12"/>
              </a:rPr>
              <a:t>MOSIS</a:t>
            </a:r>
            <a:r>
              <a:rPr lang="en-US" sz="2000" dirty="0" smtClean="0"/>
              <a:t>* national chip-prototyping </a:t>
            </a:r>
          </a:p>
          <a:p>
            <a:r>
              <a:rPr lang="en-US" sz="2000" dirty="0" smtClean="0"/>
              <a:t>service, and </a:t>
            </a:r>
            <a:r>
              <a:rPr lang="en-US" sz="2000" dirty="0" smtClean="0">
                <a:hlinkClick r:id="rId13"/>
              </a:rPr>
              <a:t>bootstrapping</a:t>
            </a:r>
            <a:r>
              <a:rPr lang="en-US" sz="2000" dirty="0" smtClean="0"/>
              <a:t> the </a:t>
            </a:r>
            <a:r>
              <a:rPr lang="en-US" sz="2000" dirty="0" smtClean="0">
                <a:hlinkClick r:id="rId14"/>
              </a:rPr>
              <a:t>“fabless-design + silicon foundry” </a:t>
            </a:r>
            <a:r>
              <a:rPr lang="en-US" sz="2000" dirty="0" smtClean="0"/>
              <a:t>paradigm of chip-making …</a:t>
            </a:r>
            <a:endParaRPr lang="en-US" sz="2000" dirty="0"/>
          </a:p>
        </p:txBody>
      </p:sp>
      <p:sp>
        <p:nvSpPr>
          <p:cNvPr id="8" name="TextBox 7"/>
          <p:cNvSpPr txBox="1"/>
          <p:nvPr/>
        </p:nvSpPr>
        <p:spPr>
          <a:xfrm>
            <a:off x="8859987" y="4504861"/>
            <a:ext cx="2821729" cy="923330"/>
          </a:xfrm>
          <a:prstGeom prst="rect">
            <a:avLst/>
          </a:prstGeom>
          <a:noFill/>
        </p:spPr>
        <p:txBody>
          <a:bodyPr wrap="square" rtlCol="0">
            <a:spAutoFit/>
          </a:bodyPr>
          <a:lstStyle/>
          <a:p>
            <a:r>
              <a:rPr lang="en-US" dirty="0" smtClean="0"/>
              <a:t>*</a:t>
            </a:r>
            <a:r>
              <a:rPr lang="en-US" dirty="0"/>
              <a:t>By </a:t>
            </a:r>
            <a:r>
              <a:rPr lang="en-US" dirty="0" smtClean="0"/>
              <a:t>transfer of MPC79 technology from Xerox </a:t>
            </a:r>
          </a:p>
          <a:p>
            <a:r>
              <a:rPr lang="en-US" dirty="0" smtClean="0"/>
              <a:t>PARC to </a:t>
            </a:r>
            <a:r>
              <a:rPr lang="en-US" dirty="0" smtClean="0">
                <a:hlinkClick r:id="rId15"/>
              </a:rPr>
              <a:t>USC-ISI</a:t>
            </a:r>
            <a:endParaRPr lang="en-US" dirty="0" smtClean="0"/>
          </a:p>
        </p:txBody>
      </p:sp>
      <p:sp>
        <p:nvSpPr>
          <p:cNvPr id="9" name="TextBox 8"/>
          <p:cNvSpPr txBox="1"/>
          <p:nvPr/>
        </p:nvSpPr>
        <p:spPr>
          <a:xfrm>
            <a:off x="8859987" y="1547248"/>
            <a:ext cx="2441586" cy="1477328"/>
          </a:xfrm>
          <a:prstGeom prst="rect">
            <a:avLst/>
          </a:prstGeom>
          <a:noFill/>
        </p:spPr>
        <p:txBody>
          <a:bodyPr wrap="square" rtlCol="0">
            <a:spAutoFit/>
          </a:bodyPr>
          <a:lstStyle/>
          <a:p>
            <a:r>
              <a:rPr lang="en-US" dirty="0" smtClean="0"/>
              <a:t>Lynn and her team prepare packaged </a:t>
            </a:r>
          </a:p>
          <a:p>
            <a:r>
              <a:rPr lang="en-US" dirty="0" smtClean="0"/>
              <a:t>chips to send to designers, </a:t>
            </a:r>
          </a:p>
          <a:p>
            <a:r>
              <a:rPr lang="en-US" dirty="0" smtClean="0">
                <a:hlinkClick r:id="rId2"/>
              </a:rPr>
              <a:t>Jan 4, 1980</a:t>
            </a:r>
            <a:endParaRPr lang="en-US" dirty="0"/>
          </a:p>
        </p:txBody>
      </p:sp>
      <p:sp>
        <p:nvSpPr>
          <p:cNvPr id="10" name="TextBox 9"/>
          <p:cNvSpPr txBox="1"/>
          <p:nvPr/>
        </p:nvSpPr>
        <p:spPr>
          <a:xfrm>
            <a:off x="1840382" y="1558241"/>
            <a:ext cx="1579636" cy="2231380"/>
          </a:xfrm>
          <a:prstGeom prst="rect">
            <a:avLst/>
          </a:prstGeom>
          <a:noFill/>
        </p:spPr>
        <p:txBody>
          <a:bodyPr wrap="square" rtlCol="0">
            <a:spAutoFit/>
          </a:bodyPr>
          <a:lstStyle/>
          <a:p>
            <a:r>
              <a:rPr lang="en-US" dirty="0" smtClean="0"/>
              <a:t>MPC79: </a:t>
            </a:r>
          </a:p>
          <a:p>
            <a:endParaRPr lang="en-US" sz="1600" dirty="0" smtClean="0"/>
          </a:p>
          <a:p>
            <a:r>
              <a:rPr lang="en-US" sz="1600" dirty="0" smtClean="0"/>
              <a:t>Wafer . . . . . </a:t>
            </a:r>
          </a:p>
          <a:p>
            <a:endParaRPr lang="en-US" sz="1600" dirty="0" smtClean="0"/>
          </a:p>
          <a:p>
            <a:endParaRPr lang="en-US" sz="1600" dirty="0"/>
          </a:p>
          <a:p>
            <a:endParaRPr lang="en-US" sz="1400" dirty="0" smtClean="0"/>
          </a:p>
          <a:p>
            <a:r>
              <a:rPr lang="en-US" sz="1600" dirty="0" smtClean="0"/>
              <a:t>Chip . . . . . . .</a:t>
            </a:r>
          </a:p>
          <a:p>
            <a:endParaRPr lang="en-US" sz="1100" dirty="0"/>
          </a:p>
          <a:p>
            <a:r>
              <a:rPr lang="en-US" sz="1200" dirty="0" smtClean="0"/>
              <a:t>Packaged Chip</a:t>
            </a:r>
            <a:r>
              <a:rPr lang="en-US" sz="1600" dirty="0" smtClean="0"/>
              <a:t> . .</a:t>
            </a:r>
            <a:endParaRPr lang="en-US" sz="1600" dirty="0"/>
          </a:p>
        </p:txBody>
      </p:sp>
      <p:sp>
        <p:nvSpPr>
          <p:cNvPr id="11" name="TextBox 10"/>
          <p:cNvSpPr txBox="1"/>
          <p:nvPr/>
        </p:nvSpPr>
        <p:spPr>
          <a:xfrm>
            <a:off x="1840382" y="4090059"/>
            <a:ext cx="1854938" cy="1261884"/>
          </a:xfrm>
          <a:prstGeom prst="rect">
            <a:avLst/>
          </a:prstGeom>
          <a:noFill/>
        </p:spPr>
        <p:txBody>
          <a:bodyPr wrap="square" rtlCol="0">
            <a:spAutoFit/>
          </a:bodyPr>
          <a:lstStyle/>
          <a:p>
            <a:r>
              <a:rPr lang="en-US" dirty="0" smtClean="0"/>
              <a:t>Example:</a:t>
            </a:r>
          </a:p>
          <a:p>
            <a:endParaRPr lang="en-US" sz="1000" dirty="0"/>
          </a:p>
          <a:p>
            <a:r>
              <a:rPr lang="en-US" sz="1600" dirty="0" smtClean="0">
                <a:hlinkClick r:id="rId16"/>
              </a:rPr>
              <a:t>Jim Clark’s </a:t>
            </a:r>
            <a:r>
              <a:rPr lang="en-US" sz="1600" dirty="0" smtClean="0">
                <a:hlinkClick r:id="rId7"/>
              </a:rPr>
              <a:t>“</a:t>
            </a:r>
            <a:r>
              <a:rPr lang="en-US" sz="1600" b="1" dirty="0" smtClean="0">
                <a:hlinkClick r:id="rId7"/>
              </a:rPr>
              <a:t>Geometry </a:t>
            </a:r>
          </a:p>
          <a:p>
            <a:r>
              <a:rPr lang="en-US" sz="1600" b="1" dirty="0" smtClean="0">
                <a:hlinkClick r:id="rId7"/>
              </a:rPr>
              <a:t>Engine</a:t>
            </a:r>
            <a:r>
              <a:rPr lang="en-US" sz="1600" dirty="0" smtClean="0">
                <a:hlinkClick r:id="rId7"/>
              </a:rPr>
              <a:t>”</a:t>
            </a:r>
            <a:endParaRPr lang="en-US" sz="1600" dirty="0"/>
          </a:p>
        </p:txBody>
      </p:sp>
    </p:spTree>
    <p:extLst>
      <p:ext uri="{BB962C8B-B14F-4D97-AF65-F5344CB8AC3E}">
        <p14:creationId xmlns:p14="http://schemas.microsoft.com/office/powerpoint/2010/main" val="11381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2196" y="2599306"/>
            <a:ext cx="3720006" cy="2308324"/>
          </a:xfrm>
          <a:prstGeom prst="rect">
            <a:avLst/>
          </a:prstGeom>
          <a:noFill/>
        </p:spPr>
        <p:txBody>
          <a:bodyPr wrap="square" rtlCol="0">
            <a:spAutoFit/>
          </a:bodyPr>
          <a:lstStyle/>
          <a:p>
            <a:r>
              <a:rPr lang="en-US" dirty="0" smtClean="0"/>
              <a:t>Martin </a:t>
            </a:r>
            <a:r>
              <a:rPr lang="en-US" dirty="0"/>
              <a:t>M. (John) Atalla (1924- ) </a:t>
            </a:r>
          </a:p>
          <a:p>
            <a:r>
              <a:rPr lang="en-US" dirty="0"/>
              <a:t>Alfred Y. Cho (1937- ) </a:t>
            </a:r>
          </a:p>
          <a:p>
            <a:r>
              <a:rPr lang="en-US" dirty="0"/>
              <a:t>Ross Freeman (1948-1989) </a:t>
            </a:r>
          </a:p>
          <a:p>
            <a:r>
              <a:rPr lang="en-US" dirty="0" err="1"/>
              <a:t>Dov</a:t>
            </a:r>
            <a:r>
              <a:rPr lang="en-US" dirty="0"/>
              <a:t> Frohman-</a:t>
            </a:r>
            <a:r>
              <a:rPr lang="en-US" dirty="0" err="1"/>
              <a:t>Bentchkowsky</a:t>
            </a:r>
            <a:r>
              <a:rPr lang="en-US" dirty="0"/>
              <a:t> (1939- ) </a:t>
            </a:r>
          </a:p>
          <a:p>
            <a:r>
              <a:rPr lang="en-US" dirty="0" smtClean="0"/>
              <a:t>Andy Grove (1936- )</a:t>
            </a:r>
          </a:p>
          <a:p>
            <a:r>
              <a:rPr lang="en-US" dirty="0" smtClean="0"/>
              <a:t>George </a:t>
            </a:r>
            <a:r>
              <a:rPr lang="en-US" dirty="0" err="1"/>
              <a:t>Heilmeier</a:t>
            </a:r>
            <a:r>
              <a:rPr lang="en-US" dirty="0"/>
              <a:t> (1936- ).</a:t>
            </a:r>
          </a:p>
          <a:p>
            <a:r>
              <a:rPr lang="en-US" dirty="0"/>
              <a:t>Jean </a:t>
            </a:r>
            <a:r>
              <a:rPr lang="en-US" dirty="0" err="1"/>
              <a:t>Hoerni</a:t>
            </a:r>
            <a:r>
              <a:rPr lang="en-US" dirty="0"/>
              <a:t> (1924-1997) </a:t>
            </a:r>
          </a:p>
          <a:p>
            <a:r>
              <a:rPr lang="en-US" dirty="0"/>
              <a:t>Larry Hornbeck (1943- ) </a:t>
            </a:r>
          </a:p>
        </p:txBody>
      </p:sp>
      <p:sp>
        <p:nvSpPr>
          <p:cNvPr id="3" name="Rectangle 2"/>
          <p:cNvSpPr/>
          <p:nvPr/>
        </p:nvSpPr>
        <p:spPr>
          <a:xfrm>
            <a:off x="2532668" y="1223375"/>
            <a:ext cx="7337196" cy="1015663"/>
          </a:xfrm>
          <a:prstGeom prst="rect">
            <a:avLst/>
          </a:prstGeom>
        </p:spPr>
        <p:txBody>
          <a:bodyPr wrap="square">
            <a:spAutoFit/>
          </a:bodyPr>
          <a:lstStyle/>
          <a:p>
            <a:r>
              <a:rPr lang="en-US" sz="2000" b="1" dirty="0" smtClean="0"/>
              <a:t>2009: At the gala </a:t>
            </a:r>
            <a:r>
              <a:rPr lang="en-US" sz="2000" b="1" dirty="0"/>
              <a:t>celebration </a:t>
            </a:r>
            <a:r>
              <a:rPr lang="en-US" sz="2000" b="1" dirty="0" smtClean="0"/>
              <a:t>of the </a:t>
            </a:r>
            <a:r>
              <a:rPr lang="en-US" sz="2000" b="1" dirty="0"/>
              <a:t>50th birthday </a:t>
            </a:r>
            <a:r>
              <a:rPr lang="en-US" sz="2000" b="1" dirty="0" smtClean="0"/>
              <a:t>of </a:t>
            </a:r>
            <a:r>
              <a:rPr lang="en-US" sz="2000" b="1" dirty="0"/>
              <a:t>the integrated </a:t>
            </a:r>
            <a:r>
              <a:rPr lang="en-US" sz="2000" b="1" dirty="0" smtClean="0"/>
              <a:t>circuit, the </a:t>
            </a:r>
            <a:r>
              <a:rPr lang="en-US" sz="2000" b="1" dirty="0"/>
              <a:t>National Inventors Hall of </a:t>
            </a:r>
            <a:r>
              <a:rPr lang="en-US" sz="2000" b="1" dirty="0" smtClean="0"/>
              <a:t>Fame and Computer </a:t>
            </a:r>
            <a:r>
              <a:rPr lang="en-US" sz="2000" b="1" dirty="0"/>
              <a:t>History Museum </a:t>
            </a:r>
            <a:r>
              <a:rPr lang="en-US" sz="2000" b="1" dirty="0" smtClean="0"/>
              <a:t>honored the </a:t>
            </a:r>
            <a:r>
              <a:rPr lang="en-US" sz="2000" b="1" dirty="0"/>
              <a:t>“founding fathers” of Silicon </a:t>
            </a:r>
            <a:r>
              <a:rPr lang="en-US" sz="2000" b="1" dirty="0" smtClean="0"/>
              <a:t>Valley:</a:t>
            </a:r>
          </a:p>
        </p:txBody>
      </p:sp>
      <p:sp>
        <p:nvSpPr>
          <p:cNvPr id="4" name="TextBox 3"/>
          <p:cNvSpPr txBox="1"/>
          <p:nvPr/>
        </p:nvSpPr>
        <p:spPr>
          <a:xfrm>
            <a:off x="6542202" y="2599306"/>
            <a:ext cx="2894029" cy="2308324"/>
          </a:xfrm>
          <a:prstGeom prst="rect">
            <a:avLst/>
          </a:prstGeom>
          <a:noFill/>
        </p:spPr>
        <p:txBody>
          <a:bodyPr wrap="square" rtlCol="0">
            <a:spAutoFit/>
          </a:bodyPr>
          <a:lstStyle/>
          <a:p>
            <a:r>
              <a:rPr lang="en-US" dirty="0" err="1" smtClean="0"/>
              <a:t>Dawon</a:t>
            </a:r>
            <a:r>
              <a:rPr lang="en-US" dirty="0" smtClean="0"/>
              <a:t> </a:t>
            </a:r>
            <a:r>
              <a:rPr lang="en-US" dirty="0" err="1"/>
              <a:t>Kahng</a:t>
            </a:r>
            <a:r>
              <a:rPr lang="en-US" dirty="0"/>
              <a:t> (1931-1992)</a:t>
            </a:r>
            <a:endParaRPr lang="en-US" dirty="0" smtClean="0"/>
          </a:p>
          <a:p>
            <a:r>
              <a:rPr lang="en-US" dirty="0" smtClean="0"/>
              <a:t>John </a:t>
            </a:r>
            <a:r>
              <a:rPr lang="en-US" dirty="0" err="1"/>
              <a:t>Macdougall</a:t>
            </a:r>
            <a:r>
              <a:rPr lang="en-US" dirty="0"/>
              <a:t> (1940- ) </a:t>
            </a:r>
          </a:p>
          <a:p>
            <a:r>
              <a:rPr lang="en-US" dirty="0"/>
              <a:t>Ken Manchester (1925- ) </a:t>
            </a:r>
          </a:p>
          <a:p>
            <a:r>
              <a:rPr lang="en-US" dirty="0"/>
              <a:t>Carver Mead (1934- ) </a:t>
            </a:r>
          </a:p>
          <a:p>
            <a:r>
              <a:rPr lang="en-US" dirty="0"/>
              <a:t>Gordon Moore (1929- ) </a:t>
            </a:r>
          </a:p>
          <a:p>
            <a:r>
              <a:rPr lang="en-US" dirty="0"/>
              <a:t>Gordon Teal (1907-2003) </a:t>
            </a:r>
          </a:p>
          <a:p>
            <a:r>
              <a:rPr lang="en-US" dirty="0"/>
              <a:t>Frank </a:t>
            </a:r>
            <a:r>
              <a:rPr lang="en-US" dirty="0" err="1"/>
              <a:t>Wanlass</a:t>
            </a:r>
            <a:r>
              <a:rPr lang="en-US" dirty="0"/>
              <a:t> (1933- ) </a:t>
            </a:r>
          </a:p>
          <a:p>
            <a:r>
              <a:rPr lang="en-US" dirty="0"/>
              <a:t>Robert </a:t>
            </a:r>
            <a:r>
              <a:rPr lang="en-US" dirty="0" err="1"/>
              <a:t>Widlar</a:t>
            </a:r>
            <a:r>
              <a:rPr lang="en-US" dirty="0"/>
              <a:t> (1937-1991)</a:t>
            </a:r>
          </a:p>
        </p:txBody>
      </p:sp>
    </p:spTree>
    <p:extLst>
      <p:ext uri="{BB962C8B-B14F-4D97-AF65-F5344CB8AC3E}">
        <p14:creationId xmlns:p14="http://schemas.microsoft.com/office/powerpoint/2010/main" val="169846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822" y="1185156"/>
            <a:ext cx="7639576" cy="4185761"/>
          </a:xfrm>
          <a:prstGeom prst="rect">
            <a:avLst/>
          </a:prstGeom>
          <a:noFill/>
        </p:spPr>
        <p:txBody>
          <a:bodyPr wrap="square" rtlCol="0">
            <a:spAutoFit/>
          </a:bodyPr>
          <a:lstStyle/>
          <a:p>
            <a:pPr algn="just"/>
            <a:r>
              <a:rPr lang="en-US" sz="2000" dirty="0"/>
              <a:t>Thought </a:t>
            </a:r>
            <a:r>
              <a:rPr lang="en-US" sz="2000" dirty="0" smtClean="0"/>
              <a:t>experiments (cont.):</a:t>
            </a:r>
            <a:endParaRPr lang="en-US" sz="2000" dirty="0"/>
          </a:p>
          <a:p>
            <a:pPr algn="just"/>
            <a:endParaRPr lang="en-US" sz="1200" dirty="0"/>
          </a:p>
          <a:p>
            <a:pPr algn="just"/>
            <a:r>
              <a:rPr lang="en-US" sz="2000" dirty="0" smtClean="0"/>
              <a:t>“The most remarkable of such examples comes from the work of the Japanese Monkey Center where macaques were isolated in groups on small islands, and differences in the behavior patterns of different island populations arose by cultural evolution . . . The greatest achievement is that of Imo, the female genius among the macaques. At the age of two she invented washing the sand off sweet potatoes before eating them, and at a later date she found a way of separating wheat from sand by throwing the mixture in the water and skimming off the wheat from the surface. These discoveries spread slowly through the colony, although in general the older individuals were the last to acquire the new tricks.”*</a:t>
            </a:r>
          </a:p>
          <a:p>
            <a:pPr algn="just"/>
            <a:endParaRPr lang="en-US" sz="2000" dirty="0"/>
          </a:p>
          <a:p>
            <a:pPr algn="just"/>
            <a:r>
              <a:rPr lang="en-US" sz="1400" dirty="0">
                <a:hlinkClick r:id="rId2"/>
              </a:rPr>
              <a:t>*John Tyler Bonner</a:t>
            </a:r>
            <a:r>
              <a:rPr lang="en-US" sz="1400" dirty="0"/>
              <a:t>, </a:t>
            </a:r>
            <a:r>
              <a:rPr lang="en-US" sz="1400" i="1" dirty="0">
                <a:hlinkClick r:id="rId3"/>
              </a:rPr>
              <a:t>The Evolution of Culture in Animals</a:t>
            </a:r>
            <a:r>
              <a:rPr lang="en-US" sz="1400" dirty="0"/>
              <a:t>, Princeton University Press, 1980, p.184</a:t>
            </a:r>
            <a:r>
              <a:rPr lang="en-US" sz="1400" dirty="0" smtClean="0"/>
              <a:t>.</a:t>
            </a:r>
            <a:endParaRPr lang="en-US" sz="1400" dirty="0"/>
          </a:p>
        </p:txBody>
      </p:sp>
    </p:spTree>
    <p:extLst>
      <p:ext uri="{BB962C8B-B14F-4D97-AF65-F5344CB8AC3E}">
        <p14:creationId xmlns:p14="http://schemas.microsoft.com/office/powerpoint/2010/main" val="41154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453</Words>
  <Application>Microsoft Office PowerPoint</Application>
  <PresentationFormat>Widescreen</PresentationFormat>
  <Paragraphs>66</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dc:creator>
  <cp:lastModifiedBy>Lynn</cp:lastModifiedBy>
  <cp:revision>5</cp:revision>
  <dcterms:created xsi:type="dcterms:W3CDTF">2015-06-03T16:59:41Z</dcterms:created>
  <dcterms:modified xsi:type="dcterms:W3CDTF">2015-06-09T23:38:59Z</dcterms:modified>
</cp:coreProperties>
</file>