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04C5C65-06F3-4F50-937C-D19EC9A7C385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E46A0771-2436-40DF-A807-022ED9E6F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5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8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7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8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3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8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8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8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0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CA7D3-1A7A-4342-A2CF-82A28EB648BC}" type="datetimeFigureOut">
              <a:rPr lang="en-US" smtClean="0"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29CC-6409-4D5F-A79A-AB6BDED9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1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administration/eop/ostp/about/leadershipstaff/smith" TargetMode="External"/><Relationship Id="rId7" Type="http://schemas.openxmlformats.org/officeDocument/2006/relationships/hyperlink" Target="http://www.nsf.gov/od/odi/presentations/2015_NSF_Pride_Talk_by_Lynn_Conway.ppsx" TargetMode="External"/><Relationship Id="rId2" Type="http://schemas.openxmlformats.org/officeDocument/2006/relationships/hyperlink" Target="http://www.lynnconway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cove.me/bkx8nwg8" TargetMode="External"/><Relationship Id="rId5" Type="http://schemas.openxmlformats.org/officeDocument/2006/relationships/hyperlink" Target="http://ai.eecs.umich.edu/people/conway/Memoirs/Talks/NSF/Images/NSF_2015_Pride_Program.jpg" TargetMode="External"/><Relationship Id="rId4" Type="http://schemas.openxmlformats.org/officeDocument/2006/relationships/hyperlink" Target="http://boingboing.net/2015/05/08/cto-megan-smith-explains-how-w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ai.eecs.umich.edu/people/conway/Memoirs/VLSI/SSCM/VLSI_Reminiscenc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i.eecs.umich.edu/people/conway/Memoirs/VLSI/Commentaries/Covering_by_Ken_Shepard.pdf" TargetMode="External"/><Relationship Id="rId4" Type="http://schemas.openxmlformats.org/officeDocument/2006/relationships/hyperlink" Target="http://www.huffingtonpost.com/lynn-conway/the-many-shades-of-out_b_3591764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gin.umich.edu/college/about/news/stories/2014/december/lynn-conway-to-receive-award" TargetMode="External"/><Relationship Id="rId3" Type="http://schemas.openxmlformats.org/officeDocument/2006/relationships/hyperlink" Target="http://ai.eecs.umich.edu/people/conway/Memoirs/ACS/Lynn_Conway_ACS_Reminiscences.pdf" TargetMode="External"/><Relationship Id="rId7" Type="http://schemas.openxmlformats.org/officeDocument/2006/relationships/hyperlink" Target="http://www.computerhistory.org/fellowawards/hall/bios/Lynn,Conway/" TargetMode="External"/><Relationship Id="rId2" Type="http://schemas.openxmlformats.org/officeDocument/2006/relationships/hyperlink" Target="http://edagraffiti.com/?p=10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Memoirs/MIT/MIT_Reminiscences.pdf" TargetMode="External"/><Relationship Id="rId5" Type="http://schemas.openxmlformats.org/officeDocument/2006/relationships/hyperlink" Target="http://www.huffingtonpost.com/lynn-conway/the-many-shades-of-out_b_3591764.html" TargetMode="External"/><Relationship Id="rId4" Type="http://schemas.openxmlformats.org/officeDocument/2006/relationships/hyperlink" Target="http://ai.eecs.umich.edu/people/conway/Memoirs/VLSI/SSCM/VLSI_Reminiscences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thew_effect" TargetMode="External"/><Relationship Id="rId2" Type="http://schemas.openxmlformats.org/officeDocument/2006/relationships/hyperlink" Target="http://en.wikipedia.org/wiki/Matilda_effect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ai.eecs.umich.edu/people/conway/Memoirs/VLSI/Commentaries/A_Paradigm_Shift_Was_Happening_by_Chuck_House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ai.eecs.umich.edu/people/conway/VLSI/MPCAdv/MPCAdv.pd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arlierose.com/watch/60554078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fHyRdAyqV5c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boingboing.net/2015/05/08/cto-megan-smith-explains-how-w.html" TargetMode="External"/><Relationship Id="rId4" Type="http://schemas.openxmlformats.org/officeDocument/2006/relationships/hyperlink" Target="https://www.whitehouse.gov/administration/eop/ostp/about/leadershipstaff/smit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en.wikipedia.org/wiki/Jobs_(film)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://boingboing.net/2015/05/08/cto-megan-smith-explains-how-w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ai.eecs.umich.edu/people/conway/LynnPhotos/Lynn77PARC.jpg" TargetMode="External"/><Relationship Id="rId7" Type="http://schemas.openxmlformats.org/officeDocument/2006/relationships/hyperlink" Target="http://ai.eecs.umich.edu/people/conway/VLSI/MPCAdv/MPCAdv.html" TargetMode="External"/><Relationship Id="rId12" Type="http://schemas.openxmlformats.org/officeDocument/2006/relationships/hyperlink" Target="http://ai.eecs.umich.edu/people/conway/VLSI/VLSI.archive.spreadsheet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hyperlink" Target="http://ai.eecs.umich.edu/people/conway/VLSI/VLSIText/PP-V1/V1.pdf" TargetMode="External"/><Relationship Id="rId5" Type="http://schemas.openxmlformats.org/officeDocument/2006/relationships/hyperlink" Target="http://ai.eecs.umich.edu/people/conway/Memoirs/MIT/Figures/MIT78%20ChipSet%20L.jpg" TargetMode="External"/><Relationship Id="rId10" Type="http://schemas.openxmlformats.org/officeDocument/2006/relationships/hyperlink" Target="http://ai.eecs.umich.edu/people/conway/VLSI/MIT78/MIT78.html" TargetMode="External"/><Relationship Id="rId4" Type="http://schemas.openxmlformats.org/officeDocument/2006/relationships/image" Target="../media/image5.jpeg"/><Relationship Id="rId9" Type="http://schemas.openxmlformats.org/officeDocument/2006/relationships/hyperlink" Target="http://ai.eecs.umich.edu/people/conway/VLSI/BackgroundContext/Sutherland_Letter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mcnet.com/usubmit/2009/04/30/4158801.h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5644" y="808029"/>
            <a:ext cx="8381520" cy="6054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Unexpected Woman: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Inside Story Behind the VLSI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</a:t>
            </a:r>
            <a:r>
              <a:rPr lang="en-US" sz="36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*,**</a:t>
            </a:r>
            <a:endParaRPr lang="en-US" sz="3600" b="1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Lynn Conway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Professor of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EECS,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Emerita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Michigan, Ann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Arbor</a:t>
            </a:r>
          </a:p>
          <a:p>
            <a:pPr>
              <a:lnSpc>
                <a:spcPct val="107000"/>
              </a:lnSpc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Chief Technology Officer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Megan Smith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recently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raised profound questions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</a:p>
          <a:p>
            <a:pPr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women’s contributions in science and engineering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erased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history.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talk we explore a case study of such erasure, and surface conjectures about underlying causes and effects.</a:t>
            </a:r>
          </a:p>
          <a:p>
            <a:pPr>
              <a:lnSpc>
                <a:spcPct val="107000"/>
              </a:lnSpc>
            </a:pP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Invited presentation on the occasion of LGBT Pride Month, NSF, Arlington, VA, June 10, 2015.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Condensed subset of the original 45 slideshow (n = </a:t>
            </a: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1-2, 5-6, </a:t>
            </a: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25, 29-32, </a:t>
            </a: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34-35, 37-41</a:t>
            </a: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for compact tutorials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NSF talk brochure, the full slideshow, and the NSF presentation video are posted at these links: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http://ai.eecs.umich.edu/people/conway/Memoirs/Talks/NSF/Images/NSF_2015_Pride_Program.jpg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6"/>
            </a:endParaRPr>
          </a:p>
          <a:p>
            <a:pPr>
              <a:lnSpc>
                <a:spcPct val="107000"/>
              </a:lnSpc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http://www.nsf.gov/od/odi/presentations/2015_NSF_Pride_Talk_by_Lynn_Conway.ppsx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6"/>
            </a:endParaRPr>
          </a:p>
          <a:p>
            <a:pPr>
              <a:lnSpc>
                <a:spcPct val="107000"/>
              </a:lnSpc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http://bcove.me/bkx8nwg8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(video)</a:t>
            </a:r>
          </a:p>
          <a:p>
            <a:pPr>
              <a:lnSpc>
                <a:spcPct val="107000"/>
              </a:lnSpc>
            </a:pP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768" y="3192866"/>
            <a:ext cx="525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That led me to write and publish my “</a:t>
            </a:r>
            <a:r>
              <a:rPr lang="en-US" sz="2000" dirty="0" smtClean="0">
                <a:hlinkClick r:id="rId2"/>
              </a:rPr>
              <a:t>Reminiscences of the VLSI Revolution</a:t>
            </a:r>
            <a:r>
              <a:rPr lang="en-US" sz="2000" dirty="0" smtClean="0"/>
              <a:t>” in the</a:t>
            </a:r>
          </a:p>
          <a:p>
            <a:r>
              <a:rPr lang="en-US" sz="2000" dirty="0" smtClean="0"/>
              <a:t>Fall 2012 IEEE </a:t>
            </a:r>
            <a:r>
              <a:rPr lang="en-US" sz="2000" i="1" dirty="0" smtClean="0"/>
              <a:t>Solid State Circuits Magazine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57" y="738829"/>
            <a:ext cx="3834154" cy="5198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2768" y="1202641"/>
            <a:ext cx="5013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story of </a:t>
            </a:r>
            <a:r>
              <a:rPr lang="en-US" sz="2000" b="1" dirty="0" smtClean="0"/>
              <a:t>my investigations over recent years is </a:t>
            </a:r>
            <a:r>
              <a:rPr lang="en-US" sz="2000" b="1" dirty="0"/>
              <a:t>quite a </a:t>
            </a:r>
            <a:r>
              <a:rPr lang="en-US" sz="2000" b="1" dirty="0" smtClean="0"/>
              <a:t>saga, yet to be told . . .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02768" y="4341867"/>
            <a:ext cx="477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 </a:t>
            </a:r>
            <a:r>
              <a:rPr lang="en-US" sz="2000" dirty="0"/>
              <a:t>was the </a:t>
            </a:r>
            <a:r>
              <a:rPr lang="en-US" sz="2000" dirty="0">
                <a:hlinkClick r:id="rId4"/>
              </a:rPr>
              <a:t>first time I’d </a:t>
            </a:r>
            <a:r>
              <a:rPr lang="en-US" sz="2000" dirty="0" smtClean="0">
                <a:hlinkClick r:id="rId4"/>
              </a:rPr>
              <a:t>stepped openly forward</a:t>
            </a:r>
            <a:r>
              <a:rPr lang="en-US" sz="2000" dirty="0" smtClean="0"/>
              <a:t> to </a:t>
            </a:r>
            <a:r>
              <a:rPr lang="en-US" sz="2000" dirty="0" smtClean="0">
                <a:hlinkClick r:id="rId5"/>
              </a:rPr>
              <a:t>tell </a:t>
            </a:r>
            <a:r>
              <a:rPr lang="en-US" sz="2000" dirty="0">
                <a:hlinkClick r:id="rId5"/>
              </a:rPr>
              <a:t>the </a:t>
            </a:r>
            <a:r>
              <a:rPr lang="en-US" sz="2000" dirty="0" smtClean="0">
                <a:hlinkClick r:id="rId5"/>
              </a:rPr>
              <a:t>whole story</a:t>
            </a:r>
            <a:r>
              <a:rPr lang="en-US" sz="2000" dirty="0" smtClean="0"/>
              <a:t> . </a:t>
            </a:r>
            <a:r>
              <a:rPr lang="en-US" sz="2000" dirty="0"/>
              <a:t>.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2768" y="2043865"/>
            <a:ext cx="4409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 make a long-story short: I uncovered, </a:t>
            </a:r>
          </a:p>
          <a:p>
            <a:r>
              <a:rPr lang="en-US" sz="2000" dirty="0" smtClean="0"/>
              <a:t>documented and archived all sorts of </a:t>
            </a:r>
          </a:p>
          <a:p>
            <a:r>
              <a:rPr lang="en-US" sz="2000" dirty="0" smtClean="0"/>
              <a:t>interesting data and evidence.</a:t>
            </a:r>
          </a:p>
        </p:txBody>
      </p:sp>
    </p:spTree>
    <p:extLst>
      <p:ext uri="{BB962C8B-B14F-4D97-AF65-F5344CB8AC3E}">
        <p14:creationId xmlns:p14="http://schemas.microsoft.com/office/powerpoint/2010/main" val="6702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583" y="1118491"/>
            <a:ext cx="6517618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Sketch of the investigations, documenting and reporting 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to understand what happened and to reclaim my legacy . . .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hlinkClick r:id="rId2"/>
              </a:rPr>
              <a:t>Compilation of the VLSI Archive, 2009-2012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>
                <a:hlinkClick r:id="rId3"/>
              </a:rPr>
              <a:t>Publication of my IBM-ACS Reminiscences, 2011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>
                <a:hlinkClick r:id="rId4"/>
              </a:rPr>
              <a:t>Publication of my VLSI Reminiscences, 2012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>
                <a:hlinkClick r:id="rId5"/>
              </a:rPr>
              <a:t>Publication of The Many Shades of ‘Out’, 2013</a:t>
            </a:r>
            <a:endParaRPr lang="en-US" sz="2000" dirty="0"/>
          </a:p>
          <a:p>
            <a:pPr>
              <a:spcAft>
                <a:spcPts val="2400"/>
              </a:spcAft>
            </a:pPr>
            <a:r>
              <a:rPr lang="en-US" sz="2000" dirty="0" smtClean="0">
                <a:hlinkClick r:id="rId6"/>
              </a:rPr>
              <a:t>Publication of my MIT Reminiscences, 2014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b="1" dirty="0" smtClean="0"/>
              <a:t>Evidence that ‘it’s begun’: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hlinkClick r:id="rId7"/>
              </a:rPr>
              <a:t>Fellow Award, Computer History Museum, 2014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>
                <a:hlinkClick r:id="rId8"/>
              </a:rPr>
              <a:t>IEEE/RSE James Clerk Maxwell Medal, 2015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660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0231" y="1125647"/>
            <a:ext cx="87573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</a:t>
            </a:r>
            <a:r>
              <a:rPr lang="en-US" sz="2000" dirty="0" smtClean="0"/>
              <a:t>hroughout this case study we observe the “</a:t>
            </a:r>
            <a:r>
              <a:rPr lang="en-US" sz="2000" dirty="0" smtClean="0">
                <a:hlinkClick r:id="rId2" tooltip="Matilda effect"/>
              </a:rPr>
              <a:t>Matilda effect</a:t>
            </a:r>
            <a:r>
              <a:rPr lang="en-US" sz="2000" dirty="0" smtClean="0"/>
              <a:t>” (repression of the contributions of women scientists) and the "</a:t>
            </a:r>
            <a:r>
              <a:rPr lang="en-US" sz="2000" dirty="0" smtClean="0">
                <a:hlinkClick r:id="rId3"/>
              </a:rPr>
              <a:t>Matthew effect</a:t>
            </a:r>
            <a:r>
              <a:rPr lang="en-US" sz="2000" dirty="0" smtClean="0"/>
              <a:t>“ (eminent scientists get more credit) in play. 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Note that these effects involve “self-fulfilling prophecies”, described by Merton as: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“. . . a </a:t>
            </a:r>
            <a:r>
              <a:rPr lang="en-US" sz="2000" i="1" dirty="0"/>
              <a:t>false</a:t>
            </a:r>
            <a:r>
              <a:rPr lang="en-US" sz="2000" dirty="0"/>
              <a:t> definition of the situation evoking a new behavior which makes the original false conception come </a:t>
            </a:r>
            <a:r>
              <a:rPr lang="en-US" sz="2000" i="1" dirty="0"/>
              <a:t>true</a:t>
            </a:r>
            <a:r>
              <a:rPr lang="en-US" sz="2000" dirty="0"/>
              <a:t>. </a:t>
            </a:r>
            <a:r>
              <a:rPr lang="en-US" sz="2000" dirty="0" smtClean="0"/>
              <a:t>This </a:t>
            </a:r>
            <a:r>
              <a:rPr lang="en-US" sz="2000" dirty="0"/>
              <a:t>specious validity of the self-fulfilling prophecy perpetuates a </a:t>
            </a:r>
            <a:r>
              <a:rPr lang="en-US" sz="2000" i="1" dirty="0"/>
              <a:t>reign of error</a:t>
            </a:r>
            <a:r>
              <a:rPr lang="en-US" sz="2000" dirty="0"/>
              <a:t>. For the prophet will cite the actual course of events as proof that he was right from the very beginning</a:t>
            </a:r>
            <a:r>
              <a:rPr lang="en-US" sz="2000" dirty="0" smtClean="0"/>
              <a:t>.”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But is that all that’s happening? Or are other forces also in play?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88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928" y="832104"/>
            <a:ext cx="88879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After closely investigating these events, I sense something more subliminal and fundamental is occurring at a social level . . . </a:t>
            </a:r>
            <a:r>
              <a:rPr lang="en-US" sz="2000" dirty="0"/>
              <a:t>a</a:t>
            </a:r>
            <a:r>
              <a:rPr lang="en-US" sz="2000" dirty="0" smtClean="0"/>
              <a:t>nd it involves no errors, no conspiracies, no repressions, no ‘bad guys’:</a:t>
            </a:r>
          </a:p>
          <a:p>
            <a:endParaRPr lang="en-US" sz="2000" dirty="0"/>
          </a:p>
          <a:p>
            <a:r>
              <a:rPr lang="en-US" sz="2000" b="1" dirty="0" smtClean="0"/>
              <a:t>CONJECTURE: almost all people are blind to innovations, especially ones made by ‘those’ whom they do not expect to make innovations.</a:t>
            </a:r>
          </a:p>
          <a:p>
            <a:endParaRPr lang="en-US" sz="2000" dirty="0"/>
          </a:p>
          <a:p>
            <a:r>
              <a:rPr lang="en-US" sz="2000" dirty="0" smtClean="0"/>
              <a:t>Since for most people, ‘</a:t>
            </a:r>
            <a:r>
              <a:rPr lang="en-US" sz="2000" u="sng" dirty="0" smtClean="0"/>
              <a:t>those</a:t>
            </a:r>
            <a:r>
              <a:rPr lang="en-US" sz="2000" dirty="0" smtClean="0"/>
              <a:t>’ = ‘</a:t>
            </a:r>
            <a:r>
              <a:rPr lang="en-US" sz="2000" u="sng" dirty="0" smtClean="0"/>
              <a:t>almost all people</a:t>
            </a:r>
            <a:r>
              <a:rPr lang="en-US" sz="2000" dirty="0" smtClean="0"/>
              <a:t>’, very few people ever witness or visualize innovations, even ones made right in front of their eyes (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including sometimes those made by themselves!</a:t>
            </a:r>
            <a:r>
              <a:rPr lang="en-US" sz="2000" dirty="0" smtClean="0"/>
              <a:t>). </a:t>
            </a:r>
          </a:p>
          <a:p>
            <a:endParaRPr lang="en-US" sz="2000" dirty="0"/>
          </a:p>
          <a:p>
            <a:r>
              <a:rPr lang="en-US" sz="2000" dirty="0" smtClean="0"/>
              <a:t>They instead look for tells and cues from others when constructing internal-orientations towards ‘novelties’ they stumble upon . . . and not just whether or not to accept or reject a novelty, but also whether to even notice it in the first place!</a:t>
            </a:r>
          </a:p>
          <a:p>
            <a:endParaRPr lang="en-US" sz="2000" dirty="0" smtClean="0"/>
          </a:p>
          <a:p>
            <a:r>
              <a:rPr lang="en-US" sz="2000" dirty="0" smtClean="0"/>
              <a:t>From this perspective, the Mathew and Matilda Effects are derivatives of the conjectured social-level </a:t>
            </a:r>
            <a:r>
              <a:rPr lang="en-US" sz="2000" b="1" dirty="0" smtClean="0"/>
              <a:t>“Conway Effect”.</a:t>
            </a:r>
          </a:p>
        </p:txBody>
      </p:sp>
    </p:spTree>
    <p:extLst>
      <p:ext uri="{BB962C8B-B14F-4D97-AF65-F5344CB8AC3E}">
        <p14:creationId xmlns:p14="http://schemas.microsoft.com/office/powerpoint/2010/main" val="31533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1952" y="960120"/>
            <a:ext cx="79461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Visualizing the Conway Effect in action:</a:t>
            </a:r>
          </a:p>
          <a:p>
            <a:endParaRPr lang="en-US" sz="2000" dirty="0"/>
          </a:p>
          <a:p>
            <a:r>
              <a:rPr lang="en-US" sz="2000" dirty="0" smtClean="0"/>
              <a:t>Students in MIT’78 thought they were learning “how chips were designed in Silicon Valley” (i.e</a:t>
            </a:r>
            <a:r>
              <a:rPr lang="en-US" sz="2000" dirty="0"/>
              <a:t>., </a:t>
            </a:r>
            <a:r>
              <a:rPr lang="en-US" sz="2000" dirty="0" smtClean="0"/>
              <a:t>in effect the </a:t>
            </a:r>
            <a:r>
              <a:rPr lang="en-US" sz="2000" dirty="0"/>
              <a:t>course was </a:t>
            </a:r>
            <a:r>
              <a:rPr lang="en-US" sz="2000" dirty="0" smtClean="0"/>
              <a:t>a </a:t>
            </a:r>
            <a:r>
              <a:rPr lang="en-US" sz="2000" dirty="0"/>
              <a:t>giant MIT </a:t>
            </a:r>
            <a:r>
              <a:rPr lang="en-US" sz="2000" dirty="0" smtClean="0"/>
              <a:t>hack). They simply “did it”, without realizing they were learning radically new methods. </a:t>
            </a:r>
          </a:p>
          <a:p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dirty="0" smtClean="0">
                <a:hlinkClick r:id="rId2"/>
              </a:rPr>
              <a:t>astonished reaction amongst Silicon Valley cognoscenti </a:t>
            </a:r>
            <a:r>
              <a:rPr lang="en-US" sz="2000" dirty="0" smtClean="0"/>
              <a:t>then led to intense interest in reverse engineering “how MIT was doing this”, causing other research universities to immediately want to offer such courses.</a:t>
            </a:r>
          </a:p>
          <a:p>
            <a:endParaRPr lang="en-US" sz="2000" dirty="0" smtClean="0"/>
          </a:p>
          <a:p>
            <a:r>
              <a:rPr lang="en-US" sz="2000" dirty="0" smtClean="0"/>
              <a:t>Similarly</a:t>
            </a:r>
            <a:r>
              <a:rPr lang="en-US" sz="2000" dirty="0"/>
              <a:t>, folks using MPC79 took it for granted and simply </a:t>
            </a:r>
            <a:r>
              <a:rPr lang="en-US" sz="2000" dirty="0" smtClean="0"/>
              <a:t>“used </a:t>
            </a:r>
            <a:r>
              <a:rPr lang="en-US" sz="2000" dirty="0"/>
              <a:t>it”.  No one realized MPC79 was an even larger paradigm-shifting-hackathon </a:t>
            </a:r>
            <a:r>
              <a:rPr lang="en-US" sz="2000" dirty="0" smtClean="0"/>
              <a:t>to launch </a:t>
            </a:r>
            <a:r>
              <a:rPr lang="en-US" sz="2000" dirty="0"/>
              <a:t>the modern world of “fabless design” + “silicon foundries” + “internet-based e-commerce infrastructure</a:t>
            </a:r>
            <a:r>
              <a:rPr lang="en-US" sz="2000" dirty="0" smtClean="0"/>
              <a:t>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81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808" y="1192935"/>
            <a:ext cx="93146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What might MPC79 participants been thinking?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Since MPC79 </a:t>
            </a:r>
            <a:r>
              <a:rPr lang="en-US" sz="2000" dirty="0"/>
              <a:t>used the ARPANET, some thought DARPA </a:t>
            </a:r>
            <a:r>
              <a:rPr lang="en-US" sz="2000" dirty="0" smtClean="0"/>
              <a:t>“did </a:t>
            </a:r>
            <a:r>
              <a:rPr lang="en-US" sz="2000" dirty="0"/>
              <a:t>it</a:t>
            </a:r>
            <a:r>
              <a:rPr lang="en-US" sz="2000" dirty="0" smtClean="0"/>
              <a:t>.” 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Thus when </a:t>
            </a:r>
            <a:r>
              <a:rPr lang="en-US" sz="2000" dirty="0"/>
              <a:t>DARPA funded the transfer of MPC79 technology to USC-ISI, many </a:t>
            </a:r>
            <a:r>
              <a:rPr lang="en-US" sz="2000" dirty="0" smtClean="0"/>
              <a:t>users </a:t>
            </a:r>
            <a:r>
              <a:rPr lang="en-US" sz="2000" dirty="0"/>
              <a:t>thought “MOSIS” had been </a:t>
            </a:r>
            <a:r>
              <a:rPr lang="en-US" sz="2000" dirty="0" smtClean="0"/>
              <a:t>“created </a:t>
            </a:r>
            <a:r>
              <a:rPr lang="en-US" sz="2000" dirty="0"/>
              <a:t>by </a:t>
            </a:r>
            <a:r>
              <a:rPr lang="en-US" sz="2000" dirty="0" smtClean="0"/>
              <a:t>DARPA” . . . and similar government supported MOSIS-like services began springing up </a:t>
            </a:r>
            <a:r>
              <a:rPr lang="en-US" sz="2000" dirty="0"/>
              <a:t>in other countries . . .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The VLSI revolution thus swept through high-tech community without anyone realizing </a:t>
            </a:r>
            <a:r>
              <a:rPr lang="en-US" sz="2000" dirty="0" smtClean="0"/>
              <a:t>that </a:t>
            </a:r>
            <a:r>
              <a:rPr lang="en-US" sz="2000" dirty="0" smtClean="0">
                <a:hlinkClick r:id="rId2"/>
              </a:rPr>
              <a:t>it had been deliberately generated</a:t>
            </a:r>
            <a:r>
              <a:rPr lang="en-US" sz="2000" dirty="0" smtClean="0"/>
              <a:t>, much less how that was done and who did it. 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Although the “VLSI Book </a:t>
            </a:r>
            <a:r>
              <a:rPr lang="en-US" sz="2000" dirty="0"/>
              <a:t>by Mead” became </a:t>
            </a:r>
            <a:r>
              <a:rPr lang="en-US" sz="2000" dirty="0" err="1" smtClean="0"/>
              <a:t>iconically</a:t>
            </a:r>
            <a:r>
              <a:rPr lang="en-US" sz="2000" dirty="0" smtClean="0"/>
              <a:t> </a:t>
            </a:r>
            <a:r>
              <a:rPr lang="en-US" sz="2000" dirty="0"/>
              <a:t>connected with these large-scale socio-technological events, Mead himself was never able to explain </a:t>
            </a:r>
            <a:r>
              <a:rPr lang="en-US" sz="2000" dirty="0" smtClean="0"/>
              <a:t>what happened.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Meanwhile, Conway remained in the shadows up until 2012, when she finally was able to emerge and explain how it happened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32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0128" y="844039"/>
            <a:ext cx="906101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The Conway Effect:  </a:t>
            </a:r>
            <a:r>
              <a:rPr lang="en-US" sz="2000" dirty="0" smtClean="0"/>
              <a:t>Almost </a:t>
            </a:r>
            <a:r>
              <a:rPr lang="en-US" sz="2000" dirty="0"/>
              <a:t>all people are blind to </a:t>
            </a:r>
            <a:r>
              <a:rPr lang="en-US" sz="2000" dirty="0" smtClean="0"/>
              <a:t>innovations, </a:t>
            </a:r>
            <a:r>
              <a:rPr lang="en-US" sz="2000" dirty="0"/>
              <a:t>especially </a:t>
            </a:r>
            <a:r>
              <a:rPr lang="en-US" sz="2000" dirty="0" smtClean="0"/>
              <a:t>ones </a:t>
            </a:r>
            <a:r>
              <a:rPr lang="en-US" sz="2000" dirty="0"/>
              <a:t>made by </a:t>
            </a:r>
            <a:r>
              <a:rPr lang="en-US" sz="2000" dirty="0" smtClean="0"/>
              <a:t>people whom </a:t>
            </a:r>
            <a:r>
              <a:rPr lang="en-US" sz="2000" dirty="0"/>
              <a:t>they do not expect to make innovations</a:t>
            </a:r>
            <a:r>
              <a:rPr lang="en-US" sz="2000" dirty="0" smtClean="0"/>
              <a:t>.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As a result, innovations diffuse via social-processes involving subliminal subgroup </a:t>
            </a:r>
            <a:r>
              <a:rPr lang="en-US" sz="2000" dirty="0" err="1" smtClean="0"/>
              <a:t>noticings</a:t>
            </a:r>
            <a:r>
              <a:rPr lang="en-US" sz="2000" dirty="0" smtClean="0"/>
              <a:t>, </a:t>
            </a:r>
            <a:r>
              <a:rPr lang="en-US" sz="2000" dirty="0" err="1" smtClean="0"/>
              <a:t>mimickings</a:t>
            </a:r>
            <a:r>
              <a:rPr lang="en-US" sz="2000" dirty="0" smtClean="0"/>
              <a:t>, rejections, adoptions, adaptations, </a:t>
            </a:r>
            <a:r>
              <a:rPr lang="en-US" sz="2000" dirty="0" err="1" smtClean="0"/>
              <a:t>tradings</a:t>
            </a:r>
            <a:r>
              <a:rPr lang="en-US" sz="2000" dirty="0" smtClean="0"/>
              <a:t> and displacements.</a:t>
            </a:r>
            <a:endParaRPr lang="en-US" sz="1400" dirty="0" smtClean="0"/>
          </a:p>
          <a:p>
            <a:pPr>
              <a:spcAft>
                <a:spcPts val="1200"/>
              </a:spcAft>
            </a:pPr>
            <a:r>
              <a:rPr lang="en-US" sz="2000" dirty="0" smtClean="0"/>
              <a:t>“Credits for innovations” as social tokens are separately subliminally generated, gathered, seized, gained, granted, bartered, etc</a:t>
            </a:r>
            <a:r>
              <a:rPr lang="en-US" sz="2000" dirty="0"/>
              <a:t>.</a:t>
            </a:r>
            <a:r>
              <a:rPr lang="en-US" sz="2000" dirty="0" smtClean="0"/>
              <a:t> . . .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v</a:t>
            </a:r>
            <a:r>
              <a:rPr lang="en-US" sz="2000" dirty="0" smtClean="0"/>
              <a:t>ia social-tokening-processes modulated by visibility, status, prestige, class, power, location, credentials</a:t>
            </a:r>
            <a:r>
              <a:rPr lang="en-US" sz="2000" dirty="0"/>
              <a:t>, </a:t>
            </a:r>
            <a:r>
              <a:rPr lang="en-US" sz="2000" dirty="0" smtClean="0"/>
              <a:t>prejudice, popularity, influence, money and accident . . . 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in ways that sustain those social-tokening processes . . . and thus maintain the underlying blindness to innovations.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Corollary:</a:t>
            </a:r>
            <a:r>
              <a:rPr lang="en-US" sz="2000" dirty="0" smtClean="0"/>
              <a:t> It’s possible to trigger large paradigm-shifts, right out in the open, without people having a clue to what you’re doing! </a:t>
            </a:r>
          </a:p>
        </p:txBody>
      </p:sp>
    </p:spTree>
    <p:extLst>
      <p:ext uri="{BB962C8B-B14F-4D97-AF65-F5344CB8AC3E}">
        <p14:creationId xmlns:p14="http://schemas.microsoft.com/office/powerpoint/2010/main" val="19983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1870" y="1650274"/>
            <a:ext cx="597146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Setting the stage: </a:t>
            </a:r>
            <a:r>
              <a:rPr lang="en-US" sz="2000" dirty="0" smtClean="0"/>
              <a:t>Reflections on LGBT Pride Month</a:t>
            </a:r>
          </a:p>
          <a:p>
            <a:endParaRPr lang="en-US" sz="3200" b="1" dirty="0"/>
          </a:p>
          <a:p>
            <a:r>
              <a:rPr lang="en-US" sz="2000" b="1" dirty="0" smtClean="0"/>
              <a:t>Historical erasure of women’s contributions in STEM</a:t>
            </a:r>
          </a:p>
          <a:p>
            <a:endParaRPr lang="en-US" sz="1200" dirty="0"/>
          </a:p>
          <a:p>
            <a:r>
              <a:rPr lang="en-US" sz="2000" b="1" dirty="0" smtClean="0"/>
              <a:t>Case study: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Inside Story Behind the VLSI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</a:t>
            </a:r>
          </a:p>
          <a:p>
            <a:endParaRPr lang="en-US" sz="1200" dirty="0"/>
          </a:p>
          <a:p>
            <a:r>
              <a:rPr lang="en-US" sz="2000" b="1" dirty="0" smtClean="0"/>
              <a:t>Conjecture: </a:t>
            </a:r>
            <a:r>
              <a:rPr lang="en-US" sz="2000" dirty="0" smtClean="0"/>
              <a:t>The </a:t>
            </a:r>
            <a:r>
              <a:rPr lang="en-US" sz="2000" i="1" dirty="0" smtClean="0"/>
              <a:t>Conway Effect</a:t>
            </a:r>
          </a:p>
          <a:p>
            <a:endParaRPr lang="en-US" sz="3200" dirty="0"/>
          </a:p>
          <a:p>
            <a:r>
              <a:rPr lang="en-US" sz="2000" b="1" dirty="0" smtClean="0"/>
              <a:t>Q&amp;A and thoughts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202544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6416" y="512574"/>
            <a:ext cx="740121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First, listen as OSTP Chief Technology Officer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Megan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Smith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reveals women in STEM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being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erased from history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 </a:t>
            </a:r>
          </a:p>
        </p:txBody>
      </p:sp>
      <p:pic>
        <p:nvPicPr>
          <p:cNvPr id="4" name="Megan Smith_ The Untold Story of Women Who Code (Apr. 29, 2015) _ Charlie R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384" y="1263549"/>
            <a:ext cx="8049203" cy="4527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3517" y="5857013"/>
            <a:ext cx="9012936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en-US" sz="1200" u="sng" dirty="0">
                <a:hlinkClick r:id="rId7"/>
              </a:rPr>
              <a:t>https://</a:t>
            </a:r>
            <a:r>
              <a:rPr lang="en-US" sz="1200" u="sng" dirty="0" smtClean="0">
                <a:hlinkClick r:id="rId7"/>
              </a:rPr>
              <a:t>www.youtube.com/watch?v=fHyRdAyqV5c</a:t>
            </a:r>
            <a:endParaRPr lang="en-US" sz="1200" u="sng" dirty="0" smtClean="0"/>
          </a:p>
          <a:p>
            <a:pPr algn="ctr">
              <a:lnSpc>
                <a:spcPct val="107000"/>
              </a:lnSpc>
            </a:pP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boingboing.net/2015/05/08/cto-megan-smith-explains-how-w.html</a:t>
            </a:r>
            <a:endParaRPr lang="en-US" sz="1200" dirty="0" smtClean="0"/>
          </a:p>
          <a:p>
            <a:pPr algn="ctr">
              <a:lnSpc>
                <a:spcPct val="107000"/>
              </a:lnSpc>
            </a:pP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www.charlierose.com/watch/60554078</a:t>
            </a:r>
            <a:r>
              <a:rPr lang="en-US" sz="1200" dirty="0" smtClean="0"/>
              <a:t>  (4-28-15)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10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8889" y="1012718"/>
            <a:ext cx="4663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Although </a:t>
            </a:r>
            <a:r>
              <a:rPr lang="en-US" dirty="0"/>
              <a:t>four women worked on the Macintosh team in the 1980s, not a single one was cast in the 2013 biopic </a:t>
            </a:r>
            <a:r>
              <a:rPr lang="en-US" i="1" dirty="0"/>
              <a:t>Jobs</a:t>
            </a:r>
            <a:r>
              <a:rPr lang="en-US" dirty="0"/>
              <a:t> with Ashton Kutcher. Even worse, all seven men who worked on the project had speaking roles in the film.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0639" y="4272217"/>
            <a:ext cx="62952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It’s not just </a:t>
            </a:r>
            <a:r>
              <a:rPr lang="en-US" sz="1900" dirty="0" smtClean="0"/>
              <a:t>that </a:t>
            </a:r>
            <a:r>
              <a:rPr lang="en-US" sz="1900" dirty="0"/>
              <a:t>women have a harder time breaking into STEM </a:t>
            </a:r>
            <a:r>
              <a:rPr lang="en-US" sz="1900" dirty="0" smtClean="0"/>
              <a:t>fields, </a:t>
            </a:r>
            <a:r>
              <a:rPr lang="en-US" sz="1900" b="1" dirty="0" smtClean="0"/>
              <a:t>it’s that the many contributions they </a:t>
            </a:r>
            <a:r>
              <a:rPr lang="en-US" sz="1900" b="1" i="1" dirty="0" smtClean="0"/>
              <a:t>do</a:t>
            </a:r>
            <a:r>
              <a:rPr lang="en-US" sz="1900" b="1" dirty="0" smtClean="0"/>
              <a:t> make aren’t celebrated.</a:t>
            </a:r>
            <a:r>
              <a:rPr lang="en-US" sz="1900" dirty="0" smtClean="0"/>
              <a:t> </a:t>
            </a:r>
            <a:r>
              <a:rPr lang="en-US" sz="1900" dirty="0"/>
              <a:t>“It's debilitating to our young women to have their history almost erased,” Smith explains.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38" y="2699091"/>
            <a:ext cx="1870638" cy="2773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4" y="1135781"/>
            <a:ext cx="3284551" cy="27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1" y="565425"/>
            <a:ext cx="2657080" cy="1451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64" y="832283"/>
            <a:ext cx="3118207" cy="2086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44" y="1036573"/>
            <a:ext cx="2814004" cy="3763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44" y="1291314"/>
            <a:ext cx="3590900" cy="52723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80217" y="228359"/>
            <a:ext cx="80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9"/>
              </a:rPr>
              <a:t>1976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0946" y="667241"/>
            <a:ext cx="126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10"/>
              </a:rPr>
              <a:t>1978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94866" y="921982"/>
            <a:ext cx="78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1979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0217" y="5447450"/>
            <a:ext cx="676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800" dirty="0" smtClean="0"/>
              <a:t>’79: Launching the VLSI </a:t>
            </a:r>
            <a:r>
              <a:rPr lang="en-US" sz="2800" dirty="0" smtClean="0">
                <a:hlinkClick r:id="rId7"/>
              </a:rPr>
              <a:t>courses via MPC79</a:t>
            </a:r>
            <a:r>
              <a:rPr lang="en-US" sz="2800" dirty="0" smtClean="0"/>
              <a:t>!!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079667" y="438698"/>
            <a:ext cx="126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11"/>
              </a:rPr>
              <a:t>1977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217" y="3852972"/>
            <a:ext cx="3872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0"/>
              </a:spcAft>
            </a:pPr>
            <a:r>
              <a:rPr lang="en-US" dirty="0" smtClean="0"/>
              <a:t>’76: How to cope with VLSI </a:t>
            </a:r>
            <a:r>
              <a:rPr lang="en-US" dirty="0" smtClean="0">
                <a:hlinkClick r:id="rId9"/>
              </a:rPr>
              <a:t>complexity</a:t>
            </a:r>
            <a:r>
              <a:rPr lang="en-US" dirty="0" smtClean="0"/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8125" y="4282464"/>
            <a:ext cx="4362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000" dirty="0" smtClean="0"/>
              <a:t>’77: Inventing scalable VLSI </a:t>
            </a:r>
            <a:r>
              <a:rPr lang="en-US" sz="2000" dirty="0" smtClean="0">
                <a:hlinkClick r:id="rId11"/>
              </a:rPr>
              <a:t>design rules</a:t>
            </a:r>
            <a:r>
              <a:rPr lang="en-US" sz="2000" dirty="0" smtClean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125" y="4790939"/>
            <a:ext cx="56380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600" dirty="0" smtClean="0"/>
              <a:t>’78: Launching the VLSI </a:t>
            </a:r>
            <a:r>
              <a:rPr lang="en-US" sz="2600" dirty="0" smtClean="0">
                <a:hlinkClick r:id="rId10"/>
              </a:rPr>
              <a:t>methods at MIT</a:t>
            </a:r>
            <a:r>
              <a:rPr lang="en-US" sz="2600" dirty="0" smtClean="0"/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0217" y="3044947"/>
            <a:ext cx="481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hlinkClick r:id="rId12"/>
              </a:rPr>
              <a:t>Visualizing the </a:t>
            </a:r>
            <a:r>
              <a:rPr lang="en-US" sz="2000" b="1" dirty="0" err="1" smtClean="0">
                <a:hlinkClick r:id="rId12"/>
              </a:rPr>
              <a:t>exponentiating</a:t>
            </a:r>
            <a:r>
              <a:rPr lang="en-US" sz="2000" b="1" dirty="0" smtClean="0">
                <a:hlinkClick r:id="rId12"/>
              </a:rPr>
              <a:t> </a:t>
            </a:r>
          </a:p>
          <a:p>
            <a:r>
              <a:rPr lang="en-US" sz="2000" b="1" dirty="0" smtClean="0">
                <a:hlinkClick r:id="rId12"/>
              </a:rPr>
              <a:t>wave of VLSI innovation </a:t>
            </a:r>
            <a:r>
              <a:rPr lang="en-US" sz="2000" b="1" dirty="0" smtClean="0"/>
              <a:t>. . 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535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439" y="612974"/>
            <a:ext cx="434965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Key people sensed ‘something significant’ </a:t>
            </a:r>
          </a:p>
          <a:p>
            <a:r>
              <a:rPr lang="en-US" b="1" dirty="0" smtClean="0"/>
              <a:t>had happened, and Mead &amp; Conway began </a:t>
            </a:r>
          </a:p>
          <a:p>
            <a:r>
              <a:rPr lang="en-US" b="1" dirty="0" smtClean="0"/>
              <a:t>receiving major recognition in the 1980s:</a:t>
            </a:r>
            <a:endParaRPr lang="en-US" b="1" i="1" dirty="0" smtClean="0"/>
          </a:p>
          <a:p>
            <a:endParaRPr lang="en-US" sz="1200" i="1" dirty="0" smtClean="0"/>
          </a:p>
          <a:p>
            <a:r>
              <a:rPr lang="en-US" i="1" dirty="0" smtClean="0"/>
              <a:t>Electronics</a:t>
            </a:r>
            <a:r>
              <a:rPr lang="en-US" dirty="0" smtClean="0"/>
              <a:t> </a:t>
            </a:r>
            <a:r>
              <a:rPr lang="en-US" dirty="0"/>
              <a:t>Award for Achievement ‘81 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6" y="2034670"/>
            <a:ext cx="2766611" cy="3739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40137" y="59387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Pender </a:t>
            </a:r>
            <a:r>
              <a:rPr lang="en-US" dirty="0"/>
              <a:t>Award, Moore School ‘84</a:t>
            </a:r>
          </a:p>
          <a:p>
            <a:r>
              <a:rPr lang="en-US" dirty="0"/>
              <a:t>Wetherill Medal, Franklin Institute ’85</a:t>
            </a:r>
          </a:p>
          <a:p>
            <a:r>
              <a:rPr lang="en-US" dirty="0"/>
              <a:t>NAE, Mead ‘84</a:t>
            </a:r>
          </a:p>
          <a:p>
            <a:r>
              <a:rPr lang="en-US" dirty="0"/>
              <a:t>NAE, Conway ‘89. . 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02" y="2034670"/>
            <a:ext cx="5542565" cy="3733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14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3680" y="990660"/>
            <a:ext cx="718413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However, from 1989 on through the 90s and 00s, Mead received increasingly major recognitions while Conway’s role was erased*: </a:t>
            </a:r>
            <a:endParaRPr lang="en-US" sz="2000" b="1" dirty="0"/>
          </a:p>
          <a:p>
            <a:endParaRPr lang="en-US" dirty="0" smtClean="0"/>
          </a:p>
          <a:p>
            <a:r>
              <a:rPr lang="en-US" dirty="0" smtClean="0"/>
              <a:t>NAS ‘89</a:t>
            </a:r>
          </a:p>
          <a:p>
            <a:r>
              <a:rPr lang="en-US" dirty="0" smtClean="0"/>
              <a:t>American Academy of Arts and Sciences ‘91</a:t>
            </a:r>
            <a:endParaRPr lang="en-US" dirty="0"/>
          </a:p>
          <a:p>
            <a:r>
              <a:rPr lang="en-US" dirty="0" smtClean="0"/>
              <a:t>EDAC </a:t>
            </a:r>
            <a:r>
              <a:rPr lang="en-US" dirty="0"/>
              <a:t>Phil Kaufman Award </a:t>
            </a:r>
            <a:r>
              <a:rPr lang="en-US" dirty="0" smtClean="0"/>
              <a:t>‘96</a:t>
            </a:r>
            <a:endParaRPr lang="en-US" dirty="0"/>
          </a:p>
          <a:p>
            <a:r>
              <a:rPr lang="en-US" dirty="0"/>
              <a:t>IEEE John Von </a:t>
            </a:r>
            <a:r>
              <a:rPr lang="en-US" dirty="0" err="1"/>
              <a:t>Neuman</a:t>
            </a:r>
            <a:r>
              <a:rPr lang="en-US" dirty="0"/>
              <a:t> Medal </a:t>
            </a:r>
            <a:r>
              <a:rPr lang="en-US" dirty="0" smtClean="0"/>
              <a:t>‘96</a:t>
            </a:r>
            <a:endParaRPr lang="en-US" dirty="0"/>
          </a:p>
          <a:p>
            <a:r>
              <a:rPr lang="en-US" dirty="0"/>
              <a:t>ACM Allen Newell Award </a:t>
            </a:r>
            <a:r>
              <a:rPr lang="en-US" dirty="0" smtClean="0"/>
              <a:t>‘97</a:t>
            </a:r>
            <a:endParaRPr lang="en-US" dirty="0"/>
          </a:p>
          <a:p>
            <a:r>
              <a:rPr lang="en-US" dirty="0"/>
              <a:t>MIT </a:t>
            </a:r>
            <a:r>
              <a:rPr lang="en-US" dirty="0" err="1"/>
              <a:t>Lemelson</a:t>
            </a:r>
            <a:r>
              <a:rPr lang="en-US" dirty="0"/>
              <a:t> Award </a:t>
            </a:r>
            <a:r>
              <a:rPr lang="en-US" dirty="0" smtClean="0"/>
              <a:t>‘99 </a:t>
            </a:r>
            <a:r>
              <a:rPr lang="en-US" dirty="0"/>
              <a:t>($500,000)</a:t>
            </a:r>
          </a:p>
          <a:p>
            <a:r>
              <a:rPr lang="en-US" dirty="0"/>
              <a:t>Fellow Award, Computer History Museum </a:t>
            </a:r>
            <a:r>
              <a:rPr lang="en-US" dirty="0" smtClean="0"/>
              <a:t>‘02</a:t>
            </a:r>
            <a:endParaRPr lang="en-US" dirty="0"/>
          </a:p>
          <a:p>
            <a:r>
              <a:rPr lang="en-US" dirty="0"/>
              <a:t>National Medal of Technology </a:t>
            </a:r>
            <a:r>
              <a:rPr lang="en-US" dirty="0" smtClean="0"/>
              <a:t>‘02</a:t>
            </a:r>
            <a:endParaRPr lang="en-US" dirty="0"/>
          </a:p>
          <a:p>
            <a:r>
              <a:rPr lang="en-US" dirty="0"/>
              <a:t>NAE Founders Award </a:t>
            </a:r>
            <a:r>
              <a:rPr lang="en-US" dirty="0" smtClean="0"/>
              <a:t>‘03</a:t>
            </a:r>
            <a:endParaRPr lang="en-US" dirty="0"/>
          </a:p>
          <a:p>
            <a:r>
              <a:rPr lang="en-US" dirty="0"/>
              <a:t>Inventors Hall of Fame </a:t>
            </a:r>
            <a:r>
              <a:rPr lang="en-US" dirty="0" smtClean="0"/>
              <a:t>’09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*Most of these awards were for innovations that were Conway’s</a:t>
            </a:r>
          </a:p>
        </p:txBody>
      </p:sp>
    </p:spTree>
    <p:extLst>
      <p:ext uri="{BB962C8B-B14F-4D97-AF65-F5344CB8AC3E}">
        <p14:creationId xmlns:p14="http://schemas.microsoft.com/office/powerpoint/2010/main" val="10868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00378" y="1220958"/>
            <a:ext cx="9191244" cy="47024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Chip </a:t>
            </a:r>
            <a:r>
              <a:rPr lang="en-US" sz="28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inventors getting their due at Hall of Fame </a:t>
            </a:r>
            <a:r>
              <a:rPr lang="en-US" sz="28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induction</a:t>
            </a:r>
            <a:endParaRPr lang="en-US" sz="2800" b="1" kern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Mike Cassidy, San Jose Mercury News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30, 2009 --The 50th birthday celebration of the integrated circuit kicks off in Silicon Valley this weekend, and frankly, I'm a little overwhelmed . . 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Saturday night, the National Inventors Hall of Fame is inducting this year's class. The sold-out ceremony (at the Computer History Museum) is in Silicon Valley for the first time, because the Ohio-based hall is honoring 15 who are responsible for breakthroughs in semiconductor technology -- the technology that put the "silicon" in Silicon Valley . . . In a way, it's as if the valley's founding fathers are coming together to be honored in person and posthumously.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Inductees Gordon Moore, co-founder of Intel and namesake of Moore's Law, and Carver Mead, chip design pioneer and all-around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brainiac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will be at the ceremony. So will lifetime achievement honoree Andy Grove, Intel's former CEO . . 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9888" y="676656"/>
            <a:ext cx="5190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As a result, by 2009 the erasure was complete: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096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7" y="987688"/>
            <a:ext cx="2822787" cy="4151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90" y="987688"/>
            <a:ext cx="6649762" cy="4714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07547" y="5226569"/>
            <a:ext cx="2941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San Jose Mercury News </a:t>
            </a:r>
            <a:r>
              <a:rPr lang="en-US" sz="1400" dirty="0" smtClean="0"/>
              <a:t>April </a:t>
            </a:r>
            <a:r>
              <a:rPr lang="en-US" sz="1400" dirty="0"/>
              <a:t>30, 2009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7547" y="509551"/>
            <a:ext cx="774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Andy Grove, Gordon Moore and Carver Mead taking center stage: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088630" y="5780660"/>
            <a:ext cx="70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BTW, Conway wasn’t invited and didn’t even know it was happening . .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1485</Words>
  <Application>Microsoft Office PowerPoint</Application>
  <PresentationFormat>Widescreen</PresentationFormat>
  <Paragraphs>129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</dc:creator>
  <cp:lastModifiedBy>Lynn</cp:lastModifiedBy>
  <cp:revision>6</cp:revision>
  <dcterms:created xsi:type="dcterms:W3CDTF">2015-11-29T19:04:53Z</dcterms:created>
  <dcterms:modified xsi:type="dcterms:W3CDTF">2015-11-29T19:40:18Z</dcterms:modified>
</cp:coreProperties>
</file>