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E12B5-AAFD-458F-ACF7-FD8BF6501E33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A732E-4540-4159-A8F2-2AE1AB8B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E0DD-056C-4D04-94F6-5D24E7FB5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E0DD-056C-4D04-94F6-5D24E7FB56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6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E0DD-056C-4D04-94F6-5D24E7FB5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7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8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4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4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5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6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9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F2D3-491A-40FA-A1BF-767EF3FFA4F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3C5C-14E7-42C6-A671-A7D46119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4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oral_matryoshka_set_2.JPG" TargetMode="External"/><Relationship Id="rId2" Type="http://schemas.openxmlformats.org/officeDocument/2006/relationships/hyperlink" Target="https://en.wikipedia.org/wiki/Matryoshka_doll#/media/File:Floral_matryoshka_set_2_smallest_doll_neste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i.eecs.umich.edu/people/conway/VLSI/MPCAdv/MPCAdv.pdf" TargetMode="External"/><Relationship Id="rId7" Type="http://schemas.openxmlformats.org/officeDocument/2006/relationships/hyperlink" Target="http://www.economist.com/news/books-and-arts/21595883-how-re-engineer-world-measure-man-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i.eecs.umich.edu/people/conway/VLSI/MPCAdv/MPCAdv.html#8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://www.amazon.com/Social-Physics-Spread-The-Lessons-Science/dp/1594205655/ref=pd_sim_b_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journals.aps.org/rmp/abstract/10.1103/RevModPhys.87.925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https://www.youtube.com/watch?v=8dFO5Ir0xqY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s://en.wikipedia.org/wiki/Convolutional_neural_network" TargetMode="External"/><Relationship Id="rId4" Type="http://schemas.openxmlformats.org/officeDocument/2006/relationships/hyperlink" Target="https://en.wikipedia.org/wiki/Epidemic_model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From-Logical-Point-View-Logico-Philosophical/dp/0674323513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8BL7MKjtZM" TargetMode="External"/><Relationship Id="rId13" Type="http://schemas.openxmlformats.org/officeDocument/2006/relationships/hyperlink" Target="http://vimeo.com/90429499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en.wikipedia.org/wiki/Periodic_travelling_wave" TargetMode="External"/><Relationship Id="rId12" Type="http://schemas.openxmlformats.org/officeDocument/2006/relationships/hyperlink" Target="https://en.wikipedia.org/wiki/Ethnomethodolog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://thingsthataremeta.blogspot.com/2011/04/from-meta-nerd-discussion-of-meta.html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vimeo.com/90429499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physicsclassroom.com/class/waves/Lesson-4/Traveling-Waves-vs-Standing-Waves" TargetMode="External"/><Relationship Id="rId14" Type="http://schemas.openxmlformats.org/officeDocument/2006/relationships/hyperlink" Target="http://www.gartner.com/newsroom/id/281991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inkowski_diagram" TargetMode="External"/><Relationship Id="rId13" Type="http://schemas.openxmlformats.org/officeDocument/2006/relationships/hyperlink" Target="https://history.princeton.edu/people/jennifer-m-rampling" TargetMode="External"/><Relationship Id="rId18" Type="http://schemas.openxmlformats.org/officeDocument/2006/relationships/hyperlink" Target="http://www.ambix.org/" TargetMode="External"/><Relationship Id="rId3" Type="http://schemas.openxmlformats.org/officeDocument/2006/relationships/hyperlink" Target="https://en.wikipedia.org/wiki/Alchemy" TargetMode="External"/><Relationship Id="rId21" Type="http://schemas.openxmlformats.org/officeDocument/2006/relationships/hyperlink" Target="https://vimeo.com/129811219" TargetMode="External"/><Relationship Id="rId7" Type="http://schemas.openxmlformats.org/officeDocument/2006/relationships/hyperlink" Target="https://en.wikipedia.org/wiki/Minkowski_space" TargetMode="External"/><Relationship Id="rId12" Type="http://schemas.openxmlformats.org/officeDocument/2006/relationships/hyperlink" Target="http://www.princeton.edu/main/news/archive/S41/89/26C41/index.xml" TargetMode="External"/><Relationship Id="rId17" Type="http://schemas.openxmlformats.org/officeDocument/2006/relationships/hyperlink" Target="http://scientiae.co.uk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geometrygames.org/Draw4D/index.html" TargetMode="External"/><Relationship Id="rId20" Type="http://schemas.openxmlformats.org/officeDocument/2006/relationships/hyperlink" Target="http://www.history.columbia.edu/faculty/Smith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ermann_Minkowski" TargetMode="External"/><Relationship Id="rId11" Type="http://schemas.openxmlformats.org/officeDocument/2006/relationships/hyperlink" Target="https://en.wikipedia.org/wiki/Reverse_engineering" TargetMode="External"/><Relationship Id="rId5" Type="http://schemas.openxmlformats.org/officeDocument/2006/relationships/hyperlink" Target="https://en.wikipedia.org/wiki/Materials_science" TargetMode="External"/><Relationship Id="rId15" Type="http://schemas.openxmlformats.org/officeDocument/2006/relationships/hyperlink" Target="http://www.geometrygames.org/CurvedSpaces/index.html" TargetMode="External"/><Relationship Id="rId10" Type="http://schemas.openxmlformats.org/officeDocument/2006/relationships/hyperlink" Target="http://www.history.org/Foundation/journal/Winter11/reenacting.cfm" TargetMode="External"/><Relationship Id="rId19" Type="http://schemas.openxmlformats.org/officeDocument/2006/relationships/hyperlink" Target="http://www.makingandknowing.org/" TargetMode="External"/><Relationship Id="rId4" Type="http://schemas.openxmlformats.org/officeDocument/2006/relationships/hyperlink" Target="https://en.wikipedia.org/wiki/Chemistry" TargetMode="External"/><Relationship Id="rId9" Type="http://schemas.openxmlformats.org/officeDocument/2006/relationships/image" Target="../media/image15.JPG"/><Relationship Id="rId14" Type="http://schemas.openxmlformats.org/officeDocument/2006/relationships/hyperlink" Target="http://eusebeia.dyndns.org/4d/links" TargetMode="External"/><Relationship Id="rId2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6318" y="4267744"/>
            <a:ext cx="26870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© </a:t>
            </a:r>
            <a:r>
              <a:rPr lang="en-US" sz="1000" dirty="0" err="1">
                <a:hlinkClick r:id="rId2"/>
              </a:rPr>
              <a:t>BrokenSphere</a:t>
            </a:r>
            <a:r>
              <a:rPr lang="en-US" sz="1000" dirty="0">
                <a:hlinkClick r:id="rId2"/>
              </a:rPr>
              <a:t> / Wikimedia Commons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7517007" y="4297228"/>
            <a:ext cx="26870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© </a:t>
            </a:r>
            <a:r>
              <a:rPr lang="en-US" sz="1000" dirty="0" err="1">
                <a:hlinkClick r:id="rId3"/>
              </a:rPr>
              <a:t>BrokenSphere</a:t>
            </a:r>
            <a:r>
              <a:rPr lang="en-US" sz="1000" dirty="0">
                <a:hlinkClick r:id="rId3"/>
              </a:rPr>
              <a:t> / Wikimedia Commons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13" y="1555210"/>
            <a:ext cx="3616711" cy="2712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25" y="1555210"/>
            <a:ext cx="3616712" cy="2712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2" y="1070810"/>
            <a:ext cx="836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Matryoshka</a:t>
            </a:r>
            <a:r>
              <a:rPr lang="en-US" b="1" dirty="0"/>
              <a:t> Dolls: Our Fascination with Nested, Recursive Storytelling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2" y="4789670"/>
            <a:ext cx="798223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Compactly-encoded syntactical memory-aid, but doesn’t convey story-semantics.</a:t>
            </a:r>
          </a:p>
          <a:p>
            <a:pPr>
              <a:spcAft>
                <a:spcPts val="1200"/>
              </a:spcAft>
            </a:pPr>
            <a:r>
              <a:rPr lang="pt-BR" dirty="0"/>
              <a:t>Math example (Factorial):  n! = n (n − 1)! = n (n − 1) (n – 2) ⋯ 1</a:t>
            </a:r>
          </a:p>
        </p:txBody>
      </p:sp>
    </p:spTree>
    <p:extLst>
      <p:ext uri="{BB962C8B-B14F-4D97-AF65-F5344CB8AC3E}">
        <p14:creationId xmlns:p14="http://schemas.microsoft.com/office/powerpoint/2010/main" val="69367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0" y="2279006"/>
            <a:ext cx="4476040" cy="36942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0164" y="5398955"/>
            <a:ext cx="3064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The MPC Adventures</a:t>
            </a:r>
            <a:r>
              <a:rPr lang="en-US" sz="1200" dirty="0"/>
              <a:t> (p. 16) Xerox PARC 1981.</a:t>
            </a:r>
          </a:p>
        </p:txBody>
      </p:sp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00" y="2279006"/>
            <a:ext cx="2713613" cy="3480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224507" y="539895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URL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52476" y="606036"/>
            <a:ext cx="10160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Ex: To envision the masses of ideas now cycling in techno-social motion, recall how we</a:t>
            </a:r>
          </a:p>
          <a:p>
            <a:pPr algn="ctr"/>
            <a:r>
              <a:rPr lang="en-US" sz="2200" dirty="0"/>
              <a:t>diagrammed the </a:t>
            </a:r>
            <a:r>
              <a:rPr lang="en-US" sz="2200" dirty="0">
                <a:hlinkClick r:id="rId6"/>
              </a:rPr>
              <a:t>nested-social-evolutionary-processes</a:t>
            </a:r>
            <a:r>
              <a:rPr lang="en-US" sz="2200" dirty="0"/>
              <a:t> of the VLSI revolution.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0164" y="1276544"/>
            <a:ext cx="9338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Only now, vastly more such processes are running in parallel and cross-fertilizing.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3458" y="1596372"/>
            <a:ext cx="95812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And a </a:t>
            </a:r>
            <a:r>
              <a:rPr lang="en-US" sz="2200" dirty="0">
                <a:hlinkClick r:id="rId7"/>
              </a:rPr>
              <a:t>new science</a:t>
            </a:r>
            <a:r>
              <a:rPr lang="en-US" sz="2200" dirty="0"/>
              <a:t> is beginning to explore and map-out what’s happening . . . </a:t>
            </a:r>
          </a:p>
        </p:txBody>
      </p:sp>
    </p:spTree>
    <p:extLst>
      <p:ext uri="{BB962C8B-B14F-4D97-AF65-F5344CB8AC3E}">
        <p14:creationId xmlns:p14="http://schemas.microsoft.com/office/powerpoint/2010/main" val="36766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8516" y="4851224"/>
            <a:ext cx="6258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From: “Epidemic processes in complex networks” by</a:t>
            </a:r>
            <a:endParaRPr lang="en-US" sz="2000" dirty="0"/>
          </a:p>
          <a:p>
            <a:r>
              <a:rPr lang="en-US" sz="2000" dirty="0">
                <a:hlinkClick r:id="rId3"/>
              </a:rPr>
              <a:t>Pastor-</a:t>
            </a:r>
            <a:r>
              <a:rPr lang="en-US" sz="2000" dirty="0" err="1">
                <a:hlinkClick r:id="rId3"/>
              </a:rPr>
              <a:t>Satorras</a:t>
            </a:r>
            <a:r>
              <a:rPr lang="en-US" sz="2000" dirty="0">
                <a:hlinkClick r:id="rId3"/>
              </a:rPr>
              <a:t>, et al, </a:t>
            </a:r>
            <a:r>
              <a:rPr lang="en-US" sz="2000" i="1" dirty="0">
                <a:hlinkClick r:id="rId3"/>
              </a:rPr>
              <a:t>Rev. Mod. Phys. </a:t>
            </a:r>
            <a:r>
              <a:rPr lang="en-US" sz="2000" dirty="0">
                <a:hlinkClick r:id="rId3"/>
              </a:rPr>
              <a:t>87, 925 – 8/31/15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81549" y="557074"/>
            <a:ext cx="508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Epidemic Processes</a:t>
            </a:r>
            <a:r>
              <a:rPr lang="en-US" sz="2000" dirty="0"/>
              <a:t> are already providing </a:t>
            </a:r>
          </a:p>
          <a:p>
            <a:r>
              <a:rPr lang="en-US" sz="2000" dirty="0"/>
              <a:t>mathematical frameworks for partly-modeling </a:t>
            </a:r>
          </a:p>
          <a:p>
            <a:r>
              <a:rPr lang="en-US" sz="2000" dirty="0"/>
              <a:t>techno-social dynamical-systems: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63" y="3969492"/>
            <a:ext cx="2692194" cy="1763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63" y="1572737"/>
            <a:ext cx="2692194" cy="2272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89" y="1561788"/>
            <a:ext cx="2456606" cy="3237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7" y="751823"/>
            <a:ext cx="3128603" cy="19574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6" y="2798968"/>
            <a:ext cx="3128604" cy="2000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468516" y="5437132"/>
            <a:ext cx="437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See also recent work in </a:t>
            </a:r>
            <a:r>
              <a:rPr lang="en-US" sz="2000" dirty="0">
                <a:hlinkClick r:id="rId10"/>
              </a:rPr>
              <a:t>CNNs</a:t>
            </a:r>
            <a:r>
              <a:rPr lang="en-US" sz="2000" dirty="0"/>
              <a:t>, </a:t>
            </a:r>
            <a:r>
              <a:rPr lang="en-US" sz="2000" dirty="0" err="1">
                <a:hlinkClick r:id="rId11"/>
              </a:rPr>
              <a:t>LVars</a:t>
            </a:r>
            <a:r>
              <a:rPr lang="en-US" sz="20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9025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12" y="1911689"/>
            <a:ext cx="4434939" cy="27215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6023" y="953839"/>
            <a:ext cx="8079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Now note that the big incoming wave is way more than a few nested </a:t>
            </a:r>
          </a:p>
          <a:p>
            <a:r>
              <a:rPr lang="en-US" sz="2200" dirty="0"/>
              <a:t>logistic ‘epidemic’ processes where each looks something like this: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1329" y="3645473"/>
            <a:ext cx="146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unfolding </a:t>
            </a:r>
          </a:p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exponentiation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5584" y="2350063"/>
            <a:ext cx="1178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nearing </a:t>
            </a:r>
          </a:p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Saturation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6023" y="4662571"/>
            <a:ext cx="9520160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/>
              <a:t>And even in this simple case, each 2D slice hides tons of what “composes the wave”* 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*For more insight into this all this, see Van Quine’s discussion of “the river” in </a:t>
            </a:r>
            <a:r>
              <a:rPr lang="en-US" sz="1400" i="1" dirty="0">
                <a:hlinkClick r:id="rId3"/>
              </a:rPr>
              <a:t>From A Logical Point of View</a:t>
            </a:r>
            <a:r>
              <a:rPr lang="en-US" sz="1400" i="1" dirty="0"/>
              <a:t>, </a:t>
            </a:r>
            <a:r>
              <a:rPr lang="en-US" sz="1400" i="1" dirty="0" err="1"/>
              <a:t>Ch.IV</a:t>
            </a:r>
            <a:r>
              <a:rPr lang="en-US" sz="1400" i="1" dirty="0"/>
              <a:t>.</a:t>
            </a:r>
            <a:endParaRPr lang="en-US" sz="2000" dirty="0"/>
          </a:p>
          <a:p>
            <a:r>
              <a:rPr lang="en-US" sz="2000" dirty="0"/>
              <a:t>Let’s re-slice and zoom into our incoming wave in 4D</a:t>
            </a:r>
            <a:r>
              <a:rPr lang="en-US" sz="2400" baseline="30000" dirty="0"/>
              <a:t>+</a:t>
            </a:r>
            <a:r>
              <a:rPr lang="en-US" sz="2000" dirty="0"/>
              <a:t> to gain a better perspective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312" y="3057949"/>
            <a:ext cx="3346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y(t) =  </a:t>
            </a:r>
            <a:r>
              <a:rPr lang="en-US" sz="1600" dirty="0" err="1"/>
              <a:t>ymax</a:t>
            </a:r>
            <a:r>
              <a:rPr lang="en-US" sz="1600" dirty="0"/>
              <a:t>/(1+((</a:t>
            </a:r>
            <a:r>
              <a:rPr lang="en-US" sz="1600" dirty="0" err="1"/>
              <a:t>ymax</a:t>
            </a:r>
            <a:r>
              <a:rPr lang="en-US" sz="1600" dirty="0"/>
              <a:t>/y(0))–1))e^-</a:t>
            </a:r>
            <a:r>
              <a:rPr lang="en-US" sz="1600" dirty="0" err="1"/>
              <a:t>rt</a:t>
            </a:r>
            <a:r>
              <a:rPr lang="en-US" sz="1600" dirty="0"/>
              <a:t>)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19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47" y="950335"/>
            <a:ext cx="3691907" cy="1771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20" y="516485"/>
            <a:ext cx="1628109" cy="6774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22" y="2355560"/>
            <a:ext cx="8587144" cy="4500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10" y="247295"/>
            <a:ext cx="771235" cy="335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624" y="3155959"/>
            <a:ext cx="349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this a </a:t>
            </a:r>
            <a:r>
              <a:rPr lang="en-US" sz="2000" dirty="0">
                <a:hlinkClick r:id="rId7"/>
              </a:rPr>
              <a:t>Traveling Wave</a:t>
            </a:r>
            <a:r>
              <a:rPr lang="en-US" sz="2000" dirty="0"/>
              <a:t>?</a:t>
            </a:r>
          </a:p>
          <a:p>
            <a:r>
              <a:rPr lang="en-US" sz="2000" dirty="0"/>
              <a:t>A </a:t>
            </a:r>
            <a:r>
              <a:rPr lang="en-US" sz="2000" dirty="0">
                <a:hlinkClick r:id="rId8"/>
              </a:rPr>
              <a:t>Standing Wave</a:t>
            </a:r>
            <a:r>
              <a:rPr lang="en-US" sz="2000" dirty="0"/>
              <a:t>? </a:t>
            </a:r>
            <a:r>
              <a:rPr lang="en-US" sz="2000" dirty="0">
                <a:hlinkClick r:id="rId9"/>
              </a:rPr>
              <a:t>Or What</a:t>
            </a:r>
            <a:r>
              <a:rPr lang="en-US" sz="20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284" y="3983631"/>
            <a:ext cx="323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10"/>
              </a:rPr>
              <a:t>This stunning video</a:t>
            </a:r>
            <a:r>
              <a:rPr lang="en-US" sz="2000" dirty="0"/>
              <a:t>*</a:t>
            </a:r>
          </a:p>
          <a:p>
            <a:r>
              <a:rPr lang="en-US" sz="2000" dirty="0"/>
              <a:t>hints at ways to </a:t>
            </a:r>
          </a:p>
          <a:p>
            <a:r>
              <a:rPr lang="en-US" sz="2000" dirty="0"/>
              <a:t>think about what </a:t>
            </a:r>
          </a:p>
          <a:p>
            <a:r>
              <a:rPr lang="en-US" sz="2000" dirty="0"/>
              <a:t>it all means . . 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754" y="502130"/>
            <a:ext cx="57953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11"/>
              </a:rPr>
              <a:t>Meta</a:t>
            </a:r>
            <a:r>
              <a:rPr lang="en-US" sz="2200" dirty="0"/>
              <a:t>-</a:t>
            </a:r>
            <a:r>
              <a:rPr lang="en-US" sz="2200" dirty="0">
                <a:hlinkClick r:id="rId12"/>
              </a:rPr>
              <a:t>ethnomethodology</a:t>
            </a:r>
            <a:r>
              <a:rPr lang="en-US" sz="2200" dirty="0"/>
              <a:t>:</a:t>
            </a:r>
          </a:p>
          <a:p>
            <a:pPr algn="r"/>
            <a:r>
              <a:rPr lang="en-US" sz="2200" dirty="0"/>
              <a:t>Envisioning the incoming wave of innovation as </a:t>
            </a:r>
          </a:p>
          <a:p>
            <a:pPr algn="r"/>
            <a:r>
              <a:rPr lang="en-US" sz="2200" dirty="0"/>
              <a:t>a time-series of “GHC profiles”</a:t>
            </a:r>
            <a:r>
              <a:rPr lang="en-US" sz="2000" dirty="0"/>
              <a:t>(i.e., 2D</a:t>
            </a:r>
            <a:r>
              <a:rPr lang="en-US" sz="2400" baseline="30000" dirty="0"/>
              <a:t>+</a:t>
            </a:r>
            <a:r>
              <a:rPr lang="en-US" sz="2000" dirty="0"/>
              <a:t> slices </a:t>
            </a:r>
          </a:p>
          <a:p>
            <a:pPr algn="r"/>
            <a:r>
              <a:rPr lang="en-US" sz="2000" dirty="0"/>
              <a:t>thru the 3D</a:t>
            </a:r>
            <a:r>
              <a:rPr lang="en-US" sz="2200" baseline="30000" dirty="0"/>
              <a:t>+</a:t>
            </a:r>
            <a:r>
              <a:rPr lang="en-US" sz="2000" dirty="0"/>
              <a:t> wave at increments in time) . . 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84" y="5326057"/>
            <a:ext cx="2201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*"Water," by Morgan </a:t>
            </a:r>
            <a:r>
              <a:rPr lang="en-US" sz="1100" dirty="0" err="1"/>
              <a:t>Maasen</a:t>
            </a:r>
            <a:br>
              <a:rPr lang="en-US" sz="1100" dirty="0"/>
            </a:br>
            <a:r>
              <a:rPr lang="en-US" sz="1100" dirty="0">
                <a:hlinkClick r:id="rId13"/>
              </a:rPr>
              <a:t>http://vimeo.com/90429499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8611026" y="2336573"/>
            <a:ext cx="408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Gartner Hype Cycle 2014</a:t>
            </a:r>
          </a:p>
          <a:p>
            <a:r>
              <a:rPr lang="en-US" sz="1000" dirty="0">
                <a:hlinkClick r:id="rId14"/>
              </a:rPr>
              <a:t>http://www.gartner.com/newsroom/id/2819918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3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2646" y="894793"/>
            <a:ext cx="496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Zooming-in, these processes seem remarkably </a:t>
            </a:r>
          </a:p>
          <a:p>
            <a:r>
              <a:rPr lang="en-US" dirty="0"/>
              <a:t>similar to the workings of the </a:t>
            </a:r>
            <a:r>
              <a:rPr lang="en-US" dirty="0">
                <a:hlinkClick r:id="rId3"/>
              </a:rPr>
              <a:t>alchemists</a:t>
            </a:r>
            <a:r>
              <a:rPr lang="en-US" dirty="0"/>
              <a:t>, </a:t>
            </a:r>
          </a:p>
          <a:p>
            <a:r>
              <a:rPr lang="en-US" dirty="0"/>
              <a:t>i.e., the labyrinths of techno-social processes </a:t>
            </a:r>
          </a:p>
          <a:p>
            <a:r>
              <a:rPr lang="en-US" dirty="0"/>
              <a:t>that evolved and eventually “self-abstracted” </a:t>
            </a:r>
          </a:p>
          <a:p>
            <a:r>
              <a:rPr lang="en-US" dirty="0"/>
              <a:t>into the sciences of </a:t>
            </a:r>
            <a:r>
              <a:rPr lang="en-US" dirty="0">
                <a:hlinkClick r:id="rId4"/>
              </a:rPr>
              <a:t>chemistry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materials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7018" y="894793"/>
            <a:ext cx="4360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Zooming out, such processes can be visualized as actions partially-bounded within regions of enhanced </a:t>
            </a:r>
            <a:r>
              <a:rPr lang="en-US" dirty="0" err="1">
                <a:hlinkClick r:id="rId6"/>
              </a:rPr>
              <a:t>Minkowski</a:t>
            </a:r>
            <a:r>
              <a:rPr lang="en-US" dirty="0"/>
              <a:t>-like 4D</a:t>
            </a:r>
            <a:r>
              <a:rPr lang="en-US" baseline="40000" dirty="0"/>
              <a:t>+</a:t>
            </a:r>
            <a:r>
              <a:rPr lang="en-US" dirty="0"/>
              <a:t> techno-social </a:t>
            </a:r>
            <a:r>
              <a:rPr lang="en-US" dirty="0">
                <a:hlinkClick r:id="rId7"/>
              </a:rPr>
              <a:t>space-time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diagrams</a:t>
            </a:r>
            <a:r>
              <a:rPr lang="en-US" dirty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92" y="2132721"/>
            <a:ext cx="2792637" cy="2829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2645" y="2325449"/>
            <a:ext cx="556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Especially see work at Columbia and Princeton on </a:t>
            </a:r>
            <a:r>
              <a:rPr lang="en-US" dirty="0">
                <a:hlinkClick r:id="rId10"/>
              </a:rPr>
              <a:t>reenacting</a:t>
            </a:r>
            <a:r>
              <a:rPr lang="en-US" dirty="0"/>
              <a:t> the unfolding of medieval European </a:t>
            </a:r>
          </a:p>
          <a:p>
            <a:r>
              <a:rPr lang="en-US" dirty="0"/>
              <a:t>alchemy, in a deep form of </a:t>
            </a:r>
            <a:r>
              <a:rPr lang="en-US" dirty="0">
                <a:hlinkClick r:id="rId11"/>
              </a:rPr>
              <a:t>hands-on, techno-social reverse-engineering</a:t>
            </a:r>
            <a:r>
              <a:rPr lang="en-US" dirty="0"/>
              <a:t> of what happened back then: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2645" y="4297641"/>
            <a:ext cx="427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Decoding Alchemy freshman seminar</a:t>
            </a:r>
            <a:endParaRPr lang="en-US" dirty="0"/>
          </a:p>
          <a:p>
            <a:r>
              <a:rPr lang="en-US" dirty="0"/>
              <a:t>by </a:t>
            </a:r>
            <a:r>
              <a:rPr lang="en-US" dirty="0">
                <a:hlinkClick r:id="rId13"/>
              </a:rPr>
              <a:t>Jennifer </a:t>
            </a:r>
            <a:r>
              <a:rPr lang="en-US" dirty="0" err="1">
                <a:hlinkClick r:id="rId13"/>
              </a:rPr>
              <a:t>Rampling</a:t>
            </a:r>
            <a:r>
              <a:rPr lang="en-US" dirty="0"/>
              <a:t>, Princeton.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7018" y="5012688"/>
            <a:ext cx="458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practice visualizing 4D space-time see </a:t>
            </a:r>
            <a:r>
              <a:rPr lang="en-US" sz="1400" dirty="0">
                <a:hlinkClick r:id="rId14"/>
              </a:rPr>
              <a:t>Online </a:t>
            </a:r>
          </a:p>
          <a:p>
            <a:r>
              <a:rPr lang="en-US" sz="1400" dirty="0">
                <a:hlinkClick r:id="rId14"/>
              </a:rPr>
              <a:t>Resources on 4D</a:t>
            </a:r>
            <a:r>
              <a:rPr lang="en-US" sz="1400" dirty="0"/>
              <a:t> like </a:t>
            </a:r>
            <a:r>
              <a:rPr lang="en-US" sz="1400" dirty="0">
                <a:hlinkClick r:id="rId15"/>
              </a:rPr>
              <a:t>Curved Spaces</a:t>
            </a:r>
            <a:r>
              <a:rPr lang="en-US" sz="1400" dirty="0"/>
              <a:t> and </a:t>
            </a:r>
            <a:r>
              <a:rPr lang="en-US" sz="1400" dirty="0">
                <a:hlinkClick r:id="rId16"/>
              </a:rPr>
              <a:t>4D Draw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472645" y="5009256"/>
            <a:ext cx="330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also </a:t>
            </a:r>
            <a:r>
              <a:rPr lang="en-US" sz="1400" dirty="0">
                <a:hlinkClick r:id="rId17"/>
              </a:rPr>
              <a:t>Scientiae</a:t>
            </a:r>
            <a:r>
              <a:rPr lang="en-US" sz="1400" dirty="0"/>
              <a:t> and the </a:t>
            </a:r>
            <a:r>
              <a:rPr lang="en-US" sz="1400" dirty="0">
                <a:hlinkClick r:id="rId18"/>
              </a:rPr>
              <a:t>Society for the History of Alchemy and Chemistry (SHAC)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2645" y="3632025"/>
            <a:ext cx="387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9"/>
              </a:rPr>
              <a:t>The Making and Knowing Project</a:t>
            </a:r>
            <a:r>
              <a:rPr lang="en-US" dirty="0"/>
              <a:t> </a:t>
            </a:r>
          </a:p>
          <a:p>
            <a:r>
              <a:rPr lang="en-US" dirty="0"/>
              <a:t>by </a:t>
            </a:r>
            <a:r>
              <a:rPr lang="en-US" dirty="0">
                <a:hlinkClick r:id="rId20"/>
              </a:rPr>
              <a:t>Pamela Smith</a:t>
            </a:r>
            <a:r>
              <a:rPr lang="en-US" dirty="0"/>
              <a:t>, Columbia (</a:t>
            </a:r>
            <a:r>
              <a:rPr lang="en-US" dirty="0">
                <a:hlinkClick r:id="rId21"/>
              </a:rPr>
              <a:t>video</a:t>
            </a:r>
            <a:r>
              <a:rPr lang="en-US" dirty="0"/>
              <a:t>).</a:t>
            </a:r>
          </a:p>
        </p:txBody>
      </p:sp>
      <p:pic>
        <p:nvPicPr>
          <p:cNvPr id="12" name="Picture 11">
            <a:hlinkClick r:id="rId21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20" y="3776775"/>
            <a:ext cx="1782598" cy="1003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37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2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506</Words>
  <Application>Microsoft Office PowerPoint</Application>
  <PresentationFormat>Widescreen</PresentationFormat>
  <Paragraphs>58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Conway</dc:creator>
  <cp:lastModifiedBy>Lynn Conway</cp:lastModifiedBy>
  <cp:revision>3</cp:revision>
  <dcterms:created xsi:type="dcterms:W3CDTF">2016-06-26T20:38:51Z</dcterms:created>
  <dcterms:modified xsi:type="dcterms:W3CDTF">2016-06-26T21:15:41Z</dcterms:modified>
</cp:coreProperties>
</file>