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19" r:id="rId2"/>
    <p:sldId id="439" r:id="rId3"/>
    <p:sldId id="456" r:id="rId4"/>
    <p:sldId id="473" r:id="rId5"/>
    <p:sldId id="445" r:id="rId6"/>
    <p:sldId id="426" r:id="rId7"/>
    <p:sldId id="431" r:id="rId8"/>
    <p:sldId id="430" r:id="rId9"/>
    <p:sldId id="421" r:id="rId10"/>
    <p:sldId id="396" r:id="rId11"/>
    <p:sldId id="399" r:id="rId12"/>
    <p:sldId id="400" r:id="rId13"/>
    <p:sldId id="401" r:id="rId14"/>
    <p:sldId id="403" r:id="rId15"/>
    <p:sldId id="405" r:id="rId16"/>
    <p:sldId id="407" r:id="rId17"/>
    <p:sldId id="408" r:id="rId18"/>
    <p:sldId id="409" r:id="rId19"/>
    <p:sldId id="410" r:id="rId20"/>
    <p:sldId id="411" r:id="rId21"/>
    <p:sldId id="412" r:id="rId22"/>
    <p:sldId id="413" r:id="rId23"/>
    <p:sldId id="414" r:id="rId24"/>
    <p:sldId id="415" r:id="rId25"/>
    <p:sldId id="427" r:id="rId26"/>
    <p:sldId id="440" r:id="rId27"/>
    <p:sldId id="418" r:id="rId28"/>
    <p:sldId id="441" r:id="rId29"/>
    <p:sldId id="433" r:id="rId30"/>
    <p:sldId id="424" r:id="rId31"/>
    <p:sldId id="425" r:id="rId32"/>
    <p:sldId id="428" r:id="rId33"/>
    <p:sldId id="434" r:id="rId34"/>
    <p:sldId id="446" r:id="rId35"/>
    <p:sldId id="404" r:id="rId36"/>
    <p:sldId id="429" r:id="rId37"/>
    <p:sldId id="449" r:id="rId38"/>
    <p:sldId id="437" r:id="rId39"/>
    <p:sldId id="436" r:id="rId40"/>
    <p:sldId id="438" r:id="rId41"/>
    <p:sldId id="442" r:id="rId42"/>
    <p:sldId id="448" r:id="rId43"/>
    <p:sldId id="459" r:id="rId44"/>
    <p:sldId id="450" r:id="rId45"/>
    <p:sldId id="457" r:id="rId46"/>
    <p:sldId id="470" r:id="rId47"/>
    <p:sldId id="460" r:id="rId48"/>
    <p:sldId id="443" r:id="rId49"/>
    <p:sldId id="311" r:id="rId50"/>
    <p:sldId id="466" r:id="rId51"/>
    <p:sldId id="467" r:id="rId52"/>
    <p:sldId id="468" r:id="rId53"/>
    <p:sldId id="469" r:id="rId54"/>
    <p:sldId id="461" r:id="rId55"/>
    <p:sldId id="462" r:id="rId56"/>
    <p:sldId id="463" r:id="rId57"/>
    <p:sldId id="464" r:id="rId58"/>
    <p:sldId id="465" r:id="rId59"/>
    <p:sldId id="471" r:id="rId60"/>
    <p:sldId id="47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7" autoAdjust="0"/>
    <p:restoredTop sz="93716" autoAdjust="0"/>
  </p:normalViewPr>
  <p:slideViewPr>
    <p:cSldViewPr snapToGrid="0">
      <p:cViewPr varScale="1">
        <p:scale>
          <a:sx n="76" d="100"/>
          <a:sy n="76" d="100"/>
        </p:scale>
        <p:origin x="403" y="53"/>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7/9/2016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34</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37</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50</a:t>
            </a:fld>
            <a:endParaRPr lang="en-US"/>
          </a:p>
        </p:txBody>
      </p:sp>
    </p:spTree>
    <p:extLst>
      <p:ext uri="{BB962C8B-B14F-4D97-AF65-F5344CB8AC3E}">
        <p14:creationId xmlns:p14="http://schemas.microsoft.com/office/powerpoint/2010/main" val="352211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3274136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57</a:t>
            </a:fld>
            <a:endParaRPr lang="en-US"/>
          </a:p>
        </p:txBody>
      </p:sp>
    </p:spTree>
    <p:extLst>
      <p:ext uri="{BB962C8B-B14F-4D97-AF65-F5344CB8AC3E}">
        <p14:creationId xmlns:p14="http://schemas.microsoft.com/office/powerpoint/2010/main" val="199763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58</a:t>
            </a:fld>
            <a:endParaRPr lang="en-US"/>
          </a:p>
        </p:txBody>
      </p:sp>
    </p:spTree>
    <p:extLst>
      <p:ext uri="{BB962C8B-B14F-4D97-AF65-F5344CB8AC3E}">
        <p14:creationId xmlns:p14="http://schemas.microsoft.com/office/powerpoint/2010/main" val="411093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59</a:t>
            </a:fld>
            <a:endParaRPr lang="en-US"/>
          </a:p>
        </p:txBody>
      </p:sp>
    </p:spTree>
    <p:extLst>
      <p:ext uri="{BB962C8B-B14F-4D97-AF65-F5344CB8AC3E}">
        <p14:creationId xmlns:p14="http://schemas.microsoft.com/office/powerpoint/2010/main" val="164292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10</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13</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15</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18</a:t>
            </a:fld>
            <a:endParaRPr lang="en-US"/>
          </a:p>
        </p:txBody>
      </p:sp>
    </p:spTree>
    <p:extLst>
      <p:ext uri="{BB962C8B-B14F-4D97-AF65-F5344CB8AC3E}">
        <p14:creationId xmlns:p14="http://schemas.microsoft.com/office/powerpoint/2010/main" val="2022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23</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24</a:t>
            </a:fld>
            <a:endParaRPr lang="en-US"/>
          </a:p>
        </p:txBody>
      </p:sp>
    </p:spTree>
    <p:extLst>
      <p:ext uri="{BB962C8B-B14F-4D97-AF65-F5344CB8AC3E}">
        <p14:creationId xmlns:p14="http://schemas.microsoft.com/office/powerpoint/2010/main" val="58014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29</a:t>
            </a:fld>
            <a:endParaRPr lang="en-US"/>
          </a:p>
        </p:txBody>
      </p:sp>
    </p:spTree>
    <p:extLst>
      <p:ext uri="{BB962C8B-B14F-4D97-AF65-F5344CB8AC3E}">
        <p14:creationId xmlns:p14="http://schemas.microsoft.com/office/powerpoint/2010/main" val="340681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7/9/2016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7/9/2016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7/9/2016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7/9/2016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oingboing.net/2015/05/08/cto-megan-smith-explains-how-w.html" TargetMode="External"/><Relationship Id="rId7" Type="http://schemas.openxmlformats.org/officeDocument/2006/relationships/hyperlink" Target="mailto:conway@umich.edu" TargetMode="External"/><Relationship Id="rId2" Type="http://schemas.openxmlformats.org/officeDocument/2006/relationships/hyperlink" Target="https://www.whitehouse.gov/administration/eop/ostp/about/leadershipstaff/smith"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www.nsf.gov/od/odi/sep/lgbt.jsp" TargetMode="External"/><Relationship Id="rId4" Type="http://schemas.openxmlformats.org/officeDocument/2006/relationships/hyperlink" Target="http://ai.eecs.umich.edu/people/conway/Memoirs/Talks/Rackspace/2016_Rackspace_Pride_Talk.pdf"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en.wikipedia.org/wiki/ARPANET" TargetMode="External"/><Relationship Id="rId5" Type="http://schemas.openxmlformats.org/officeDocument/2006/relationships/image" Target="../media/image9.gif"/><Relationship Id="rId10" Type="http://schemas.openxmlformats.org/officeDocument/2006/relationships/image" Target="../media/image12.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cpu-zone.com/4004.htm" TargetMode="External"/><Relationship Id="rId4" Type="http://schemas.openxmlformats.org/officeDocument/2006/relationships/image" Target="../media/image13.jpg"/><Relationship Id="rId9" Type="http://schemas.openxmlformats.org/officeDocument/2006/relationships/hyperlink" Target="http://en.wikipedia.org/wiki/Transistor_cou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ai.eecs.umich.edu/people/conway/VLSI/VLSIarchiv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4" Type="http://schemas.openxmlformats.org/officeDocument/2006/relationships/hyperlink" Target="http://www.edn.com/electronics-blogs/other/4307325/The-book-that-changed-everythi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ai.eecs.umich.edu/people/conway/VLSI/ImplGuide2/ImplGuide2ndEd.html"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ai.eecs.umich.edu/people/conway/VLSI/MPCAdv/MPCAdv.html" TargetMode="External"/><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hyperlink" Target="http://ai.eecs.umich.edu/people/conway/VLSI/MPCAdv/MPCAdv.pdf" TargetMode="Externa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31.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2.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socialphysics.media.mit.edu/book/" TargetMode="External"/><Relationship Id="rId5" Type="http://schemas.openxmlformats.org/officeDocument/2006/relationships/image" Target="../media/image38.gif"/><Relationship Id="rId4" Type="http://schemas.openxmlformats.org/officeDocument/2006/relationships/hyperlink" Target="http://ai.eecs.umich.edu/people/conway/VLSI/MPCAdv/Instructors.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2.jpeg"/><Relationship Id="rId9" Type="http://schemas.openxmlformats.org/officeDocument/2006/relationships/hyperlink" Target="http://ai.eecs.umich.edu/people/conway/VLSI/BackgroundContext/Sutherland_Letter.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www.huffingtonpost.com/lynn-conway/the-many-shades-of-out_b_3591764.html" TargetMode="External"/><Relationship Id="rId4" Type="http://schemas.openxmlformats.org/officeDocument/2006/relationships/hyperlink" Target="http://ai.eecs.umich.edu/people/conway/Memoirs/VLSI/SSCM/VLSI_Reminiscences.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www.amazon.com/Evolution-Culture-Animals-Tyler-Bonner/dp/0691023735" TargetMode="External"/><Relationship Id="rId4" Type="http://schemas.openxmlformats.org/officeDocument/2006/relationships/hyperlink" Target="http://en.wikipedia.org/wiki/John_Tyler_Bonne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youtube.com/watch?v=J4b0UlAZcH4"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gineering.columbia.edu/visionary-engineer-lynn-conway-bs%E2%80%9962-ms%E2%80%9963-heralds-dawn-techno-social-age" TargetMode="External"/><Relationship Id="rId2" Type="http://schemas.openxmlformats.org/officeDocument/2006/relationships/hyperlink" Target="http://ai.eecs.umich.edu/people/conway/Memoirs/Talks/Columbia/2016_Magill_Lecture.pptx" TargetMode="Externa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Life_In_Stealth_of_Microchip_Genius_The_Times.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0" Type="http://schemas.openxmlformats.org/officeDocument/2006/relationships/hyperlink" Target="http://dme.engin.umich.edu/lynnconwa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ai.eecs.umich.edu/people/conway/Memoirs/Talks/Rackspace/2016_Rackspace_Pride_Talk.pptx" TargetMode="External"/><Relationship Id="rId2" Type="http://schemas.openxmlformats.org/officeDocument/2006/relationships/hyperlink" Target="http://ai.eecs.umich.edu/people/conway/Memoirs/Talks/Rackspace/2016_Rackspace_Pride_Talk.pdf" TargetMode="External"/><Relationship Id="rId1" Type="http://schemas.openxmlformats.org/officeDocument/2006/relationships/slideLayout" Target="../slideLayouts/slideLayout7.xml"/><Relationship Id="rId6" Type="http://schemas.openxmlformats.org/officeDocument/2006/relationships/hyperlink" Target="mailto:conway@umich.edu" TargetMode="External"/><Relationship Id="rId5" Type="http://schemas.openxmlformats.org/officeDocument/2006/relationships/hyperlink" Target="http://www.lynnconway.com/" TargetMode="External"/><Relationship Id="rId4" Type="http://schemas.openxmlformats.org/officeDocument/2006/relationships/hyperlink" Target="http://www.slideshare.net/LynnConway1/an-unexpected-woman-the-inside-story-behind-the-vlsi-revolu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hyperlink" Target="http://ai.eecs.umich.edu/people/conway/Memoirs/Talks/Columbia/2016_Magill_Lecture.pptx"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engineering.columbia.edu/visionary-engineer-lynn-conway-bs%E2%80%9962-ms%E2%80%9963-heralds-dawn-techno-social-ag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60.JPG"/><Relationship Id="rId4" Type="http://schemas.openxmlformats.org/officeDocument/2006/relationships/hyperlink" Target="http://www.amazon.com/Social-Physics-Spread-The-Lessons-Science/dp/1594205655/ref=pd_sim_b_2"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journals.aps.org/rmp/abstract/10.1103/RevModPhys.87.925" TargetMode="External"/><Relationship Id="rId7"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hyperlink" Target="https://www.youtube.com/watch?v=8dFO5Ir0xqY" TargetMode="External"/><Relationship Id="rId5" Type="http://schemas.openxmlformats.org/officeDocument/2006/relationships/image" Target="../media/image61.jpeg"/><Relationship Id="rId10" Type="http://schemas.openxmlformats.org/officeDocument/2006/relationships/hyperlink" Target="https://en.wikipedia.org/wiki/Convolutional_neural_network" TargetMode="External"/><Relationship Id="rId4" Type="http://schemas.openxmlformats.org/officeDocument/2006/relationships/hyperlink" Target="https://en.wikipedia.org/wiki/Epidemic_model" TargetMode="External"/><Relationship Id="rId9"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hyperlink" Target="http://www.amazon.com/From-Logical-Point-View-Logico-Philosophical/dp/0674323513" TargetMode="External"/><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13" Type="http://schemas.openxmlformats.org/officeDocument/2006/relationships/hyperlink" Target="http://vimeo.com/90429499" TargetMode="External"/><Relationship Id="rId3" Type="http://schemas.openxmlformats.org/officeDocument/2006/relationships/image" Target="../media/image67.png"/><Relationship Id="rId7" Type="http://schemas.openxmlformats.org/officeDocument/2006/relationships/hyperlink" Target="http://en.wikipedia.org/wiki/Periodic_travelling_wave" TargetMode="External"/><Relationship Id="rId12" Type="http://schemas.openxmlformats.org/officeDocument/2006/relationships/hyperlink" Target="https://en.wikipedia.org/wiki/Ethnomethodology"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hyperlink" Target="http://thingsthataremeta.blogspot.com/2011/04/from-meta-nerd-discussion-of-meta.html" TargetMode="External"/><Relationship Id="rId5" Type="http://schemas.openxmlformats.org/officeDocument/2006/relationships/image" Target="../media/image69.png"/><Relationship Id="rId10" Type="http://schemas.openxmlformats.org/officeDocument/2006/relationships/hyperlink" Target="https://vimeo.com/90429499" TargetMode="External"/><Relationship Id="rId4" Type="http://schemas.openxmlformats.org/officeDocument/2006/relationships/image" Target="../media/image68.png"/><Relationship Id="rId9" Type="http://schemas.openxmlformats.org/officeDocument/2006/relationships/hyperlink" Target="http://www.physicsclassroom.com/class/waves/Lesson-4/Traveling-Waves-vs-Standing-Waves" TargetMode="External"/><Relationship Id="rId14" Type="http://schemas.openxmlformats.org/officeDocument/2006/relationships/hyperlink" Target="http://www.gartner.com/newsroom/id/2819918"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Minkowski_diagram" TargetMode="External"/><Relationship Id="rId13" Type="http://schemas.openxmlformats.org/officeDocument/2006/relationships/hyperlink" Target="https://history.princeton.edu/people/jennifer-m-rampling" TargetMode="External"/><Relationship Id="rId18" Type="http://schemas.openxmlformats.org/officeDocument/2006/relationships/hyperlink" Target="http://www.ambix.org/" TargetMode="External"/><Relationship Id="rId3" Type="http://schemas.openxmlformats.org/officeDocument/2006/relationships/hyperlink" Target="https://en.wikipedia.org/wiki/Alchemy" TargetMode="External"/><Relationship Id="rId21" Type="http://schemas.openxmlformats.org/officeDocument/2006/relationships/hyperlink" Target="https://vimeo.com/129811219" TargetMode="External"/><Relationship Id="rId7" Type="http://schemas.openxmlformats.org/officeDocument/2006/relationships/hyperlink" Target="https://en.wikipedia.org/wiki/Minkowski_space" TargetMode="External"/><Relationship Id="rId12" Type="http://schemas.openxmlformats.org/officeDocument/2006/relationships/hyperlink" Target="http://www.princeton.edu/main/news/archive/S41/89/26C41/index.xml" TargetMode="External"/><Relationship Id="rId17" Type="http://schemas.openxmlformats.org/officeDocument/2006/relationships/hyperlink" Target="http://scientiae.co.uk/" TargetMode="External"/><Relationship Id="rId2" Type="http://schemas.openxmlformats.org/officeDocument/2006/relationships/notesSlide" Target="../notesSlides/notesSlide15.xml"/><Relationship Id="rId16" Type="http://schemas.openxmlformats.org/officeDocument/2006/relationships/hyperlink" Target="http://www.geometrygames.org/Draw4D/index.html" TargetMode="External"/><Relationship Id="rId20" Type="http://schemas.openxmlformats.org/officeDocument/2006/relationships/hyperlink" Target="http://www.history.columbia.edu/faculty/Smith.html" TargetMode="External"/><Relationship Id="rId1" Type="http://schemas.openxmlformats.org/officeDocument/2006/relationships/slideLayout" Target="../slideLayouts/slideLayout7.xml"/><Relationship Id="rId6" Type="http://schemas.openxmlformats.org/officeDocument/2006/relationships/hyperlink" Target="https://en.wikipedia.org/wiki/Hermann_Minkowski" TargetMode="External"/><Relationship Id="rId11" Type="http://schemas.openxmlformats.org/officeDocument/2006/relationships/hyperlink" Target="https://en.wikipedia.org/wiki/Reverse_engineering" TargetMode="External"/><Relationship Id="rId5" Type="http://schemas.openxmlformats.org/officeDocument/2006/relationships/hyperlink" Target="https://en.wikipedia.org/wiki/Materials_science" TargetMode="External"/><Relationship Id="rId15" Type="http://schemas.openxmlformats.org/officeDocument/2006/relationships/hyperlink" Target="http://www.geometrygames.org/CurvedSpaces/index.html" TargetMode="External"/><Relationship Id="rId10" Type="http://schemas.openxmlformats.org/officeDocument/2006/relationships/hyperlink" Target="http://www.history.org/Foundation/journal/Winter11/reenacting.cfm" TargetMode="External"/><Relationship Id="rId19" Type="http://schemas.openxmlformats.org/officeDocument/2006/relationships/hyperlink" Target="http://www.makingandknowing.org/" TargetMode="External"/><Relationship Id="rId4" Type="http://schemas.openxmlformats.org/officeDocument/2006/relationships/hyperlink" Target="https://en.wikipedia.org/wiki/Chemistry" TargetMode="External"/><Relationship Id="rId9" Type="http://schemas.openxmlformats.org/officeDocument/2006/relationships/image" Target="../media/image71.JPG"/><Relationship Id="rId14" Type="http://schemas.openxmlformats.org/officeDocument/2006/relationships/hyperlink" Target="http://eusebeia.dyndns.org/4d/links" TargetMode="External"/><Relationship Id="rId22"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http://boingboing.net/2015/05/08/cto-megan-smith-explains-how-w.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404" y="1072170"/>
            <a:ext cx="7579265" cy="4573688"/>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An Unexpected Woman: </a:t>
            </a:r>
          </a:p>
          <a:p>
            <a:r>
              <a:rPr lang="en-US" sz="3000" b="1"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r>
              <a:rPr lang="en-US" sz="24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400"/>
              </a:spcBef>
            </a:pPr>
            <a:r>
              <a:rPr lang="en-US" dirty="0">
                <a:latin typeface="Calibri" panose="020F0502020204030204" pitchFamily="34" charset="0"/>
                <a:ea typeface="Calibri" panose="020F0502020204030204" pitchFamily="34" charset="0"/>
                <a:cs typeface="Times New Roman" panose="02020603050405020304" pitchFamily="18" charset="0"/>
              </a:rPr>
              <a:t>Lynn Conway, Professor of EECS, Emerita</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University of Michigan, Ann Arbor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 2015, US CTO </a:t>
            </a:r>
            <a:r>
              <a:rPr lang="en-US" dirty="0">
                <a:latin typeface="Calibri" panose="020F0502020204030204" pitchFamily="34" charset="0"/>
                <a:ea typeface="Calibri" panose="020F0502020204030204" pitchFamily="34" charset="0"/>
                <a:cs typeface="Times New Roman" panose="02020603050405020304" pitchFamily="18" charset="0"/>
                <a:hlinkClick r:id="rId2"/>
              </a:rPr>
              <a:t>Megan Smith</a:t>
            </a:r>
            <a:r>
              <a:rPr lang="en-US" dirty="0">
                <a:latin typeface="Calibri" panose="020F0502020204030204" pitchFamily="34" charset="0"/>
                <a:ea typeface="Calibri" panose="020F0502020204030204" pitchFamily="34" charset="0"/>
                <a:cs typeface="Times New Roman" panose="02020603050405020304" pitchFamily="18" charset="0"/>
              </a:rPr>
              <a:t> raised </a:t>
            </a:r>
            <a:r>
              <a:rPr lang="en-US" dirty="0">
                <a:latin typeface="Calibri" panose="020F0502020204030204" pitchFamily="34" charset="0"/>
                <a:ea typeface="Calibri" panose="020F0502020204030204" pitchFamily="34" charset="0"/>
                <a:cs typeface="Times New Roman" panose="02020603050405020304" pitchFamily="18" charset="0"/>
                <a:hlinkClick r:id="rId3"/>
              </a:rPr>
              <a:t>profound questions</a:t>
            </a:r>
            <a:r>
              <a:rPr lang="en-US"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 this talk we explore a case study of such erasure, and surface a counter-intuitive conjecture about the underlying causes and effects.</a:t>
            </a:r>
          </a:p>
          <a:p>
            <a:pPr>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*Keynote </a:t>
            </a:r>
            <a:r>
              <a:rPr lang="en-US" sz="1400" dirty="0">
                <a:latin typeface="Calibri" panose="020F0502020204030204" pitchFamily="34" charset="0"/>
                <a:ea typeface="Calibri" panose="020F0502020204030204" pitchFamily="34" charset="0"/>
                <a:cs typeface="Times New Roman" panose="02020603050405020304" pitchFamily="18" charset="0"/>
              </a:rPr>
              <a:t>Lecture, LGBT Pride Month, Rackspace Inc., </a:t>
            </a:r>
            <a:r>
              <a:rPr lang="en-US" sz="1400" dirty="0" err="1">
                <a:latin typeface="Calibri" panose="020F0502020204030204" pitchFamily="34" charset="0"/>
                <a:ea typeface="Calibri" panose="020F0502020204030204" pitchFamily="34" charset="0"/>
                <a:cs typeface="Times New Roman" panose="02020603050405020304" pitchFamily="18" charset="0"/>
              </a:rPr>
              <a:t>Windcrest</a:t>
            </a:r>
            <a:r>
              <a:rPr lang="en-US" sz="1400" dirty="0">
                <a:latin typeface="Calibri" panose="020F0502020204030204" pitchFamily="34" charset="0"/>
                <a:ea typeface="Calibri" panose="020F0502020204030204" pitchFamily="34" charset="0"/>
                <a:cs typeface="Times New Roman" panose="02020603050405020304" pitchFamily="18" charset="0"/>
              </a:rPr>
              <a:t>, TX, June 28, 2016;</a:t>
            </a:r>
          </a:p>
          <a:p>
            <a:pPr>
              <a:lnSpc>
                <a:spcPct val="107000"/>
              </a:lnSpc>
              <a:spcAft>
                <a:spcPts val="200"/>
              </a:spcAft>
            </a:pPr>
            <a:r>
              <a:rPr lang="en-US" sz="1400" dirty="0">
                <a:latin typeface="Calibri" panose="020F0502020204030204" pitchFamily="34" charset="0"/>
                <a:ea typeface="Calibri" panose="020F0502020204030204" pitchFamily="34" charset="0"/>
                <a:cs typeface="Times New Roman" panose="02020603050405020304" pitchFamily="18" charset="0"/>
              </a:rPr>
              <a:t>Based on a Lecture at the </a:t>
            </a:r>
            <a:r>
              <a:rPr lang="en-US" sz="1400" dirty="0">
                <a:effectLst/>
                <a:latin typeface="Calibri" panose="020F0502020204030204" pitchFamily="34" charset="0"/>
                <a:ea typeface="Calibri" panose="020F0502020204030204" pitchFamily="34" charset="0"/>
                <a:cs typeface="Times New Roman" panose="02020603050405020304" pitchFamily="18" charset="0"/>
              </a:rPr>
              <a:t>National Science Foundation, Arlington, VA, June 10, 2015.</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4"/>
              </a:rPr>
              <a:t>http://www.slideshare.net/LynnConway1/an-unexpected-woman-the-inside-story-behind-the-vlsi-revolution </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http://ai.eecs.umich.edu/people/conway/Memoirs/Talks/Rackspace/2016_Rackspace_Pride_Talk.pptx</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http://ai.eecs.umich.edu/people/conway/Memoirs/Talks/Rackspace/2016_Rackspace_Pride_Talk.pdf</a:t>
            </a:r>
            <a:r>
              <a:rPr lang="en-US" sz="9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5"/>
              </a:rPr>
              <a:t>http://www.nsf.gov/od/odi/sep/lgbt.jsp</a:t>
            </a:r>
            <a:r>
              <a:rPr lang="en-US" sz="900" dirty="0">
                <a:latin typeface="Calibri" panose="020F0502020204030204" pitchFamily="34" charset="0"/>
                <a:ea typeface="Calibri" panose="020F0502020204030204" pitchFamily="34" charset="0"/>
                <a:cs typeface="Times New Roman" panose="02020603050405020304" pitchFamily="18" charset="0"/>
              </a:rPr>
              <a:t>;   </a:t>
            </a:r>
            <a:r>
              <a:rPr lang="en-US" sz="900" dirty="0">
                <a:latin typeface="Calibri" panose="020F0502020204030204" pitchFamily="34" charset="0"/>
                <a:ea typeface="Calibri" panose="020F0502020204030204" pitchFamily="34" charset="0"/>
                <a:cs typeface="Times New Roman" panose="02020603050405020304" pitchFamily="18" charset="0"/>
                <a:hlinkClick r:id="rId6"/>
              </a:rPr>
              <a:t>www.lynnconway.com</a:t>
            </a:r>
            <a:r>
              <a:rPr lang="en-US" sz="900" dirty="0">
                <a:latin typeface="Calibri" panose="020F0502020204030204" pitchFamily="34" charset="0"/>
                <a:ea typeface="Calibri" panose="020F0502020204030204" pitchFamily="34" charset="0"/>
                <a:cs typeface="Times New Roman" panose="02020603050405020304" pitchFamily="18" charset="0"/>
              </a:rPr>
              <a:t>;  </a:t>
            </a:r>
            <a:r>
              <a:rPr lang="en-US" sz="900" dirty="0">
                <a:latin typeface="Calibri" panose="020F0502020204030204" pitchFamily="34" charset="0"/>
                <a:ea typeface="Calibri" panose="020F0502020204030204" pitchFamily="34" charset="0"/>
                <a:cs typeface="Times New Roman" panose="02020603050405020304" pitchFamily="18" charset="0"/>
                <a:hlinkClick r:id="rId7"/>
              </a:rPr>
              <a:t>conway@umich.edu</a:t>
            </a:r>
            <a:r>
              <a:rPr lang="en-US" sz="900" dirty="0">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70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839" y="947449"/>
            <a:ext cx="7792415" cy="707886"/>
          </a:xfrm>
          <a:prstGeom prst="rect">
            <a:avLst/>
          </a:prstGeom>
          <a:noFill/>
        </p:spPr>
        <p:txBody>
          <a:bodyPr wrap="square" rtlCol="0">
            <a:spAutoFit/>
          </a:bodyPr>
          <a:lstStyle/>
          <a:p>
            <a:pPr algn="ctr"/>
            <a:r>
              <a:rPr lang="en-US" sz="2000" b="1" dirty="0"/>
              <a:t>CASE STUDY: The revolution in Very Large Scale Integrated (VLSI) </a:t>
            </a:r>
          </a:p>
          <a:p>
            <a:pPr algn="ctr"/>
            <a:r>
              <a:rPr lang="en-US" sz="2000" b="1" dirty="0"/>
              <a:t>silicon 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160" y="181544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292662"/>
          </a:xfrm>
          <a:prstGeom prst="rect">
            <a:avLst/>
          </a:prstGeom>
          <a:noFill/>
        </p:spPr>
        <p:txBody>
          <a:bodyPr wrap="square" rtlCol="0">
            <a:spAutoFit/>
          </a:bodyPr>
          <a:lstStyle/>
          <a:p>
            <a:pPr algn="ctr"/>
            <a:r>
              <a:rPr lang="en-US" sz="2000" b="1" dirty="0"/>
              <a:t>The stage was set by emergence of </a:t>
            </a:r>
            <a:r>
              <a:rPr lang="en-US" sz="2000" b="1" dirty="0">
                <a:hlinkClick r:id="rId2"/>
              </a:rPr>
              <a:t>integrated circuit</a:t>
            </a:r>
            <a:r>
              <a:rPr lang="en-US" sz="2000" b="1" dirty="0"/>
              <a:t> technology </a:t>
            </a:r>
            <a:r>
              <a:rPr lang="en-US" sz="2000" dirty="0"/>
              <a:t>in the 1960’s, enabling numbers of transistors and their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571" y="675005"/>
            <a:ext cx="9535853" cy="1092607"/>
          </a:xfrm>
          <a:prstGeom prst="rect">
            <a:avLst/>
          </a:prstGeom>
          <a:noFill/>
        </p:spPr>
        <p:txBody>
          <a:bodyPr wrap="square" rtlCol="0">
            <a:spAutoFit/>
          </a:bodyPr>
          <a:lstStyle/>
          <a:p>
            <a:pPr>
              <a:spcAft>
                <a:spcPts val="600"/>
              </a:spcAft>
            </a:pPr>
            <a:r>
              <a:rPr lang="en-US" sz="2000" b="1" dirty="0"/>
              <a:t>And ‘potentiated’ by the early 70s revolution in personal computing and networking: </a:t>
            </a:r>
          </a:p>
          <a:p>
            <a:r>
              <a:rPr lang="en-US" sz="2000" dirty="0"/>
              <a:t>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a:r>
            <a:r>
              <a:rPr lang="en-US" sz="2000" dirty="0">
                <a:solidFill>
                  <a:schemeClr val="bg1">
                    <a:lumMod val="50000"/>
                  </a:schemeClr>
                </a:solidFill>
              </a:rPr>
              <a:t>(at Xerox PARC)</a:t>
            </a:r>
            <a:r>
              <a:rPr lang="en-US" sz="2000" dirty="0"/>
              <a:t>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801655" y="1773152"/>
            <a:ext cx="7568375" cy="400110"/>
          </a:xfrm>
          <a:prstGeom prst="rect">
            <a:avLst/>
          </a:prstGeom>
          <a:noFill/>
        </p:spPr>
        <p:txBody>
          <a:bodyPr wrap="square" rtlCol="0">
            <a:spAutoFit/>
          </a:bodyPr>
          <a:lstStyle/>
          <a:p>
            <a:r>
              <a:rPr lang="en-US" sz="2000" dirty="0"/>
              <a:t>And the Dept. of Defense’s “Arpanet”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a:t>Ongoing advances in lithography kept enabling ever-finer features to be printed, rapidly increasing the number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a:t>And by 1971, a watershed was crossed</a:t>
            </a:r>
            <a:r>
              <a:rPr lang="en-US" sz="2000" dirty="0"/>
              <a:t> </a:t>
            </a:r>
          </a:p>
          <a:p>
            <a:r>
              <a:rPr lang="en-US" sz="2000" dirty="0"/>
              <a:t>with the introduction of the </a:t>
            </a:r>
            <a:r>
              <a:rPr lang="en-US" sz="2000" dirty="0">
                <a:hlinkClick r:id="rId7"/>
              </a:rPr>
              <a:t>Intel 4004</a:t>
            </a:r>
            <a:r>
              <a:rPr lang="en-US" sz="2000" dirty="0"/>
              <a:t>, the first single-chip “</a:t>
            </a:r>
            <a:r>
              <a:rPr lang="en-US" sz="2000" dirty="0">
                <a:hlinkClick r:id="rId8"/>
              </a:rPr>
              <a:t>microprocessor</a:t>
            </a:r>
            <a:r>
              <a:rPr lang="en-US" sz="2000" dirty="0"/>
              <a:t>”:</a:t>
            </a:r>
          </a:p>
          <a:p>
            <a:r>
              <a:rPr lang="en-US" sz="2000" dirty="0"/>
              <a:t>a “computer processor on a chip” . . . </a:t>
            </a:r>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1671" y="1032735"/>
            <a:ext cx="4201302" cy="1200329"/>
          </a:xfrm>
          <a:prstGeom prst="rect">
            <a:avLst/>
          </a:prstGeom>
          <a:noFill/>
        </p:spPr>
        <p:txBody>
          <a:bodyPr wrap="square" rtlCol="0">
            <a:spAutoFit/>
          </a:bodyPr>
          <a:lstStyle/>
          <a:p>
            <a:r>
              <a:rPr lang="en-US" dirty="0">
                <a:hlinkClick r:id="rId2"/>
              </a:rPr>
              <a:t>Gordon Moore </a:t>
            </a:r>
            <a:r>
              <a:rPr lang="en-US" dirty="0"/>
              <a:t>at Intel observed </a:t>
            </a:r>
          </a:p>
          <a:p>
            <a:r>
              <a:rPr lang="en-US" dirty="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a:t>Moore’s Law</a:t>
            </a:r>
            <a:r>
              <a:rPr lang="en-US" dirty="0"/>
              <a:t> (as of 1976)</a:t>
            </a:r>
          </a:p>
        </p:txBody>
      </p:sp>
      <p:sp>
        <p:nvSpPr>
          <p:cNvPr id="8" name="TextBox 7"/>
          <p:cNvSpPr txBox="1"/>
          <p:nvPr/>
        </p:nvSpPr>
        <p:spPr>
          <a:xfrm>
            <a:off x="2120836" y="4636793"/>
            <a:ext cx="4646208" cy="923330"/>
          </a:xfrm>
          <a:prstGeom prst="rect">
            <a:avLst/>
          </a:prstGeom>
          <a:noFill/>
        </p:spPr>
        <p:txBody>
          <a:bodyPr wrap="none" rtlCol="0">
            <a:spAutoFit/>
          </a:bodyPr>
          <a:lstStyle/>
          <a:p>
            <a:r>
              <a:rPr lang="en-US" dirty="0"/>
              <a:t>After all, looking ahead it appeared conceivable</a:t>
            </a:r>
          </a:p>
          <a:p>
            <a:r>
              <a:rPr lang="en-US" dirty="0"/>
              <a:t>by ~1990 an entire “supercomputer” could be </a:t>
            </a:r>
          </a:p>
          <a:p>
            <a:r>
              <a:rPr lang="en-US" dirty="0"/>
              <a:t>printed on a single chip . . .</a:t>
            </a:r>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a:t>.</a:t>
            </a:r>
          </a:p>
        </p:txBody>
      </p:sp>
      <p:sp>
        <p:nvSpPr>
          <p:cNvPr id="2" name="Rectangle 1"/>
          <p:cNvSpPr/>
          <p:nvPr/>
        </p:nvSpPr>
        <p:spPr>
          <a:xfrm>
            <a:off x="2120836" y="2298933"/>
            <a:ext cx="4155440" cy="1200329"/>
          </a:xfrm>
          <a:prstGeom prst="rect">
            <a:avLst/>
          </a:prstGeom>
        </p:spPr>
        <p:txBody>
          <a:bodyPr wrap="square">
            <a:spAutoFit/>
          </a:bodyPr>
          <a:lstStyle/>
          <a:p>
            <a:r>
              <a:rPr lang="en-US" dirty="0">
                <a:hlinkClick r:id="rId4"/>
              </a:rPr>
              <a:t>Carver Mead</a:t>
            </a:r>
            <a:r>
              <a:rPr lang="en-US" dirty="0"/>
              <a:t> named this “</a:t>
            </a:r>
            <a:r>
              <a:rPr lang="en-US" dirty="0">
                <a:hlinkClick r:id="rId5"/>
              </a:rPr>
              <a:t>Moore’s Law</a:t>
            </a:r>
            <a:r>
              <a:rPr lang="en-US" dirty="0"/>
              <a:t>” and predicted that there were no physical limits to increasing chip density up to at least 1 million transistors.</a:t>
            </a:r>
          </a:p>
        </p:txBody>
      </p:sp>
      <p:sp>
        <p:nvSpPr>
          <p:cNvPr id="4" name="Rectangle 3"/>
          <p:cNvSpPr/>
          <p:nvPr/>
        </p:nvSpPr>
        <p:spPr>
          <a:xfrm>
            <a:off x="2120836" y="3560196"/>
            <a:ext cx="4440220" cy="1015663"/>
          </a:xfrm>
          <a:prstGeom prst="rect">
            <a:avLst/>
          </a:prstGeom>
        </p:spPr>
        <p:txBody>
          <a:bodyPr wrap="square">
            <a:spAutoFit/>
          </a:bodyPr>
          <a:lstStyle/>
          <a:p>
            <a:r>
              <a:rPr lang="en-US" sz="2000" b="1" dirty="0">
                <a:hlinkClick r:id="rId6"/>
              </a:rPr>
              <a:t>In 1976 this set-off a push at Xerox PARC and Caltech </a:t>
            </a:r>
            <a:r>
              <a:rPr lang="en-US" sz="2000" b="1" dirty="0"/>
              <a:t>to figure out how to enable such complex chips 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73470"/>
            <a:ext cx="9906470" cy="707886"/>
          </a:xfrm>
          <a:prstGeom prst="rect">
            <a:avLst/>
          </a:prstGeom>
          <a:noFill/>
        </p:spPr>
        <p:txBody>
          <a:bodyPr wrap="square" rtlCol="0">
            <a:spAutoFit/>
          </a:bodyPr>
          <a:lstStyle/>
          <a:p>
            <a:r>
              <a:rPr lang="en-US" sz="2000" dirty="0">
                <a:hlinkClick r:id="rId5"/>
              </a:rPr>
              <a:t>A sudden disruptive breakout was triggered </a:t>
            </a:r>
          </a:p>
          <a:p>
            <a:r>
              <a:rPr lang="en-US" sz="2000" dirty="0">
                <a:hlinkClick r:id="rId5"/>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3" y="1495950"/>
            <a:ext cx="2713916" cy="1754326"/>
          </a:xfrm>
          <a:prstGeom prst="rect">
            <a:avLst/>
          </a:prstGeom>
          <a:noFill/>
        </p:spPr>
        <p:txBody>
          <a:bodyPr wrap="square" rtlCol="0">
            <a:spAutoFit/>
          </a:bodyPr>
          <a:lstStyle/>
          <a:p>
            <a:r>
              <a:rPr lang="en-US" dirty="0">
                <a:hlinkClick r:id="rId7"/>
              </a:rPr>
              <a:t>Included was a set of scalable VLSI chip-layout digital design rules</a:t>
            </a:r>
            <a:r>
              <a:rPr lang="en-US" dirty="0"/>
              <a:t>, as </a:t>
            </a:r>
            <a:r>
              <a:rPr lang="en-US" dirty="0" err="1"/>
              <a:t>ratioed</a:t>
            </a:r>
            <a:r>
              <a:rPr lang="en-US" dirty="0"/>
              <a:t> </a:t>
            </a:r>
            <a:r>
              <a:rPr lang="en-US" dirty="0">
                <a:solidFill>
                  <a:schemeClr val="bg1">
                    <a:lumMod val="50000"/>
                  </a:schemeClr>
                </a:solidFill>
              </a:rPr>
              <a:t>(dimensionless) </a:t>
            </a:r>
            <a:r>
              <a:rPr lang="en-US" dirty="0"/>
              <a:t>inequality equations </a:t>
            </a:r>
            <a:r>
              <a:rPr lang="en-US" dirty="0">
                <a:solidFill>
                  <a:schemeClr val="bg1">
                    <a:lumMod val="50000"/>
                  </a:schemeClr>
                </a:solidFill>
              </a:rPr>
              <a:t>(Conway, Xerox PARC) . . . </a:t>
            </a:r>
            <a:r>
              <a:rPr lang="en-US" dirty="0"/>
              <a:t> </a:t>
            </a:r>
          </a:p>
        </p:txBody>
      </p:sp>
      <p:sp>
        <p:nvSpPr>
          <p:cNvPr id="8" name="Rectangle 7"/>
          <p:cNvSpPr/>
          <p:nvPr/>
        </p:nvSpPr>
        <p:spPr>
          <a:xfrm>
            <a:off x="1478303" y="3281547"/>
            <a:ext cx="2868619" cy="2385268"/>
          </a:xfrm>
          <a:prstGeom prst="rect">
            <a:avLst/>
          </a:prstGeom>
        </p:spPr>
        <p:txBody>
          <a:bodyPr wrap="square">
            <a:spAutoFit/>
          </a:bodyPr>
          <a:lstStyle/>
          <a:p>
            <a:pPr>
              <a:spcAft>
                <a:spcPts val="600"/>
              </a:spcAft>
            </a:pPr>
            <a:r>
              <a:rPr lang="en-US" dirty="0"/>
              <a:t>These enabled abstract chip designs to be digitally shrunk down </a:t>
            </a:r>
            <a:r>
              <a:rPr lang="en-US" dirty="0">
                <a:solidFill>
                  <a:schemeClr val="bg1">
                    <a:lumMod val="50000"/>
                  </a:schemeClr>
                </a:solidFill>
              </a:rPr>
              <a:t>(and reused)</a:t>
            </a:r>
            <a:r>
              <a:rPr lang="en-US" dirty="0"/>
              <a:t> as Moore’s law rapidly advanced . . . </a:t>
            </a:r>
          </a:p>
          <a:p>
            <a:pPr>
              <a:spcAft>
                <a:spcPts val="600"/>
              </a:spcAft>
            </a:pPr>
            <a:r>
              <a:rPr lang="en-US" dirty="0"/>
              <a:t>They also enabled accruing chip subsystem designs to be widely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732" y="777853"/>
            <a:ext cx="11317683" cy="707886"/>
          </a:xfrm>
          <a:prstGeom prst="rect">
            <a:avLst/>
          </a:prstGeom>
          <a:noFill/>
        </p:spPr>
        <p:txBody>
          <a:bodyPr wrap="square" rtlCol="0">
            <a:spAutoFit/>
          </a:bodyPr>
          <a:lstStyle/>
          <a:p>
            <a:r>
              <a:rPr lang="en-US" sz="2000" dirty="0"/>
              <a:t>I began documenting the emerging new ‘Mead-Conway’ system of simplified, restructured, </a:t>
            </a:r>
          </a:p>
          <a:p>
            <a:r>
              <a:rPr lang="en-US" sz="2000" dirty="0"/>
              <a:t>design-level abstractions and chip design methods in </a:t>
            </a:r>
            <a:r>
              <a:rPr lang="en-US" sz="2000" dirty="0">
                <a:hlinkClick r:id="rId2"/>
              </a:rPr>
              <a:t>an evolving computer-edited 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28" y="3553530"/>
            <a:ext cx="3144704" cy="1768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7" y="3556587"/>
            <a:ext cx="3139269" cy="17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845" y="1587408"/>
            <a:ext cx="3139270" cy="1765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364" y="1587408"/>
            <a:ext cx="3139269" cy="17658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327" y="1587408"/>
            <a:ext cx="3139269" cy="17658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364" y="3553530"/>
            <a:ext cx="3139269" cy="1765839"/>
          </a:xfrm>
          <a:prstGeom prst="rect">
            <a:avLst/>
          </a:prstGeom>
        </p:spPr>
      </p:pic>
      <p:sp>
        <p:nvSpPr>
          <p:cNvPr id="13" name="TextBox 12"/>
          <p:cNvSpPr txBox="1"/>
          <p:nvPr/>
        </p:nvSpPr>
        <p:spPr>
          <a:xfrm>
            <a:off x="10658475" y="5319369"/>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4" name="TextBox 3"/>
          <p:cNvSpPr txBox="1"/>
          <p:nvPr/>
        </p:nvSpPr>
        <p:spPr>
          <a:xfrm>
            <a:off x="1220731" y="5397753"/>
            <a:ext cx="9516399" cy="707886"/>
          </a:xfrm>
          <a:prstGeom prst="rect">
            <a:avLst/>
          </a:prstGeom>
          <a:noFill/>
        </p:spPr>
        <p:txBody>
          <a:bodyPr wrap="square" rtlCol="0">
            <a:spAutoFit/>
          </a:bodyPr>
          <a:lstStyle/>
          <a:p>
            <a:r>
              <a:rPr lang="en-US" sz="2000" dirty="0"/>
              <a:t>Thus using our Alto computers at PARC not only as tools for generating chip-designs,</a:t>
            </a:r>
          </a:p>
          <a:p>
            <a:r>
              <a:rPr lang="en-US" sz="2000" dirty="0"/>
              <a:t>but also to mechanize the evolution of the chip-design knowledge itself . . . </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411" y="1415895"/>
            <a:ext cx="3400745" cy="1323439"/>
          </a:xfrm>
          <a:prstGeom prst="rect">
            <a:avLst/>
          </a:prstGeom>
          <a:noFill/>
        </p:spPr>
        <p:txBody>
          <a:bodyPr wrap="square" rtlCol="0">
            <a:spAutoFit/>
          </a:bodyPr>
          <a:lstStyle/>
          <a:p>
            <a:r>
              <a:rPr lang="en-US" sz="2000" dirty="0">
                <a:hlinkClick r:id="rId2"/>
              </a:rPr>
              <a:t>That computer-edited evolving book, printed using the laser printers at PARC</a:t>
            </a:r>
            <a:r>
              <a:rPr lang="en-US" sz="2000" dirty="0"/>
              <a:t>, became the draft of the seminal textbook: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31" y="1142518"/>
            <a:ext cx="3691426" cy="4599263"/>
          </a:xfrm>
          <a:prstGeom prst="rect">
            <a:avLst/>
          </a:prstGeom>
        </p:spPr>
      </p:pic>
      <p:sp>
        <p:nvSpPr>
          <p:cNvPr id="4" name="Rectangle 3"/>
          <p:cNvSpPr/>
          <p:nvPr/>
        </p:nvSpPr>
        <p:spPr>
          <a:xfrm>
            <a:off x="2199411" y="2961720"/>
            <a:ext cx="6096000" cy="1015663"/>
          </a:xfrm>
          <a:prstGeom prst="rect">
            <a:avLst/>
          </a:prstGeom>
        </p:spPr>
        <p:txBody>
          <a:bodyPr>
            <a:spAutoFit/>
          </a:bodyPr>
          <a:lstStyle/>
          <a:p>
            <a:r>
              <a:rPr lang="en-US" sz="2000" i="1" dirty="0">
                <a:hlinkClick r:id="rId4"/>
              </a:rPr>
              <a:t>Introduction to VLSI Systems </a:t>
            </a:r>
            <a:endParaRPr lang="en-US" sz="2000" i="1" dirty="0"/>
          </a:p>
          <a:p>
            <a:r>
              <a:rPr lang="en-US" sz="2000" dirty="0"/>
              <a:t>by Mead and Conway,</a:t>
            </a:r>
            <a:r>
              <a:rPr lang="en-US" sz="2000" i="1" dirty="0"/>
              <a:t> </a:t>
            </a:r>
          </a:p>
          <a:p>
            <a:r>
              <a:rPr lang="en-US" sz="2000" dirty="0"/>
              <a:t>published in 1980.</a:t>
            </a:r>
          </a:p>
        </p:txBody>
      </p:sp>
      <p:sp>
        <p:nvSpPr>
          <p:cNvPr id="5" name="TextBox 4"/>
          <p:cNvSpPr txBox="1"/>
          <p:nvPr/>
        </p:nvSpPr>
        <p:spPr>
          <a:xfrm>
            <a:off x="2199411" y="4295564"/>
            <a:ext cx="3100529" cy="707886"/>
          </a:xfrm>
          <a:prstGeom prst="rect">
            <a:avLst/>
          </a:prstGeom>
          <a:noFill/>
        </p:spPr>
        <p:txBody>
          <a:bodyPr wrap="none" rtlCol="0">
            <a:spAutoFit/>
          </a:bodyPr>
          <a:lstStyle/>
          <a:p>
            <a:r>
              <a:rPr lang="en-US" sz="2000" dirty="0"/>
              <a:t>(later called “</a:t>
            </a:r>
            <a:r>
              <a:rPr lang="en-US" sz="2000" dirty="0">
                <a:hlinkClick r:id="rId4"/>
              </a:rPr>
              <a:t>the book that </a:t>
            </a:r>
          </a:p>
          <a:p>
            <a:r>
              <a:rPr lang="en-US" sz="2000" dirty="0">
                <a:hlinkClick r:id="rId4"/>
              </a:rPr>
              <a:t>changed everything</a:t>
            </a:r>
            <a:r>
              <a:rPr lang="en-US" sz="2000" dirty="0"/>
              <a:t>”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47" y="724995"/>
            <a:ext cx="10604094" cy="707886"/>
          </a:xfrm>
          <a:prstGeom prst="rect">
            <a:avLst/>
          </a:prstGeom>
          <a:noFill/>
        </p:spPr>
        <p:txBody>
          <a:bodyPr wrap="square" rtlCol="0">
            <a:spAutoFit/>
          </a:bodyPr>
          <a:lstStyle/>
          <a:p>
            <a:r>
              <a:rPr lang="en-US" sz="2000" dirty="0"/>
              <a:t>We also used our Altos </a:t>
            </a:r>
            <a:r>
              <a:rPr lang="en-US" sz="2000" dirty="0">
                <a:solidFill>
                  <a:schemeClr val="bg1">
                    <a:lumMod val="50000"/>
                  </a:schemeClr>
                </a:solidFill>
              </a:rPr>
              <a:t>(at Xerox PARC)</a:t>
            </a:r>
            <a:r>
              <a:rPr lang="en-US" sz="2000" dirty="0"/>
              <a:t> to generate</a:t>
            </a:r>
            <a:r>
              <a:rPr lang="en-US" sz="2000" dirty="0">
                <a:solidFill>
                  <a:schemeClr val="bg1">
                    <a:lumMod val="50000"/>
                  </a:schemeClr>
                </a:solidFill>
              </a:rPr>
              <a:t> </a:t>
            </a:r>
            <a:r>
              <a:rPr lang="en-US" sz="2000" dirty="0">
                <a:hlinkClick r:id="rId3"/>
              </a:rPr>
              <a:t>many open-source cell-layout-designs</a:t>
            </a:r>
          </a:p>
          <a:p>
            <a:r>
              <a:rPr lang="en-US" sz="2000" dirty="0">
                <a:hlinkClick r:id="rId3"/>
              </a:rPr>
              <a:t>for key digital-subsystems</a:t>
            </a:r>
            <a:r>
              <a:rPr lang="en-US" sz="2000" dirty="0"/>
              <a:t>, easily disseminated to students and colleagues via the Arpanet …</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79" y="1484083"/>
            <a:ext cx="1581356" cy="20887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872" y="1517477"/>
            <a:ext cx="2770032" cy="17785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7483" y="1517478"/>
            <a:ext cx="2644914" cy="17785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3634" y="3742000"/>
            <a:ext cx="2788999" cy="187360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167" y="3742000"/>
            <a:ext cx="1301948" cy="187360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50" y="3742000"/>
            <a:ext cx="2722747" cy="1873606"/>
          </a:xfrm>
          <a:prstGeom prst="rect">
            <a:avLst/>
          </a:prstGeom>
        </p:spPr>
      </p:pic>
      <p:sp>
        <p:nvSpPr>
          <p:cNvPr id="9" name="TextBox 8"/>
          <p:cNvSpPr txBox="1"/>
          <p:nvPr/>
        </p:nvSpPr>
        <p:spPr>
          <a:xfrm>
            <a:off x="7452531" y="5571699"/>
            <a:ext cx="2418547" cy="369332"/>
          </a:xfrm>
          <a:prstGeom prst="rect">
            <a:avLst/>
          </a:prstGeom>
          <a:noFill/>
        </p:spPr>
        <p:txBody>
          <a:bodyPr wrap="none" rtlCol="0">
            <a:spAutoFit/>
          </a:bodyPr>
          <a:lstStyle/>
          <a:p>
            <a:r>
              <a:rPr lang="en-US" dirty="0"/>
              <a:t>CIF 2.0 Cell-Library code</a:t>
            </a:r>
          </a:p>
        </p:txBody>
      </p:sp>
      <p:sp>
        <p:nvSpPr>
          <p:cNvPr id="10" name="TextBox 9"/>
          <p:cNvSpPr txBox="1"/>
          <p:nvPr/>
        </p:nvSpPr>
        <p:spPr>
          <a:xfrm>
            <a:off x="5131763" y="3221026"/>
            <a:ext cx="995785" cy="369332"/>
          </a:xfrm>
          <a:prstGeom prst="rect">
            <a:avLst/>
          </a:prstGeom>
          <a:noFill/>
        </p:spPr>
        <p:txBody>
          <a:bodyPr wrap="none" rtlCol="0">
            <a:spAutoFit/>
          </a:bodyPr>
          <a:lstStyle/>
          <a:p>
            <a:r>
              <a:rPr lang="en-US" dirty="0"/>
              <a:t>PLA cells</a:t>
            </a:r>
          </a:p>
        </p:txBody>
      </p:sp>
      <p:sp>
        <p:nvSpPr>
          <p:cNvPr id="11" name="TextBox 10"/>
          <p:cNvSpPr txBox="1"/>
          <p:nvPr/>
        </p:nvSpPr>
        <p:spPr>
          <a:xfrm>
            <a:off x="7863078" y="3221026"/>
            <a:ext cx="1375889" cy="369332"/>
          </a:xfrm>
          <a:prstGeom prst="rect">
            <a:avLst/>
          </a:prstGeom>
          <a:noFill/>
        </p:spPr>
        <p:txBody>
          <a:bodyPr wrap="none" rtlCol="0">
            <a:spAutoFit/>
          </a:bodyPr>
          <a:lstStyle/>
          <a:p>
            <a:r>
              <a:rPr lang="en-US" dirty="0"/>
              <a:t>Clock drivers</a:t>
            </a:r>
          </a:p>
        </p:txBody>
      </p:sp>
      <p:sp>
        <p:nvSpPr>
          <p:cNvPr id="12" name="TextBox 11"/>
          <p:cNvSpPr txBox="1"/>
          <p:nvPr/>
        </p:nvSpPr>
        <p:spPr>
          <a:xfrm>
            <a:off x="2771525" y="5568201"/>
            <a:ext cx="973215" cy="369332"/>
          </a:xfrm>
          <a:prstGeom prst="rect">
            <a:avLst/>
          </a:prstGeom>
          <a:noFill/>
        </p:spPr>
        <p:txBody>
          <a:bodyPr wrap="none" rtlCol="0">
            <a:spAutoFit/>
          </a:bodyPr>
          <a:lstStyle/>
          <a:p>
            <a:r>
              <a:rPr lang="en-US" dirty="0"/>
              <a:t>I/O Pads</a:t>
            </a:r>
          </a:p>
        </p:txBody>
      </p:sp>
      <p:sp>
        <p:nvSpPr>
          <p:cNvPr id="13" name="TextBox 12"/>
          <p:cNvSpPr txBox="1"/>
          <p:nvPr/>
        </p:nvSpPr>
        <p:spPr>
          <a:xfrm>
            <a:off x="5178737" y="5551640"/>
            <a:ext cx="1424557" cy="369332"/>
          </a:xfrm>
          <a:prstGeom prst="rect">
            <a:avLst/>
          </a:prstGeom>
          <a:noFill/>
        </p:spPr>
        <p:txBody>
          <a:bodyPr wrap="none" rtlCol="0">
            <a:spAutoFit/>
          </a:bodyPr>
          <a:lstStyle/>
          <a:p>
            <a:r>
              <a:rPr lang="en-US" dirty="0"/>
              <a:t>Cell locations</a:t>
            </a:r>
          </a:p>
        </p:txBody>
      </p:sp>
      <p:sp>
        <p:nvSpPr>
          <p:cNvPr id="14" name="TextBox 13"/>
          <p:cNvSpPr txBox="1"/>
          <p:nvPr/>
        </p:nvSpPr>
        <p:spPr>
          <a:xfrm>
            <a:off x="3436869" y="3152688"/>
            <a:ext cx="473206" cy="307777"/>
          </a:xfrm>
          <a:prstGeom prst="rect">
            <a:avLst/>
          </a:prstGeom>
          <a:noFill/>
        </p:spPr>
        <p:txBody>
          <a:bodyPr wrap="none" rtlCol="0">
            <a:spAutoFit/>
          </a:bodyPr>
          <a:lstStyle/>
          <a:p>
            <a:r>
              <a:rPr lang="en-US" sz="1400" dirty="0">
                <a:hlinkClick r:id="rId11"/>
              </a:rPr>
              <a:t>URL</a:t>
            </a:r>
            <a:endParaRPr lang="en-US" sz="1400" dirty="0"/>
          </a:p>
        </p:txBody>
      </p:sp>
    </p:spTree>
    <p:extLst>
      <p:ext uri="{BB962C8B-B14F-4D97-AF65-F5344CB8AC3E}">
        <p14:creationId xmlns:p14="http://schemas.microsoft.com/office/powerpoint/2010/main" val="22223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810" y="2563806"/>
            <a:ext cx="8238322"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775" y="903790"/>
            <a:ext cx="3554357" cy="1886756"/>
          </a:xfrm>
          <a:prstGeom prst="rect">
            <a:avLst/>
          </a:prstGeom>
          <a:ln>
            <a:solidFill>
              <a:schemeClr val="accent1"/>
            </a:solidFill>
          </a:ln>
        </p:spPr>
      </p:pic>
      <p:sp>
        <p:nvSpPr>
          <p:cNvPr id="6" name="Rectangle 5"/>
          <p:cNvSpPr/>
          <p:nvPr/>
        </p:nvSpPr>
        <p:spPr>
          <a:xfrm>
            <a:off x="1530146" y="903790"/>
            <a:ext cx="4614176" cy="1569660"/>
          </a:xfrm>
          <a:prstGeom prst="rect">
            <a:avLst/>
          </a:prstGeom>
        </p:spPr>
        <p:txBody>
          <a:bodyPr wrap="square">
            <a:spAutoFit/>
          </a:bodyPr>
          <a:lstStyle/>
          <a:p>
            <a:r>
              <a:rPr lang="en-US" sz="1900" dirty="0">
                <a:hlinkClick r:id="rId6"/>
              </a:rPr>
              <a:t>Following the “script” Charles Steinmetz used to propagate </a:t>
            </a:r>
            <a:r>
              <a:rPr lang="en-US" sz="1900" dirty="0"/>
              <a:t>his revolutionary AC electricity methods at Union College in 1912, I introduced the new methods in a special </a:t>
            </a:r>
            <a:r>
              <a:rPr lang="en-US" sz="1900" dirty="0">
                <a:hlinkClick r:id="rId7"/>
              </a:rPr>
              <a:t>VLSI design course at MIT in 1978</a:t>
            </a:r>
            <a:r>
              <a:rPr lang="en-US" sz="1900" dirty="0"/>
              <a:t>.</a:t>
            </a:r>
            <a:r>
              <a:rPr lang="en-US" sz="2000" dirty="0"/>
              <a:t> </a:t>
            </a:r>
          </a:p>
        </p:txBody>
      </p:sp>
      <p:sp>
        <p:nvSpPr>
          <p:cNvPr id="8" name="TextBox 7"/>
          <p:cNvSpPr txBox="1"/>
          <p:nvPr/>
        </p:nvSpPr>
        <p:spPr>
          <a:xfrm>
            <a:off x="9259272" y="2903205"/>
            <a:ext cx="631860" cy="830997"/>
          </a:xfrm>
          <a:prstGeom prst="rect">
            <a:avLst/>
          </a:prstGeom>
          <a:noFill/>
        </p:spPr>
        <p:txBody>
          <a:bodyPr wrap="square" rtlCol="0">
            <a:spAutoFit/>
          </a:bodyPr>
          <a:lstStyle/>
          <a:p>
            <a:r>
              <a:rPr lang="en-US" sz="1600" dirty="0">
                <a:hlinkClick r:id="rId8"/>
              </a:rPr>
              <a:t>Link</a:t>
            </a:r>
            <a:endParaRPr lang="en-US" sz="1600" dirty="0"/>
          </a:p>
          <a:p>
            <a:r>
              <a:rPr lang="en-US" sz="1600" dirty="0">
                <a:hlinkClick r:id="rId4"/>
              </a:rPr>
              <a:t>Link</a:t>
            </a:r>
            <a:endParaRPr lang="en-US" sz="1600" dirty="0"/>
          </a:p>
          <a:p>
            <a:r>
              <a:rPr lang="en-US" sz="1600" dirty="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0854" y="1404946"/>
            <a:ext cx="7292940" cy="3539430"/>
          </a:xfrm>
          <a:prstGeom prst="rect">
            <a:avLst/>
          </a:prstGeom>
          <a:noFill/>
        </p:spPr>
        <p:txBody>
          <a:bodyPr wrap="square" rtlCol="0">
            <a:spAutoFit/>
          </a:bodyPr>
          <a:lstStyle/>
          <a:p>
            <a:r>
              <a:rPr lang="en-US" sz="2000" b="1" dirty="0"/>
              <a:t>Setting the Stage:  </a:t>
            </a:r>
          </a:p>
          <a:p>
            <a:r>
              <a:rPr lang="en-US" sz="2000" dirty="0"/>
              <a:t>Reflections on LGBT Pride Month and Human Life Trajectories</a:t>
            </a:r>
          </a:p>
          <a:p>
            <a:endParaRPr lang="en-US" sz="2400" b="1" dirty="0"/>
          </a:p>
          <a:p>
            <a:r>
              <a:rPr lang="en-US" sz="2000" b="1" dirty="0"/>
              <a:t>Historical Erasure of Women’s Contributions in STEM</a:t>
            </a:r>
          </a:p>
          <a:p>
            <a:endParaRPr lang="en-US" sz="800" dirty="0"/>
          </a:p>
          <a:p>
            <a:r>
              <a:rPr lang="en-US" sz="2000" b="1" dirty="0"/>
              <a:t>A Case Study: </a:t>
            </a:r>
            <a:r>
              <a:rPr lang="en-US" sz="2000"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p>
          <a:p>
            <a:endParaRPr lang="en-US" sz="800" dirty="0"/>
          </a:p>
          <a:p>
            <a:r>
              <a:rPr lang="en-US" sz="2000" b="1" dirty="0"/>
              <a:t>A Counter-Intuitive Explanatory Conjecture: </a:t>
            </a:r>
            <a:r>
              <a:rPr lang="en-US" sz="2000" dirty="0"/>
              <a:t>The </a:t>
            </a:r>
            <a:r>
              <a:rPr lang="en-US" sz="2000" i="1" dirty="0"/>
              <a:t>Conway Effect</a:t>
            </a:r>
          </a:p>
          <a:p>
            <a:endParaRPr lang="en-US" sz="2400" dirty="0"/>
          </a:p>
          <a:p>
            <a:r>
              <a:rPr lang="en-US" sz="2000" b="1" dirty="0"/>
              <a:t>Thought-Experiments to Ponder:</a:t>
            </a:r>
          </a:p>
          <a:p>
            <a:r>
              <a:rPr lang="en-US" sz="2000" dirty="0"/>
              <a:t>Insights into Evolution of Culture in Animals</a:t>
            </a:r>
          </a:p>
          <a:p>
            <a:r>
              <a:rPr lang="en-US" sz="2000" dirty="0"/>
              <a:t>Glimpses into the Emerging Techno-Social Age</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to design chips </a:t>
            </a:r>
          </a:p>
          <a:p>
            <a:r>
              <a:rPr lang="en-US" sz="2000" dirty="0"/>
              <a:t>in the 1st half of the course, then did project-chip designs in the 2</a:t>
            </a:r>
            <a:r>
              <a:rPr lang="en-US" sz="2000" baseline="30000" dirty="0"/>
              <a:t>nd</a:t>
            </a:r>
            <a:r>
              <a:rPr lang="en-US" sz="2000" dirty="0"/>
              <a:t> half. These were </a:t>
            </a:r>
            <a:r>
              <a:rPr lang="en-US" sz="2000" dirty="0">
                <a:hlinkClick r:id="rId2"/>
              </a:rPr>
              <a:t>fabricated in Pat Castro’s lab at HP</a:t>
            </a:r>
            <a:r>
              <a:rPr lang="en-US" sz="2000" dirty="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results including a complete Lisp microprocessor design </a:t>
            </a:r>
          </a:p>
          <a:p>
            <a:r>
              <a:rPr lang="en-US" sz="2000" dirty="0"/>
              <a:t>by </a:t>
            </a:r>
            <a:r>
              <a:rPr lang="en-US" sz="2000" dirty="0">
                <a:hlinkClick r:id="rId5"/>
              </a:rPr>
              <a:t>Guy Steele </a:t>
            </a:r>
            <a:r>
              <a:rPr lang="en-US" sz="20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41" y="1004486"/>
            <a:ext cx="8872611" cy="4385816"/>
          </a:xfrm>
          <a:prstGeom prst="rect">
            <a:avLst/>
          </a:prstGeom>
          <a:noFill/>
        </p:spPr>
        <p:txBody>
          <a:bodyPr wrap="square" rtlCol="0">
            <a:spAutoFit/>
          </a:bodyPr>
          <a:lstStyle/>
          <a:p>
            <a:r>
              <a:rPr lang="en-US" sz="1900" b="1" dirty="0"/>
              <a:t>The MIT’78 course </a:t>
            </a:r>
            <a:r>
              <a:rPr lang="en-US" sz="1900" b="1" dirty="0">
                <a:hlinkClick r:id="rId2"/>
              </a:rPr>
              <a:t>stunned top folks in Silicon Valley </a:t>
            </a:r>
            <a:r>
              <a:rPr lang="en-US" sz="1900" b="1" dirty="0"/>
              <a:t>. . . </a:t>
            </a:r>
          </a:p>
          <a:p>
            <a:endParaRPr lang="en-US" sz="1000" dirty="0"/>
          </a:p>
          <a:p>
            <a:r>
              <a:rPr lang="en-US" sz="1900" b="1" dirty="0"/>
              <a:t>And many other top research universities wanted to offer such a course. But how? </a:t>
            </a:r>
          </a:p>
          <a:p>
            <a:endParaRPr lang="en-US" sz="1000" dirty="0"/>
          </a:p>
          <a:p>
            <a:pPr>
              <a:spcAft>
                <a:spcPts val="1200"/>
              </a:spcAft>
            </a:pPr>
            <a:r>
              <a:rPr lang="en-US" sz="1900" dirty="0">
                <a:hlinkClick r:id="rId3"/>
              </a:rPr>
              <a:t>Suddenly, the answer came to me:  Simultaneously rerun the MIT’78 course at several research universities, using my MIT lecture notes to keep things in sync. </a:t>
            </a:r>
            <a:endParaRPr lang="en-US" sz="1900" dirty="0"/>
          </a:p>
          <a:p>
            <a:endParaRPr lang="en-US" sz="1000" dirty="0"/>
          </a:p>
          <a:p>
            <a:r>
              <a:rPr lang="en-US" sz="1900" b="1" dirty="0"/>
              <a:t>Hmm. But how to “print” the resulting student project chips?</a:t>
            </a:r>
          </a:p>
          <a:p>
            <a:endParaRPr lang="en-US" sz="1000" b="1" dirty="0"/>
          </a:p>
          <a:p>
            <a:r>
              <a:rPr lang="en-US" sz="1900" dirty="0">
                <a:hlinkClick r:id="rId3"/>
              </a:rPr>
              <a:t>I suddenly visualized a new form of “E-commerce” QTA manufacturing system, enabling students’ design-files to be remotely submitted via the Arpanet to a “server” at PARC . . . </a:t>
            </a:r>
            <a:endParaRPr lang="en-US" sz="1900" dirty="0"/>
          </a:p>
          <a:p>
            <a:endParaRPr lang="en-US" sz="1000" dirty="0"/>
          </a:p>
          <a:p>
            <a:r>
              <a:rPr lang="en-US" sz="1900" dirty="0"/>
              <a:t>The server would run logistics-software to pack designs into “multi-project chip” files </a:t>
            </a:r>
          </a:p>
          <a:p>
            <a:r>
              <a:rPr lang="en-US" sz="1900" dirty="0"/>
              <a:t>(like composing the print-files for a magazine, using remotely-submitted articles) . . .</a:t>
            </a:r>
          </a:p>
          <a:p>
            <a:endParaRPr lang="en-US" sz="1000" dirty="0"/>
          </a:p>
          <a:p>
            <a:r>
              <a:rPr lang="en-US" sz="1900" dirty="0"/>
              <a:t>We’d then make masks, “print” MPC’s at HP Labs (</a:t>
            </a:r>
            <a:r>
              <a:rPr lang="en-US" sz="1900" dirty="0">
                <a:hlinkClick r:id="rId2"/>
              </a:rPr>
              <a:t>where my collaborator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94" y="1993187"/>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4"/>
              </a:rPr>
              <a:t>MPC79</a:t>
            </a:r>
            <a:r>
              <a:rPr lang="en-US" sz="2000" b="1" dirty="0"/>
              <a:t>)* . . . It involved 129 budding VLSI designers taking Mead-Conway courses at 12 research universities…</a:t>
            </a:r>
          </a:p>
        </p:txBody>
      </p:sp>
      <p:sp>
        <p:nvSpPr>
          <p:cNvPr id="5" name="Rectangle 4"/>
          <p:cNvSpPr/>
          <p:nvPr/>
        </p:nvSpPr>
        <p:spPr>
          <a:xfrm>
            <a:off x="5469435" y="5439126"/>
            <a:ext cx="5431423" cy="523220"/>
          </a:xfrm>
          <a:prstGeom prst="rect">
            <a:avLst/>
          </a:prstGeom>
        </p:spPr>
        <p:txBody>
          <a:bodyPr wrap="none">
            <a:spAutoFit/>
          </a:bodyPr>
          <a:lstStyle/>
          <a:p>
            <a:r>
              <a:rPr lang="en-US" sz="1400" dirty="0">
                <a:hlinkClick r:id="rId4"/>
              </a:rPr>
              <a:t>*The MPC Adventures:  Experiences with the Generation of VLSI Design </a:t>
            </a:r>
          </a:p>
          <a:p>
            <a:r>
              <a:rPr lang="en-US" sz="1400" dirty="0">
                <a:hlinkClick r:id="rId4"/>
              </a:rPr>
              <a:t>and Implementation Methodologies, L. Conway, Xerox PARC, 1981</a:t>
            </a:r>
            <a:r>
              <a:rPr lang="en-US" sz="1400" dirty="0"/>
              <a:t> (</a:t>
            </a:r>
            <a:r>
              <a:rPr lang="en-US" sz="1400" dirty="0">
                <a:hlinkClick r:id="rId5"/>
              </a:rPr>
              <a:t>PDF</a:t>
            </a:r>
            <a:r>
              <a:rPr lang="en-US" sz="1400" dirty="0"/>
              <a:t>)</a:t>
            </a:r>
          </a:p>
        </p:txBody>
      </p:sp>
      <p:sp>
        <p:nvSpPr>
          <p:cNvPr id="3" name="TextBox 2"/>
          <p:cNvSpPr txBox="1"/>
          <p:nvPr/>
        </p:nvSpPr>
        <p:spPr>
          <a:xfrm>
            <a:off x="1664793" y="1782390"/>
            <a:ext cx="3663700" cy="369332"/>
          </a:xfrm>
          <a:prstGeom prst="rect">
            <a:avLst/>
          </a:prstGeom>
          <a:noFill/>
        </p:spPr>
        <p:txBody>
          <a:bodyPr wrap="square" rtlCol="0">
            <a:spAutoFit/>
          </a:bodyPr>
          <a:lstStyle/>
          <a:p>
            <a:r>
              <a:rPr lang="en-US" dirty="0"/>
              <a:t>MPC79 Arpanet E-commerce system:</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493" y="1891971"/>
            <a:ext cx="5728738" cy="3547155"/>
          </a:xfrm>
          <a:prstGeom prst="rect">
            <a:avLst/>
          </a:prstGeom>
        </p:spPr>
      </p:pic>
    </p:spTree>
    <p:extLst>
      <p:ext uri="{BB962C8B-B14F-4D97-AF65-F5344CB8AC3E}">
        <p14:creationId xmlns:p14="http://schemas.microsoft.com/office/powerpoint/2010/main" val="422782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a:t> not only provided a large-scale “demonstration-operation-validation” of the design methods, design courses, design tools and e-commerce digital-prototyping technology …</a:t>
            </a:r>
          </a:p>
          <a:p>
            <a:r>
              <a:rPr lang="en-US" sz="2000" dirty="0"/>
              <a:t>it also triggered ‘cyclic gain’ in, and exponentiation of, the budding 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a:hlinkClick r:id="rId5"/>
              </a:rPr>
              <a:t>The MPC Adventures</a:t>
            </a:r>
            <a:r>
              <a:rPr lang="en-US" sz="1200" dirty="0"/>
              <a:t>, </a:t>
            </a:r>
            <a:r>
              <a:rPr lang="en-US" sz="1200" dirty="0" err="1"/>
              <a:t>L.ynn</a:t>
            </a:r>
            <a:r>
              <a:rPr lang="en-US" sz="1200" dirty="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13352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a:t>Visualizing how </a:t>
            </a:r>
            <a:r>
              <a:rPr lang="en-US" sz="2000" dirty="0">
                <a:hlinkClick r:id="rId3"/>
              </a:rPr>
              <a:t>techno-social dynamics triggered an exponentiation </a:t>
            </a:r>
            <a:r>
              <a:rPr lang="en-US" sz="2000" dirty="0"/>
              <a:t>in the spread of the innovative </a:t>
            </a:r>
          </a:p>
          <a:p>
            <a:pPr algn="ctr"/>
            <a:r>
              <a:rPr lang="en-US" sz="2000" dirty="0"/>
              <a:t>VLSI design and making ideas via the emerging internet communication technology . . . </a:t>
            </a:r>
          </a:p>
        </p:txBody>
      </p:sp>
      <p:sp>
        <p:nvSpPr>
          <p:cNvPr id="7" name="TextBox 6"/>
          <p:cNvSpPr txBox="1"/>
          <p:nvPr/>
        </p:nvSpPr>
        <p:spPr>
          <a:xfrm>
            <a:off x="3148931" y="5502751"/>
            <a:ext cx="2619102" cy="307777"/>
          </a:xfrm>
          <a:prstGeom prst="rect">
            <a:avLst/>
          </a:prstGeom>
          <a:noFill/>
        </p:spPr>
        <p:txBody>
          <a:bodyPr wrap="square" rtlCol="0">
            <a:spAutoFit/>
          </a:bodyPr>
          <a:lstStyle/>
          <a:p>
            <a:r>
              <a:rPr lang="en-US" sz="1200" dirty="0">
                <a:hlinkClick r:id="rId3"/>
              </a:rPr>
              <a:t> </a:t>
            </a:r>
            <a:r>
              <a:rPr lang="en-US" sz="1400" dirty="0">
                <a:hlinkClick r:id="rId3"/>
              </a:rPr>
              <a:t>The MPC Adventures</a:t>
            </a:r>
            <a:r>
              <a:rPr lang="en-US" sz="1400" dirty="0"/>
              <a:t> (p. 16)</a:t>
            </a:r>
            <a:r>
              <a:rPr lang="en-US" sz="1200" dirty="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a:t>By 1982-83, Mead-Conway VLSI design courses were</a:t>
            </a:r>
          </a:p>
          <a:p>
            <a:r>
              <a:rPr lang="en-US" b="1" dirty="0"/>
              <a:t> being offered </a:t>
            </a:r>
            <a:r>
              <a:rPr lang="en-US" b="1" dirty="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03" y="1640203"/>
            <a:ext cx="4327155" cy="2679314"/>
          </a:xfrm>
          <a:prstGeom prst="rect">
            <a:avLst/>
          </a:prstGeom>
        </p:spPr>
      </p:pic>
      <p:sp>
        <p:nvSpPr>
          <p:cNvPr id="5" name="TextBox 4"/>
          <p:cNvSpPr txBox="1"/>
          <p:nvPr/>
        </p:nvSpPr>
        <p:spPr>
          <a:xfrm>
            <a:off x="5768032" y="5197346"/>
            <a:ext cx="5311904" cy="646331"/>
          </a:xfrm>
          <a:prstGeom prst="rect">
            <a:avLst/>
          </a:prstGeom>
          <a:noFill/>
        </p:spPr>
        <p:txBody>
          <a:bodyPr wrap="square" rtlCol="0">
            <a:spAutoFit/>
          </a:bodyPr>
          <a:lstStyle/>
          <a:p>
            <a:r>
              <a:rPr lang="en-US" dirty="0"/>
              <a:t>It had been a successful early experimental-exploration into what is now termed “</a:t>
            </a:r>
            <a:r>
              <a:rPr lang="en-US" dirty="0">
                <a:hlinkClick r:id="rId6"/>
              </a:rPr>
              <a:t>social physics</a:t>
            </a:r>
            <a:r>
              <a:rPr lang="en-US" dirty="0"/>
              <a:t>”</a:t>
            </a:r>
          </a:p>
        </p:txBody>
      </p:sp>
    </p:spTree>
    <p:extLst>
      <p:ext uri="{BB962C8B-B14F-4D97-AF65-F5344CB8AC3E}">
        <p14:creationId xmlns:p14="http://schemas.microsoft.com/office/powerpoint/2010/main" val="30119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653512"/>
            <a:ext cx="3684269" cy="1200329"/>
          </a:xfrm>
          <a:prstGeom prst="rect">
            <a:avLst/>
          </a:prstGeom>
          <a:noFill/>
        </p:spPr>
        <p:txBody>
          <a:bodyPr wrap="square" rtlCol="0">
            <a:spAutoFit/>
          </a:bodyPr>
          <a:lstStyle/>
          <a:p>
            <a:r>
              <a:rPr lang="en-US" dirty="0"/>
              <a:t>Starting with </a:t>
            </a:r>
            <a:r>
              <a:rPr lang="en-US" dirty="0">
                <a:hlinkClick r:id="rId2"/>
              </a:rPr>
              <a:t>several thousand</a:t>
            </a:r>
            <a:endParaRPr lang="en-US" dirty="0"/>
          </a:p>
          <a:p>
            <a:r>
              <a:rPr lang="en-US" dirty="0"/>
              <a:t> in 1971, the number of transistors on a chip passed one million by 1991, and by 2011 passed </a:t>
            </a:r>
            <a:r>
              <a:rPr lang="en-US" dirty="0">
                <a:hlinkClick r:id="rId2"/>
              </a:rPr>
              <a:t>several billion</a:t>
            </a:r>
            <a:r>
              <a:rPr lang="en-US" dirty="0"/>
              <a:t>!</a:t>
            </a:r>
          </a:p>
        </p:txBody>
      </p:sp>
      <p:sp>
        <p:nvSpPr>
          <p:cNvPr id="3" name="Rectangle 2"/>
          <p:cNvSpPr/>
          <p:nvPr/>
        </p:nvSpPr>
        <p:spPr>
          <a:xfrm>
            <a:off x="2019669" y="879797"/>
            <a:ext cx="3071973" cy="1015663"/>
          </a:xfrm>
          <a:prstGeom prst="rect">
            <a:avLst/>
          </a:prstGeom>
        </p:spPr>
        <p:txBody>
          <a:bodyPr wrap="square">
            <a:spAutoFit/>
          </a:bodyPr>
          <a:lstStyle/>
          <a:p>
            <a:r>
              <a:rPr lang="en-US" sz="2000" dirty="0"/>
              <a:t>Over the past 40 years or so, </a:t>
            </a:r>
            <a:r>
              <a:rPr lang="en-US" sz="2000" dirty="0">
                <a:hlinkClick r:id="rId3"/>
              </a:rPr>
              <a:t>Moore’s Law </a:t>
            </a:r>
            <a:r>
              <a:rPr lang="en-US" sz="20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75" y="1038714"/>
            <a:ext cx="8476795" cy="4768197"/>
          </a:xfrm>
          <a:prstGeom prst="rect">
            <a:avLst/>
          </a:prstGeom>
          <a:ln>
            <a:solidFill>
              <a:schemeClr val="accent1"/>
            </a:solidFill>
          </a:ln>
        </p:spPr>
      </p:pic>
      <p:sp>
        <p:nvSpPr>
          <p:cNvPr id="4" name="TextBox 3"/>
          <p:cNvSpPr txBox="1"/>
          <p:nvPr/>
        </p:nvSpPr>
        <p:spPr>
          <a:xfrm>
            <a:off x="1732434" y="638604"/>
            <a:ext cx="8561636" cy="400110"/>
          </a:xfrm>
          <a:prstGeom prst="rect">
            <a:avLst/>
          </a:prstGeom>
          <a:noFill/>
        </p:spPr>
        <p:txBody>
          <a:bodyPr wrap="square" rtlCol="0">
            <a:spAutoFit/>
          </a:bodyPr>
          <a:lstStyle/>
          <a:p>
            <a:r>
              <a:rPr lang="en-US" sz="2000" dirty="0"/>
              <a:t>Visualizing exponentiation and compounding ‘techno-social interest’ . . . </a:t>
            </a:r>
          </a:p>
        </p:txBody>
      </p:sp>
      <p:sp>
        <p:nvSpPr>
          <p:cNvPr id="5" name="TextBox 4"/>
          <p:cNvSpPr txBox="1"/>
          <p:nvPr/>
        </p:nvSpPr>
        <p:spPr>
          <a:xfrm>
            <a:off x="9907571" y="5806911"/>
            <a:ext cx="593888" cy="307777"/>
          </a:xfrm>
          <a:prstGeom prst="rect">
            <a:avLst/>
          </a:prstGeom>
          <a:noFill/>
        </p:spPr>
        <p:txBody>
          <a:bodyPr wrap="square" rtlCol="0">
            <a:spAutoFit/>
          </a:bodyPr>
          <a:lstStyle/>
          <a:p>
            <a:r>
              <a:rPr lang="en-US" sz="1400" dirty="0">
                <a:hlinkClick r:id="rId3"/>
              </a:rPr>
              <a:t>Link</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495" y="794178"/>
            <a:ext cx="7227663"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during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440" y="1614240"/>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136" y="2210478"/>
            <a:ext cx="4978762" cy="3276011"/>
          </a:xfrm>
          <a:prstGeom prst="rect">
            <a:avLst/>
          </a:prstGeom>
        </p:spPr>
      </p:pic>
      <p:sp>
        <p:nvSpPr>
          <p:cNvPr id="11" name="TextBox 10"/>
          <p:cNvSpPr txBox="1"/>
          <p:nvPr/>
        </p:nvSpPr>
        <p:spPr>
          <a:xfrm flipH="1">
            <a:off x="7480904" y="3039508"/>
            <a:ext cx="3001244" cy="1077218"/>
          </a:xfrm>
          <a:prstGeom prst="rect">
            <a:avLst/>
          </a:prstGeom>
          <a:noFill/>
        </p:spPr>
        <p:txBody>
          <a:bodyPr wrap="square" rtlCol="0">
            <a:spAutoFit/>
          </a:bodyPr>
          <a:lstStyle/>
          <a:p>
            <a:r>
              <a:rPr lang="en-US" sz="1600" b="1" dirty="0"/>
              <a:t>Readings from an essay on </a:t>
            </a:r>
          </a:p>
          <a:p>
            <a:r>
              <a:rPr lang="en-US" sz="1600" b="1" dirty="0"/>
              <a:t>the White House Reception </a:t>
            </a:r>
          </a:p>
          <a:p>
            <a:r>
              <a:rPr lang="en-US" sz="1600" b="1" dirty="0"/>
              <a:t>to celebrate LGBT Pride Month</a:t>
            </a:r>
          </a:p>
          <a:p>
            <a:r>
              <a:rPr lang="en-US" sz="1600" b="1" dirty="0"/>
              <a:t>June 13, 2013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190" y="1036000"/>
            <a:ext cx="4583448" cy="1174478"/>
          </a:xfrm>
          <a:prstGeom prst="rect">
            <a:avLst/>
          </a:prstGeom>
        </p:spPr>
      </p:pic>
      <p:sp>
        <p:nvSpPr>
          <p:cNvPr id="9" name="Rectangle 8"/>
          <p:cNvSpPr/>
          <p:nvPr/>
        </p:nvSpPr>
        <p:spPr>
          <a:xfrm>
            <a:off x="7480904" y="4360981"/>
            <a:ext cx="2667786" cy="584775"/>
          </a:xfrm>
          <a:prstGeom prst="rect">
            <a:avLst/>
          </a:prstGeom>
        </p:spPr>
        <p:txBody>
          <a:bodyPr wrap="square">
            <a:spAutoFit/>
          </a:bodyPr>
          <a:lstStyle/>
          <a:p>
            <a:r>
              <a:rPr lang="en-US" sz="1200" b="1" dirty="0"/>
              <a:t>For full text, see:</a:t>
            </a:r>
            <a:endParaRPr lang="en-US" sz="1200" b="1" dirty="0">
              <a:hlinkClick r:id="rId4"/>
            </a:endParaRPr>
          </a:p>
          <a:p>
            <a:r>
              <a:rPr lang="en-US" sz="1000" dirty="0">
                <a:hlinkClick r:id="rId4"/>
              </a:rPr>
              <a:t>http://www.huffingtonpost.com/lynn-conway/</a:t>
            </a:r>
          </a:p>
          <a:p>
            <a:r>
              <a:rPr lang="en-US" sz="1000" dirty="0">
                <a:hlinkClick r:id="rId4"/>
              </a:rPr>
              <a:t>the-many-shades-of-out_b_3591764.html</a:t>
            </a:r>
            <a:r>
              <a:rPr lang="en-US" sz="1000" dirty="0"/>
              <a:t> </a:t>
            </a:r>
          </a:p>
        </p:txBody>
      </p:sp>
      <p:sp>
        <p:nvSpPr>
          <p:cNvPr id="4" name="TextBox 3"/>
          <p:cNvSpPr txBox="1"/>
          <p:nvPr/>
        </p:nvSpPr>
        <p:spPr>
          <a:xfrm>
            <a:off x="7480904" y="2210478"/>
            <a:ext cx="3378820" cy="584775"/>
          </a:xfrm>
          <a:prstGeom prst="rect">
            <a:avLst/>
          </a:prstGeom>
          <a:noFill/>
        </p:spPr>
        <p:txBody>
          <a:bodyPr wrap="square" rtlCol="0">
            <a:spAutoFit/>
          </a:bodyPr>
          <a:lstStyle/>
          <a:p>
            <a:r>
              <a:rPr lang="en-US" sz="1600" b="1" dirty="0"/>
              <a:t>Reflections on LGBT Pride Month </a:t>
            </a:r>
          </a:p>
          <a:p>
            <a:r>
              <a:rPr lang="en-US" sz="1600" b="1" dirty="0"/>
              <a:t>and Human Life Trajectories</a:t>
            </a:r>
          </a:p>
        </p:txBody>
      </p:sp>
    </p:spTree>
    <p:extLst>
      <p:ext uri="{BB962C8B-B14F-4D97-AF65-F5344CB8AC3E}">
        <p14:creationId xmlns:p14="http://schemas.microsoft.com/office/powerpoint/2010/main" val="4326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349652" cy="1661993"/>
          </a:xfrm>
          <a:prstGeom prst="rect">
            <a:avLst/>
          </a:prstGeom>
          <a:noFill/>
        </p:spPr>
        <p:txBody>
          <a:bodyPr wrap="none" rtlCol="0">
            <a:spAutoFit/>
          </a:bodyPr>
          <a:lstStyle/>
          <a:p>
            <a:r>
              <a:rPr lang="en-US" b="1" dirty="0"/>
              <a:t>Key people sensed ‘something significant’ </a:t>
            </a:r>
          </a:p>
          <a:p>
            <a:r>
              <a:rPr lang="en-US" b="1" dirty="0"/>
              <a:t>had happened, and Mead &amp; Conway began </a:t>
            </a:r>
          </a:p>
          <a:p>
            <a:r>
              <a:rPr lang="en-US" b="1" dirty="0"/>
              <a:t>receiving major recognition in the 1980s:</a:t>
            </a:r>
            <a:endParaRPr lang="en-US" b="1" i="1" dirty="0"/>
          </a:p>
          <a:p>
            <a:endParaRPr lang="en-US" sz="1200" i="1" dirty="0"/>
          </a:p>
          <a:p>
            <a:r>
              <a:rPr lang="en-US" i="1" dirty="0"/>
              <a:t>Electronics</a:t>
            </a:r>
            <a:r>
              <a:rPr lang="en-US" dirty="0"/>
              <a:t> Award for Achievement ‘81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6540137" y="593870"/>
            <a:ext cx="6096000" cy="1200329"/>
          </a:xfrm>
          <a:prstGeom prst="rect">
            <a:avLst/>
          </a:prstGeom>
        </p:spPr>
        <p:txBody>
          <a:bodyPr>
            <a:spAutoFit/>
          </a:bodyPr>
          <a:lstStyle/>
          <a:p>
            <a:r>
              <a:rPr lang="en-US" dirty="0"/>
              <a:t>Pender Award, Moore School ‘84</a:t>
            </a:r>
          </a:p>
          <a:p>
            <a:r>
              <a:rPr lang="en-US" dirty="0"/>
              <a:t>Wetherill Medal, Franklin Institute ’85</a:t>
            </a:r>
          </a:p>
          <a:p>
            <a:r>
              <a:rPr lang="en-US" dirty="0"/>
              <a:t>NAE, Mead ‘84</a:t>
            </a:r>
          </a:p>
          <a:p>
            <a:r>
              <a:rPr lang="en-US" dirty="0"/>
              <a:t>NAE, Conway ‘89. . .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9142" y="1079869"/>
            <a:ext cx="8020701" cy="4585871"/>
          </a:xfrm>
          <a:prstGeom prst="rect">
            <a:avLst/>
          </a:prstGeom>
        </p:spPr>
        <p:txBody>
          <a:bodyPr wrap="square">
            <a:spAutoFit/>
          </a:bodyPr>
          <a:lstStyle/>
          <a:p>
            <a:r>
              <a:rPr lang="en-US" sz="2000" b="1" dirty="0"/>
              <a:t>However, from ‘89 through the 90s and 00s, Mead received these increasingly major recognitions, while Conway’s role was erased*: </a:t>
            </a:r>
          </a:p>
          <a:p>
            <a:endParaRPr lang="en-US" dirty="0"/>
          </a:p>
          <a:p>
            <a:r>
              <a:rPr lang="en-US" dirty="0"/>
              <a:t>NAS ‘89</a:t>
            </a:r>
          </a:p>
          <a:p>
            <a:r>
              <a:rPr lang="en-US" dirty="0"/>
              <a:t>American Academy of Arts and Sciences ‘91</a:t>
            </a:r>
          </a:p>
          <a:p>
            <a:r>
              <a:rPr lang="en-US" dirty="0"/>
              <a:t>EDAC Phil Kaufman Award ‘96</a:t>
            </a:r>
          </a:p>
          <a:p>
            <a:r>
              <a:rPr lang="en-US" dirty="0"/>
              <a:t>IEEE John Von </a:t>
            </a:r>
            <a:r>
              <a:rPr lang="en-US" dirty="0" err="1"/>
              <a:t>Neuman</a:t>
            </a:r>
            <a:r>
              <a:rPr lang="en-US" dirty="0"/>
              <a:t> Medal ‘96</a:t>
            </a:r>
          </a:p>
          <a:p>
            <a:r>
              <a:rPr lang="en-US" dirty="0"/>
              <a:t>ACM Allen Newell Award ‘97</a:t>
            </a:r>
          </a:p>
          <a:p>
            <a:r>
              <a:rPr lang="en-US" dirty="0"/>
              <a:t>MIT </a:t>
            </a:r>
            <a:r>
              <a:rPr lang="en-US" dirty="0" err="1"/>
              <a:t>Lemelson</a:t>
            </a:r>
            <a:r>
              <a:rPr lang="en-US" dirty="0"/>
              <a:t> Award ‘99 ($500,000)</a:t>
            </a:r>
          </a:p>
          <a:p>
            <a:r>
              <a:rPr lang="en-US" dirty="0"/>
              <a:t>Fellow Award, Computer History Museum ‘02</a:t>
            </a:r>
          </a:p>
          <a:p>
            <a:r>
              <a:rPr lang="en-US" dirty="0"/>
              <a:t>National Medal of Technology ‘02</a:t>
            </a:r>
          </a:p>
          <a:p>
            <a:r>
              <a:rPr lang="en-US" dirty="0"/>
              <a:t>NAE Founders Award ‘03</a:t>
            </a:r>
          </a:p>
          <a:p>
            <a:r>
              <a:rPr lang="en-US" dirty="0"/>
              <a:t>Inventors Hall of Fame, at Computer History Museum Gala ‘09</a:t>
            </a:r>
          </a:p>
          <a:p>
            <a:endParaRPr lang="en-US" dirty="0"/>
          </a:p>
          <a:p>
            <a:endParaRPr lang="en-US" dirty="0"/>
          </a:p>
          <a:p>
            <a:r>
              <a:rPr lang="en-US" i="1" dirty="0"/>
              <a:t>*Most of these awards were for innovations that were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500378" y="1220958"/>
            <a:ext cx="9191244"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Mike Cassidy,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389888" y="676656"/>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377" y="987688"/>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90" y="987688"/>
            <a:ext cx="6649762" cy="4714945"/>
          </a:xfrm>
          <a:prstGeom prst="rect">
            <a:avLst/>
          </a:prstGeom>
          <a:ln>
            <a:solidFill>
              <a:schemeClr val="accent1"/>
            </a:solidFill>
          </a:ln>
        </p:spPr>
      </p:pic>
      <p:sp>
        <p:nvSpPr>
          <p:cNvPr id="5" name="Rectangle 4"/>
          <p:cNvSpPr/>
          <p:nvPr/>
        </p:nvSpPr>
        <p:spPr>
          <a:xfrm>
            <a:off x="1007547" y="5226569"/>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007547" y="509551"/>
            <a:ext cx="7747890" cy="400110"/>
          </a:xfrm>
          <a:prstGeom prst="rect">
            <a:avLst/>
          </a:prstGeom>
          <a:noFill/>
        </p:spPr>
        <p:txBody>
          <a:bodyPr wrap="none" rtlCol="0">
            <a:spAutoFit/>
          </a:bodyPr>
          <a:lstStyle/>
          <a:p>
            <a:r>
              <a:rPr lang="en-US" sz="2000" dirty="0"/>
              <a:t>With Andy Grove, Gordon Moore and Carver Mead taking center stage:</a:t>
            </a:r>
          </a:p>
        </p:txBody>
      </p:sp>
      <p:sp>
        <p:nvSpPr>
          <p:cNvPr id="7" name="TextBox 6"/>
          <p:cNvSpPr txBox="1"/>
          <p:nvPr/>
        </p:nvSpPr>
        <p:spPr>
          <a:xfrm>
            <a:off x="4088630" y="5780660"/>
            <a:ext cx="7032396" cy="369332"/>
          </a:xfrm>
          <a:prstGeom prst="rect">
            <a:avLst/>
          </a:prstGeom>
          <a:noFill/>
        </p:spPr>
        <p:txBody>
          <a:bodyPr wrap="square" rtlCol="0">
            <a:spAutoFit/>
          </a:bodyPr>
          <a:lstStyle/>
          <a:p>
            <a:r>
              <a:rPr lang="en-US" dirty="0"/>
              <a:t>BTW, Conway wasn’t invited and didn’t even know it was happening . . . </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6465" y="761391"/>
            <a:ext cx="6632283" cy="707886"/>
          </a:xfrm>
          <a:prstGeom prst="rect">
            <a:avLst/>
          </a:prstGeom>
          <a:noFill/>
        </p:spPr>
        <p:txBody>
          <a:bodyPr wrap="square" rtlCol="0">
            <a:spAutoFit/>
          </a:bodyPr>
          <a:lstStyle/>
          <a:p>
            <a:pPr algn="ctr"/>
            <a:r>
              <a:rPr lang="en-US" sz="2000" b="1" dirty="0"/>
              <a:t>Recent investigations into and reporting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a:t>All that led me to write and publish my “</a:t>
            </a:r>
            <a:r>
              <a:rPr lang="en-US" sz="2000" dirty="0">
                <a:hlinkClick r:id="rId2"/>
              </a:rPr>
              <a:t>Reminiscences of the VLSI Revolution</a:t>
            </a:r>
            <a:r>
              <a:rPr lang="en-US" sz="20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8" y="1202641"/>
            <a:ext cx="5013789" cy="707886"/>
          </a:xfrm>
          <a:prstGeom prst="rect">
            <a:avLst/>
          </a:prstGeom>
        </p:spPr>
        <p:txBody>
          <a:bodyPr wrap="square">
            <a:spAutoFit/>
          </a:bodyPr>
          <a:lstStyle/>
          <a:p>
            <a:r>
              <a:rPr lang="en-US" sz="2000" b="1" dirty="0"/>
              <a:t>The story of my investigations in recent years is quite a saga, yet to be told . . . </a:t>
            </a:r>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a:t>It was the </a:t>
            </a:r>
            <a:r>
              <a:rPr lang="en-US" sz="2000" dirty="0">
                <a:hlinkClick r:id="rId4"/>
              </a:rPr>
              <a:t>first time I’d stepped openly forward</a:t>
            </a:r>
            <a:r>
              <a:rPr lang="en-US" sz="2000" dirty="0"/>
              <a:t> to </a:t>
            </a:r>
            <a:r>
              <a:rPr lang="en-US" sz="2000" dirty="0">
                <a:hlinkClick r:id="rId5"/>
              </a:rPr>
              <a:t>tell the whole story</a:t>
            </a:r>
            <a:r>
              <a:rPr lang="en-US" sz="2000" dirty="0"/>
              <a:t> . . .</a:t>
            </a:r>
          </a:p>
        </p:txBody>
      </p:sp>
      <p:sp>
        <p:nvSpPr>
          <p:cNvPr id="7" name="TextBox 6"/>
          <p:cNvSpPr txBox="1"/>
          <p:nvPr/>
        </p:nvSpPr>
        <p:spPr>
          <a:xfrm>
            <a:off x="1602768" y="2043865"/>
            <a:ext cx="4472122" cy="1015663"/>
          </a:xfrm>
          <a:prstGeom prst="rect">
            <a:avLst/>
          </a:prstGeom>
          <a:noFill/>
        </p:spPr>
        <p:txBody>
          <a:bodyPr wrap="none" rtlCol="0">
            <a:spAutoFit/>
          </a:bodyPr>
          <a:lstStyle/>
          <a:p>
            <a:r>
              <a:rPr lang="en-US" sz="2000" dirty="0"/>
              <a:t>To make a long-story short: </a:t>
            </a:r>
          </a:p>
          <a:p>
            <a:r>
              <a:rPr lang="en-US" sz="2000" dirty="0"/>
              <a:t>I uncovered, documented and archived </a:t>
            </a:r>
          </a:p>
          <a:p>
            <a:r>
              <a:rPr lang="en-US" sz="2000" dirty="0"/>
              <a:t>all sorts of fascinating 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1666" y="1218852"/>
            <a:ext cx="5186484" cy="4067780"/>
          </a:xfrm>
          <a:prstGeom prst="rect">
            <a:avLst/>
          </a:prstGeom>
          <a:noFill/>
        </p:spPr>
        <p:txBody>
          <a:bodyPr wrap="none" rtlCol="0">
            <a:spAutoFit/>
          </a:bodyPr>
          <a:lstStyle/>
          <a:p>
            <a:r>
              <a:rPr lang="en-US" sz="2000" b="1" dirty="0"/>
              <a:t>Reports re the investigation to understand </a:t>
            </a:r>
          </a:p>
          <a:p>
            <a:pPr>
              <a:spcAft>
                <a:spcPts val="800"/>
              </a:spcAft>
            </a:pPr>
            <a:r>
              <a:rPr lang="en-US" sz="2000" b="1" dirty="0"/>
              <a:t>what happened and reclaim my life-legacy:</a:t>
            </a:r>
          </a:p>
          <a:p>
            <a:pPr>
              <a:spcAft>
                <a:spcPts val="600"/>
              </a:spcAft>
            </a:pPr>
            <a:r>
              <a:rPr lang="en-US" sz="2000" dirty="0">
                <a:hlinkClick r:id="rId2"/>
              </a:rPr>
              <a:t>Compilation of the VLSI Archive, 2009-2012</a:t>
            </a:r>
            <a:endParaRPr lang="en-US" sz="2000" dirty="0"/>
          </a:p>
          <a:p>
            <a:pPr>
              <a:spcAft>
                <a:spcPts val="600"/>
              </a:spcAft>
            </a:pPr>
            <a:r>
              <a:rPr lang="en-US" sz="2000" dirty="0">
                <a:hlinkClick r:id="rId3"/>
              </a:rPr>
              <a:t>Publication of my IBM-ACS Reminiscences, 2011</a:t>
            </a:r>
            <a:endParaRPr lang="en-US" sz="2000" dirty="0"/>
          </a:p>
          <a:p>
            <a:pPr>
              <a:spcAft>
                <a:spcPts val="600"/>
              </a:spcAft>
            </a:pPr>
            <a:r>
              <a:rPr lang="en-US" sz="2000" dirty="0">
                <a:hlinkClick r:id="rId4"/>
              </a:rPr>
              <a:t>Publication of my VLSI Reminiscences, 2012</a:t>
            </a:r>
            <a:endParaRPr lang="en-US" sz="2000" dirty="0"/>
          </a:p>
          <a:p>
            <a:pPr>
              <a:spcAft>
                <a:spcPts val="6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800"/>
              </a:spcAft>
            </a:pPr>
            <a:r>
              <a:rPr lang="en-US" sz="2000" b="1" dirty="0"/>
              <a:t>Evidence that ‘it’s begun’:</a:t>
            </a:r>
          </a:p>
          <a:p>
            <a:pPr>
              <a:spcAft>
                <a:spcPts val="600"/>
              </a:spcAft>
            </a:pPr>
            <a:r>
              <a:rPr lang="en-US" sz="2000" dirty="0">
                <a:hlinkClick r:id="rId7"/>
              </a:rPr>
              <a:t>Fellow Award, Computer History Museum, 2014</a:t>
            </a:r>
            <a:endParaRPr lang="en-US" sz="2000" dirty="0"/>
          </a:p>
          <a:p>
            <a:pPr>
              <a:spcAft>
                <a:spcPts val="600"/>
              </a:spcAft>
            </a:pPr>
            <a:r>
              <a:rPr lang="en-US" sz="2000" dirty="0">
                <a:hlinkClick r:id="rId8"/>
              </a:rPr>
              <a:t>IEEE/RSE James Clerk Maxwell Medal, 2015</a:t>
            </a:r>
            <a:endParaRPr lang="en-US" sz="2000" dirty="0"/>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97"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093401" y="855494"/>
            <a:ext cx="7852567" cy="820738"/>
          </a:xfrm>
          <a:prstGeom prst="rect">
            <a:avLst/>
          </a:prstGeom>
          <a:noFill/>
        </p:spPr>
        <p:txBody>
          <a:bodyPr wrap="square" rtlCol="0">
            <a:spAutoFit/>
          </a:bodyPr>
          <a:lstStyle/>
          <a:p>
            <a:pPr algn="ctr">
              <a:spcAft>
                <a:spcPts val="400"/>
              </a:spcAft>
            </a:pPr>
            <a:r>
              <a:rPr lang="en-US" sz="2400" b="1" dirty="0"/>
              <a:t>A Counter-Intuitive Explanatory-Conjecture:</a:t>
            </a:r>
            <a:endParaRPr lang="en-US" sz="2200" b="1" dirty="0"/>
          </a:p>
          <a:p>
            <a:pPr algn="ctr">
              <a:spcAft>
                <a:spcPts val="800"/>
              </a:spcAft>
            </a:pPr>
            <a:r>
              <a:rPr lang="en-US" sz="2000" dirty="0"/>
              <a:t>Visualizing </a:t>
            </a:r>
            <a:r>
              <a:rPr lang="en-US" sz="2000" i="1" dirty="0"/>
              <a:t>Mathew Effects</a:t>
            </a:r>
            <a:r>
              <a:rPr lang="en-US" sz="2000" dirty="0"/>
              <a:t>, </a:t>
            </a:r>
            <a:r>
              <a:rPr lang="en-US" sz="2000" i="1" dirty="0"/>
              <a:t>Matilda</a:t>
            </a:r>
            <a:r>
              <a:rPr lang="en-US" sz="2000" dirty="0"/>
              <a:t> </a:t>
            </a:r>
            <a:r>
              <a:rPr lang="en-US" sz="2000" i="1" dirty="0"/>
              <a:t>Effects</a:t>
            </a:r>
            <a:r>
              <a:rPr lang="en-US" sz="2000" dirty="0"/>
              <a:t> and now </a:t>
            </a:r>
            <a:r>
              <a:rPr lang="en-US" sz="2000" i="1" dirty="0"/>
              <a:t>Conway Effects!</a:t>
            </a:r>
          </a:p>
        </p:txBody>
      </p:sp>
    </p:spTree>
    <p:extLst>
      <p:ext uri="{BB962C8B-B14F-4D97-AF65-F5344CB8AC3E}">
        <p14:creationId xmlns:p14="http://schemas.microsoft.com/office/powerpoint/2010/main" val="214857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2534" y="1359822"/>
            <a:ext cx="8688100" cy="3785652"/>
          </a:xfrm>
          <a:prstGeom prst="rect">
            <a:avLst/>
          </a:prstGeom>
        </p:spPr>
        <p:txBody>
          <a:bodyPr wrap="square">
            <a:spAutoFit/>
          </a:bodyPr>
          <a:lstStyle/>
          <a:p>
            <a:pPr algn="just"/>
            <a:r>
              <a:rPr lang="en-US" sz="2000" dirty="0"/>
              <a:t>Throughout this case study we’ve observed the following effects in play: </a:t>
            </a:r>
          </a:p>
          <a:p>
            <a:pPr algn="just"/>
            <a:r>
              <a:rPr lang="en-US" sz="2000" dirty="0"/>
              <a:t>(</a:t>
            </a:r>
            <a:r>
              <a:rPr lang="en-US" sz="2000" dirty="0" err="1"/>
              <a:t>i</a:t>
            </a:r>
            <a:r>
              <a:rPr lang="en-US" sz="2000" dirty="0"/>
              <a:t>)  the “</a:t>
            </a:r>
            <a:r>
              <a:rPr lang="en-US" sz="2000" dirty="0">
                <a:hlinkClick r:id="rId2" tooltip="Matilda effect"/>
              </a:rPr>
              <a:t>Matilda effect</a:t>
            </a:r>
            <a:r>
              <a:rPr lang="en-US" sz="2000" dirty="0"/>
              <a:t>” (repression of contributions of women scientists) </a:t>
            </a:r>
          </a:p>
          <a:p>
            <a:pPr algn="just"/>
            <a:r>
              <a:rPr lang="en-US" sz="2000" dirty="0"/>
              <a:t>(ii) the "</a:t>
            </a:r>
            <a:r>
              <a:rPr lang="en-US" sz="2000" dirty="0">
                <a:hlinkClick r:id="rId3"/>
              </a:rPr>
              <a:t>Matthew effect</a:t>
            </a:r>
            <a:r>
              <a:rPr lang="en-US" sz="2000" dirty="0"/>
              <a:t>“ (eminent scientists get more credit)</a:t>
            </a:r>
          </a:p>
          <a:p>
            <a:pPr algn="just"/>
            <a:endParaRPr lang="en-US" sz="2000" dirty="0"/>
          </a:p>
          <a:p>
            <a:pPr algn="just"/>
            <a:r>
              <a:rPr lang="en-US" sz="2000" dirty="0"/>
              <a:t>Note that these effects involve “self-fulfilling prophecies”, described by Merton as: </a:t>
            </a:r>
          </a:p>
          <a:p>
            <a:pPr algn="just"/>
            <a:endParaRPr lang="en-US" sz="2000" dirty="0"/>
          </a:p>
          <a:p>
            <a:pPr algn="just"/>
            <a:r>
              <a:rPr lang="en-US" sz="2000" dirty="0"/>
              <a:t>“. . . a </a:t>
            </a:r>
            <a:r>
              <a:rPr lang="en-US" sz="2000" i="1" dirty="0"/>
              <a:t>false</a:t>
            </a:r>
            <a:r>
              <a:rPr lang="en-US" sz="2000" dirty="0"/>
              <a:t> definition of the situation evoking a new behavior which makes the original false conception come </a:t>
            </a:r>
            <a:r>
              <a:rPr lang="en-US" sz="2000" i="1" dirty="0"/>
              <a:t>true</a:t>
            </a:r>
            <a:r>
              <a:rPr lang="en-US" sz="2000" dirty="0"/>
              <a:t>. This specious validity of the self-fulfilling prophecy perpetuates a </a:t>
            </a:r>
            <a:r>
              <a:rPr lang="en-US" sz="2000" i="1" dirty="0"/>
              <a:t>reign of error</a:t>
            </a:r>
            <a:r>
              <a:rPr lang="en-US" sz="2000" dirty="0"/>
              <a:t>. For the prophet will cite the actual course of events as proof that he was right from the very beginning.”</a:t>
            </a:r>
          </a:p>
          <a:p>
            <a:pPr algn="just"/>
            <a:endParaRPr lang="en-US" sz="2000" dirty="0"/>
          </a:p>
          <a:p>
            <a:pPr algn="just"/>
            <a:r>
              <a:rPr lang="en-US" sz="2000" dirty="0"/>
              <a:t>But is that all that’s happening? Or are other forces also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9928" y="832104"/>
            <a:ext cx="8887968" cy="5324535"/>
          </a:xfrm>
          <a:prstGeom prst="rect">
            <a:avLst/>
          </a:prstGeom>
          <a:noFill/>
        </p:spPr>
        <p:txBody>
          <a:bodyPr wrap="square" rtlCol="0">
            <a:spAutoFit/>
          </a:bodyPr>
          <a:lstStyle/>
          <a:p>
            <a:r>
              <a:rPr lang="en-US" sz="2000" dirty="0"/>
              <a:t>After closely investigating these events, I sensed something more subliminal, </a:t>
            </a:r>
          </a:p>
          <a:p>
            <a:r>
              <a:rPr lang="en-US" sz="2000" dirty="0"/>
              <a:t>more fundamental happening at a social level . . . and it involves no errors, no conspiracies, no repressions, </a:t>
            </a:r>
            <a:r>
              <a:rPr lang="en-US" sz="2000" b="1" dirty="0"/>
              <a:t>and no ‘bad guys’</a:t>
            </a:r>
            <a:r>
              <a:rPr lang="en-US" sz="2000" dirty="0"/>
              <a:t>:</a:t>
            </a:r>
          </a:p>
          <a:p>
            <a:endParaRPr lang="en-US" sz="2000" dirty="0"/>
          </a:p>
          <a:p>
            <a:r>
              <a:rPr lang="en-US" sz="2000" b="1" dirty="0"/>
              <a:t>CONJECTURE: almost all people are blind to innovations, especially ones </a:t>
            </a:r>
          </a:p>
          <a:p>
            <a:r>
              <a:rPr lang="en-US" sz="2000" b="1" dirty="0"/>
              <a:t>made by ‘those others’ whom they do not expect to make innovations.</a:t>
            </a:r>
          </a:p>
          <a:p>
            <a:endParaRPr lang="en-US" sz="2000" dirty="0"/>
          </a:p>
          <a:p>
            <a:r>
              <a:rPr lang="en-US" sz="2000" dirty="0"/>
              <a:t>Since for most people, ‘</a:t>
            </a:r>
            <a:r>
              <a:rPr lang="en-US" sz="2000" u="sng" dirty="0"/>
              <a:t>those others</a:t>
            </a:r>
            <a:r>
              <a:rPr lang="en-US" sz="2000" dirty="0"/>
              <a:t>’ = ‘</a:t>
            </a:r>
            <a:r>
              <a:rPr lang="en-US" sz="2000" u="sng" dirty="0"/>
              <a:t>almost all people</a:t>
            </a:r>
            <a:r>
              <a:rPr lang="en-US" sz="2000" dirty="0"/>
              <a:t>’, few people ever witness </a:t>
            </a:r>
          </a:p>
          <a:p>
            <a:r>
              <a:rPr lang="en-US" sz="2000" dirty="0"/>
              <a:t>or visualize innovations, even ones made right in front of their eyes (</a:t>
            </a:r>
            <a:r>
              <a:rPr lang="en-US" sz="2000" dirty="0">
                <a:solidFill>
                  <a:schemeClr val="bg2">
                    <a:lumMod val="50000"/>
                  </a:schemeClr>
                </a:solidFill>
              </a:rPr>
              <a:t>including sometimes those made by themselves!</a:t>
            </a:r>
            <a:r>
              <a:rPr lang="en-US" sz="2000" dirty="0"/>
              <a:t>). </a:t>
            </a:r>
          </a:p>
          <a:p>
            <a:endParaRPr lang="en-US" sz="2000" dirty="0"/>
          </a:p>
          <a:p>
            <a:r>
              <a:rPr lang="en-US" sz="2000" dirty="0"/>
              <a:t>They instead look for tells and cues from others when constructing internal-orientations towards ‘novelties’ they stumble upon . . . and not just whether or not to accept or reject a novelty, but also whether to even notice it in the first place!</a:t>
            </a:r>
          </a:p>
          <a:p>
            <a:endParaRPr lang="en-US" sz="2000" dirty="0"/>
          </a:p>
          <a:p>
            <a:r>
              <a:rPr lang="en-US" sz="2000" dirty="0"/>
              <a:t>From this perspective, the Mathew and Matilda Effects are derivatives of the </a:t>
            </a:r>
          </a:p>
          <a:p>
            <a:r>
              <a:rPr lang="en-US" sz="2000" dirty="0"/>
              <a:t>newly-conjectured </a:t>
            </a:r>
            <a:r>
              <a:rPr lang="en-US" sz="2000" b="1" dirty="0"/>
              <a:t>“Conway Effect”</a:t>
            </a:r>
            <a:r>
              <a:rPr lang="en-US" sz="2000" dirty="0"/>
              <a:t>, which affects ‘all outsiders’.</a:t>
            </a:r>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0380" y="446048"/>
            <a:ext cx="4438186" cy="5970865"/>
          </a:xfrm>
          <a:prstGeom prst="rect">
            <a:avLst/>
          </a:prstGeom>
          <a:noFill/>
        </p:spPr>
        <p:txBody>
          <a:bodyPr wrap="square" rtlCol="0">
            <a:spAutoFit/>
          </a:bodyPr>
          <a:lstStyle/>
          <a:p>
            <a:pPr algn="just">
              <a:spcAft>
                <a:spcPts val="300"/>
              </a:spcAft>
            </a:pPr>
            <a:r>
              <a:rPr lang="en-US" sz="1400" b="1" dirty="0"/>
              <a:t>The Many Shades of ‘Out’, by Lynn Conway</a:t>
            </a:r>
            <a:endParaRPr lang="en-US" sz="1200" dirty="0"/>
          </a:p>
          <a:p>
            <a:pPr algn="just">
              <a:spcAft>
                <a:spcPts val="600"/>
              </a:spcAft>
            </a:pPr>
            <a:r>
              <a:rPr lang="en-US" sz="1200" dirty="0"/>
              <a:t>On a sultry June afternoon, as my husband and I strolled towards the White House East Entrance, I reflected back to the time of my gender transition, in 1968.</a:t>
            </a:r>
          </a:p>
          <a:p>
            <a:pPr algn="just">
              <a:spcAft>
                <a:spcPts val="300"/>
              </a:spcAft>
            </a:pPr>
            <a:r>
              <a:rPr lang="en-US" sz="1200" dirty="0"/>
              <a:t>Shamed as a social outcast, I'd lost my family, my friends and all social support. I'd been fired by IBM, and lost a promising research career. In many jurisdictions, I could have been arrested and charged as a sex offender -- or, worse yet, institutionalized in a mental hospital.</a:t>
            </a:r>
          </a:p>
          <a:p>
            <a:pPr algn="just">
              <a:spcAft>
                <a:spcPts val="300"/>
              </a:spcAft>
            </a:pPr>
            <a:r>
              <a:rPr lang="en-US" sz="1200" dirty="0"/>
              <a:t>Evading those fates, I completed my transition and began building a career in a secret new identity, starting at the bottom of the ladder as a contract programmer. Any 'outing' and I'd have become unemployable, out on the streets for good. Fear channeled me into 'stealth-mode', and for over 30 years I covered my past, always looking over my shoulder as if a foreign spy in my own country.</a:t>
            </a:r>
          </a:p>
          <a:p>
            <a:pPr algn="just">
              <a:spcAft>
                <a:spcPts val="300"/>
              </a:spcAft>
            </a:pPr>
            <a:r>
              <a:rPr lang="en-US" sz="1200" dirty="0"/>
              <a:t>But this was June 13, 2013. What a contrast. My husband Charlie and I, along with many other activists, advocates and allies, were joining the President's White House Reception for LGBT Pride Month. The atmosphere was joyful and as we awaited the President, I reflected further.</a:t>
            </a:r>
          </a:p>
          <a:p>
            <a:pPr algn="just">
              <a:spcAft>
                <a:spcPts val="300"/>
              </a:spcAft>
            </a:pPr>
            <a:r>
              <a:rPr lang="en-US" sz="1200" dirty="0"/>
              <a:t>I had been 'out' for 15 years now, or so I'd thought: out on the Internet to inform colleagues of my past, out as an advocate for transgender people, out as an activist against psychiatry’s </a:t>
            </a:r>
            <a:r>
              <a:rPr lang="en-US" sz="1200" dirty="0" err="1"/>
              <a:t>pathologization</a:t>
            </a:r>
            <a:r>
              <a:rPr lang="en-US" sz="1200" dirty="0"/>
              <a:t> of gender variance.</a:t>
            </a:r>
          </a:p>
          <a:p>
            <a:pPr algn="just">
              <a:spcAft>
                <a:spcPts val="300"/>
              </a:spcAft>
            </a:pPr>
            <a:r>
              <a:rPr lang="en-US" sz="1200" dirty="0"/>
              <a:t>It was one thing to hide in the back-rooms of Xerox Palo Alto Research Center decades ago, launching innovations as the hidden-hand behind the VLSI microelectronics revolution in Silicon Valley. I didn't mind being invisible in my field back then, or that no one had a clue what I was really doing . . . much less who was doing it. I was thrilled to even have a job.</a:t>
            </a:r>
          </a:p>
        </p:txBody>
      </p:sp>
      <p:sp>
        <p:nvSpPr>
          <p:cNvPr id="3" name="TextBox 2"/>
          <p:cNvSpPr txBox="1"/>
          <p:nvPr/>
        </p:nvSpPr>
        <p:spPr>
          <a:xfrm>
            <a:off x="6244682" y="684575"/>
            <a:ext cx="4427034" cy="5486117"/>
          </a:xfrm>
          <a:prstGeom prst="rect">
            <a:avLst/>
          </a:prstGeom>
          <a:noFill/>
        </p:spPr>
        <p:txBody>
          <a:bodyPr wrap="square" rtlCol="0">
            <a:spAutoFit/>
          </a:bodyPr>
          <a:lstStyle/>
          <a:p>
            <a:pPr algn="just">
              <a:spcAft>
                <a:spcPts val="300"/>
              </a:spcAft>
            </a:pPr>
            <a:r>
              <a:rPr lang="en-US" sz="1200" dirty="0"/>
              <a:t>But 'out' has many shades of grey -- and even in recent years I kept on partly covering, shyly holding back, lingering in the darker shadows. Although times had changed, I'd clung to old habits.</a:t>
            </a:r>
          </a:p>
          <a:p>
            <a:pPr algn="just">
              <a:spcAft>
                <a:spcPts val="300"/>
              </a:spcAft>
            </a:pPr>
            <a:r>
              <a:rPr lang="en-US" sz="1200" dirty="0"/>
              <a:t>Down through the decades no one could explain how the VLSI revolution actually happened. The results were simply taken for granted. Although I'd gained vital knowledge about generating such engineering paradigm shifts, I feared my personal history would loom large in folk's minds, and obscure attempts at explanation. </a:t>
            </a:r>
          </a:p>
          <a:p>
            <a:pPr algn="just">
              <a:spcAft>
                <a:spcPts val="300"/>
              </a:spcAft>
            </a:pPr>
            <a:r>
              <a:rPr lang="en-US" sz="1200" dirty="0"/>
              <a:t>It wasn't till 2012 that I got up the nerve to publish a career memoir, and begin telling the story of how the VLSI revolution came about.</a:t>
            </a:r>
          </a:p>
          <a:p>
            <a:pPr algn="just">
              <a:spcAft>
                <a:spcPts val="300"/>
              </a:spcAft>
            </a:pPr>
            <a:r>
              <a:rPr lang="en-US" sz="1200" dirty="0"/>
              <a:t>As the president entered the room, I glanced around and took in the joyful vibes. As he began to speak, I grasped the reality of how far we'd come. Times had more than changed: a fresh wind was sweeping through our society . . . especially amongst the younger generations.</a:t>
            </a:r>
          </a:p>
          <a:p>
            <a:pPr algn="just">
              <a:spcAft>
                <a:spcPts val="300"/>
              </a:spcAft>
            </a:pPr>
            <a:r>
              <a:rPr lang="en-US" sz="1200" dirty="0"/>
              <a:t>Then I thought of the millions of other LGBT people out there. I tried to envision the enormity of lifelong struggles against stigmatization and ostracism, of losses of families and employment, of their oppression by having to 'cover', often not fully engaging life nor being known for who they were, what they'd done, who they loved or who loved them.</a:t>
            </a:r>
          </a:p>
          <a:p>
            <a:pPr algn="just">
              <a:spcAft>
                <a:spcPts val="300"/>
              </a:spcAft>
            </a:pPr>
            <a:r>
              <a:rPr lang="en-US" sz="1200" dirty="0"/>
              <a:t>In a flash, I visualized the vastness of “The Many Shades of ‘Out’” down through time. And then it hit me: we've come so far, so fast, that ever so many others could begin shedding old habits too. </a:t>
            </a:r>
          </a:p>
          <a:p>
            <a:pPr algn="just">
              <a:spcAft>
                <a:spcPts val="600"/>
              </a:spcAft>
            </a:pPr>
            <a:r>
              <a:rPr lang="en-US" sz="1200" dirty="0"/>
              <a:t>After all, freedom isn't just an external concept, framed by our laws. It's a gift of the spirit that we must give ourselves, in this case by going towards brighter shades of 'out'. </a:t>
            </a:r>
          </a:p>
          <a:p>
            <a:pPr algn="just">
              <a:spcAft>
                <a:spcPts val="300"/>
              </a:spcAft>
            </a:pPr>
            <a:r>
              <a:rPr lang="en-US" sz="900" dirty="0">
                <a:hlinkClick r:id="rId2"/>
              </a:rPr>
              <a:t>http://www.huffingtonpost.com/lynn-conway/the-many-shades-of-out_b_3591764.html</a:t>
            </a:r>
            <a:r>
              <a:rPr lang="en-US" sz="900" dirty="0"/>
              <a:t>  </a:t>
            </a:r>
          </a:p>
        </p:txBody>
      </p:sp>
    </p:spTree>
    <p:extLst>
      <p:ext uri="{BB962C8B-B14F-4D97-AF65-F5344CB8AC3E}">
        <p14:creationId xmlns:p14="http://schemas.microsoft.com/office/powerpoint/2010/main" val="3060950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1952" y="960120"/>
            <a:ext cx="7946136" cy="4462760"/>
          </a:xfrm>
          <a:prstGeom prst="rect">
            <a:avLst/>
          </a:prstGeom>
          <a:noFill/>
        </p:spPr>
        <p:txBody>
          <a:bodyPr wrap="square" rtlCol="0">
            <a:spAutoFit/>
          </a:bodyPr>
          <a:lstStyle/>
          <a:p>
            <a:r>
              <a:rPr lang="en-US" sz="2400" b="1" dirty="0"/>
              <a:t>Visualizing the Conway Effect in action:</a:t>
            </a:r>
          </a:p>
          <a:p>
            <a:endParaRPr lang="en-US" sz="2000" dirty="0"/>
          </a:p>
          <a:p>
            <a:r>
              <a:rPr lang="en-US" sz="2000" dirty="0"/>
              <a:t>Students in MIT’78 thought they were learning “how chips were designed in Silicon Valley” (the course was, in effect, a giant MIT hack!). They simply “did it”, without realizing they were learning radically new methods. </a:t>
            </a:r>
          </a:p>
          <a:p>
            <a:endParaRPr lang="en-US" sz="2000" dirty="0"/>
          </a:p>
          <a:p>
            <a:r>
              <a:rPr lang="en-US" sz="2000" dirty="0"/>
              <a:t>The </a:t>
            </a:r>
            <a:r>
              <a:rPr lang="en-US" sz="2000" dirty="0">
                <a:hlinkClick r:id="rId2"/>
              </a:rPr>
              <a:t>astonished reaction amongst Silicon Valley cognoscenti </a:t>
            </a:r>
            <a:r>
              <a:rPr lang="en-US" sz="2000" dirty="0"/>
              <a:t>then led to intense interest in reverse engineering “how MIT did this”, causing other research universities to immediately want to offer such courses.</a:t>
            </a:r>
          </a:p>
          <a:p>
            <a:endParaRPr lang="en-US" sz="2000" dirty="0"/>
          </a:p>
          <a:p>
            <a:r>
              <a:rPr lang="en-US" sz="2000" dirty="0"/>
              <a:t>Similarly, folks using MPC79 took it for granted and simply “used it”.  </a:t>
            </a:r>
          </a:p>
          <a:p>
            <a:r>
              <a:rPr lang="en-US" sz="2000" dirty="0"/>
              <a:t>No one realized MPC79 was an even larger paradigm-shifting-hackathon </a:t>
            </a:r>
          </a:p>
          <a:p>
            <a:r>
              <a:rPr lang="en-US" sz="2000" dirty="0"/>
              <a:t>to launch the modern world of “fabless design” + “silicon foundries” + “internet-based e-commerce infrastructure.”</a:t>
            </a:r>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8715" y="992213"/>
            <a:ext cx="9494446" cy="4616648"/>
          </a:xfrm>
          <a:prstGeom prst="rect">
            <a:avLst/>
          </a:prstGeom>
        </p:spPr>
        <p:txBody>
          <a:bodyPr wrap="square">
            <a:spAutoFit/>
          </a:bodyPr>
          <a:lstStyle/>
          <a:p>
            <a:pPr>
              <a:spcAft>
                <a:spcPts val="1200"/>
              </a:spcAft>
            </a:pPr>
            <a:r>
              <a:rPr lang="en-US" sz="2400" b="1" dirty="0"/>
              <a:t>What might MPC79 participants been thinking?</a:t>
            </a:r>
          </a:p>
          <a:p>
            <a:pPr>
              <a:spcAft>
                <a:spcPts val="1200"/>
              </a:spcAft>
            </a:pPr>
            <a:r>
              <a:rPr lang="en-US" sz="2000" dirty="0"/>
              <a:t>Since MPC79 used the ARPANET, many thought DARPA “did it.” </a:t>
            </a:r>
          </a:p>
          <a:p>
            <a:pPr>
              <a:spcAft>
                <a:spcPts val="1200"/>
              </a:spcAft>
            </a:pPr>
            <a:r>
              <a:rPr lang="en-US" sz="2000" dirty="0"/>
              <a:t>Thus when DARPA funded the transfer of MPC79 technology to USC-ISI, many users thought “MOSIS” had been “created by DARPA” . . . </a:t>
            </a:r>
          </a:p>
          <a:p>
            <a:pPr>
              <a:spcAft>
                <a:spcPts val="2400"/>
              </a:spcAft>
            </a:pPr>
            <a:r>
              <a:rPr lang="en-US" sz="2000" dirty="0"/>
              <a:t>And similar government supported MOSIS-like services soon sprang up in other countries! </a:t>
            </a:r>
          </a:p>
          <a:p>
            <a:pPr>
              <a:spcAft>
                <a:spcPts val="1200"/>
              </a:spcAft>
            </a:pPr>
            <a:r>
              <a:rPr lang="en-US" sz="2000" dirty="0"/>
              <a:t>The VLSI revolution thus swept through high-tech community without anyone realizing that </a:t>
            </a:r>
            <a:r>
              <a:rPr lang="en-US" sz="2000" dirty="0">
                <a:hlinkClick r:id="rId2"/>
              </a:rPr>
              <a:t>it had been deliberately generated</a:t>
            </a:r>
            <a:r>
              <a:rPr lang="en-US" sz="2000" dirty="0"/>
              <a:t>, much less how that was done and who did it. </a:t>
            </a:r>
          </a:p>
          <a:p>
            <a:pPr>
              <a:spcAft>
                <a:spcPts val="1200"/>
              </a:spcAft>
            </a:pPr>
            <a:r>
              <a:rPr lang="en-US" sz="2000" dirty="0"/>
              <a:t>Although the “VLSI Book by ‘Mead’” became </a:t>
            </a:r>
            <a:r>
              <a:rPr lang="en-US" sz="2000" dirty="0" err="1"/>
              <a:t>iconically</a:t>
            </a:r>
            <a:r>
              <a:rPr lang="en-US" sz="2000" dirty="0"/>
              <a:t>-connected with these large-scale socio-technological events, Mead himself was never able to explain what happened . . .</a:t>
            </a:r>
          </a:p>
          <a:p>
            <a:pPr>
              <a:spcAft>
                <a:spcPts val="1200"/>
              </a:spcAft>
            </a:pPr>
            <a:r>
              <a:rPr lang="en-US" sz="2000" dirty="0"/>
              <a:t>Meanwhile, Conway remained in the shadows up until 2012, when she finally was able to emerge and explain how it happened . . . </a:t>
            </a:r>
          </a:p>
        </p:txBody>
      </p:sp>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579" y="933250"/>
            <a:ext cx="9262311" cy="4796185"/>
          </a:xfrm>
          <a:prstGeom prst="rect">
            <a:avLst/>
          </a:prstGeom>
        </p:spPr>
        <p:txBody>
          <a:bodyPr wrap="square">
            <a:spAutoFit/>
          </a:bodyPr>
          <a:lstStyle/>
          <a:p>
            <a:pPr>
              <a:spcAft>
                <a:spcPts val="1000"/>
              </a:spcAft>
            </a:pPr>
            <a:r>
              <a:rPr lang="en-US" sz="2400" b="1" dirty="0"/>
              <a:t>The Conway Effect:  </a:t>
            </a:r>
            <a:r>
              <a:rPr lang="en-US" sz="2000" dirty="0"/>
              <a:t>Almost all people are blind to innovations, especially those made by people whom they don’t expect to make innovations.</a:t>
            </a:r>
          </a:p>
          <a:p>
            <a:pPr>
              <a:spcAft>
                <a:spcPts val="2400"/>
              </a:spcAft>
            </a:pPr>
            <a:r>
              <a:rPr lang="en-US" sz="2000" dirty="0"/>
              <a:t>As a result, innovations diffuse via social-processes involving subliminal subgroup </a:t>
            </a:r>
            <a:r>
              <a:rPr lang="en-US" sz="2000" dirty="0" err="1"/>
              <a:t>noticings</a:t>
            </a:r>
            <a:r>
              <a:rPr lang="en-US" sz="2000" dirty="0"/>
              <a:t>, </a:t>
            </a:r>
            <a:r>
              <a:rPr lang="en-US" sz="2000" dirty="0" err="1"/>
              <a:t>mimickings</a:t>
            </a:r>
            <a:r>
              <a:rPr lang="en-US" sz="2000" dirty="0"/>
              <a:t>, rejections, adoptions, adaptations, </a:t>
            </a:r>
            <a:r>
              <a:rPr lang="en-US" sz="2000" dirty="0" err="1"/>
              <a:t>tradings</a:t>
            </a:r>
            <a:r>
              <a:rPr lang="en-US" sz="2000" dirty="0"/>
              <a:t> and displacements.</a:t>
            </a:r>
            <a:endParaRPr lang="en-US" sz="1400" dirty="0"/>
          </a:p>
          <a:p>
            <a:pPr>
              <a:spcAft>
                <a:spcPts val="800"/>
              </a:spcAft>
            </a:pPr>
            <a:r>
              <a:rPr lang="en-US" sz="2000" dirty="0"/>
              <a:t>Credits for innovations as social tokens are separately subliminally assigned, gathered, seized, gained, granted, bartered, etc. . . . </a:t>
            </a:r>
          </a:p>
          <a:p>
            <a:pPr>
              <a:spcAft>
                <a:spcPts val="800"/>
              </a:spcAft>
            </a:pPr>
            <a:r>
              <a:rPr lang="en-US" sz="2000" dirty="0"/>
              <a:t>These crediting-processes are modulated by visibility, status, prestige, class, power, location, credentials, prejudice, popularity, influence, money and accident . . . </a:t>
            </a:r>
          </a:p>
          <a:p>
            <a:r>
              <a:rPr lang="en-US" sz="2000" dirty="0"/>
              <a:t>The visibility of crediting for (as opposed to visualizations of) innovations sustains </a:t>
            </a:r>
          </a:p>
          <a:p>
            <a:pPr>
              <a:spcAft>
                <a:spcPts val="2400"/>
              </a:spcAft>
            </a:pPr>
            <a:r>
              <a:rPr lang="en-US" sz="2000" dirty="0"/>
              <a:t>both the crediting-processes </a:t>
            </a:r>
            <a:r>
              <a:rPr lang="en-US" sz="2000" u="sng" dirty="0"/>
              <a:t>and</a:t>
            </a:r>
            <a:r>
              <a:rPr lang="en-US" sz="2000" dirty="0"/>
              <a:t> the ongoing-blindness to the underlying innovations.</a:t>
            </a:r>
          </a:p>
          <a:p>
            <a:pPr>
              <a:spcAft>
                <a:spcPts val="1200"/>
              </a:spcAft>
            </a:pPr>
            <a:r>
              <a:rPr lang="en-US" sz="2000" b="1" dirty="0"/>
              <a:t>Corollary:  </a:t>
            </a:r>
            <a:r>
              <a:rPr lang="en-US" sz="2000" dirty="0"/>
              <a:t>It’s possible to trigger large paradigm-shifts, right out in the open, without people having a clue what you’re doing!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6485" y="1378233"/>
            <a:ext cx="7242706" cy="3652282"/>
          </a:xfrm>
          <a:prstGeom prst="rect">
            <a:avLst/>
          </a:prstGeom>
        </p:spPr>
        <p:txBody>
          <a:bodyPr wrap="square">
            <a:spAutoFit/>
          </a:bodyPr>
          <a:lstStyle/>
          <a:p>
            <a:pPr>
              <a:spcAft>
                <a:spcPts val="1200"/>
              </a:spcAft>
            </a:pPr>
            <a:r>
              <a:rPr lang="en-US" sz="3200" b="1" dirty="0"/>
              <a:t>Questions to Ponder!</a:t>
            </a:r>
          </a:p>
          <a:p>
            <a:pPr>
              <a:spcAft>
                <a:spcPts val="1200"/>
              </a:spcAft>
            </a:pPr>
            <a:r>
              <a:rPr lang="en-US" sz="2800" dirty="0"/>
              <a:t>Have you noticed an innovation this week? </a:t>
            </a:r>
          </a:p>
          <a:p>
            <a:pPr>
              <a:spcAft>
                <a:spcPts val="1200"/>
              </a:spcAft>
            </a:pPr>
            <a:r>
              <a:rPr lang="en-US" sz="2800" dirty="0"/>
              <a:t>Have you made an innovation this week?</a:t>
            </a:r>
          </a:p>
          <a:p>
            <a:pPr>
              <a:spcAft>
                <a:spcPts val="1200"/>
              </a:spcAft>
            </a:pPr>
            <a:r>
              <a:rPr lang="en-US" sz="2800" dirty="0"/>
              <a:t>What is an innovation?</a:t>
            </a:r>
          </a:p>
          <a:p>
            <a:pPr>
              <a:spcAft>
                <a:spcPts val="200"/>
              </a:spcAft>
            </a:pPr>
            <a:r>
              <a:rPr lang="en-US" sz="2800" dirty="0"/>
              <a:t>How to think abstractly about such things?</a:t>
            </a:r>
          </a:p>
          <a:p>
            <a:pPr>
              <a:spcAft>
                <a:spcPts val="200"/>
              </a:spcAft>
            </a:pPr>
            <a:r>
              <a:rPr lang="en-US" sz="2200" dirty="0"/>
              <a:t>Insights from the evolution of culture in animals . . .</a:t>
            </a:r>
          </a:p>
          <a:p>
            <a:pPr>
              <a:spcAft>
                <a:spcPts val="200"/>
              </a:spcAft>
            </a:pPr>
            <a:r>
              <a:rPr lang="en-US" sz="2200" dirty="0"/>
              <a:t>Glimpses into Emerging Techno-Social Dynamical-Systems . . . </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887" y="1001884"/>
            <a:ext cx="3972199" cy="4823385"/>
          </a:xfrm>
          <a:prstGeom prst="rect">
            <a:avLst/>
          </a:prstGeom>
        </p:spPr>
      </p:pic>
      <p:sp>
        <p:nvSpPr>
          <p:cNvPr id="6" name="TextBox 5"/>
          <p:cNvSpPr txBox="1"/>
          <p:nvPr/>
        </p:nvSpPr>
        <p:spPr>
          <a:xfrm>
            <a:off x="9492792" y="2073896"/>
            <a:ext cx="1357460" cy="738664"/>
          </a:xfrm>
          <a:prstGeom prst="rect">
            <a:avLst/>
          </a:prstGeom>
          <a:noFill/>
        </p:spPr>
        <p:txBody>
          <a:bodyPr wrap="square" rtlCol="0">
            <a:spAutoFit/>
          </a:bodyPr>
          <a:lstStyle/>
          <a:p>
            <a:r>
              <a:rPr lang="en-US" sz="1400" dirty="0"/>
              <a:t>Visualizing the diffusion of an innovation</a:t>
            </a:r>
          </a:p>
        </p:txBody>
      </p:sp>
      <p:sp>
        <p:nvSpPr>
          <p:cNvPr id="7" name="TextBox 6"/>
          <p:cNvSpPr txBox="1"/>
          <p:nvPr/>
        </p:nvSpPr>
        <p:spPr>
          <a:xfrm>
            <a:off x="9577633" y="3980360"/>
            <a:ext cx="405352" cy="400110"/>
          </a:xfrm>
          <a:prstGeom prst="rect">
            <a:avLst/>
          </a:prstGeom>
          <a:noFill/>
        </p:spPr>
        <p:txBody>
          <a:bodyPr wrap="square" rtlCol="0">
            <a:spAutoFit/>
          </a:bodyPr>
          <a:lstStyle/>
          <a:p>
            <a:r>
              <a:rPr lang="en-US" sz="2000" dirty="0"/>
              <a:t>t</a:t>
            </a:r>
            <a:r>
              <a:rPr lang="en-US" sz="1100" dirty="0"/>
              <a:t>1</a:t>
            </a:r>
          </a:p>
        </p:txBody>
      </p:sp>
      <p:sp>
        <p:nvSpPr>
          <p:cNvPr id="8" name="TextBox 7"/>
          <p:cNvSpPr txBox="1"/>
          <p:nvPr/>
        </p:nvSpPr>
        <p:spPr>
          <a:xfrm>
            <a:off x="9410399" y="3725593"/>
            <a:ext cx="405352" cy="400110"/>
          </a:xfrm>
          <a:prstGeom prst="rect">
            <a:avLst/>
          </a:prstGeom>
          <a:noFill/>
        </p:spPr>
        <p:txBody>
          <a:bodyPr wrap="square" rtlCol="0">
            <a:spAutoFit/>
          </a:bodyPr>
          <a:lstStyle/>
          <a:p>
            <a:r>
              <a:rPr lang="en-US" sz="2000" dirty="0"/>
              <a:t>t</a:t>
            </a:r>
            <a:r>
              <a:rPr lang="en-US" sz="1100" dirty="0"/>
              <a:t>2</a:t>
            </a:r>
          </a:p>
        </p:txBody>
      </p:sp>
      <p:sp>
        <p:nvSpPr>
          <p:cNvPr id="9" name="TextBox 8"/>
          <p:cNvSpPr txBox="1"/>
          <p:nvPr/>
        </p:nvSpPr>
        <p:spPr>
          <a:xfrm>
            <a:off x="9040304" y="2930522"/>
            <a:ext cx="452488" cy="400110"/>
          </a:xfrm>
          <a:prstGeom prst="rect">
            <a:avLst/>
          </a:prstGeom>
          <a:noFill/>
        </p:spPr>
        <p:txBody>
          <a:bodyPr wrap="square" rtlCol="0">
            <a:spAutoFit/>
          </a:bodyPr>
          <a:lstStyle/>
          <a:p>
            <a:r>
              <a:rPr lang="en-US" sz="2000" dirty="0"/>
              <a:t>t</a:t>
            </a:r>
            <a:r>
              <a:rPr lang="en-US" sz="1100" dirty="0"/>
              <a:t>3</a:t>
            </a:r>
          </a:p>
        </p:txBody>
      </p:sp>
      <p:sp>
        <p:nvSpPr>
          <p:cNvPr id="10" name="TextBox 9"/>
          <p:cNvSpPr txBox="1"/>
          <p:nvPr/>
        </p:nvSpPr>
        <p:spPr>
          <a:xfrm>
            <a:off x="8714987" y="2443228"/>
            <a:ext cx="452488" cy="400110"/>
          </a:xfrm>
          <a:prstGeom prst="rect">
            <a:avLst/>
          </a:prstGeom>
          <a:noFill/>
        </p:spPr>
        <p:txBody>
          <a:bodyPr wrap="square" rtlCol="0">
            <a:spAutoFit/>
          </a:bodyPr>
          <a:lstStyle/>
          <a:p>
            <a:r>
              <a:rPr lang="en-US" sz="2000" dirty="0"/>
              <a:t>t</a:t>
            </a:r>
            <a:r>
              <a:rPr lang="en-US" sz="1100" dirty="0"/>
              <a:t>4</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48" y="2139217"/>
            <a:ext cx="4864311" cy="2382829"/>
          </a:xfrm>
          <a:prstGeom prst="rect">
            <a:avLst/>
          </a:prstGeom>
        </p:spPr>
      </p:pic>
      <p:sp>
        <p:nvSpPr>
          <p:cNvPr id="13" name="Rectangle 12"/>
          <p:cNvSpPr/>
          <p:nvPr/>
        </p:nvSpPr>
        <p:spPr>
          <a:xfrm>
            <a:off x="1763890" y="4933935"/>
            <a:ext cx="4187168" cy="523220"/>
          </a:xfrm>
          <a:prstGeom prst="rect">
            <a:avLst/>
          </a:prstGeom>
        </p:spPr>
        <p:txBody>
          <a:bodyPr wrap="square">
            <a:spAutoFit/>
          </a:bodyPr>
          <a:lstStyle/>
          <a:p>
            <a:r>
              <a:rPr lang="en-US" sz="1400" dirty="0">
                <a:hlinkClick r:id="rId4"/>
              </a:rPr>
              <a:t>John Tyler Bonner</a:t>
            </a:r>
            <a:r>
              <a:rPr lang="en-US" sz="1400" dirty="0"/>
              <a:t>, </a:t>
            </a:r>
            <a:r>
              <a:rPr lang="en-US" sz="1400" i="1" dirty="0">
                <a:hlinkClick r:id="rId5"/>
              </a:rPr>
              <a:t>The Evolution of Culture in Animals</a:t>
            </a:r>
            <a:r>
              <a:rPr lang="en-US" sz="1400" dirty="0"/>
              <a:t>, </a:t>
            </a:r>
          </a:p>
          <a:p>
            <a:r>
              <a:rPr lang="en-US" sz="1400" dirty="0"/>
              <a:t>Princeton University Press, 1980, p.183-4.</a:t>
            </a:r>
          </a:p>
        </p:txBody>
      </p:sp>
      <p:sp>
        <p:nvSpPr>
          <p:cNvPr id="14" name="Rectangle 13"/>
          <p:cNvSpPr/>
          <p:nvPr/>
        </p:nvSpPr>
        <p:spPr>
          <a:xfrm>
            <a:off x="1763890" y="1124432"/>
            <a:ext cx="3339119" cy="523220"/>
          </a:xfrm>
          <a:prstGeom prst="rect">
            <a:avLst/>
          </a:prstGeom>
        </p:spPr>
        <p:txBody>
          <a:bodyPr wrap="none">
            <a:spAutoFit/>
          </a:bodyPr>
          <a:lstStyle/>
          <a:p>
            <a:pPr>
              <a:spcAft>
                <a:spcPts val="1200"/>
              </a:spcAft>
            </a:pPr>
            <a:r>
              <a:rPr lang="en-US" sz="2800" b="1" dirty="0"/>
              <a:t>Thought Experiment!</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1908" y="839466"/>
            <a:ext cx="10176940" cy="4524315"/>
          </a:xfrm>
          <a:prstGeom prst="rect">
            <a:avLst/>
          </a:prstGeom>
          <a:noFill/>
        </p:spPr>
        <p:txBody>
          <a:bodyPr wrap="square" rtlCol="0">
            <a:spAutoFit/>
          </a:bodyPr>
          <a:lstStyle/>
          <a:p>
            <a:pPr algn="just"/>
            <a:r>
              <a:rPr lang="en-US" sz="2400" b="1" dirty="0"/>
              <a:t>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algn="just"/>
            <a:endParaRPr lang="en-US" sz="2000" dirty="0"/>
          </a:p>
          <a:p>
            <a:pPr algn="just"/>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934" y="4481948"/>
            <a:ext cx="4742707" cy="1763665"/>
          </a:xfrm>
          <a:prstGeom prst="rect">
            <a:avLst/>
          </a:prstGeom>
        </p:spPr>
      </p:pic>
      <p:sp>
        <p:nvSpPr>
          <p:cNvPr id="3" name="TextBox 2"/>
          <p:cNvSpPr txBox="1"/>
          <p:nvPr/>
        </p:nvSpPr>
        <p:spPr>
          <a:xfrm>
            <a:off x="6163110" y="5937836"/>
            <a:ext cx="680571" cy="307777"/>
          </a:xfrm>
          <a:prstGeom prst="rect">
            <a:avLst/>
          </a:prstGeom>
          <a:noFill/>
        </p:spPr>
        <p:txBody>
          <a:bodyPr wrap="none" rtlCol="0">
            <a:spAutoFit/>
          </a:bodyPr>
          <a:lstStyle/>
          <a:p>
            <a:r>
              <a:rPr lang="en-US" sz="1400" dirty="0">
                <a:hlinkClick r:id="rId5"/>
              </a:rPr>
              <a:t>Source</a:t>
            </a:r>
            <a:endParaRPr lang="en-US" sz="1400"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6517" y="989813"/>
            <a:ext cx="9197434" cy="400110"/>
          </a:xfrm>
          <a:prstGeom prst="rect">
            <a:avLst/>
          </a:prstGeom>
          <a:noFill/>
        </p:spPr>
        <p:txBody>
          <a:bodyPr wrap="square" rtlCol="0">
            <a:spAutoFit/>
          </a:bodyPr>
          <a:lstStyle/>
          <a:p>
            <a:r>
              <a:rPr lang="en-US" sz="2000" b="1" dirty="0"/>
              <a:t>Thought Experiment:  </a:t>
            </a:r>
            <a:r>
              <a:rPr lang="en-US" sz="2000" b="1" dirty="0">
                <a:hlinkClick r:id="rId2"/>
              </a:rPr>
              <a:t>Inside Rackspace's Headquarters</a:t>
            </a:r>
            <a:endParaRPr lang="en-US" sz="2000" b="1" dirty="0"/>
          </a:p>
        </p:txBody>
      </p:sp>
      <p:sp>
        <p:nvSpPr>
          <p:cNvPr id="6" name="TextBox 5"/>
          <p:cNvSpPr txBox="1"/>
          <p:nvPr/>
        </p:nvSpPr>
        <p:spPr>
          <a:xfrm>
            <a:off x="4829639" y="5381510"/>
            <a:ext cx="5634990" cy="400110"/>
          </a:xfrm>
          <a:prstGeom prst="rect">
            <a:avLst/>
          </a:prstGeom>
          <a:noFill/>
        </p:spPr>
        <p:txBody>
          <a:bodyPr wrap="square" rtlCol="0">
            <a:spAutoFit/>
          </a:bodyPr>
          <a:lstStyle/>
          <a:p>
            <a:r>
              <a:rPr lang="en-US" sz="2000" b="1" dirty="0"/>
              <a:t>Rackspace Castle, 1 Fanatical Place, </a:t>
            </a:r>
            <a:r>
              <a:rPr lang="en-US" sz="2000" b="1" dirty="0" err="1"/>
              <a:t>Windcrest</a:t>
            </a:r>
            <a:r>
              <a:rPr lang="en-US" sz="2000" b="1" dirty="0"/>
              <a:t>, TX</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302" y="1497127"/>
            <a:ext cx="8220307" cy="3777179"/>
          </a:xfrm>
          <a:prstGeom prst="rect">
            <a:avLst/>
          </a:prstGeom>
          <a:ln>
            <a:solidFill>
              <a:schemeClr val="accent1"/>
            </a:solidFill>
          </a:ln>
        </p:spPr>
      </p:pic>
    </p:spTree>
    <p:extLst>
      <p:ext uri="{BB962C8B-B14F-4D97-AF65-F5344CB8AC3E}">
        <p14:creationId xmlns:p14="http://schemas.microsoft.com/office/powerpoint/2010/main" val="42858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8740" y="5065319"/>
            <a:ext cx="6096000" cy="872034"/>
          </a:xfrm>
          <a:prstGeom prst="rect">
            <a:avLst/>
          </a:prstGeom>
        </p:spPr>
        <p:txBody>
          <a:bodyPr>
            <a:spAutoFit/>
          </a:bodyPr>
          <a:lstStyle/>
          <a:p>
            <a:pPr algn="just">
              <a:spcAft>
                <a:spcPts val="800"/>
              </a:spcAft>
            </a:pPr>
            <a:r>
              <a:rPr lang="en-US" sz="1100" dirty="0">
                <a:hlinkClick r:id="rId2"/>
              </a:rPr>
              <a:t>Lynn Conway, “Our Travels Through Techno-Social Space-Time: Envisioning Incoming Waves of Technological Innovation”, 2016 Magill Lecture, Columbia University, March 23, 2016 </a:t>
            </a:r>
            <a:endParaRPr lang="en-US" sz="1100" dirty="0"/>
          </a:p>
          <a:p>
            <a:pPr algn="just">
              <a:spcAft>
                <a:spcPts val="800"/>
              </a:spcAft>
            </a:pPr>
            <a:r>
              <a:rPr lang="en-US" sz="1100" dirty="0">
                <a:hlinkClick r:id="rId3"/>
              </a:rPr>
              <a:t>Jesse Adams, “Magill Lecture: Visionary Engineer Lynn Conway BS’62, MS’63 Heralds Dawn of the Techno-Social Age”, Columbia Engineering, April 7, 2016</a:t>
            </a:r>
            <a:endParaRPr lang="en-US" sz="1100" dirty="0"/>
          </a:p>
        </p:txBody>
      </p:sp>
      <p:sp>
        <p:nvSpPr>
          <p:cNvPr id="4" name="TextBox 3"/>
          <p:cNvSpPr txBox="1"/>
          <p:nvPr/>
        </p:nvSpPr>
        <p:spPr>
          <a:xfrm>
            <a:off x="2453410" y="1062263"/>
            <a:ext cx="8002859" cy="400110"/>
          </a:xfrm>
          <a:prstGeom prst="rect">
            <a:avLst/>
          </a:prstGeom>
          <a:noFill/>
        </p:spPr>
        <p:txBody>
          <a:bodyPr wrap="square" rtlCol="0">
            <a:spAutoFit/>
          </a:bodyPr>
          <a:lstStyle/>
          <a:p>
            <a:r>
              <a:rPr lang="en-US" sz="2000" b="1" dirty="0"/>
              <a:t>Glimpses into Techno-Social Systems in the emerging Social Age . . .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740" y="1622056"/>
            <a:ext cx="6300346" cy="3123897"/>
          </a:xfrm>
          <a:prstGeom prst="rect">
            <a:avLst/>
          </a:prstGeom>
          <a:ln>
            <a:solidFill>
              <a:schemeClr val="accent1"/>
            </a:solidFill>
          </a:ln>
        </p:spPr>
      </p:pic>
    </p:spTree>
    <p:extLst>
      <p:ext uri="{BB962C8B-B14F-4D97-AF65-F5344CB8AC3E}">
        <p14:creationId xmlns:p14="http://schemas.microsoft.com/office/powerpoint/2010/main" val="4013878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1819" y="1004971"/>
            <a:ext cx="9658318" cy="4529445"/>
          </a:xfrm>
          <a:prstGeom prst="rect">
            <a:avLst/>
          </a:prstGeom>
          <a:noFill/>
        </p:spPr>
        <p:txBody>
          <a:bodyPr wrap="square" rtlCol="0">
            <a:spAutoFit/>
          </a:bodyPr>
          <a:lstStyle/>
          <a:p>
            <a:pPr algn="just">
              <a:spcAft>
                <a:spcPts val="800"/>
              </a:spcAft>
            </a:pPr>
            <a:r>
              <a:rPr lang="en-US" sz="2000" b="1" dirty="0"/>
              <a:t>Readings:</a:t>
            </a:r>
            <a:endParaRPr lang="en-US" sz="1600" dirty="0"/>
          </a:p>
          <a:p>
            <a:pPr algn="just">
              <a:spcAft>
                <a:spcPts val="800"/>
              </a:spcAft>
            </a:pPr>
            <a:r>
              <a:rPr lang="en-US" sz="1300" dirty="0">
                <a:hlinkClick r:id="rId2"/>
              </a:rPr>
              <a:t>Ken Shepard, “Covering”: How We Missed the Inside-Story of the VLSI Revolution”, </a:t>
            </a:r>
            <a:r>
              <a:rPr lang="en-US" sz="1300" i="1" dirty="0">
                <a:hlinkClick r:id="rId2"/>
              </a:rPr>
              <a:t>IEEE Solid State Circuits Magazine</a:t>
            </a:r>
            <a:r>
              <a:rPr lang="en-US" sz="1300" dirty="0">
                <a:hlinkClick r:id="rId2"/>
              </a:rPr>
              <a:t>, FALL 2012, pp. 40-42.</a:t>
            </a:r>
            <a:r>
              <a:rPr lang="en-US" sz="1300" dirty="0"/>
              <a:t> (</a:t>
            </a:r>
            <a:r>
              <a:rPr lang="en-US" sz="1300" dirty="0">
                <a:hlinkClick r:id="rId3"/>
              </a:rPr>
              <a:t>more</a:t>
            </a:r>
            <a:r>
              <a:rPr lang="en-US" sz="1300" dirty="0"/>
              <a:t>)</a:t>
            </a:r>
          </a:p>
          <a:p>
            <a:pPr algn="just">
              <a:spcAft>
                <a:spcPts val="800"/>
              </a:spcAft>
            </a:pPr>
            <a:r>
              <a:rPr lang="en-US" sz="1300" dirty="0">
                <a:hlinkClick r:id="rId2"/>
              </a:rPr>
              <a:t>Chuck House, “A Paradigm Shift Was Happening All Around Us”, IEEE Solid State Circuits Magazine, FALL 2012, pp. 32-35.</a:t>
            </a:r>
            <a:r>
              <a:rPr lang="en-US" sz="1300" dirty="0"/>
              <a:t> (</a:t>
            </a:r>
            <a:r>
              <a:rPr lang="en-US" sz="1300" dirty="0">
                <a:hlinkClick r:id="rId4"/>
              </a:rPr>
              <a:t>more</a:t>
            </a:r>
            <a:r>
              <a:rPr lang="en-US" sz="1300" dirty="0"/>
              <a:t>)</a:t>
            </a:r>
            <a:endParaRPr lang="en-US" sz="1300" dirty="0">
              <a:hlinkClick r:id="rId2"/>
            </a:endParaRPr>
          </a:p>
          <a:p>
            <a:pPr algn="just">
              <a:spcAft>
                <a:spcPts val="800"/>
              </a:spcAft>
            </a:pPr>
            <a:r>
              <a:rPr lang="en-US" sz="1300" dirty="0">
                <a:hlinkClick r:id="rId2"/>
              </a:rPr>
              <a:t>Lynn Conway, “Reminiscences of the VLSI Revolution: How a series of failures triggered a paradigm shift in digital design”, </a:t>
            </a:r>
            <a:r>
              <a:rPr lang="en-US" sz="1300" i="1" dirty="0">
                <a:hlinkClick r:id="rId2"/>
              </a:rPr>
              <a:t>IEEE Solid State Circuits Magazine</a:t>
            </a:r>
            <a:r>
              <a:rPr lang="en-US" sz="1300" dirty="0">
                <a:hlinkClick r:id="rId2"/>
              </a:rPr>
              <a:t>, FALL 2012, p. 8-31.</a:t>
            </a:r>
            <a:r>
              <a:rPr lang="en-US" sz="1300" dirty="0"/>
              <a:t> (</a:t>
            </a:r>
            <a:r>
              <a:rPr lang="en-US" sz="1300" dirty="0">
                <a:hlinkClick r:id="rId5"/>
              </a:rPr>
              <a:t>more</a:t>
            </a:r>
            <a:r>
              <a:rPr lang="en-US" sz="1300" dirty="0"/>
              <a:t>)</a:t>
            </a:r>
          </a:p>
          <a:p>
            <a:pPr algn="just">
              <a:spcAft>
                <a:spcPts val="800"/>
              </a:spcAft>
            </a:pPr>
            <a:r>
              <a:rPr lang="en-US" sz="1300" u="sng" dirty="0">
                <a:hlinkClick r:id="rId6"/>
              </a:rPr>
              <a:t>Lynn Conway, “The Many Shades of Out”, </a:t>
            </a:r>
            <a:r>
              <a:rPr lang="en-US" sz="1300" i="1" u="sng" dirty="0">
                <a:hlinkClick r:id="rId6"/>
              </a:rPr>
              <a:t>Huffington Post</a:t>
            </a:r>
            <a:r>
              <a:rPr lang="en-US" sz="1300" u="sng" dirty="0">
                <a:hlinkClick r:id="rId6"/>
              </a:rPr>
              <a:t>, July 24, 2013</a:t>
            </a:r>
            <a:r>
              <a:rPr lang="en-US" sz="1300" dirty="0">
                <a:hlinkClick r:id="rId6"/>
              </a:rPr>
              <a:t>.</a:t>
            </a:r>
            <a:endParaRPr lang="en-US" sz="1300" dirty="0">
              <a:hlinkClick r:id="rId7"/>
            </a:endParaRPr>
          </a:p>
          <a:p>
            <a:pPr algn="just">
              <a:spcAft>
                <a:spcPts val="800"/>
              </a:spcAft>
            </a:pPr>
            <a:r>
              <a:rPr lang="en-US" sz="1300" dirty="0">
                <a:hlinkClick r:id="rId7"/>
              </a:rPr>
              <a:t>Paul Penfield, "The VLSI Revolution at MIT", </a:t>
            </a:r>
            <a:r>
              <a:rPr lang="en-US" sz="1300" i="1" dirty="0">
                <a:hlinkClick r:id="rId7"/>
              </a:rPr>
              <a:t>2014 MIT EECS Connector</a:t>
            </a:r>
            <a:r>
              <a:rPr lang="en-US" sz="1300" dirty="0">
                <a:hlinkClick r:id="rId7"/>
              </a:rPr>
              <a:t>, Spring 2014, pp. 11-13. </a:t>
            </a:r>
            <a:endParaRPr lang="en-US" sz="1300" dirty="0"/>
          </a:p>
          <a:p>
            <a:pPr algn="just">
              <a:spcAft>
                <a:spcPts val="800"/>
              </a:spcAft>
            </a:pPr>
            <a:r>
              <a:rPr lang="en-US" sz="1300" dirty="0">
                <a:hlinkClick r:id="rId8"/>
              </a:rPr>
              <a:t>Lynn Conway, "MIT Reminiscences: Student years to VLSI revolution", </a:t>
            </a:r>
            <a:r>
              <a:rPr lang="en-US" sz="1300" i="1" dirty="0">
                <a:hlinkClick r:id="rId8"/>
              </a:rPr>
              <a:t>lynnconway.com</a:t>
            </a:r>
            <a:r>
              <a:rPr lang="en-US" sz="1300" dirty="0">
                <a:hlinkClick r:id="rId8"/>
              </a:rPr>
              <a:t>, March 11, 2014.</a:t>
            </a:r>
            <a:endParaRPr lang="en-US" sz="1300" dirty="0"/>
          </a:p>
          <a:p>
            <a:pPr algn="just">
              <a:spcAft>
                <a:spcPts val="800"/>
              </a:spcAft>
            </a:pPr>
            <a:r>
              <a:rPr lang="en-US" sz="1300" dirty="0">
                <a:hlinkClick r:id="rId9"/>
              </a:rPr>
              <a:t>Computer History Museum: “Lynn Conway, 2014 Fellow, For her work in developing and disseminating new methods of integrated circuit design”, April 2014.</a:t>
            </a:r>
            <a:endParaRPr lang="en-US" sz="1300" dirty="0"/>
          </a:p>
          <a:p>
            <a:pPr algn="just">
              <a:spcAft>
                <a:spcPts val="800"/>
              </a:spcAft>
            </a:pPr>
            <a:r>
              <a:rPr lang="en-US" sz="1300" dirty="0">
                <a:hlinkClick r:id="rId10"/>
              </a:rPr>
              <a:t>Nicole </a:t>
            </a:r>
            <a:r>
              <a:rPr lang="en-US" sz="1300" dirty="0" err="1">
                <a:hlinkClick r:id="rId10"/>
              </a:rPr>
              <a:t>Casal</a:t>
            </a:r>
            <a:r>
              <a:rPr lang="en-US" sz="1300" dirty="0">
                <a:hlinkClick r:id="rId10"/>
              </a:rPr>
              <a:t> Moore, “Life, Engineered: How Lynn Conway reinvented her world and ours”, The </a:t>
            </a:r>
            <a:r>
              <a:rPr lang="en-US" sz="1300" i="1" dirty="0">
                <a:hlinkClick r:id="rId10"/>
              </a:rPr>
              <a:t>Michigan Engineer</a:t>
            </a:r>
            <a:r>
              <a:rPr lang="en-US" sz="1300" dirty="0">
                <a:hlinkClick r:id="rId10"/>
              </a:rPr>
              <a:t>, FALL 2014, pp. 42-49.</a:t>
            </a:r>
            <a:r>
              <a:rPr lang="en-US" sz="1300" dirty="0"/>
              <a:t> </a:t>
            </a:r>
          </a:p>
          <a:p>
            <a:pPr algn="just">
              <a:spcAft>
                <a:spcPts val="800"/>
              </a:spcAft>
            </a:pPr>
            <a:r>
              <a:rPr lang="en-US" sz="1300" dirty="0">
                <a:hlinkClick r:id="rId11"/>
              </a:rPr>
              <a:t>Catharine June, “Lynn Conway to receive 2015 IEEE/RSE James Clerk Maxwell Medal”, </a:t>
            </a:r>
            <a:r>
              <a:rPr lang="en-US" sz="1300" i="1" dirty="0">
                <a:hlinkClick r:id="rId11"/>
              </a:rPr>
              <a:t>Michigan Engineering News</a:t>
            </a:r>
            <a:r>
              <a:rPr lang="en-US" sz="1300" dirty="0">
                <a:hlinkClick r:id="rId11"/>
              </a:rPr>
              <a:t>, December, 15, 2014.</a:t>
            </a:r>
            <a:endParaRPr lang="en-US" sz="1300" dirty="0"/>
          </a:p>
          <a:p>
            <a:pPr algn="just">
              <a:spcAft>
                <a:spcPts val="800"/>
              </a:spcAft>
            </a:pPr>
            <a:r>
              <a:rPr lang="en-US" sz="1300" dirty="0">
                <a:hlinkClick r:id="rId12"/>
              </a:rPr>
              <a:t>IEEE and the Royal Society of Edinburgh, “James Clerk Maxwell Medal ceremony at the Royal Society of Edinburgh”, YouTube, Nov. 12, 2015.</a:t>
            </a:r>
            <a:endParaRPr lang="en-US" sz="1300" dirty="0"/>
          </a:p>
          <a:p>
            <a:pPr algn="just">
              <a:spcAft>
                <a:spcPts val="800"/>
              </a:spcAft>
            </a:pPr>
            <a:r>
              <a:rPr lang="en-US" sz="1300" dirty="0">
                <a:hlinkClick r:id="rId13"/>
              </a:rPr>
              <a:t>Magnus Linklater, “‘Life in stealth’ of microchip genius who migrated to a new identity: Lynn Conway beat transgender bias and began a revolution”, </a:t>
            </a:r>
            <a:r>
              <a:rPr lang="en-US" sz="1300" i="1" dirty="0">
                <a:hlinkClick r:id="rId13"/>
              </a:rPr>
              <a:t>The Times</a:t>
            </a:r>
            <a:r>
              <a:rPr lang="en-US" sz="1300" dirty="0">
                <a:hlinkClick r:id="rId13"/>
              </a:rPr>
              <a:t> (UK), Nov. 14, 2015.</a:t>
            </a:r>
            <a:endParaRPr lang="en-US" sz="1300" dirty="0"/>
          </a:p>
        </p:txBody>
      </p:sp>
    </p:spTree>
    <p:extLst>
      <p:ext uri="{BB962C8B-B14F-4D97-AF65-F5344CB8AC3E}">
        <p14:creationId xmlns:p14="http://schemas.microsoft.com/office/powerpoint/2010/main" val="200713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7592" y="2711615"/>
            <a:ext cx="6253864" cy="2138021"/>
          </a:xfrm>
          <a:prstGeom prst="rect">
            <a:avLst/>
          </a:prstGeom>
          <a:noFill/>
        </p:spPr>
        <p:txBody>
          <a:bodyPr wrap="square" rtlCol="0">
            <a:spAutoFit/>
          </a:bodyPr>
          <a:lstStyle/>
          <a:p>
            <a:pPr algn="ctr"/>
            <a:r>
              <a:rPr lang="en-US" sz="4400" dirty="0"/>
              <a:t>END</a:t>
            </a:r>
          </a:p>
          <a:p>
            <a:pPr algn="ctr"/>
            <a:endParaRPr lang="en-US" sz="4400" dirty="0"/>
          </a:p>
          <a:p>
            <a:pPr lvl="0" algn="ctr">
              <a:lnSpc>
                <a:spcPct val="107000"/>
              </a:lnSpc>
            </a:pP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2"/>
              </a:rPr>
              <a:t>http://ai.eecs.umich.edu/people/conway/Memoirs/Talks/Rackspace/2016_Rackspace_Pride_Talk.pdf</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lvl="0" algn="ctr">
              <a:lnSpc>
                <a:spcPct val="107000"/>
              </a:lnSpc>
            </a:pP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3"/>
              </a:rPr>
              <a:t>http://ai.eecs.umich.edu/people/conway/Memoirs/Talks/Rackspace/2016_Rackspace_Pride_Talk.pptx</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lvl="0" algn="ctr">
              <a:lnSpc>
                <a:spcPct val="107000"/>
              </a:lnSpc>
            </a:pP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rPr>
              <a:t>http://www.slideshare.net/LynnConway1/an-unexpected-woman-the-inside-story-behind-the-vlsi-revolution</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lvl="0" algn="ctr">
              <a:lnSpc>
                <a:spcPct val="107000"/>
              </a:lnSpc>
            </a:pP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5"/>
              </a:rPr>
              <a:t>www.lynnconway.com</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6"/>
              </a:rPr>
              <a:t>conway@umich.edu</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1288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8155" y="1036691"/>
            <a:ext cx="6682331" cy="707886"/>
          </a:xfrm>
          <a:prstGeom prst="rect">
            <a:avLst/>
          </a:prstGeom>
          <a:noFill/>
        </p:spPr>
        <p:txBody>
          <a:bodyPr wrap="square" rtlCol="0">
            <a:spAutoFit/>
          </a:bodyPr>
          <a:lstStyle/>
          <a:p>
            <a:pPr algn="ctr"/>
            <a:r>
              <a:rPr lang="en-US" sz="2000" b="1" dirty="0"/>
              <a:t>With that as a backdrop, let’s now examine</a:t>
            </a:r>
          </a:p>
          <a:p>
            <a:pPr algn="ctr"/>
            <a:r>
              <a:rPr lang="en-US" sz="2000" b="1" dirty="0"/>
              <a:t>history’s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385" y="1860742"/>
            <a:ext cx="6927873" cy="3895028"/>
          </a:xfrm>
          <a:prstGeom prst="rect">
            <a:avLst/>
          </a:prstGeom>
        </p:spPr>
      </p:pic>
      <p:sp>
        <p:nvSpPr>
          <p:cNvPr id="4" name="Rectangle 3"/>
          <p:cNvSpPr/>
          <p:nvPr/>
        </p:nvSpPr>
        <p:spPr>
          <a:xfrm>
            <a:off x="9113917" y="575577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9222" y="2596586"/>
            <a:ext cx="6441690" cy="1467068"/>
          </a:xfrm>
          <a:prstGeom prst="rect">
            <a:avLst/>
          </a:prstGeom>
        </p:spPr>
        <p:txBody>
          <a:bodyPr wrap="square">
            <a:spAutoFit/>
          </a:bodyPr>
          <a:lstStyle/>
          <a:p>
            <a:pPr algn="ctr">
              <a:spcAft>
                <a:spcPts val="800"/>
              </a:spcAft>
            </a:pPr>
            <a:r>
              <a:rPr lang="en-US" sz="2200" b="1" dirty="0"/>
              <a:t>EPILOGUE:  Excerpts from Lynn’s</a:t>
            </a:r>
            <a:r>
              <a:rPr lang="en-US" sz="2200" b="1" dirty="0">
                <a:hlinkClick r:id="rId3"/>
              </a:rPr>
              <a:t> </a:t>
            </a:r>
            <a:r>
              <a:rPr lang="en-US" sz="2200" b="1" dirty="0"/>
              <a:t>2016 Magill Lecture</a:t>
            </a:r>
            <a:endParaRPr lang="en-US" sz="2200" b="1" dirty="0">
              <a:hlinkClick r:id="rId3"/>
            </a:endParaRPr>
          </a:p>
          <a:p>
            <a:pPr algn="ctr">
              <a:spcAft>
                <a:spcPts val="800"/>
              </a:spcAft>
            </a:pPr>
            <a:r>
              <a:rPr lang="en-US" dirty="0">
                <a:hlinkClick r:id="rId3"/>
              </a:rPr>
              <a:t>“Our Travels Through Techno-Social Space-Time: Envisioning Incoming Waves of Technological Innovation” </a:t>
            </a:r>
          </a:p>
          <a:p>
            <a:pPr algn="ctr">
              <a:spcAft>
                <a:spcPts val="800"/>
              </a:spcAft>
            </a:pPr>
            <a:r>
              <a:rPr lang="en-US" i="1" dirty="0">
                <a:hlinkClick r:id="rId4"/>
              </a:rPr>
              <a:t>2016 Magill Lecture</a:t>
            </a:r>
            <a:r>
              <a:rPr lang="en-US" dirty="0">
                <a:hlinkClick r:id="rId4"/>
              </a:rPr>
              <a:t>, Columbia University, March 23, 2016 </a:t>
            </a:r>
            <a:endParaRPr lang="en-US" dirty="0"/>
          </a:p>
        </p:txBody>
      </p:sp>
    </p:spTree>
    <p:extLst>
      <p:ext uri="{BB962C8B-B14F-4D97-AF65-F5344CB8AC3E}">
        <p14:creationId xmlns:p14="http://schemas.microsoft.com/office/powerpoint/2010/main" val="1022306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pPr>
            <a:r>
              <a:rPr lang="en-US" sz="2000" b="1" i="1" dirty="0">
                <a:solidFill>
                  <a:schemeClr val="tx1"/>
                </a:solidFill>
              </a:rPr>
              <a:t>“</a:t>
            </a:r>
            <a:r>
              <a:rPr lang="en-US" sz="2000" i="1" dirty="0">
                <a:solidFill>
                  <a:schemeClr val="tx1"/>
                </a:solidFill>
              </a:rPr>
              <a:t>The farther backward you can look, the farther forward you can see.</a:t>
            </a:r>
            <a:r>
              <a:rPr lang="en-US" sz="2000" b="1" i="1" dirty="0">
                <a:solidFill>
                  <a:schemeClr val="tx1"/>
                </a:solidFill>
              </a:rPr>
              <a:t>” </a:t>
            </a:r>
            <a:r>
              <a:rPr lang="en-US" sz="2000" dirty="0">
                <a:solidFill>
                  <a:schemeClr val="bg1">
                    <a:lumMod val="50000"/>
                  </a:schemeClr>
                </a:solidFill>
              </a:rPr>
              <a:t>– </a:t>
            </a:r>
            <a:r>
              <a:rPr lang="en-US" sz="1600" dirty="0">
                <a:solidFill>
                  <a:schemeClr val="bg1">
                    <a:lumMod val="50000"/>
                  </a:schemeClr>
                </a:solidFill>
                <a:hlinkClick r:id="rId2"/>
              </a:rPr>
              <a:t>Winston Churchi</a:t>
            </a:r>
            <a:r>
              <a:rPr lang="en-US" sz="1800" dirty="0">
                <a:solidFill>
                  <a:schemeClr val="bg1">
                    <a:lumMod val="50000"/>
                  </a:schemeClr>
                </a:solidFill>
                <a:hlinkClick r:id="rId2"/>
              </a:rPr>
              <a:t>ll</a:t>
            </a:r>
            <a:endParaRPr lang="en-US" sz="1800" dirty="0">
              <a:solidFill>
                <a:schemeClr val="bg1">
                  <a:lumMod val="50000"/>
                </a:schemeClr>
              </a:solidFill>
            </a:endParaRPr>
          </a:p>
        </p:txBody>
      </p:sp>
      <p:sp>
        <p:nvSpPr>
          <p:cNvPr id="2" name="TextBox 1"/>
          <p:cNvSpPr txBox="1"/>
          <p:nvPr/>
        </p:nvSpPr>
        <p:spPr>
          <a:xfrm>
            <a:off x="9322406" y="4813826"/>
            <a:ext cx="655093" cy="307777"/>
          </a:xfrm>
          <a:prstGeom prst="rect">
            <a:avLst/>
          </a:prstGeom>
          <a:noFill/>
        </p:spPr>
        <p:txBody>
          <a:bodyPr wrap="square" rtlCol="0">
            <a:spAutoFit/>
          </a:bodyPr>
          <a:lstStyle/>
          <a:p>
            <a:r>
              <a:rPr lang="en-US" sz="1400" dirty="0">
                <a:hlinkClick r:id="rId3"/>
              </a:rPr>
              <a:t>Link</a:t>
            </a:r>
            <a:endParaRPr lang="en-US" sz="1400" dirty="0"/>
          </a:p>
        </p:txBody>
      </p:sp>
      <p:sp>
        <p:nvSpPr>
          <p:cNvPr id="5" name="TextBox 4"/>
          <p:cNvSpPr txBox="1"/>
          <p:nvPr/>
        </p:nvSpPr>
        <p:spPr>
          <a:xfrm>
            <a:off x="2132244" y="1040401"/>
            <a:ext cx="3963842" cy="400110"/>
          </a:xfrm>
          <a:prstGeom prst="rect">
            <a:avLst/>
          </a:prstGeom>
          <a:noFill/>
        </p:spPr>
        <p:txBody>
          <a:bodyPr wrap="none" rtlCol="0">
            <a:spAutoFit/>
          </a:bodyPr>
          <a:lstStyle/>
          <a:p>
            <a:r>
              <a:rPr lang="en-US" sz="2000" dirty="0"/>
              <a:t>As we travel through space-time . . .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038" y="1547412"/>
            <a:ext cx="6777197" cy="3519906"/>
          </a:xfrm>
          <a:prstGeom prst="rect">
            <a:avLst/>
          </a:prstGeom>
        </p:spPr>
      </p:pic>
      <p:sp>
        <p:nvSpPr>
          <p:cNvPr id="4" name="Rectangle 3"/>
          <p:cNvSpPr/>
          <p:nvPr/>
        </p:nvSpPr>
        <p:spPr>
          <a:xfrm>
            <a:off x="5891098" y="1045210"/>
            <a:ext cx="4037452" cy="400110"/>
          </a:xfrm>
          <a:prstGeom prst="rect">
            <a:avLst/>
          </a:prstGeom>
        </p:spPr>
        <p:txBody>
          <a:bodyPr wrap="none">
            <a:spAutoFit/>
          </a:bodyPr>
          <a:lstStyle/>
          <a:p>
            <a:r>
              <a:rPr lang="en-US" sz="2000" dirty="0"/>
              <a:t>be sure to keep these words in mind:</a:t>
            </a:r>
          </a:p>
        </p:txBody>
      </p:sp>
    </p:spTree>
    <p:extLst>
      <p:ext uri="{BB962C8B-B14F-4D97-AF65-F5344CB8AC3E}">
        <p14:creationId xmlns:p14="http://schemas.microsoft.com/office/powerpoint/2010/main" val="81148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a:t>wave of innovation . . . </a:t>
            </a:r>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ahead . . .</a:t>
            </a:r>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glimpse another 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a:t>It’s out there now, just beyond the social-time-horizon . . .</a:t>
            </a:r>
          </a:p>
        </p:txBody>
      </p:sp>
    </p:spTree>
    <p:extLst>
      <p:ext uri="{BB962C8B-B14F-4D97-AF65-F5344CB8AC3E}">
        <p14:creationId xmlns:p14="http://schemas.microsoft.com/office/powerpoint/2010/main" val="41072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One thing for sure:</a:t>
            </a:r>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a:t>This is the “</a:t>
            </a:r>
            <a:r>
              <a:rPr lang="en-US" sz="2800" dirty="0"/>
              <a:t>Big One</a:t>
            </a:r>
            <a:r>
              <a:rPr lang="en-US" sz="2400" dirty="0"/>
              <a:t>”! . . .</a:t>
            </a:r>
          </a:p>
        </p:txBody>
      </p:sp>
    </p:spTree>
    <p:extLst>
      <p:ext uri="{BB962C8B-B14F-4D97-AF65-F5344CB8AC3E}">
        <p14:creationId xmlns:p14="http://schemas.microsoft.com/office/powerpoint/2010/main" val="2055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030" y="2279006"/>
            <a:ext cx="4476040" cy="3694281"/>
          </a:xfrm>
          <a:prstGeom prst="rect">
            <a:avLst/>
          </a:prstGeom>
        </p:spPr>
      </p:pic>
      <p:sp>
        <p:nvSpPr>
          <p:cNvPr id="3" name="Rectangle 2"/>
          <p:cNvSpPr/>
          <p:nvPr/>
        </p:nvSpPr>
        <p:spPr>
          <a:xfrm>
            <a:off x="1970164" y="5398955"/>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100" y="2279006"/>
            <a:ext cx="2713613" cy="3480661"/>
          </a:xfrm>
          <a:prstGeom prst="rect">
            <a:avLst/>
          </a:prstGeom>
          <a:ln>
            <a:solidFill>
              <a:schemeClr val="accent1"/>
            </a:solidFill>
          </a:ln>
        </p:spPr>
      </p:pic>
      <p:sp>
        <p:nvSpPr>
          <p:cNvPr id="10" name="TextBox 9"/>
          <p:cNvSpPr txBox="1"/>
          <p:nvPr/>
        </p:nvSpPr>
        <p:spPr>
          <a:xfrm>
            <a:off x="9224507" y="5398955"/>
            <a:ext cx="473206" cy="307777"/>
          </a:xfrm>
          <a:prstGeom prst="rect">
            <a:avLst/>
          </a:prstGeom>
          <a:noFill/>
        </p:spPr>
        <p:txBody>
          <a:bodyPr wrap="none" rtlCol="0">
            <a:spAutoFit/>
          </a:bodyPr>
          <a:lstStyle/>
          <a:p>
            <a:r>
              <a:rPr lang="en-US" sz="1400" dirty="0">
                <a:hlinkClick r:id="rId4"/>
              </a:rPr>
              <a:t>URL</a:t>
            </a:r>
            <a:endParaRPr lang="en-US" sz="1400" dirty="0"/>
          </a:p>
        </p:txBody>
      </p:sp>
      <p:sp>
        <p:nvSpPr>
          <p:cNvPr id="7" name="TextBox 6"/>
          <p:cNvSpPr txBox="1"/>
          <p:nvPr/>
        </p:nvSpPr>
        <p:spPr>
          <a:xfrm>
            <a:off x="1452476" y="606036"/>
            <a:ext cx="10160403" cy="769441"/>
          </a:xfrm>
          <a:prstGeom prst="rect">
            <a:avLst/>
          </a:prstGeom>
          <a:noFill/>
        </p:spPr>
        <p:txBody>
          <a:bodyPr wrap="square" rtlCol="0">
            <a:spAutoFit/>
          </a:bodyPr>
          <a:lstStyle/>
          <a:p>
            <a:pPr algn="ctr"/>
            <a:r>
              <a:rPr lang="en-US" sz="2200" dirty="0"/>
              <a:t>Ex: To envision the masses of ideas now cycling in techno-social motion, recall how we</a:t>
            </a:r>
          </a:p>
          <a:p>
            <a:pPr algn="ctr"/>
            <a:r>
              <a:rPr lang="en-US" sz="2200" dirty="0"/>
              <a:t>diagrammed the </a:t>
            </a:r>
            <a:r>
              <a:rPr lang="en-US" sz="2200" dirty="0">
                <a:hlinkClick r:id="rId6"/>
              </a:rPr>
              <a:t>nested-social-evolutionary-processes</a:t>
            </a:r>
            <a:r>
              <a:rPr lang="en-US" sz="2200" dirty="0"/>
              <a:t> of the VLSI revolution.</a:t>
            </a:r>
          </a:p>
        </p:txBody>
      </p:sp>
      <p:sp>
        <p:nvSpPr>
          <p:cNvPr id="12" name="TextBox 11"/>
          <p:cNvSpPr txBox="1"/>
          <p:nvPr/>
        </p:nvSpPr>
        <p:spPr>
          <a:xfrm>
            <a:off x="1970164" y="1276544"/>
            <a:ext cx="9338390" cy="430887"/>
          </a:xfrm>
          <a:prstGeom prst="rect">
            <a:avLst/>
          </a:prstGeom>
          <a:noFill/>
        </p:spPr>
        <p:txBody>
          <a:bodyPr wrap="none" rtlCol="0">
            <a:spAutoFit/>
          </a:bodyPr>
          <a:lstStyle/>
          <a:p>
            <a:r>
              <a:rPr lang="en-US" sz="2200" dirty="0"/>
              <a:t>Only now, vastly more such processes are running in parallel and cross-fertilizing.</a:t>
            </a:r>
          </a:p>
        </p:txBody>
      </p:sp>
      <p:sp>
        <p:nvSpPr>
          <p:cNvPr id="4" name="Rectangle 3"/>
          <p:cNvSpPr/>
          <p:nvPr/>
        </p:nvSpPr>
        <p:spPr>
          <a:xfrm>
            <a:off x="2193458" y="1596372"/>
            <a:ext cx="9581283" cy="430887"/>
          </a:xfrm>
          <a:prstGeom prst="rect">
            <a:avLst/>
          </a:prstGeom>
        </p:spPr>
        <p:txBody>
          <a:bodyPr wrap="square">
            <a:spAutoFit/>
          </a:bodyPr>
          <a:lstStyle/>
          <a:p>
            <a:r>
              <a:rPr lang="en-US" sz="2200" dirty="0"/>
              <a:t>And a </a:t>
            </a:r>
            <a:r>
              <a:rPr lang="en-US" sz="2200" dirty="0">
                <a:hlinkClick r:id="rId7"/>
              </a:rPr>
              <a:t>new science</a:t>
            </a:r>
            <a:r>
              <a:rPr lang="en-US" sz="2200" dirty="0"/>
              <a:t> is beginning to explore and map-out what’s happening . . . </a:t>
            </a:r>
          </a:p>
        </p:txBody>
      </p:sp>
    </p:spTree>
    <p:extLst>
      <p:ext uri="{BB962C8B-B14F-4D97-AF65-F5344CB8AC3E}">
        <p14:creationId xmlns:p14="http://schemas.microsoft.com/office/powerpoint/2010/main" val="11931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516" y="4851224"/>
            <a:ext cx="6258296" cy="707886"/>
          </a:xfrm>
          <a:prstGeom prst="rect">
            <a:avLst/>
          </a:prstGeom>
          <a:noFill/>
        </p:spPr>
        <p:txBody>
          <a:bodyPr wrap="square" rtlCol="0">
            <a:spAutoFit/>
          </a:bodyPr>
          <a:lstStyle/>
          <a:p>
            <a:r>
              <a:rPr lang="en-US" sz="2000" dirty="0">
                <a:hlinkClick r:id="rId3"/>
              </a:rPr>
              <a:t>From: “Epidemic processes in complex networks” by</a:t>
            </a:r>
            <a:endParaRPr lang="en-US" sz="2000" dirty="0"/>
          </a:p>
          <a:p>
            <a:r>
              <a:rPr lang="en-US" sz="2000" dirty="0">
                <a:hlinkClick r:id="rId3"/>
              </a:rPr>
              <a:t>Pastor-</a:t>
            </a:r>
            <a:r>
              <a:rPr lang="en-US" sz="2000" dirty="0" err="1">
                <a:hlinkClick r:id="rId3"/>
              </a:rPr>
              <a:t>Satorras</a:t>
            </a:r>
            <a:r>
              <a:rPr lang="en-US" sz="2000" dirty="0">
                <a:hlinkClick r:id="rId3"/>
              </a:rPr>
              <a:t>, et al, </a:t>
            </a:r>
            <a:r>
              <a:rPr lang="en-US" sz="2000" i="1" dirty="0">
                <a:hlinkClick r:id="rId3"/>
              </a:rPr>
              <a:t>Rev. Mod. Phys. </a:t>
            </a:r>
            <a:r>
              <a:rPr lang="en-US" sz="2000" dirty="0">
                <a:hlinkClick r:id="rId3"/>
              </a:rPr>
              <a:t>87, 925 – 8/31/15</a:t>
            </a:r>
            <a:endParaRPr lang="en-US" sz="2000" dirty="0"/>
          </a:p>
        </p:txBody>
      </p:sp>
      <p:sp>
        <p:nvSpPr>
          <p:cNvPr id="5" name="TextBox 4"/>
          <p:cNvSpPr txBox="1"/>
          <p:nvPr/>
        </p:nvSpPr>
        <p:spPr>
          <a:xfrm>
            <a:off x="1481549" y="557074"/>
            <a:ext cx="5081812" cy="1015663"/>
          </a:xfrm>
          <a:prstGeom prst="rect">
            <a:avLst/>
          </a:prstGeom>
          <a:noFill/>
        </p:spPr>
        <p:txBody>
          <a:bodyPr wrap="square" rtlCol="0">
            <a:spAutoFit/>
          </a:bodyPr>
          <a:lstStyle/>
          <a:p>
            <a:r>
              <a:rPr lang="en-US" sz="2000" dirty="0">
                <a:hlinkClick r:id="rId4"/>
              </a:rPr>
              <a:t>Epidemic Processes</a:t>
            </a:r>
            <a:r>
              <a:rPr lang="en-US" sz="2000" dirty="0"/>
              <a:t> are already providing </a:t>
            </a:r>
          </a:p>
          <a:p>
            <a:r>
              <a:rPr lang="en-US" sz="2000" dirty="0"/>
              <a:t>mathematical frameworks for partly-modeling </a:t>
            </a:r>
          </a:p>
          <a:p>
            <a:r>
              <a:rPr lang="en-US" sz="2000" dirty="0"/>
              <a:t>techno-social dynamical-systems: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3963" y="3969492"/>
            <a:ext cx="2692194" cy="1763464"/>
          </a:xfrm>
          <a:prstGeom prst="rect">
            <a:avLst/>
          </a:prstGeom>
          <a:ln>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63" y="1572737"/>
            <a:ext cx="2692194" cy="2272980"/>
          </a:xfrm>
          <a:prstGeom prst="rect">
            <a:avLst/>
          </a:prstGeom>
          <a:ln>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289" y="1561788"/>
            <a:ext cx="2456606" cy="3237702"/>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2337" y="751823"/>
            <a:ext cx="3128603" cy="1957404"/>
          </a:xfrm>
          <a:prstGeom prst="rect">
            <a:avLst/>
          </a:prstGeom>
          <a:ln>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2336" y="2798968"/>
            <a:ext cx="3128604" cy="2000522"/>
          </a:xfrm>
          <a:prstGeom prst="rect">
            <a:avLst/>
          </a:prstGeom>
          <a:ln>
            <a:solidFill>
              <a:schemeClr val="accent1"/>
            </a:solidFill>
          </a:ln>
        </p:spPr>
      </p:pic>
      <p:sp>
        <p:nvSpPr>
          <p:cNvPr id="13" name="TextBox 12"/>
          <p:cNvSpPr txBox="1"/>
          <p:nvPr/>
        </p:nvSpPr>
        <p:spPr>
          <a:xfrm>
            <a:off x="4468516" y="5437132"/>
            <a:ext cx="4378122" cy="400110"/>
          </a:xfrm>
          <a:prstGeom prst="rect">
            <a:avLst/>
          </a:prstGeom>
          <a:noFill/>
        </p:spPr>
        <p:txBody>
          <a:bodyPr wrap="none" rtlCol="0">
            <a:spAutoFit/>
          </a:bodyPr>
          <a:lstStyle/>
          <a:p>
            <a:r>
              <a:rPr lang="en-US" sz="2000" dirty="0"/>
              <a:t>See also recent work in </a:t>
            </a:r>
            <a:r>
              <a:rPr lang="en-US" sz="2000" dirty="0">
                <a:hlinkClick r:id="rId10"/>
              </a:rPr>
              <a:t>CNNs</a:t>
            </a:r>
            <a:r>
              <a:rPr lang="en-US" sz="2000" dirty="0"/>
              <a:t>, </a:t>
            </a:r>
            <a:r>
              <a:rPr lang="en-US" sz="2000" dirty="0" err="1">
                <a:hlinkClick r:id="rId11"/>
              </a:rPr>
              <a:t>LVars</a:t>
            </a:r>
            <a:r>
              <a:rPr lang="en-US" sz="2000" dirty="0"/>
              <a:t>, etc.</a:t>
            </a:r>
          </a:p>
        </p:txBody>
      </p:sp>
    </p:spTree>
    <p:extLst>
      <p:ext uri="{BB962C8B-B14F-4D97-AF65-F5344CB8AC3E}">
        <p14:creationId xmlns:p14="http://schemas.microsoft.com/office/powerpoint/2010/main" val="19364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911689"/>
            <a:ext cx="4434939" cy="2721529"/>
          </a:xfrm>
          <a:prstGeom prst="rect">
            <a:avLst/>
          </a:prstGeom>
        </p:spPr>
      </p:pic>
      <p:sp>
        <p:nvSpPr>
          <p:cNvPr id="2" name="Rectangle 1"/>
          <p:cNvSpPr/>
          <p:nvPr/>
        </p:nvSpPr>
        <p:spPr>
          <a:xfrm>
            <a:off x="1706023" y="953839"/>
            <a:ext cx="8079584" cy="769441"/>
          </a:xfrm>
          <a:prstGeom prst="rect">
            <a:avLst/>
          </a:prstGeom>
        </p:spPr>
        <p:txBody>
          <a:bodyPr wrap="none">
            <a:spAutoFit/>
          </a:bodyPr>
          <a:lstStyle/>
          <a:p>
            <a:r>
              <a:rPr lang="en-US" sz="2200" dirty="0"/>
              <a:t>Now, note that the big incoming wave is way more than a few nested </a:t>
            </a:r>
          </a:p>
          <a:p>
            <a:r>
              <a:rPr lang="en-US" sz="2200" dirty="0"/>
              <a:t>logistic ‘epidemic’ processes where each looks something like this:</a:t>
            </a:r>
          </a:p>
        </p:txBody>
      </p:sp>
      <p:sp>
        <p:nvSpPr>
          <p:cNvPr id="8" name="TextBox 7"/>
          <p:cNvSpPr txBox="1"/>
          <p:nvPr/>
        </p:nvSpPr>
        <p:spPr>
          <a:xfrm>
            <a:off x="4861329" y="3645473"/>
            <a:ext cx="1469380" cy="584775"/>
          </a:xfrm>
          <a:prstGeom prst="rect">
            <a:avLst/>
          </a:prstGeom>
          <a:noFill/>
        </p:spPr>
        <p:txBody>
          <a:bodyPr wrap="square" rtlCol="0">
            <a:spAutoFit/>
          </a:bodyPr>
          <a:lstStyle/>
          <a:p>
            <a:pPr algn="r"/>
            <a:r>
              <a:rPr lang="en-US" sz="1600" dirty="0">
                <a:solidFill>
                  <a:schemeClr val="bg1">
                    <a:lumMod val="50000"/>
                  </a:schemeClr>
                </a:solidFill>
              </a:rPr>
              <a:t>unfolding </a:t>
            </a:r>
          </a:p>
          <a:p>
            <a:pPr algn="r"/>
            <a:r>
              <a:rPr lang="en-US" sz="1600" dirty="0">
                <a:solidFill>
                  <a:schemeClr val="bg1">
                    <a:lumMod val="50000"/>
                  </a:schemeClr>
                </a:solidFill>
              </a:rPr>
              <a:t>exponentiation</a:t>
            </a:r>
          </a:p>
        </p:txBody>
      </p:sp>
      <p:sp>
        <p:nvSpPr>
          <p:cNvPr id="9" name="TextBox 8"/>
          <p:cNvSpPr txBox="1"/>
          <p:nvPr/>
        </p:nvSpPr>
        <p:spPr>
          <a:xfrm>
            <a:off x="6105584" y="2350063"/>
            <a:ext cx="1178380" cy="584775"/>
          </a:xfrm>
          <a:prstGeom prst="rect">
            <a:avLst/>
          </a:prstGeom>
          <a:noFill/>
        </p:spPr>
        <p:txBody>
          <a:bodyPr wrap="square" rtlCol="0">
            <a:spAutoFit/>
          </a:bodyPr>
          <a:lstStyle/>
          <a:p>
            <a:pPr algn="r"/>
            <a:r>
              <a:rPr lang="en-US" sz="1600" dirty="0">
                <a:solidFill>
                  <a:schemeClr val="bg1">
                    <a:lumMod val="50000"/>
                  </a:schemeClr>
                </a:solidFill>
              </a:rPr>
              <a:t>  nearing </a:t>
            </a:r>
          </a:p>
          <a:p>
            <a:pPr algn="r"/>
            <a:r>
              <a:rPr lang="en-US" sz="1600" dirty="0">
                <a:solidFill>
                  <a:schemeClr val="bg1">
                    <a:lumMod val="50000"/>
                  </a:schemeClr>
                </a:solidFill>
              </a:rPr>
              <a:t>Saturation</a:t>
            </a:r>
          </a:p>
        </p:txBody>
      </p:sp>
      <p:sp>
        <p:nvSpPr>
          <p:cNvPr id="3" name="TextBox 2"/>
          <p:cNvSpPr txBox="1"/>
          <p:nvPr/>
        </p:nvSpPr>
        <p:spPr>
          <a:xfrm>
            <a:off x="1706023" y="4662571"/>
            <a:ext cx="9520160" cy="1025922"/>
          </a:xfrm>
          <a:prstGeom prst="rect">
            <a:avLst/>
          </a:prstGeom>
          <a:noFill/>
        </p:spPr>
        <p:txBody>
          <a:bodyPr wrap="square" rtlCol="0">
            <a:spAutoFit/>
          </a:bodyPr>
          <a:lstStyle/>
          <a:p>
            <a:pPr>
              <a:spcAft>
                <a:spcPts val="200"/>
              </a:spcAft>
            </a:pPr>
            <a:r>
              <a:rPr lang="en-US" sz="2000" dirty="0"/>
              <a:t>And even in this simple case, each 2D slice hides tons of what “composes the wave”*  </a:t>
            </a:r>
          </a:p>
          <a:p>
            <a:pPr>
              <a:spcAft>
                <a:spcPts val="600"/>
              </a:spcAft>
            </a:pPr>
            <a:r>
              <a:rPr lang="en-US" sz="1400" dirty="0"/>
              <a:t>*For more insight into this all this, see Van Quine’s discussion of “the river” in </a:t>
            </a:r>
            <a:r>
              <a:rPr lang="en-US" sz="1400" i="1" dirty="0">
                <a:hlinkClick r:id="rId3"/>
              </a:rPr>
              <a:t>From A Logical Point of View</a:t>
            </a:r>
            <a:r>
              <a:rPr lang="en-US" sz="1400" i="1" dirty="0"/>
              <a:t>, </a:t>
            </a:r>
            <a:r>
              <a:rPr lang="en-US" sz="1400" i="1" dirty="0" err="1"/>
              <a:t>Ch.IV</a:t>
            </a:r>
            <a:r>
              <a:rPr lang="en-US" sz="1400" i="1" dirty="0"/>
              <a:t>.</a:t>
            </a:r>
            <a:endParaRPr lang="en-US" sz="2000" dirty="0"/>
          </a:p>
          <a:p>
            <a:r>
              <a:rPr lang="en-US" sz="2000" dirty="0"/>
              <a:t>Let’s re-slice and zoom into our incoming wave in 4D</a:t>
            </a:r>
            <a:r>
              <a:rPr lang="en-US" sz="2400" baseline="30000" dirty="0"/>
              <a:t>+</a:t>
            </a:r>
            <a:r>
              <a:rPr lang="en-US" sz="2000" dirty="0"/>
              <a:t> to gain a better perspective</a:t>
            </a:r>
          </a:p>
        </p:txBody>
      </p:sp>
      <p:sp>
        <p:nvSpPr>
          <p:cNvPr id="7" name="TextBox 6"/>
          <p:cNvSpPr txBox="1"/>
          <p:nvPr/>
        </p:nvSpPr>
        <p:spPr>
          <a:xfrm>
            <a:off x="4245312" y="3057949"/>
            <a:ext cx="3346222" cy="338554"/>
          </a:xfrm>
          <a:prstGeom prst="rect">
            <a:avLst/>
          </a:prstGeom>
          <a:noFill/>
        </p:spPr>
        <p:txBody>
          <a:bodyPr wrap="square" rtlCol="0">
            <a:spAutoFit/>
          </a:bodyPr>
          <a:lstStyle/>
          <a:p>
            <a:r>
              <a:rPr lang="en-US" sz="1600" dirty="0"/>
              <a:t>y(t) =  </a:t>
            </a:r>
            <a:r>
              <a:rPr lang="en-US" sz="1600" dirty="0" err="1"/>
              <a:t>ymax</a:t>
            </a:r>
            <a:r>
              <a:rPr lang="en-US" sz="1600" dirty="0"/>
              <a:t>/(1+((</a:t>
            </a:r>
            <a:r>
              <a:rPr lang="en-US" sz="1600" dirty="0" err="1"/>
              <a:t>ymax</a:t>
            </a:r>
            <a:r>
              <a:rPr lang="en-US" sz="1600" dirty="0"/>
              <a:t>/y(0))–1))e^-</a:t>
            </a:r>
            <a:r>
              <a:rPr lang="en-US" sz="1600" dirty="0" err="1"/>
              <a:t>rt</a:t>
            </a:r>
            <a:r>
              <a:rPr lang="en-US" sz="1600" dirty="0"/>
              <a:t>)              </a:t>
            </a:r>
          </a:p>
        </p:txBody>
      </p:sp>
    </p:spTree>
    <p:extLst>
      <p:ext uri="{BB962C8B-B14F-4D97-AF65-F5344CB8AC3E}">
        <p14:creationId xmlns:p14="http://schemas.microsoft.com/office/powerpoint/2010/main" val="23374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a:t>Is this a </a:t>
            </a:r>
            <a:r>
              <a:rPr lang="en-US" sz="2000" dirty="0">
                <a:hlinkClick r:id="rId7"/>
              </a:rPr>
              <a:t>Traveling Wave</a:t>
            </a:r>
            <a:r>
              <a:rPr lang="en-US" sz="2000" dirty="0"/>
              <a:t>?</a:t>
            </a:r>
          </a:p>
          <a:p>
            <a:r>
              <a:rPr lang="en-US" sz="2000" dirty="0"/>
              <a:t>A </a:t>
            </a:r>
            <a:r>
              <a:rPr lang="en-US" sz="2000" dirty="0">
                <a:hlinkClick r:id="rId8"/>
              </a:rPr>
              <a:t>Standing Wave</a:t>
            </a:r>
            <a:r>
              <a:rPr lang="en-US" sz="2000" dirty="0"/>
              <a:t>? </a:t>
            </a:r>
            <a:r>
              <a:rPr lang="en-US" sz="2000" dirty="0">
                <a:hlinkClick r:id="rId9"/>
              </a:rPr>
              <a:t>Or What</a:t>
            </a:r>
            <a:r>
              <a:rPr lang="en-US" sz="2000" dirty="0"/>
              <a:t>?</a:t>
            </a:r>
          </a:p>
        </p:txBody>
      </p:sp>
      <p:sp>
        <p:nvSpPr>
          <p:cNvPr id="10" name="TextBox 9"/>
          <p:cNvSpPr txBox="1"/>
          <p:nvPr/>
        </p:nvSpPr>
        <p:spPr>
          <a:xfrm>
            <a:off x="757284" y="3983631"/>
            <a:ext cx="3232066" cy="1323439"/>
          </a:xfrm>
          <a:prstGeom prst="rect">
            <a:avLst/>
          </a:prstGeom>
          <a:noFill/>
        </p:spPr>
        <p:txBody>
          <a:bodyPr wrap="square" rtlCol="0">
            <a:spAutoFit/>
          </a:bodyPr>
          <a:lstStyle/>
          <a:p>
            <a:r>
              <a:rPr lang="en-US" sz="2000" dirty="0">
                <a:hlinkClick r:id="rId10"/>
              </a:rPr>
              <a:t>This stunning video</a:t>
            </a:r>
            <a:r>
              <a:rPr lang="en-US" sz="2000" dirty="0"/>
              <a:t>*</a:t>
            </a:r>
          </a:p>
          <a:p>
            <a:r>
              <a:rPr lang="en-US" sz="2000" dirty="0"/>
              <a:t>hints at ways to </a:t>
            </a:r>
          </a:p>
          <a:p>
            <a:r>
              <a:rPr lang="en-US" sz="2000" dirty="0"/>
              <a:t>think about what </a:t>
            </a:r>
          </a:p>
          <a:p>
            <a:r>
              <a:rPr lang="en-US" sz="2000" dirty="0"/>
              <a:t>it all means . . . </a:t>
            </a:r>
          </a:p>
        </p:txBody>
      </p:sp>
      <p:sp>
        <p:nvSpPr>
          <p:cNvPr id="12" name="TextBox 11"/>
          <p:cNvSpPr txBox="1"/>
          <p:nvPr/>
        </p:nvSpPr>
        <p:spPr>
          <a:xfrm>
            <a:off x="5539754" y="502130"/>
            <a:ext cx="5795355" cy="1415772"/>
          </a:xfrm>
          <a:prstGeom prst="rect">
            <a:avLst/>
          </a:prstGeom>
          <a:noFill/>
        </p:spPr>
        <p:txBody>
          <a:bodyPr wrap="square" rtlCol="0">
            <a:spAutoFit/>
          </a:bodyPr>
          <a:lstStyle/>
          <a:p>
            <a:r>
              <a:rPr lang="en-US" sz="2200" dirty="0">
                <a:hlinkClick r:id="rId11"/>
              </a:rPr>
              <a:t>Meta</a:t>
            </a:r>
            <a:r>
              <a:rPr lang="en-US" sz="2200" dirty="0"/>
              <a:t>-</a:t>
            </a:r>
            <a:r>
              <a:rPr lang="en-US" sz="2200" dirty="0">
                <a:hlinkClick r:id="rId12"/>
              </a:rPr>
              <a:t>ethnomethodology</a:t>
            </a:r>
            <a:r>
              <a:rPr lang="en-US" sz="2200" dirty="0"/>
              <a:t>:</a:t>
            </a:r>
          </a:p>
          <a:p>
            <a:pPr algn="r"/>
            <a:r>
              <a:rPr lang="en-US" sz="2200" dirty="0"/>
              <a:t>Envisioning the incoming wave of innovation as </a:t>
            </a:r>
          </a:p>
          <a:p>
            <a:pPr algn="r"/>
            <a:r>
              <a:rPr lang="en-US" sz="2200" dirty="0"/>
              <a:t>a time-series of “GHC profiles”</a:t>
            </a:r>
            <a:r>
              <a:rPr lang="en-US" sz="2000" dirty="0"/>
              <a:t>(i.e., 2D</a:t>
            </a:r>
            <a:r>
              <a:rPr lang="en-US" sz="2400" baseline="30000" dirty="0"/>
              <a:t>+</a:t>
            </a:r>
            <a:r>
              <a:rPr lang="en-US" sz="2000" dirty="0"/>
              <a:t> slices </a:t>
            </a:r>
          </a:p>
          <a:p>
            <a:pPr algn="r"/>
            <a:r>
              <a:rPr lang="en-US" sz="2000" dirty="0"/>
              <a:t>thru the 3D</a:t>
            </a:r>
            <a:r>
              <a:rPr lang="en-US" sz="2200" baseline="30000" dirty="0"/>
              <a:t>+</a:t>
            </a:r>
            <a:r>
              <a:rPr lang="en-US" sz="2000" dirty="0"/>
              <a:t> wave at increments in time) . . . </a:t>
            </a:r>
          </a:p>
        </p:txBody>
      </p:sp>
      <p:sp>
        <p:nvSpPr>
          <p:cNvPr id="13" name="TextBox 12"/>
          <p:cNvSpPr txBox="1"/>
          <p:nvPr/>
        </p:nvSpPr>
        <p:spPr>
          <a:xfrm>
            <a:off x="757284" y="5326057"/>
            <a:ext cx="2201098" cy="430887"/>
          </a:xfrm>
          <a:prstGeom prst="rect">
            <a:avLst/>
          </a:prstGeom>
          <a:noFill/>
        </p:spPr>
        <p:txBody>
          <a:bodyPr wrap="square" rtlCol="0">
            <a:spAutoFit/>
          </a:bodyPr>
          <a:lstStyle/>
          <a:p>
            <a:r>
              <a:rPr lang="en-US" sz="1100" dirty="0"/>
              <a:t>*"Water," by Morgan </a:t>
            </a:r>
            <a:r>
              <a:rPr lang="en-US" sz="1100" dirty="0" err="1"/>
              <a:t>Maasen</a:t>
            </a:r>
            <a:br>
              <a:rPr lang="en-US" sz="1100" dirty="0"/>
            </a:br>
            <a:r>
              <a:rPr lang="en-US" sz="1100" dirty="0">
                <a:hlinkClick r:id="rId13"/>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2014</a:t>
            </a:r>
          </a:p>
          <a:p>
            <a:r>
              <a:rPr lang="en-US" sz="1000" dirty="0">
                <a:hlinkClick r:id="rId14"/>
              </a:rPr>
              <a:t>http://www.gartner.com/newsroom/id/2819918</a:t>
            </a:r>
            <a:r>
              <a:rPr lang="en-US" sz="1000" dirty="0"/>
              <a:t> </a:t>
            </a:r>
          </a:p>
        </p:txBody>
      </p:sp>
    </p:spTree>
    <p:extLst>
      <p:ext uri="{BB962C8B-B14F-4D97-AF65-F5344CB8AC3E}">
        <p14:creationId xmlns:p14="http://schemas.microsoft.com/office/powerpoint/2010/main" val="240466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646" y="894793"/>
            <a:ext cx="4969718" cy="1477328"/>
          </a:xfrm>
          <a:prstGeom prst="rect">
            <a:avLst/>
          </a:prstGeom>
          <a:noFill/>
        </p:spPr>
        <p:txBody>
          <a:bodyPr wrap="square" rtlCol="0">
            <a:spAutoFit/>
          </a:bodyPr>
          <a:lstStyle/>
          <a:p>
            <a:r>
              <a:rPr lang="en-US" dirty="0"/>
              <a:t>Zooming-in, these processes seem remarkably </a:t>
            </a:r>
          </a:p>
          <a:p>
            <a:r>
              <a:rPr lang="en-US" dirty="0"/>
              <a:t>similar to the workings of the </a:t>
            </a:r>
            <a:r>
              <a:rPr lang="en-US" dirty="0">
                <a:hlinkClick r:id="rId3"/>
              </a:rPr>
              <a:t>alchemists</a:t>
            </a:r>
            <a:r>
              <a:rPr lang="en-US" dirty="0"/>
              <a:t>, </a:t>
            </a:r>
          </a:p>
          <a:p>
            <a:r>
              <a:rPr lang="en-US" dirty="0"/>
              <a:t>i.e., the labyrinths of techno-social processes </a:t>
            </a:r>
          </a:p>
          <a:p>
            <a:r>
              <a:rPr lang="en-US" dirty="0"/>
              <a:t>that evolved and eventually “self-abstracted” </a:t>
            </a:r>
          </a:p>
          <a:p>
            <a:r>
              <a:rPr lang="en-US" dirty="0"/>
              <a:t>into the sciences of </a:t>
            </a:r>
            <a:r>
              <a:rPr lang="en-US" dirty="0">
                <a:hlinkClick r:id="rId4"/>
              </a:rPr>
              <a:t>chemistry</a:t>
            </a:r>
            <a:r>
              <a:rPr lang="en-US" dirty="0"/>
              <a:t> and </a:t>
            </a:r>
            <a:r>
              <a:rPr lang="en-US" dirty="0">
                <a:hlinkClick r:id="rId5"/>
              </a:rPr>
              <a:t>materials</a:t>
            </a:r>
            <a:r>
              <a:rPr lang="en-US" dirty="0"/>
              <a:t>.</a:t>
            </a:r>
          </a:p>
        </p:txBody>
      </p:sp>
      <p:sp>
        <p:nvSpPr>
          <p:cNvPr id="3" name="TextBox 2"/>
          <p:cNvSpPr txBox="1"/>
          <p:nvPr/>
        </p:nvSpPr>
        <p:spPr>
          <a:xfrm>
            <a:off x="6937018" y="894793"/>
            <a:ext cx="4360902" cy="1200329"/>
          </a:xfrm>
          <a:prstGeom prst="rect">
            <a:avLst/>
          </a:prstGeom>
          <a:noFill/>
        </p:spPr>
        <p:txBody>
          <a:bodyPr wrap="square" rtlCol="0">
            <a:spAutoFit/>
          </a:bodyPr>
          <a:lstStyle/>
          <a:p>
            <a:r>
              <a:rPr lang="en-US" dirty="0"/>
              <a:t>Zooming out, such processes can be visualized as actions partially-bounded within regions of enhanced </a:t>
            </a:r>
            <a:r>
              <a:rPr lang="en-US" dirty="0" err="1">
                <a:hlinkClick r:id="rId6"/>
              </a:rPr>
              <a:t>Minkowski</a:t>
            </a:r>
            <a:r>
              <a:rPr lang="en-US" dirty="0"/>
              <a:t>-like 4D</a:t>
            </a:r>
            <a:r>
              <a:rPr lang="en-US" baseline="40000" dirty="0"/>
              <a:t>+</a:t>
            </a:r>
            <a:r>
              <a:rPr lang="en-US" dirty="0"/>
              <a:t> techno-social </a:t>
            </a:r>
            <a:r>
              <a:rPr lang="en-US" dirty="0">
                <a:hlinkClick r:id="rId7"/>
              </a:rPr>
              <a:t>space-time</a:t>
            </a:r>
            <a:r>
              <a:rPr lang="en-US" dirty="0"/>
              <a:t> </a:t>
            </a:r>
            <a:r>
              <a:rPr lang="en-US" dirty="0">
                <a:hlinkClick r:id="rId8"/>
              </a:rPr>
              <a:t>diagrams</a:t>
            </a:r>
            <a:r>
              <a:rPr lang="en-US" dirty="0"/>
              <a:t>:</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5392" y="2132721"/>
            <a:ext cx="2792637" cy="2829061"/>
          </a:xfrm>
          <a:prstGeom prst="rect">
            <a:avLst/>
          </a:prstGeom>
        </p:spPr>
      </p:pic>
      <p:sp>
        <p:nvSpPr>
          <p:cNvPr id="4" name="TextBox 3"/>
          <p:cNvSpPr txBox="1"/>
          <p:nvPr/>
        </p:nvSpPr>
        <p:spPr>
          <a:xfrm>
            <a:off x="1472645" y="2325449"/>
            <a:ext cx="5560586" cy="1200329"/>
          </a:xfrm>
          <a:prstGeom prst="rect">
            <a:avLst/>
          </a:prstGeom>
          <a:noFill/>
        </p:spPr>
        <p:txBody>
          <a:bodyPr wrap="square" rtlCol="0">
            <a:spAutoFit/>
          </a:bodyPr>
          <a:lstStyle/>
          <a:p>
            <a:r>
              <a:rPr lang="en-US" dirty="0"/>
              <a:t>Especially see work at Columbia and Princeton on </a:t>
            </a:r>
            <a:r>
              <a:rPr lang="en-US" dirty="0">
                <a:hlinkClick r:id="rId10"/>
              </a:rPr>
              <a:t>reenacting</a:t>
            </a:r>
            <a:r>
              <a:rPr lang="en-US" dirty="0"/>
              <a:t> the unfolding of medieval European </a:t>
            </a:r>
          </a:p>
          <a:p>
            <a:r>
              <a:rPr lang="en-US" dirty="0"/>
              <a:t>alchemy, in a deep form of </a:t>
            </a:r>
            <a:r>
              <a:rPr lang="en-US" dirty="0">
                <a:hlinkClick r:id="rId11"/>
              </a:rPr>
              <a:t>hands-on, techno-social reverse-engineering</a:t>
            </a:r>
            <a:r>
              <a:rPr lang="en-US" dirty="0"/>
              <a:t> of what happened back then:</a:t>
            </a:r>
          </a:p>
        </p:txBody>
      </p:sp>
      <p:sp>
        <p:nvSpPr>
          <p:cNvPr id="5" name="Rectangle 4"/>
          <p:cNvSpPr/>
          <p:nvPr/>
        </p:nvSpPr>
        <p:spPr>
          <a:xfrm>
            <a:off x="1472645" y="4297641"/>
            <a:ext cx="4271449" cy="646331"/>
          </a:xfrm>
          <a:prstGeom prst="rect">
            <a:avLst/>
          </a:prstGeom>
        </p:spPr>
        <p:txBody>
          <a:bodyPr wrap="square">
            <a:spAutoFit/>
          </a:bodyPr>
          <a:lstStyle/>
          <a:p>
            <a:r>
              <a:rPr lang="en-US" dirty="0">
                <a:hlinkClick r:id="rId12"/>
              </a:rPr>
              <a:t>Decoding Alchemy freshman seminar</a:t>
            </a:r>
            <a:endParaRPr lang="en-US" dirty="0"/>
          </a:p>
          <a:p>
            <a:r>
              <a:rPr lang="en-US" dirty="0"/>
              <a:t>by </a:t>
            </a:r>
            <a:r>
              <a:rPr lang="en-US" dirty="0">
                <a:hlinkClick r:id="rId13"/>
              </a:rPr>
              <a:t>Jennifer </a:t>
            </a:r>
            <a:r>
              <a:rPr lang="en-US" dirty="0" err="1">
                <a:hlinkClick r:id="rId13"/>
              </a:rPr>
              <a:t>Rampling</a:t>
            </a:r>
            <a:r>
              <a:rPr lang="en-US" dirty="0"/>
              <a:t>, Princeton.</a:t>
            </a:r>
          </a:p>
        </p:txBody>
      </p:sp>
      <p:sp>
        <p:nvSpPr>
          <p:cNvPr id="9" name="TextBox 8"/>
          <p:cNvSpPr txBox="1"/>
          <p:nvPr/>
        </p:nvSpPr>
        <p:spPr>
          <a:xfrm>
            <a:off x="6937018" y="5012688"/>
            <a:ext cx="4580914" cy="523220"/>
          </a:xfrm>
          <a:prstGeom prst="rect">
            <a:avLst/>
          </a:prstGeom>
          <a:noFill/>
        </p:spPr>
        <p:txBody>
          <a:bodyPr wrap="square" rtlCol="0">
            <a:spAutoFit/>
          </a:bodyPr>
          <a:lstStyle/>
          <a:p>
            <a:r>
              <a:rPr lang="en-US" sz="1400" dirty="0"/>
              <a:t>To practice visualizing 4D space-time see </a:t>
            </a:r>
            <a:r>
              <a:rPr lang="en-US" sz="1400" dirty="0">
                <a:hlinkClick r:id="rId14"/>
              </a:rPr>
              <a:t>Online </a:t>
            </a:r>
          </a:p>
          <a:p>
            <a:r>
              <a:rPr lang="en-US" sz="1400" dirty="0">
                <a:hlinkClick r:id="rId14"/>
              </a:rPr>
              <a:t>Resources on 4D</a:t>
            </a:r>
            <a:r>
              <a:rPr lang="en-US" sz="1400" dirty="0"/>
              <a:t> like </a:t>
            </a:r>
            <a:r>
              <a:rPr lang="en-US" sz="1400" dirty="0">
                <a:hlinkClick r:id="rId15"/>
              </a:rPr>
              <a:t>Curved Spaces</a:t>
            </a:r>
            <a:r>
              <a:rPr lang="en-US" sz="1400" dirty="0"/>
              <a:t> and </a:t>
            </a:r>
            <a:r>
              <a:rPr lang="en-US" sz="1400" dirty="0">
                <a:hlinkClick r:id="rId16"/>
              </a:rPr>
              <a:t>4D Draw</a:t>
            </a:r>
            <a:endParaRPr lang="en-US" sz="1400" dirty="0"/>
          </a:p>
        </p:txBody>
      </p:sp>
      <p:sp>
        <p:nvSpPr>
          <p:cNvPr id="10" name="TextBox 9"/>
          <p:cNvSpPr txBox="1"/>
          <p:nvPr/>
        </p:nvSpPr>
        <p:spPr>
          <a:xfrm>
            <a:off x="1472645" y="5009256"/>
            <a:ext cx="3302554" cy="523220"/>
          </a:xfrm>
          <a:prstGeom prst="rect">
            <a:avLst/>
          </a:prstGeom>
          <a:noFill/>
        </p:spPr>
        <p:txBody>
          <a:bodyPr wrap="square" rtlCol="0">
            <a:spAutoFit/>
          </a:bodyPr>
          <a:lstStyle/>
          <a:p>
            <a:r>
              <a:rPr lang="en-US" sz="1400" dirty="0"/>
              <a:t>See also </a:t>
            </a:r>
            <a:r>
              <a:rPr lang="en-US" sz="1400" dirty="0">
                <a:hlinkClick r:id="rId17"/>
              </a:rPr>
              <a:t>Scientiae</a:t>
            </a:r>
            <a:r>
              <a:rPr lang="en-US" sz="1400" dirty="0"/>
              <a:t> and the </a:t>
            </a:r>
            <a:r>
              <a:rPr lang="en-US" sz="1400" dirty="0">
                <a:hlinkClick r:id="rId18"/>
              </a:rPr>
              <a:t>Society for the History of Alchemy and Chemistry (SHAC)</a:t>
            </a:r>
            <a:endParaRPr lang="en-US" sz="1400" dirty="0"/>
          </a:p>
        </p:txBody>
      </p:sp>
      <p:sp>
        <p:nvSpPr>
          <p:cNvPr id="11" name="TextBox 10"/>
          <p:cNvSpPr txBox="1"/>
          <p:nvPr/>
        </p:nvSpPr>
        <p:spPr>
          <a:xfrm>
            <a:off x="1472645" y="3632025"/>
            <a:ext cx="3870128" cy="646331"/>
          </a:xfrm>
          <a:prstGeom prst="rect">
            <a:avLst/>
          </a:prstGeom>
          <a:noFill/>
        </p:spPr>
        <p:txBody>
          <a:bodyPr wrap="square" rtlCol="0">
            <a:spAutoFit/>
          </a:bodyPr>
          <a:lstStyle/>
          <a:p>
            <a:r>
              <a:rPr lang="en-US" dirty="0">
                <a:hlinkClick r:id="rId19"/>
              </a:rPr>
              <a:t>The Making and Knowing Project</a:t>
            </a:r>
            <a:r>
              <a:rPr lang="en-US" dirty="0"/>
              <a:t> </a:t>
            </a:r>
          </a:p>
          <a:p>
            <a:r>
              <a:rPr lang="en-US" dirty="0"/>
              <a:t>by </a:t>
            </a:r>
            <a:r>
              <a:rPr lang="en-US" dirty="0">
                <a:hlinkClick r:id="rId20"/>
              </a:rPr>
              <a:t>Pamela Smith</a:t>
            </a:r>
            <a:r>
              <a:rPr lang="en-US" dirty="0"/>
              <a:t>, Columbia (</a:t>
            </a:r>
            <a:r>
              <a:rPr lang="en-US" dirty="0">
                <a:hlinkClick r:id="rId21"/>
              </a:rPr>
              <a:t>video</a:t>
            </a:r>
            <a:r>
              <a:rPr lang="en-US" dirty="0"/>
              <a:t>).</a:t>
            </a:r>
          </a:p>
        </p:txBody>
      </p:sp>
      <p:pic>
        <p:nvPicPr>
          <p:cNvPr id="12" name="Picture 11">
            <a:hlinkClick r:id="rId21"/>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4420" y="3776775"/>
            <a:ext cx="1782598" cy="1003162"/>
          </a:xfrm>
          <a:prstGeom prst="rect">
            <a:avLst/>
          </a:prstGeom>
          <a:ln>
            <a:solidFill>
              <a:schemeClr val="accent1"/>
            </a:solidFill>
          </a:ln>
        </p:spPr>
      </p:pic>
    </p:spTree>
    <p:extLst>
      <p:ext uri="{BB962C8B-B14F-4D97-AF65-F5344CB8AC3E}">
        <p14:creationId xmlns:p14="http://schemas.microsoft.com/office/powerpoint/2010/main" val="6677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319" y="1263682"/>
            <a:ext cx="9545214" cy="4093428"/>
          </a:xfrm>
          <a:prstGeom prst="rect">
            <a:avLst/>
          </a:prstGeom>
          <a:noFill/>
        </p:spPr>
        <p:txBody>
          <a:bodyPr wrap="square" rtlCol="0">
            <a:spAutoFit/>
          </a:bodyPr>
          <a:lstStyle/>
          <a:p>
            <a:pPr>
              <a:spcAft>
                <a:spcPts val="600"/>
              </a:spcAft>
            </a:pPr>
            <a:r>
              <a:rPr lang="en-US" sz="2200" b="1" dirty="0"/>
              <a:t>In Conclusion, a Conjecture about possible futures: </a:t>
            </a:r>
          </a:p>
          <a:p>
            <a:pPr>
              <a:spcAft>
                <a:spcPts val="1200"/>
              </a:spcAft>
            </a:pPr>
            <a:r>
              <a:rPr lang="en-US" sz="2200" dirty="0"/>
              <a:t>By cooperatively generating and sharing ideas for doing </a:t>
            </a:r>
            <a:r>
              <a:rPr lang="en-US" sz="2200" b="1" dirty="0"/>
              <a:t>ever-more </a:t>
            </a:r>
            <a:r>
              <a:rPr lang="en-US" sz="2200" dirty="0"/>
              <a:t>with</a:t>
            </a:r>
            <a:r>
              <a:rPr lang="en-US" sz="2200" b="1" dirty="0"/>
              <a:t> ever-less</a:t>
            </a:r>
            <a:r>
              <a:rPr lang="en-US" sz="2200" dirty="0"/>
              <a:t>, the incoming wave of techno-social innovation has the stunning potential of:</a:t>
            </a:r>
          </a:p>
          <a:p>
            <a:pPr marL="457200" indent="-457200">
              <a:spcAft>
                <a:spcPts val="600"/>
              </a:spcAft>
              <a:buAutoNum type="arabicParenBoth"/>
            </a:pPr>
            <a:r>
              <a:rPr lang="en-US" sz="2200" dirty="0"/>
              <a:t>Sustainably providing </a:t>
            </a:r>
            <a:r>
              <a:rPr lang="en-US" sz="2200" b="1" dirty="0">
                <a:solidFill>
                  <a:srgbClr val="00B0F0"/>
                </a:solidFill>
              </a:rPr>
              <a:t>ever-increasing</a:t>
            </a:r>
            <a:r>
              <a:rPr lang="en-US" sz="2200" dirty="0"/>
              <a:t> infrastructural functionality and life experiential-amplification per person, </a:t>
            </a:r>
          </a:p>
          <a:p>
            <a:pPr marL="457200" indent="-457200">
              <a:spcAft>
                <a:spcPts val="600"/>
              </a:spcAft>
              <a:buAutoNum type="arabicParenBoth"/>
            </a:pPr>
            <a:r>
              <a:rPr lang="en-US" sz="2200" dirty="0"/>
              <a:t>While consuming </a:t>
            </a:r>
            <a:r>
              <a:rPr lang="en-US" sz="2200" b="1" dirty="0">
                <a:solidFill>
                  <a:srgbClr val="00B050"/>
                </a:solidFill>
              </a:rPr>
              <a:t>ever-decreasing</a:t>
            </a:r>
            <a:r>
              <a:rPr lang="en-US" sz="2200" dirty="0"/>
              <a:t> energy and material resources per person</a:t>
            </a:r>
          </a:p>
          <a:p>
            <a:pPr marL="457200" indent="-457200">
              <a:spcAft>
                <a:spcPts val="600"/>
              </a:spcAft>
              <a:buAutoNum type="arabicParenBoth"/>
            </a:pPr>
            <a:r>
              <a:rPr lang="en-US" sz="2200" dirty="0"/>
              <a:t>Thus beginning the </a:t>
            </a:r>
            <a:r>
              <a:rPr lang="en-US" sz="2200" b="1" dirty="0">
                <a:solidFill>
                  <a:srgbClr val="FF0000"/>
                </a:solidFill>
              </a:rPr>
              <a:t>reigning-in</a:t>
            </a:r>
            <a:r>
              <a:rPr lang="en-US" sz="2200" dirty="0"/>
              <a:t> of our unsustainable over-use of planet earth</a:t>
            </a:r>
          </a:p>
          <a:p>
            <a:pPr marL="457200" indent="-457200">
              <a:spcAft>
                <a:spcPts val="1200"/>
              </a:spcAft>
              <a:buAutoNum type="arabicParenBoth"/>
            </a:pPr>
            <a:r>
              <a:rPr lang="en-US" sz="2200" dirty="0"/>
              <a:t>While simultaneously</a:t>
            </a:r>
            <a:r>
              <a:rPr lang="en-US" sz="2200" b="1" dirty="0"/>
              <a:t> </a:t>
            </a:r>
            <a:r>
              <a:rPr lang="en-US" sz="2200" b="1" dirty="0">
                <a:solidFill>
                  <a:srgbClr val="7030A0"/>
                </a:solidFill>
              </a:rPr>
              <a:t>opening-up</a:t>
            </a:r>
            <a:r>
              <a:rPr lang="en-US" sz="2200" b="1" dirty="0"/>
              <a:t> </a:t>
            </a:r>
            <a:r>
              <a:rPr lang="en-US" sz="2200" dirty="0"/>
              <a:t>unprecedented explorations of the greatest frontier . . .  the frontier of </a:t>
            </a:r>
            <a:r>
              <a:rPr lang="en-US" sz="2200" b="1" dirty="0">
                <a:solidFill>
                  <a:schemeClr val="accent3">
                    <a:lumMod val="75000"/>
                  </a:schemeClr>
                </a:solidFill>
              </a:rPr>
              <a:t>what it’s possible to do</a:t>
            </a:r>
            <a:r>
              <a:rPr lang="en-US" sz="2200" dirty="0"/>
              <a:t>!</a:t>
            </a:r>
          </a:p>
          <a:p>
            <a:pPr>
              <a:spcAft>
                <a:spcPts val="600"/>
              </a:spcAft>
            </a:pPr>
            <a:r>
              <a:rPr lang="en-US" sz="2200" b="1" dirty="0"/>
              <a:t>Thus we Begin another Renaissance, as we Enter the Techno-Social Age.</a:t>
            </a:r>
          </a:p>
        </p:txBody>
      </p:sp>
    </p:spTree>
    <p:extLst>
      <p:ext uri="{BB962C8B-B14F-4D97-AF65-F5344CB8AC3E}">
        <p14:creationId xmlns:p14="http://schemas.microsoft.com/office/powerpoint/2010/main" val="14792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6416" y="512574"/>
            <a:ext cx="7401217" cy="750975"/>
          </a:xfrm>
          <a:prstGeom prst="rect">
            <a:avLst/>
          </a:prstGeom>
        </p:spPr>
        <p:txBody>
          <a:bodyPr wrap="square">
            <a:spAutoFit/>
          </a:bodyPr>
          <a:lstStyle/>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as OSTP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reveals women in STEM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being 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1493517" y="5857013"/>
            <a:ext cx="9012936" cy="685188"/>
          </a:xfrm>
          <a:prstGeom prst="rect">
            <a:avLst/>
          </a:prstGeom>
        </p:spPr>
        <p:txBody>
          <a:bodyPr wrap="square">
            <a:spAutoFit/>
          </a:bodyPr>
          <a:lstStyle/>
          <a:p>
            <a:pPr algn="ctr">
              <a:lnSpc>
                <a:spcPct val="107000"/>
              </a:lnSpc>
              <a:spcBef>
                <a:spcPts val="600"/>
              </a:spcBef>
            </a:pPr>
            <a:r>
              <a:rPr lang="en-US" sz="1200" u="sng" dirty="0">
                <a:hlinkClick r:id="rId7"/>
              </a:rPr>
              <a:t>http://www.youtube.com/watch?v=fHyRdAyqV5c&amp;t=0m1s</a:t>
            </a:r>
          </a:p>
          <a:p>
            <a:pPr algn="ctr">
              <a:lnSpc>
                <a:spcPct val="107000"/>
              </a:lnSpc>
            </a:pPr>
            <a:r>
              <a:rPr lang="en-US" sz="1200" dirty="0">
                <a:hlinkClick r:id="rId5"/>
              </a:rPr>
              <a:t>http://boingboing.net/2015/05/08/cto-megan-smith-explains-how-w.html</a:t>
            </a:r>
            <a:endParaRPr lang="en-US" sz="1200" dirty="0"/>
          </a:p>
          <a:p>
            <a:pPr algn="ctr">
              <a:lnSpc>
                <a:spcPct val="107000"/>
              </a:lnSpc>
            </a:pPr>
            <a:r>
              <a:rPr lang="en-US" sz="1200" dirty="0">
                <a:hlinkClick r:id="rId8"/>
              </a:rPr>
              <a:t>http://www.charlierose.com/watch/60554078</a:t>
            </a:r>
            <a:r>
              <a:rPr lang="en-US" sz="1200" dirty="0"/>
              <a:t>  (4-28-15)</a:t>
            </a:r>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Finally, a personal perspective on “Our Travels Through Time”. . . </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change the future, start living as if you’re already there!</a:t>
            </a:r>
            <a:r>
              <a:rPr lang="en-US" sz="2000" dirty="0"/>
              <a:t>”</a:t>
            </a:r>
          </a:p>
          <a:p>
            <a:pPr algn="r"/>
            <a:r>
              <a:rPr lang="en-US" dirty="0">
                <a:solidFill>
                  <a:schemeClr val="bg1">
                    <a:lumMod val="50000"/>
                  </a:schemeClr>
                </a:solidFill>
              </a:rPr>
              <a:t>– Lynn Conway</a:t>
            </a: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a:hlinkClick r:id="rId2"/>
              </a:rPr>
              <a:t>Source</a:t>
            </a:r>
            <a:endParaRPr lang="en-US" sz="1100" dirty="0"/>
          </a:p>
        </p:txBody>
      </p:sp>
    </p:spTree>
    <p:extLst>
      <p:ext uri="{BB962C8B-B14F-4D97-AF65-F5344CB8AC3E}">
        <p14:creationId xmlns:p14="http://schemas.microsoft.com/office/powerpoint/2010/main" val="35257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89" y="1012718"/>
            <a:ext cx="4663247" cy="1477328"/>
          </a:xfrm>
          <a:prstGeom prst="rect">
            <a:avLst/>
          </a:prstGeom>
        </p:spPr>
        <p:txBody>
          <a:bodyPr wrap="square">
            <a:spAutoFit/>
          </a:bodyPr>
          <a:lstStyle/>
          <a:p>
            <a:r>
              <a:rPr lang="en-US" dirty="0"/>
              <a:t>Although four women worked on the Macintosh team in the 1980s, not a single one was cast in the 2013 biopic </a:t>
            </a:r>
            <a:r>
              <a:rPr lang="en-US" i="1" dirty="0"/>
              <a:t>Jobs</a:t>
            </a:r>
            <a:r>
              <a:rPr lang="en-US" dirty="0"/>
              <a:t> with Ashton Kutcher. Even worse, all seven men who worked on the project had speaking roles in the film.</a:t>
            </a:r>
          </a:p>
        </p:txBody>
      </p:sp>
      <p:sp>
        <p:nvSpPr>
          <p:cNvPr id="6" name="Rectangle 5"/>
          <p:cNvSpPr/>
          <p:nvPr/>
        </p:nvSpPr>
        <p:spPr>
          <a:xfrm>
            <a:off x="1830639" y="4272217"/>
            <a:ext cx="6295266" cy="1261884"/>
          </a:xfrm>
          <a:prstGeom prst="rect">
            <a:avLst/>
          </a:prstGeom>
        </p:spPr>
        <p:txBody>
          <a:bodyPr wrap="square">
            <a:spAutoFit/>
          </a:bodyPr>
          <a:lstStyle/>
          <a:p>
            <a:r>
              <a:rPr lang="en-US" sz="1900" dirty="0"/>
              <a:t>It’s not just that women have a harder time breaking into STEM fields, </a:t>
            </a:r>
            <a:r>
              <a:rPr lang="en-US" sz="1900" b="1" dirty="0"/>
              <a:t>it’s that the many contributions they </a:t>
            </a:r>
            <a:r>
              <a:rPr lang="en-US" sz="1900" b="1" i="1" dirty="0"/>
              <a:t>do</a:t>
            </a:r>
            <a:r>
              <a:rPr lang="en-US" sz="1900" b="1" dirty="0"/>
              <a:t> make aren’t celebrated.</a:t>
            </a:r>
            <a:r>
              <a:rPr lang="en-US" sz="1900" dirty="0"/>
              <a:t>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338" y="2699091"/>
            <a:ext cx="1870638" cy="2773455"/>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004" y="1135781"/>
            <a:ext cx="3284551" cy="2708529"/>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2492517" y="696108"/>
            <a:ext cx="7029873" cy="707886"/>
          </a:xfrm>
          <a:prstGeom prst="rect">
            <a:avLst/>
          </a:prstGeom>
          <a:noFill/>
        </p:spPr>
        <p:txBody>
          <a:bodyPr wrap="none" rtlCol="0">
            <a:spAutoFit/>
          </a:bodyPr>
          <a:lstStyle/>
          <a:p>
            <a:pPr algn="ctr"/>
            <a:r>
              <a:rPr lang="en-US" sz="2000" dirty="0"/>
              <a:t>This effect is seen throughout the history of women in science, </a:t>
            </a:r>
          </a:p>
          <a:p>
            <a:pPr algn="ctr"/>
            <a:r>
              <a:rPr lang="en-US" sz="2000" dirty="0"/>
              <a:t>as reported by </a:t>
            </a:r>
            <a:r>
              <a:rPr lang="en-US" sz="2000" dirty="0">
                <a:hlinkClick r:id="rId3"/>
              </a:rPr>
              <a:t>Margaret </a:t>
            </a:r>
            <a:r>
              <a:rPr lang="en-US" sz="2000" dirty="0" err="1">
                <a:hlinkClick r:id="rId3"/>
              </a:rPr>
              <a:t>Rossiter</a:t>
            </a:r>
            <a:r>
              <a:rPr lang="en-US" sz="2000" dirty="0"/>
              <a:t> in </a:t>
            </a:r>
            <a:r>
              <a:rPr lang="en-US" sz="2000" i="1" dirty="0">
                <a:hlinkClick r:id="rId4"/>
              </a:rPr>
              <a:t>Women Scientists in America</a:t>
            </a:r>
            <a:r>
              <a:rPr lang="en-US" sz="2000" i="1" dirty="0"/>
              <a:t>. </a:t>
            </a:r>
          </a:p>
        </p:txBody>
      </p:sp>
      <p:sp>
        <p:nvSpPr>
          <p:cNvPr id="5" name="TextBox 4"/>
          <p:cNvSpPr txBox="1"/>
          <p:nvPr/>
        </p:nvSpPr>
        <p:spPr>
          <a:xfrm>
            <a:off x="1682576" y="5627058"/>
            <a:ext cx="8806385" cy="400110"/>
          </a:xfrm>
          <a:prstGeom prst="rect">
            <a:avLst/>
          </a:prstGeom>
          <a:noFill/>
        </p:spPr>
        <p:txBody>
          <a:bodyPr wrap="none" rtlCol="0">
            <a:spAutoFit/>
          </a:bodyPr>
          <a:lstStyle/>
          <a:p>
            <a:pPr algn="ctr"/>
            <a:r>
              <a:rPr lang="en-US" sz="2000" dirty="0"/>
              <a:t>Her volumes document numerous detailed case-studies of such historical erasures.</a:t>
            </a:r>
          </a:p>
        </p:txBody>
      </p:sp>
    </p:spTree>
    <p:extLst>
      <p:ext uri="{BB962C8B-B14F-4D97-AF65-F5344CB8AC3E}">
        <p14:creationId xmlns:p14="http://schemas.microsoft.com/office/powerpoint/2010/main" val="6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253" y="1379067"/>
            <a:ext cx="8470450" cy="3477875"/>
          </a:xfrm>
          <a:prstGeom prst="rect">
            <a:avLst/>
          </a:prstGeom>
        </p:spPr>
        <p:txBody>
          <a:bodyPr wrap="square">
            <a:spAutoFit/>
          </a:bodyPr>
          <a:lstStyle/>
          <a:p>
            <a:pPr algn="just"/>
            <a:r>
              <a:rPr lang="en-US" sz="2000" dirty="0"/>
              <a:t>In 1993 </a:t>
            </a:r>
            <a:r>
              <a:rPr lang="en-US" sz="2000" dirty="0" err="1"/>
              <a:t>Rossiter</a:t>
            </a:r>
            <a:r>
              <a:rPr lang="en-US" sz="2000" dirty="0"/>
              <a:t> coined the term “</a:t>
            </a:r>
            <a:r>
              <a:rPr lang="en-US" sz="2000" dirty="0">
                <a:hlinkClick r:id="rId2" tooltip="Matilda effect"/>
              </a:rPr>
              <a:t>Matilda effect</a:t>
            </a:r>
            <a:r>
              <a:rPr lang="en-US" sz="2000" dirty="0"/>
              <a:t>” for the systematic repression and denial of the contributions of women scientists, whose work is often attributed to their male colleagues. </a:t>
            </a:r>
          </a:p>
          <a:p>
            <a:pPr algn="just"/>
            <a:endParaRPr lang="en-US" sz="2000" dirty="0"/>
          </a:p>
          <a:p>
            <a:pPr algn="just"/>
            <a:r>
              <a:rPr lang="en-US" sz="2000" dirty="0"/>
              <a:t>This is analogous to the term "</a:t>
            </a:r>
            <a:r>
              <a:rPr lang="en-US" sz="2000" dirty="0">
                <a:hlinkClick r:id="rId3"/>
              </a:rPr>
              <a:t>Matthew effect</a:t>
            </a:r>
            <a:r>
              <a:rPr lang="en-US" sz="2000" dirty="0"/>
              <a:t>“, coined by Robert K. Merton in 1968, describing how eminent scientists often get more credit than a lesser-known researcher, even if their work is similar. </a:t>
            </a:r>
          </a:p>
          <a:p>
            <a:pPr algn="just"/>
            <a:endParaRPr lang="en-US" sz="2000" dirty="0"/>
          </a:p>
          <a:p>
            <a:pPr algn="just"/>
            <a:r>
              <a:rPr lang="en-US" sz="2000" dirty="0"/>
              <a:t>For example, a prize will almost always be awarded to the most senior researcher involved in a project, even if the work was all done by a grad student. </a:t>
            </a:r>
          </a:p>
          <a:p>
            <a:pPr algn="just"/>
            <a:endParaRPr lang="en-US" sz="2000" dirty="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18619</TotalTime>
  <Words>4951</Words>
  <Application>Microsoft Office PowerPoint</Application>
  <PresentationFormat>Widescreen</PresentationFormat>
  <Paragraphs>435</Paragraphs>
  <Slides>60</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610</cp:revision>
  <dcterms:created xsi:type="dcterms:W3CDTF">2015-04-09T14:43:49Z</dcterms:created>
  <dcterms:modified xsi:type="dcterms:W3CDTF">2016-07-09T20:47:32Z</dcterms:modified>
</cp:coreProperties>
</file>