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419" r:id="rId2"/>
    <p:sldId id="439" r:id="rId3"/>
    <p:sldId id="456" r:id="rId4"/>
    <p:sldId id="445" r:id="rId5"/>
    <p:sldId id="426" r:id="rId6"/>
    <p:sldId id="431" r:id="rId7"/>
    <p:sldId id="430" r:id="rId8"/>
    <p:sldId id="421" r:id="rId9"/>
    <p:sldId id="396" r:id="rId10"/>
    <p:sldId id="399" r:id="rId11"/>
    <p:sldId id="400" r:id="rId12"/>
    <p:sldId id="401" r:id="rId13"/>
    <p:sldId id="403" r:id="rId14"/>
    <p:sldId id="405" r:id="rId15"/>
    <p:sldId id="407" r:id="rId16"/>
    <p:sldId id="408" r:id="rId17"/>
    <p:sldId id="409" r:id="rId18"/>
    <p:sldId id="410" r:id="rId19"/>
    <p:sldId id="411" r:id="rId20"/>
    <p:sldId id="412" r:id="rId21"/>
    <p:sldId id="413" r:id="rId22"/>
    <p:sldId id="414" r:id="rId23"/>
    <p:sldId id="415" r:id="rId24"/>
    <p:sldId id="427" r:id="rId25"/>
    <p:sldId id="440" r:id="rId26"/>
    <p:sldId id="418" r:id="rId27"/>
    <p:sldId id="441" r:id="rId28"/>
    <p:sldId id="433" r:id="rId29"/>
    <p:sldId id="424" r:id="rId30"/>
    <p:sldId id="425" r:id="rId31"/>
    <p:sldId id="428" r:id="rId32"/>
    <p:sldId id="434" r:id="rId33"/>
    <p:sldId id="446" r:id="rId34"/>
    <p:sldId id="404" r:id="rId35"/>
    <p:sldId id="429" r:id="rId36"/>
    <p:sldId id="449" r:id="rId37"/>
    <p:sldId id="437" r:id="rId38"/>
    <p:sldId id="436" r:id="rId39"/>
    <p:sldId id="438" r:id="rId40"/>
    <p:sldId id="442" r:id="rId41"/>
    <p:sldId id="448" r:id="rId42"/>
    <p:sldId id="450" r:id="rId43"/>
    <p:sldId id="457" r:id="rId44"/>
    <p:sldId id="443" r:id="rId45"/>
    <p:sldId id="31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40" autoAdjust="0"/>
    <p:restoredTop sz="93716" autoAdjust="0"/>
  </p:normalViewPr>
  <p:slideViewPr>
    <p:cSldViewPr snapToGrid="0">
      <p:cViewPr varScale="1">
        <p:scale>
          <a:sx n="59" d="100"/>
          <a:sy n="59" d="100"/>
        </p:scale>
        <p:origin x="408" y="56"/>
      </p:cViewPr>
      <p:guideLst/>
    </p:cSldViewPr>
  </p:slideViewPr>
  <p:notesTextViewPr>
    <p:cViewPr>
      <p:scale>
        <a:sx n="1" d="1"/>
        <a:sy n="1" d="1"/>
      </p:scale>
      <p:origin x="0" y="0"/>
    </p:cViewPr>
  </p:notesTextViewPr>
  <p:sorterViewPr>
    <p:cViewPr>
      <p:scale>
        <a:sx n="100" d="100"/>
        <a:sy n="100" d="100"/>
      </p:scale>
      <p:origin x="0" y="-13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60984-2B4E-4909-83B3-A309576FED78}" type="datetimeFigureOut">
              <a:rPr lang="en-US" smtClean="0"/>
              <a:t>6/10/2015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AE0DD-056C-4D04-94F6-5D24E7FB566F}" type="slidenum">
              <a:rPr lang="en-US" smtClean="0"/>
              <a:t>‹#›</a:t>
            </a:fld>
            <a:endParaRPr lang="en-US"/>
          </a:p>
        </p:txBody>
      </p:sp>
    </p:spTree>
    <p:extLst>
      <p:ext uri="{BB962C8B-B14F-4D97-AF65-F5344CB8AC3E}">
        <p14:creationId xmlns:p14="http://schemas.microsoft.com/office/powerpoint/2010/main" val="741956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2</a:t>
            </a:fld>
            <a:endParaRPr lang="en-US"/>
          </a:p>
        </p:txBody>
      </p:sp>
    </p:spTree>
    <p:extLst>
      <p:ext uri="{BB962C8B-B14F-4D97-AF65-F5344CB8AC3E}">
        <p14:creationId xmlns:p14="http://schemas.microsoft.com/office/powerpoint/2010/main" val="1857398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33</a:t>
            </a:fld>
            <a:endParaRPr lang="en-US"/>
          </a:p>
        </p:txBody>
      </p:sp>
    </p:spTree>
    <p:extLst>
      <p:ext uri="{BB962C8B-B14F-4D97-AF65-F5344CB8AC3E}">
        <p14:creationId xmlns:p14="http://schemas.microsoft.com/office/powerpoint/2010/main" val="1352131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36</a:t>
            </a:fld>
            <a:endParaRPr lang="en-US"/>
          </a:p>
        </p:txBody>
      </p:sp>
    </p:spTree>
    <p:extLst>
      <p:ext uri="{BB962C8B-B14F-4D97-AF65-F5344CB8AC3E}">
        <p14:creationId xmlns:p14="http://schemas.microsoft.com/office/powerpoint/2010/main" val="4265311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4</a:t>
            </a:fld>
            <a:endParaRPr lang="en-US"/>
          </a:p>
        </p:txBody>
      </p:sp>
    </p:spTree>
    <p:extLst>
      <p:ext uri="{BB962C8B-B14F-4D97-AF65-F5344CB8AC3E}">
        <p14:creationId xmlns:p14="http://schemas.microsoft.com/office/powerpoint/2010/main" val="1307878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9</a:t>
            </a:fld>
            <a:endParaRPr lang="en-US"/>
          </a:p>
        </p:txBody>
      </p:sp>
    </p:spTree>
    <p:extLst>
      <p:ext uri="{BB962C8B-B14F-4D97-AF65-F5344CB8AC3E}">
        <p14:creationId xmlns:p14="http://schemas.microsoft.com/office/powerpoint/2010/main" val="1359139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12</a:t>
            </a:fld>
            <a:endParaRPr lang="en-US"/>
          </a:p>
        </p:txBody>
      </p:sp>
    </p:spTree>
    <p:extLst>
      <p:ext uri="{BB962C8B-B14F-4D97-AF65-F5344CB8AC3E}">
        <p14:creationId xmlns:p14="http://schemas.microsoft.com/office/powerpoint/2010/main" val="3042969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14</a:t>
            </a:fld>
            <a:endParaRPr lang="en-US"/>
          </a:p>
        </p:txBody>
      </p:sp>
    </p:spTree>
    <p:extLst>
      <p:ext uri="{BB962C8B-B14F-4D97-AF65-F5344CB8AC3E}">
        <p14:creationId xmlns:p14="http://schemas.microsoft.com/office/powerpoint/2010/main" val="2128735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17</a:t>
            </a:fld>
            <a:endParaRPr lang="en-US"/>
          </a:p>
        </p:txBody>
      </p:sp>
    </p:spTree>
    <p:extLst>
      <p:ext uri="{BB962C8B-B14F-4D97-AF65-F5344CB8AC3E}">
        <p14:creationId xmlns:p14="http://schemas.microsoft.com/office/powerpoint/2010/main" val="2022589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9A5AA3-B717-4A9F-9700-F19183AFFEC8}" type="slidenum">
              <a:rPr lang="en-US" smtClean="0"/>
              <a:t>22</a:t>
            </a:fld>
            <a:endParaRPr lang="en-US"/>
          </a:p>
        </p:txBody>
      </p:sp>
    </p:spTree>
    <p:extLst>
      <p:ext uri="{BB962C8B-B14F-4D97-AF65-F5344CB8AC3E}">
        <p14:creationId xmlns:p14="http://schemas.microsoft.com/office/powerpoint/2010/main" val="3639806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9A5AA3-B717-4A9F-9700-F19183AFFEC8}" type="slidenum">
              <a:rPr lang="en-US" smtClean="0"/>
              <a:t>23</a:t>
            </a:fld>
            <a:endParaRPr lang="en-US"/>
          </a:p>
        </p:txBody>
      </p:sp>
    </p:spTree>
    <p:extLst>
      <p:ext uri="{BB962C8B-B14F-4D97-AF65-F5344CB8AC3E}">
        <p14:creationId xmlns:p14="http://schemas.microsoft.com/office/powerpoint/2010/main" val="580143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28</a:t>
            </a:fld>
            <a:endParaRPr lang="en-US"/>
          </a:p>
        </p:txBody>
      </p:sp>
    </p:spTree>
    <p:extLst>
      <p:ext uri="{BB962C8B-B14F-4D97-AF65-F5344CB8AC3E}">
        <p14:creationId xmlns:p14="http://schemas.microsoft.com/office/powerpoint/2010/main" val="3406814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8FDC4D-8148-43CC-93B8-E7BA9241A395}" type="datetimeFigureOut">
              <a:rPr lang="en-US" smtClean="0"/>
              <a:t>6/10/2015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814509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8FDC4D-8148-43CC-93B8-E7BA9241A395}" type="datetimeFigureOut">
              <a:rPr lang="en-US" smtClean="0"/>
              <a:t>6/10/2015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85988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8FDC4D-8148-43CC-93B8-E7BA9241A395}" type="datetimeFigureOut">
              <a:rPr lang="en-US" smtClean="0"/>
              <a:t>6/10/2015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321994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8FDC4D-8148-43CC-93B8-E7BA9241A395}" type="datetimeFigureOut">
              <a:rPr lang="en-US" smtClean="0"/>
              <a:t>6/10/2015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917078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8FDC4D-8148-43CC-93B8-E7BA9241A395}" type="datetimeFigureOut">
              <a:rPr lang="en-US" smtClean="0"/>
              <a:t>6/10/2015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301209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8FDC4D-8148-43CC-93B8-E7BA9241A395}" type="datetimeFigureOut">
              <a:rPr lang="en-US" smtClean="0"/>
              <a:t>6/10/2015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725126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8FDC4D-8148-43CC-93B8-E7BA9241A395}" type="datetimeFigureOut">
              <a:rPr lang="en-US" smtClean="0"/>
              <a:t>6/10/2015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367158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8FDC4D-8148-43CC-93B8-E7BA9241A395}" type="datetimeFigureOut">
              <a:rPr lang="en-US" smtClean="0"/>
              <a:t>6/10/2015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3859309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8FDC4D-8148-43CC-93B8-E7BA9241A395}" type="datetimeFigureOut">
              <a:rPr lang="en-US" smtClean="0"/>
              <a:t>6/10/2015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955607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8FDC4D-8148-43CC-93B8-E7BA9241A395}" type="datetimeFigureOut">
              <a:rPr lang="en-US" smtClean="0"/>
              <a:t>6/10/2015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3685821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8FDC4D-8148-43CC-93B8-E7BA9241A395}" type="datetimeFigureOut">
              <a:rPr lang="en-US" smtClean="0"/>
              <a:t>6/10/2015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253300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FDC4D-8148-43CC-93B8-E7BA9241A395}" type="datetimeFigureOut">
              <a:rPr lang="en-US" smtClean="0"/>
              <a:t>6/10/2015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B6611-FCB3-4A45-B1E9-E27BFB2FF168}" type="slidenum">
              <a:rPr lang="en-US" smtClean="0"/>
              <a:t>‹#›</a:t>
            </a:fld>
            <a:endParaRPr lang="en-US"/>
          </a:p>
        </p:txBody>
      </p:sp>
    </p:spTree>
    <p:extLst>
      <p:ext uri="{BB962C8B-B14F-4D97-AF65-F5344CB8AC3E}">
        <p14:creationId xmlns:p14="http://schemas.microsoft.com/office/powerpoint/2010/main" val="394428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whitehouse.gov/administration/eop/ostp/about/leadershipstaff/smith" TargetMode="External"/><Relationship Id="rId2" Type="http://schemas.openxmlformats.org/officeDocument/2006/relationships/hyperlink" Target="http://www.lynnconway.com/" TargetMode="External"/><Relationship Id="rId1" Type="http://schemas.openxmlformats.org/officeDocument/2006/relationships/slideLayout" Target="../slideLayouts/slideLayout7.xml"/><Relationship Id="rId4" Type="http://schemas.openxmlformats.org/officeDocument/2006/relationships/hyperlink" Target="http://boingboing.net/2015/05/08/cto-megan-smith-explains-how-w.html"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en.wikipedia.org/wiki/Photolithography" TargetMode="External"/><Relationship Id="rId2" Type="http://schemas.openxmlformats.org/officeDocument/2006/relationships/hyperlink" Target="http://www.nobelprize.org/educational/physics/integrated_circuit/history/" TargetMode="Externa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hyperlink" Target="http://www.digibarn.com/collections/diagrams/ethernet-original/" TargetMode="External"/><Relationship Id="rId3" Type="http://schemas.openxmlformats.org/officeDocument/2006/relationships/hyperlink" Target="http://en.wikipedia.org/wiki/Ethernet" TargetMode="External"/><Relationship Id="rId7" Type="http://schemas.openxmlformats.org/officeDocument/2006/relationships/hyperlink" Target="http://commons.wikimedia.org/wiki/File:Xerox_Alto_mit_Rechner.JPG" TargetMode="External"/><Relationship Id="rId12" Type="http://schemas.openxmlformats.org/officeDocument/2006/relationships/hyperlink" Target="http://www.explainthatstuff.com/laserprinters.html" TargetMode="External"/><Relationship Id="rId2" Type="http://schemas.openxmlformats.org/officeDocument/2006/relationships/hyperlink" Target="http://www.computerhistory.org/revolution/input-output/14/347" TargetMode="External"/><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hyperlink" Target="http://en.wikipedia.org/wiki/ARPANET" TargetMode="External"/><Relationship Id="rId5" Type="http://schemas.openxmlformats.org/officeDocument/2006/relationships/image" Target="../media/image9.gif"/><Relationship Id="rId10" Type="http://schemas.openxmlformats.org/officeDocument/2006/relationships/image" Target="../media/image12.png"/><Relationship Id="rId4" Type="http://schemas.openxmlformats.org/officeDocument/2006/relationships/hyperlink" Target="http://en.wikipedia.org/wiki/Laser_printing" TargetMode="External"/><Relationship Id="rId9" Type="http://schemas.openxmlformats.org/officeDocument/2006/relationships/hyperlink" Target="http://en.wikipedia.org/wiki/Robert_Metcalfe"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en.wikipedia.org/wiki/Microprocessor" TargetMode="External"/><Relationship Id="rId3" Type="http://schemas.openxmlformats.org/officeDocument/2006/relationships/hyperlink" Target="http://i.ytimg.com/vi/DOeSvmImYOY/maxresdefault.jpg" TargetMode="External"/><Relationship Id="rId7" Type="http://schemas.openxmlformats.org/officeDocument/2006/relationships/hyperlink" Target="http://www.intel.com/content/www/us/en/history/museum-story-of-intel-4004.html"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hyperlink" Target="http://www.cpu-zone.com/4004.htm" TargetMode="External"/><Relationship Id="rId4" Type="http://schemas.openxmlformats.org/officeDocument/2006/relationships/image" Target="../media/image13.jpg"/><Relationship Id="rId9" Type="http://schemas.openxmlformats.org/officeDocument/2006/relationships/hyperlink" Target="http://en.wikipedia.org/wiki/Transistor_coun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en.wikipedia.org/wiki/Gordon_Moore" TargetMode="External"/><Relationship Id="rId1" Type="http://schemas.openxmlformats.org/officeDocument/2006/relationships/slideLayout" Target="../slideLayouts/slideLayout7.xml"/><Relationship Id="rId6" Type="http://schemas.openxmlformats.org/officeDocument/2006/relationships/hyperlink" Target="http://ai.eecs.umich.edu/people/conway/VLSI/BackgroundContext/Sutherland_Letter.html" TargetMode="External"/><Relationship Id="rId5" Type="http://schemas.openxmlformats.org/officeDocument/2006/relationships/hyperlink" Target="http://www.intel.com/content/www/us/en/silicon-innovations/moores-law-technology.html" TargetMode="External"/><Relationship Id="rId4" Type="http://schemas.openxmlformats.org/officeDocument/2006/relationships/hyperlink" Target="http://en.wikipedia.org/wiki/Carver_Mea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hyperlink" Target="http://ai.eecs.umich.edu/people/conway/VLSI/VLSIText/PP-V1/V1.pdf"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ai.eecs.umich.edu/people/conway/VLSI/VLSIarchive.html" TargetMode="External"/><Relationship Id="rId5" Type="http://schemas.openxmlformats.org/officeDocument/2006/relationships/hyperlink" Target="http://ai.eecs.umich.edu/people/conway/VLSI/VLSIarchive.mainlinks.html" TargetMode="Externa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hyperlink" Target="http://ai.eecs.umich.edu/people/conway/VLSI/VLSIText/VLSIText.html" TargetMode="Externa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hyperlink" Target="http://ai.eecs.umich.edu/people/conway/VLSI/VLSIarchive.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ai.eecs.umich.edu/people/conway/VLSI/VLSI.archive.spreadsheet.htm" TargetMode="External"/><Relationship Id="rId1" Type="http://schemas.openxmlformats.org/officeDocument/2006/relationships/slideLayout" Target="../slideLayouts/slideLayout7.xml"/><Relationship Id="rId4" Type="http://schemas.openxmlformats.org/officeDocument/2006/relationships/hyperlink" Target="http://www.edn.com/electronics-blogs/other/4307325/The-book-that-changed-everything"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hyperlink" Target="http://ai.eecs.umich.edu/people/conway/VLSI/ImplGuide2/ImplGuide2ndEd.html" TargetMode="External"/><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hyperlink" Target="http://ai.eecs.umich.edu/people/conway/VLSI/MPCAdv/MPCAdv.html" TargetMode="External"/><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hyperlink" Target="http://ai.eecs.umich.edu/people/conway/VLSI/MPCAdv/MPCAdv.pdf" TargetMode="External"/><Relationship Id="rId9" Type="http://schemas.openxmlformats.org/officeDocument/2006/relationships/image" Target="../media/image29.jpeg"/></Relationships>
</file>

<file path=ppt/slides/_rels/slide18.xml.rels><?xml version="1.0" encoding="UTF-8" standalone="yes"?>
<Relationships xmlns="http://schemas.openxmlformats.org/package/2006/relationships"><Relationship Id="rId8" Type="http://schemas.openxmlformats.org/officeDocument/2006/relationships/hyperlink" Target="http://ai.eecs.umich.edu/people/conway/VLSI/MIT78/MIT78.html" TargetMode="External"/><Relationship Id="rId3" Type="http://schemas.openxmlformats.org/officeDocument/2006/relationships/image" Target="../media/image31.JPG"/><Relationship Id="rId7" Type="http://schemas.openxmlformats.org/officeDocument/2006/relationships/hyperlink" Target="http://ai.eecs.umich.edu/people/conway/VLSI/ImplGuide2/ImplGuide2ndEd.html" TargetMode="External"/><Relationship Id="rId2" Type="http://schemas.openxmlformats.org/officeDocument/2006/relationships/hyperlink" Target="http://ai.eecs.umich.edu/people/conway/VLSI/MIT78/MIT78.pdf" TargetMode="External"/><Relationship Id="rId1" Type="http://schemas.openxmlformats.org/officeDocument/2006/relationships/slideLayout" Target="../slideLayouts/slideLayout7.xml"/><Relationship Id="rId6" Type="http://schemas.openxmlformats.org/officeDocument/2006/relationships/hyperlink" Target="http://www.britannica.com/EBchecked/topic/565056/Charles-Proteus-Steinmetz" TargetMode="External"/><Relationship Id="rId5" Type="http://schemas.openxmlformats.org/officeDocument/2006/relationships/image" Target="../media/image32.jpeg"/><Relationship Id="rId4" Type="http://schemas.openxmlformats.org/officeDocument/2006/relationships/hyperlink" Target="http://ai.eecs.umich.edu/people/conway/Memoirs/MIT/MIT_Reminiscences.pdf" TargetMode="External"/><Relationship Id="rId9" Type="http://schemas.openxmlformats.org/officeDocument/2006/relationships/hyperlink" Target="http://www.eecs.mit.edu/docs/newsletter/VLSI.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ai.eecs.umich.edu/people/conway/Memoirs/VLSI/Commentaries/A_Paradigm_Shift_Was_Happening_by_Chuck_House.pdf" TargetMode="External"/><Relationship Id="rId1" Type="http://schemas.openxmlformats.org/officeDocument/2006/relationships/slideLayout" Target="../slideLayouts/slideLayout7.xml"/><Relationship Id="rId5" Type="http://schemas.openxmlformats.org/officeDocument/2006/relationships/hyperlink" Target="http://en.wikipedia.org/wiki/Guy_L._Steele_Jr." TargetMode="Externa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gif"/><Relationship Id="rId1" Type="http://schemas.openxmlformats.org/officeDocument/2006/relationships/slideLayout" Target="../slideLayouts/slideLayout2.xml"/><Relationship Id="rId6" Type="http://schemas.openxmlformats.org/officeDocument/2006/relationships/hyperlink" Target="http://ai.eecs.umich.edu/people/conway/Memoirs/MIT/MIT_Reminiscences.pdf" TargetMode="External"/><Relationship Id="rId5" Type="http://schemas.openxmlformats.org/officeDocument/2006/relationships/hyperlink" Target="http://ai.eecs.umich.edu/people/conway/VLSI/MIT78/MIT78.pdf" TargetMode="External"/><Relationship Id="rId4" Type="http://schemas.openxmlformats.org/officeDocument/2006/relationships/hyperlink" Target="http://ai.eecs.umich.edu/people/conway/VLSI/MIT78/MITchipphoto.html"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ai.eecs.umich.edu/people/conway/VLSI/MPCAdv/MPCAdv.pdf" TargetMode="External"/><Relationship Id="rId2" Type="http://schemas.openxmlformats.org/officeDocument/2006/relationships/hyperlink" Target="http://ai.eecs.umich.edu/people/conway/Memoirs/VLSI/Commentaries/A_Paradigm_Shift_Was_Happening_by_Chuck_House.pdf"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8.gif"/><Relationship Id="rId5" Type="http://schemas.openxmlformats.org/officeDocument/2006/relationships/hyperlink" Target="http://ai.eecs.umich.edu/people/conway/VLSI/MPCAdv/MPCAdv.pdf" TargetMode="External"/><Relationship Id="rId4" Type="http://schemas.openxmlformats.org/officeDocument/2006/relationships/hyperlink" Target="http://ai.eecs.umich.edu/people/conway/VLSI/MPCAdv/MPCAdv.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gif"/><Relationship Id="rId5" Type="http://schemas.openxmlformats.org/officeDocument/2006/relationships/hyperlink" Target="http://ai.eecs.umich.edu/people/conway/VLSI/MPCAdv/MPCAdv.pdf" TargetMode="External"/><Relationship Id="rId4" Type="http://schemas.openxmlformats.org/officeDocument/2006/relationships/hyperlink" Target="http://ai.eecs.umich.edu/people/conway/VLSI/MPC79/MPC79Report.pdf"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ai.eecs.umich.edu/people/conway/VLSI/MPCAdv/MPCAdv.pdf" TargetMode="External"/><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hyperlink" Target="http://socialphysics.media.mit.edu/book/" TargetMode="External"/><Relationship Id="rId5" Type="http://schemas.openxmlformats.org/officeDocument/2006/relationships/image" Target="../media/image38.gif"/><Relationship Id="rId4" Type="http://schemas.openxmlformats.org/officeDocument/2006/relationships/hyperlink" Target="http://ai.eecs.umich.edu/people/conway/VLSI/MPCAdv/Instructors.html"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ai.eecs.umich.edu/people/conway/LynnPhotos/Lynn77PARC.jpg" TargetMode="External"/><Relationship Id="rId7" Type="http://schemas.openxmlformats.org/officeDocument/2006/relationships/hyperlink" Target="http://ai.eecs.umich.edu/people/conway/VLSI/MPCAdv/MPCAdv.html" TargetMode="External"/><Relationship Id="rId12" Type="http://schemas.openxmlformats.org/officeDocument/2006/relationships/hyperlink" Target="http://ai.eecs.umich.edu/people/conway/VLSI/VLSI.archive.spreadsheet.htm" TargetMode="External"/><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3.jpeg"/><Relationship Id="rId11" Type="http://schemas.openxmlformats.org/officeDocument/2006/relationships/hyperlink" Target="http://ai.eecs.umich.edu/people/conway/VLSI/VLSIText/PP-V1/V1.pdf" TargetMode="External"/><Relationship Id="rId5" Type="http://schemas.openxmlformats.org/officeDocument/2006/relationships/hyperlink" Target="http://ai.eecs.umich.edu/people/conway/Memoirs/MIT/Figures/MIT78%20ChipSet%20L.jpg" TargetMode="External"/><Relationship Id="rId10" Type="http://schemas.openxmlformats.org/officeDocument/2006/relationships/hyperlink" Target="http://ai.eecs.umich.edu/people/conway/VLSI/MIT78/MIT78.html" TargetMode="External"/><Relationship Id="rId4" Type="http://schemas.openxmlformats.org/officeDocument/2006/relationships/image" Target="../media/image42.jpeg"/><Relationship Id="rId9" Type="http://schemas.openxmlformats.org/officeDocument/2006/relationships/hyperlink" Target="http://ai.eecs.umich.edu/people/conway/VLSI/BackgroundContext/Sutherland_Letter.htm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en.wikipedia.org/wiki/Moore's_law" TargetMode="External"/><Relationship Id="rId2" Type="http://schemas.openxmlformats.org/officeDocument/2006/relationships/hyperlink" Target="http://en.wikipedia.org/wiki/Transistor_count" TargetMode="Externa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hyperlink" Target="http://wallpapersinhq.com/images/big/california-985038.jpg" TargetMode="External"/><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www.huffingtonpost.com/lynn-conway/the-many-shades-of-out_b_3591764.html"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hyperlink" Target="http://www.tmcnet.com/usubmit/2009/04/30/4158801.htm"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ai.eecs.umich.edu/people/conway/Memoirs/VLSI/SSCM/VLSI_Reminiscences.pdf" TargetMode="External"/><Relationship Id="rId1" Type="http://schemas.openxmlformats.org/officeDocument/2006/relationships/slideLayout" Target="../slideLayouts/slideLayout7.xml"/><Relationship Id="rId5" Type="http://schemas.openxmlformats.org/officeDocument/2006/relationships/hyperlink" Target="http://ai.eecs.umich.edu/people/conway/Memoirs/VLSI/Commentaries/Covering_by_Ken_Shepard.pdf" TargetMode="External"/><Relationship Id="rId4" Type="http://schemas.openxmlformats.org/officeDocument/2006/relationships/hyperlink" Target="http://www.huffingtonpost.com/lynn-conway/the-many-shades-of-out_b_3591764.html"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www.engin.umich.edu/college/about/news/stories/2014/december/lynn-conway-to-receive-award" TargetMode="External"/><Relationship Id="rId3" Type="http://schemas.openxmlformats.org/officeDocument/2006/relationships/hyperlink" Target="http://ai.eecs.umich.edu/people/conway/Memoirs/ACS/Lynn_Conway_ACS_Reminiscences.pdf" TargetMode="External"/><Relationship Id="rId7" Type="http://schemas.openxmlformats.org/officeDocument/2006/relationships/hyperlink" Target="http://www.computerhistory.org/fellowawards/hall/bios/Lynn,Conway/" TargetMode="External"/><Relationship Id="rId2" Type="http://schemas.openxmlformats.org/officeDocument/2006/relationships/hyperlink" Target="http://edagraffiti.com/?p=101" TargetMode="External"/><Relationship Id="rId1" Type="http://schemas.openxmlformats.org/officeDocument/2006/relationships/slideLayout" Target="../slideLayouts/slideLayout7.xml"/><Relationship Id="rId6" Type="http://schemas.openxmlformats.org/officeDocument/2006/relationships/hyperlink" Target="http://ai.eecs.umich.edu/people/conway/Memoirs/MIT/MIT_Reminiscences.pdf" TargetMode="External"/><Relationship Id="rId5" Type="http://schemas.openxmlformats.org/officeDocument/2006/relationships/hyperlink" Target="http://www.huffingtonpost.com/lynn-conway/the-many-shades-of-out_b_3591764.html" TargetMode="External"/><Relationship Id="rId4" Type="http://schemas.openxmlformats.org/officeDocument/2006/relationships/hyperlink" Target="http://ai.eecs.umich.edu/people/conway/Memoirs/VLSI/SSCM/VLSI_Reminiscences.pdf"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hyperlink" Target="http://en.wikipedia.org/wiki/Matthew_effect" TargetMode="External"/><Relationship Id="rId2" Type="http://schemas.openxmlformats.org/officeDocument/2006/relationships/hyperlink" Target="http://en.wikipedia.org/wiki/Matilda_effect"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hyperlink" Target="http://ai.eecs.umich.edu/people/conway/Memoirs/VLSI/Commentaries/A_Paradigm_Shift_Was_Happening_by_Chuck_House.pdf"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hyperlink" Target="http://ai.eecs.umich.edu/people/conway/VLSI/MPCAdv/MPCAdv.pdf"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hyperlink" Target="http://www.amazon.com/Evolution-Culture-Animals-Tyler-Bonner/dp/0691023735" TargetMode="External"/><Relationship Id="rId4" Type="http://schemas.openxmlformats.org/officeDocument/2006/relationships/hyperlink" Target="http://en.wikipedia.org/wiki/John_Tyler_Bonner"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amazon.com/Evolution-Culture-Animals-Tyler-Bonner/dp/0691023735" TargetMode="External"/><Relationship Id="rId2" Type="http://schemas.openxmlformats.org/officeDocument/2006/relationships/hyperlink" Target="http://en.wikipedia.org/wiki/John_Tyler_Bonner"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hyperlink" Target="http://ai.eecs.umich.edu/people/conway/Memoirs/MIT/MIT_Reminiscences.pdf" TargetMode="External"/><Relationship Id="rId3" Type="http://schemas.openxmlformats.org/officeDocument/2006/relationships/hyperlink" Target="http://ai.eecs.umich.edu/people/conway/Memoirs/VLSI/SSCM/VLSI_Reminiscences.pdf" TargetMode="External"/><Relationship Id="rId7" Type="http://schemas.openxmlformats.org/officeDocument/2006/relationships/hyperlink" Target="http://www.eecs.mit.edu/docs/newsletter/VLSI.pdf" TargetMode="External"/><Relationship Id="rId2" Type="http://schemas.openxmlformats.org/officeDocument/2006/relationships/hyperlink" Target="http://www.huffingtonpost.com/lynn-conway/the-many-shades-of-out_b_3591764.html" TargetMode="External"/><Relationship Id="rId1" Type="http://schemas.openxmlformats.org/officeDocument/2006/relationships/slideLayout" Target="../slideLayouts/slideLayout7.xml"/><Relationship Id="rId6" Type="http://schemas.openxmlformats.org/officeDocument/2006/relationships/hyperlink" Target="http://ai.eecs.umich.edu/people/conway/Memoirs/VLSI/Lynn_Conway_VLSI_Reminiscences.pdf" TargetMode="External"/><Relationship Id="rId11" Type="http://schemas.openxmlformats.org/officeDocument/2006/relationships/hyperlink" Target="http://www.engin.umich.edu/college/about/news/stories/2014/december/lynn-conway-to-receive-award" TargetMode="External"/><Relationship Id="rId5" Type="http://schemas.openxmlformats.org/officeDocument/2006/relationships/hyperlink" Target="http://ai.eecs.umich.edu/people/conway/Memoirs/VLSI/Commentaries/A_Paradigm_Shift_Was_Happening_by_Chuck_House.pdf" TargetMode="External"/><Relationship Id="rId10" Type="http://schemas.openxmlformats.org/officeDocument/2006/relationships/hyperlink" Target="http://dme.engin.umich.edu/lynnconway/" TargetMode="External"/><Relationship Id="rId4" Type="http://schemas.openxmlformats.org/officeDocument/2006/relationships/hyperlink" Target="http://ai.eecs.umich.edu/people/conway/Memoirs/VLSI/Commentaries/Covering_by_Ken_Shepard.pdf" TargetMode="External"/><Relationship Id="rId9" Type="http://schemas.openxmlformats.org/officeDocument/2006/relationships/hyperlink" Target="http://www.computerhistory.org/fellowawards/hall/bios/Lynn,Conway/"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hyperlink" Target="http://www.charlierose.com/watch/60554078" TargetMode="External"/><Relationship Id="rId3" Type="http://schemas.openxmlformats.org/officeDocument/2006/relationships/slideLayout" Target="../slideLayouts/slideLayout7.xml"/><Relationship Id="rId7" Type="http://schemas.openxmlformats.org/officeDocument/2006/relationships/hyperlink" Target="https://www.youtube.com/watch?v=fHyRdAyqV5c"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hyperlink" Target="http://boingboing.net/2015/05/08/cto-megan-smith-explains-how-w.html" TargetMode="External"/><Relationship Id="rId4" Type="http://schemas.openxmlformats.org/officeDocument/2006/relationships/hyperlink" Target="https://www.whitehouse.gov/administration/eop/ostp/about/leadershipstaff/smith"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en.wikipedia.org/wiki/Jobs_(film)" TargetMode="Externa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hyperlink" Target="http://boingboing.net/2015/05/08/cto-megan-smith-explains-how-w.html"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en.wikipedia.org/wiki/Margaret_W._Rossiter" TargetMode="External"/><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hyperlink" Target="https://jhupbooks.press.jhu.edu/content/women-scientists-america"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en.wikipedia.org/wiki/Matthew_effect" TargetMode="External"/><Relationship Id="rId2" Type="http://schemas.openxmlformats.org/officeDocument/2006/relationships/hyperlink" Target="http://en.wikipedia.org/wiki/Matilda_effect"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5643" y="1075884"/>
            <a:ext cx="8175365" cy="4644733"/>
          </a:xfrm>
          <a:prstGeom prst="rect">
            <a:avLst/>
          </a:prstGeom>
        </p:spPr>
        <p:txBody>
          <a:bodyPr wrap="square">
            <a:spAutoFit/>
          </a:bodyPr>
          <a:lstStyle/>
          <a:p>
            <a:r>
              <a:rPr lang="en-US" sz="3200" b="1" dirty="0" smtClean="0">
                <a:latin typeface="Calibri" panose="020F0502020204030204" pitchFamily="34" charset="0"/>
                <a:ea typeface="Calibri" panose="020F0502020204030204" pitchFamily="34" charset="0"/>
                <a:cs typeface="Times New Roman" panose="02020603050405020304" pitchFamily="18" charset="0"/>
              </a:rPr>
              <a:t>An </a:t>
            </a:r>
            <a:r>
              <a:rPr lang="en-US" sz="3200" b="1" dirty="0">
                <a:latin typeface="Calibri" panose="020F0502020204030204" pitchFamily="34" charset="0"/>
                <a:ea typeface="Calibri" panose="020F0502020204030204" pitchFamily="34" charset="0"/>
                <a:cs typeface="Times New Roman" panose="02020603050405020304" pitchFamily="18" charset="0"/>
              </a:rPr>
              <a:t>Unexpected Woman: </a:t>
            </a:r>
            <a:endParaRPr lang="en-US" sz="3200" b="1" dirty="0" smtClean="0">
              <a:latin typeface="Calibri" panose="020F0502020204030204" pitchFamily="34" charset="0"/>
              <a:ea typeface="Calibri" panose="020F0502020204030204" pitchFamily="34" charset="0"/>
              <a:cs typeface="Times New Roman" panose="02020603050405020304" pitchFamily="18" charset="0"/>
            </a:endParaRPr>
          </a:p>
          <a:p>
            <a:r>
              <a:rPr lang="en-US" sz="3200" b="1" dirty="0" smtClean="0">
                <a:latin typeface="Calibri" panose="020F0502020204030204" pitchFamily="34" charset="0"/>
                <a:ea typeface="Calibri" panose="020F0502020204030204" pitchFamily="34" charset="0"/>
                <a:cs typeface="Times New Roman" panose="02020603050405020304" pitchFamily="18" charset="0"/>
              </a:rPr>
              <a:t>The </a:t>
            </a:r>
            <a:r>
              <a:rPr lang="en-US" sz="3200" b="1" dirty="0">
                <a:latin typeface="Calibri" panose="020F0502020204030204" pitchFamily="34" charset="0"/>
                <a:ea typeface="Calibri" panose="020F0502020204030204" pitchFamily="34" charset="0"/>
                <a:cs typeface="Times New Roman" panose="02020603050405020304" pitchFamily="18" charset="0"/>
              </a:rPr>
              <a:t>Inside Story Behind the VLSI </a:t>
            </a:r>
            <a:r>
              <a:rPr lang="en-US" sz="3200" b="1" dirty="0" smtClean="0">
                <a:latin typeface="Calibri" panose="020F0502020204030204" pitchFamily="34" charset="0"/>
                <a:ea typeface="Calibri" panose="020F0502020204030204" pitchFamily="34" charset="0"/>
                <a:cs typeface="Times New Roman" panose="02020603050405020304" pitchFamily="18" charset="0"/>
              </a:rPr>
              <a:t>Revolution</a:t>
            </a:r>
            <a:r>
              <a:rPr lang="en-US" sz="2800" b="1" dirty="0" smtClean="0">
                <a:latin typeface="Calibri" panose="020F0502020204030204" pitchFamily="34" charset="0"/>
                <a:ea typeface="Calibri" panose="020F0502020204030204" pitchFamily="34" charset="0"/>
                <a:cs typeface="Times New Roman" panose="02020603050405020304" pitchFamily="18" charset="0"/>
              </a:rPr>
              <a:t>*</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pPr>
            <a:r>
              <a:rPr lang="en-US" dirty="0">
                <a:latin typeface="Calibri" panose="020F0502020204030204" pitchFamily="34" charset="0"/>
                <a:ea typeface="Calibri" panose="020F0502020204030204" pitchFamily="34" charset="0"/>
                <a:cs typeface="Times New Roman" panose="02020603050405020304" pitchFamily="18" charset="0"/>
                <a:hlinkClick r:id="rId2"/>
              </a:rPr>
              <a:t>Lynn Conway</a:t>
            </a:r>
            <a:r>
              <a:rPr lang="en-US" dirty="0">
                <a:latin typeface="Calibri" panose="020F0502020204030204" pitchFamily="34" charset="0"/>
                <a:ea typeface="Calibri" panose="020F0502020204030204" pitchFamily="34" charset="0"/>
                <a:cs typeface="Times New Roman" panose="02020603050405020304" pitchFamily="18" charset="0"/>
              </a:rPr>
              <a:t>, Professor of </a:t>
            </a:r>
            <a:r>
              <a:rPr lang="en-US" dirty="0" smtClean="0">
                <a:latin typeface="Calibri" panose="020F0502020204030204" pitchFamily="34" charset="0"/>
                <a:ea typeface="Calibri" panose="020F0502020204030204" pitchFamily="34" charset="0"/>
                <a:cs typeface="Times New Roman" panose="02020603050405020304" pitchFamily="18" charset="0"/>
              </a:rPr>
              <a:t>EECS, </a:t>
            </a:r>
            <a:r>
              <a:rPr lang="en-US" dirty="0">
                <a:latin typeface="Calibri" panose="020F0502020204030204" pitchFamily="34" charset="0"/>
                <a:ea typeface="Calibri" panose="020F0502020204030204" pitchFamily="34" charset="0"/>
                <a:cs typeface="Times New Roman" panose="02020603050405020304" pitchFamily="18" charset="0"/>
              </a:rPr>
              <a:t>Emerita</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University of Michigan, Ann </a:t>
            </a:r>
            <a:r>
              <a:rPr lang="en-US" dirty="0" smtClean="0">
                <a:latin typeface="Calibri" panose="020F0502020204030204" pitchFamily="34" charset="0"/>
                <a:ea typeface="Calibri" panose="020F0502020204030204" pitchFamily="34" charset="0"/>
                <a:cs typeface="Times New Roman" panose="02020603050405020304" pitchFamily="18" charset="0"/>
              </a:rPr>
              <a:t>Arbor</a:t>
            </a:r>
          </a:p>
          <a:p>
            <a:pPr>
              <a:lnSpc>
                <a:spcPct val="107000"/>
              </a:lnSpc>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smtClean="0">
                <a:latin typeface="Calibri" panose="020F0502020204030204" pitchFamily="34" charset="0"/>
                <a:ea typeface="Calibri" panose="020F0502020204030204" pitchFamily="34" charset="0"/>
                <a:cs typeface="Times New Roman" panose="02020603050405020304" pitchFamily="18" charset="0"/>
              </a:rPr>
              <a:t>US Chief Technology Officer </a:t>
            </a:r>
            <a:r>
              <a:rPr lang="en-US" dirty="0" smtClean="0">
                <a:latin typeface="Calibri" panose="020F0502020204030204" pitchFamily="34" charset="0"/>
                <a:ea typeface="Calibri" panose="020F0502020204030204" pitchFamily="34" charset="0"/>
                <a:cs typeface="Times New Roman" panose="02020603050405020304" pitchFamily="18" charset="0"/>
                <a:hlinkClick r:id="rId3"/>
              </a:rPr>
              <a:t>Megan Smith </a:t>
            </a:r>
            <a:r>
              <a:rPr lang="en-US" dirty="0" smtClean="0">
                <a:latin typeface="Calibri" panose="020F0502020204030204" pitchFamily="34" charset="0"/>
                <a:ea typeface="Calibri" panose="020F0502020204030204" pitchFamily="34" charset="0"/>
                <a:cs typeface="Times New Roman" panose="02020603050405020304" pitchFamily="18" charset="0"/>
              </a:rPr>
              <a:t>recently </a:t>
            </a:r>
            <a:r>
              <a:rPr lang="en-US" dirty="0" smtClean="0">
                <a:latin typeface="Calibri" panose="020F0502020204030204" pitchFamily="34" charset="0"/>
                <a:ea typeface="Calibri" panose="020F0502020204030204" pitchFamily="34" charset="0"/>
                <a:cs typeface="Times New Roman" panose="02020603050405020304" pitchFamily="18" charset="0"/>
                <a:hlinkClick r:id="rId4"/>
              </a:rPr>
              <a:t>raised profound questions</a:t>
            </a:r>
            <a:r>
              <a:rPr lang="en-US" dirty="0" smtClean="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dirty="0" smtClean="0">
                <a:latin typeface="Calibri" panose="020F0502020204030204" pitchFamily="34" charset="0"/>
                <a:ea typeface="Calibri" panose="020F0502020204030204" pitchFamily="34" charset="0"/>
                <a:cs typeface="Times New Roman" panose="02020603050405020304" pitchFamily="18" charset="0"/>
              </a:rPr>
              <a:t>about how women’s contributions in science and engineering </a:t>
            </a:r>
            <a:r>
              <a:rPr lang="en-US" dirty="0">
                <a:latin typeface="Calibri" panose="020F0502020204030204" pitchFamily="34" charset="0"/>
                <a:ea typeface="Calibri" panose="020F0502020204030204" pitchFamily="34" charset="0"/>
                <a:cs typeface="Times New Roman" panose="02020603050405020304" pitchFamily="18" charset="0"/>
              </a:rPr>
              <a:t>are erased </a:t>
            </a:r>
            <a:r>
              <a:rPr lang="en-US" dirty="0" smtClean="0">
                <a:latin typeface="Calibri" panose="020F0502020204030204" pitchFamily="34" charset="0"/>
                <a:ea typeface="Calibri" panose="020F0502020204030204" pitchFamily="34" charset="0"/>
                <a:cs typeface="Times New Roman" panose="02020603050405020304" pitchFamily="18" charset="0"/>
              </a:rPr>
              <a:t>from history. In this talk we explore a case study of such erasure, and surface conjectures about underlying causes and effects.</a:t>
            </a:r>
          </a:p>
          <a:p>
            <a:pPr>
              <a:lnSpc>
                <a:spcPct val="107000"/>
              </a:lnSpc>
            </a:pPr>
            <a:endParaRPr lang="en-US"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*Invited presentation on the occasion of LGBT Pride Month, National Science Foundation, Arlington, VA, June 10, 2015.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07044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9453" y="810522"/>
            <a:ext cx="9302523" cy="1292662"/>
          </a:xfrm>
          <a:prstGeom prst="rect">
            <a:avLst/>
          </a:prstGeom>
          <a:noFill/>
        </p:spPr>
        <p:txBody>
          <a:bodyPr wrap="square" rtlCol="0">
            <a:spAutoFit/>
          </a:bodyPr>
          <a:lstStyle/>
          <a:p>
            <a:pPr algn="ctr"/>
            <a:r>
              <a:rPr lang="en-US" sz="2000" b="1" dirty="0" smtClean="0"/>
              <a:t>The stage was set by emergence of </a:t>
            </a:r>
            <a:r>
              <a:rPr lang="en-US" sz="2000" b="1" dirty="0" smtClean="0">
                <a:hlinkClick r:id="rId2"/>
              </a:rPr>
              <a:t>integrated circuit</a:t>
            </a:r>
            <a:r>
              <a:rPr lang="en-US" sz="2000" b="1" dirty="0" smtClean="0"/>
              <a:t> technology </a:t>
            </a:r>
            <a:r>
              <a:rPr lang="en-US" sz="2000" dirty="0" smtClean="0"/>
              <a:t>in the 1960’s, enabling numbers of transistors and their wiring </a:t>
            </a:r>
            <a:r>
              <a:rPr lang="en-US" sz="2000" dirty="0" smtClean="0">
                <a:hlinkClick r:id="rId3"/>
              </a:rPr>
              <a:t>to be </a:t>
            </a:r>
            <a:r>
              <a:rPr lang="en-US" sz="2000" dirty="0">
                <a:hlinkClick r:id="rId3"/>
              </a:rPr>
              <a:t>‘printed’ </a:t>
            </a:r>
            <a:r>
              <a:rPr lang="en-US" sz="2000" dirty="0" smtClean="0">
                <a:hlinkClick r:id="rId3"/>
              </a:rPr>
              <a:t>onto chips of silicon </a:t>
            </a:r>
            <a:r>
              <a:rPr lang="en-US" sz="2000" dirty="0" smtClean="0"/>
              <a:t>. . .</a:t>
            </a:r>
          </a:p>
          <a:p>
            <a:endParaRPr lang="en-US" sz="2000" dirty="0"/>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7670" y="1682885"/>
            <a:ext cx="7715005" cy="4021969"/>
          </a:xfrm>
          <a:prstGeom prst="rect">
            <a:avLst/>
          </a:prstGeom>
        </p:spPr>
      </p:pic>
      <p:sp>
        <p:nvSpPr>
          <p:cNvPr id="4" name="TextBox 3"/>
          <p:cNvSpPr txBox="1"/>
          <p:nvPr/>
        </p:nvSpPr>
        <p:spPr>
          <a:xfrm>
            <a:off x="2257670" y="3342975"/>
            <a:ext cx="1428505" cy="923330"/>
          </a:xfrm>
          <a:prstGeom prst="rect">
            <a:avLst/>
          </a:prstGeom>
          <a:noFill/>
        </p:spPr>
        <p:txBody>
          <a:bodyPr wrap="square" rtlCol="0">
            <a:spAutoFit/>
          </a:bodyPr>
          <a:lstStyle/>
          <a:p>
            <a:r>
              <a:rPr lang="en-US" dirty="0" smtClean="0"/>
              <a:t>Some early integrated circuits:</a:t>
            </a:r>
            <a:endParaRPr lang="en-US" dirty="0"/>
          </a:p>
        </p:txBody>
      </p:sp>
      <p:sp>
        <p:nvSpPr>
          <p:cNvPr id="6" name="TextBox 5"/>
          <p:cNvSpPr txBox="1"/>
          <p:nvPr/>
        </p:nvSpPr>
        <p:spPr>
          <a:xfrm>
            <a:off x="8370790" y="5704854"/>
            <a:ext cx="1737207" cy="276999"/>
          </a:xfrm>
          <a:prstGeom prst="rect">
            <a:avLst/>
          </a:prstGeom>
          <a:noFill/>
        </p:spPr>
        <p:txBody>
          <a:bodyPr wrap="none" rtlCol="0">
            <a:spAutoFit/>
          </a:bodyPr>
          <a:lstStyle/>
          <a:p>
            <a:r>
              <a:rPr lang="en-US" sz="1200" dirty="0" smtClean="0"/>
              <a:t>Snip from Goggle images</a:t>
            </a:r>
            <a:endParaRPr lang="en-US" sz="1200" dirty="0"/>
          </a:p>
        </p:txBody>
      </p:sp>
    </p:spTree>
    <p:extLst>
      <p:ext uri="{BB962C8B-B14F-4D97-AF65-F5344CB8AC3E}">
        <p14:creationId xmlns:p14="http://schemas.microsoft.com/office/powerpoint/2010/main" val="101638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7571" y="675005"/>
            <a:ext cx="9535853" cy="1092607"/>
          </a:xfrm>
          <a:prstGeom prst="rect">
            <a:avLst/>
          </a:prstGeom>
          <a:noFill/>
        </p:spPr>
        <p:txBody>
          <a:bodyPr wrap="square" rtlCol="0">
            <a:spAutoFit/>
          </a:bodyPr>
          <a:lstStyle/>
          <a:p>
            <a:pPr>
              <a:spcAft>
                <a:spcPts val="600"/>
              </a:spcAft>
            </a:pPr>
            <a:r>
              <a:rPr lang="en-US" sz="2000" b="1" dirty="0" smtClean="0"/>
              <a:t>And ‘potentiated’ by the early 70s revolution in personal computing and networking: </a:t>
            </a:r>
          </a:p>
          <a:p>
            <a:r>
              <a:rPr lang="en-US" sz="2000" dirty="0"/>
              <a:t>I</a:t>
            </a:r>
            <a:r>
              <a:rPr lang="en-US" sz="2000" dirty="0" smtClean="0"/>
              <a:t>nnovation of the interactive-display, mouse-controlled “</a:t>
            </a:r>
            <a:r>
              <a:rPr lang="en-US" sz="2000" dirty="0" smtClean="0">
                <a:hlinkClick r:id="rId2"/>
              </a:rPr>
              <a:t>personal computer</a:t>
            </a:r>
            <a:r>
              <a:rPr lang="en-US" sz="2000" dirty="0" smtClean="0"/>
              <a:t>”, </a:t>
            </a:r>
          </a:p>
          <a:p>
            <a:r>
              <a:rPr lang="en-US" sz="2000" dirty="0" smtClean="0"/>
              <a:t>the “</a:t>
            </a:r>
            <a:r>
              <a:rPr lang="en-US" sz="2000" dirty="0" smtClean="0">
                <a:hlinkClick r:id="rId3"/>
              </a:rPr>
              <a:t>Ethernet</a:t>
            </a:r>
            <a:r>
              <a:rPr lang="en-US" sz="2000" dirty="0" smtClean="0"/>
              <a:t>” local-area network, and the “</a:t>
            </a:r>
            <a:r>
              <a:rPr lang="en-US" sz="2000" dirty="0" smtClean="0">
                <a:hlinkClick r:id="rId4"/>
              </a:rPr>
              <a:t>laser printer</a:t>
            </a:r>
            <a:r>
              <a:rPr lang="en-US" sz="2000" dirty="0" smtClean="0"/>
              <a:t>” </a:t>
            </a:r>
            <a:r>
              <a:rPr lang="en-US" sz="2000" dirty="0" smtClean="0">
                <a:solidFill>
                  <a:schemeClr val="bg1">
                    <a:lumMod val="50000"/>
                  </a:schemeClr>
                </a:solidFill>
              </a:rPr>
              <a:t>(at Xerox PARC)</a:t>
            </a:r>
            <a:r>
              <a:rPr lang="en-US" sz="2000" dirty="0"/>
              <a:t> </a:t>
            </a:r>
            <a:r>
              <a:rPr lang="en-US" sz="2000" dirty="0" smtClean="0"/>
              <a:t>. . . </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8474" y="4225222"/>
            <a:ext cx="3678460" cy="213924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1946" y="2754447"/>
            <a:ext cx="2073419" cy="2764558"/>
          </a:xfrm>
          <a:prstGeom prst="rect">
            <a:avLst/>
          </a:prstGeom>
          <a:ln>
            <a:solidFill>
              <a:schemeClr val="accent1"/>
            </a:solidFill>
          </a:ln>
        </p:spPr>
      </p:pic>
      <p:sp>
        <p:nvSpPr>
          <p:cNvPr id="7" name="TextBox 6"/>
          <p:cNvSpPr txBox="1"/>
          <p:nvPr/>
        </p:nvSpPr>
        <p:spPr>
          <a:xfrm>
            <a:off x="3008034" y="5519005"/>
            <a:ext cx="1113125" cy="276999"/>
          </a:xfrm>
          <a:prstGeom prst="rect">
            <a:avLst/>
          </a:prstGeom>
          <a:noFill/>
        </p:spPr>
        <p:txBody>
          <a:bodyPr wrap="none" rtlCol="0">
            <a:spAutoFit/>
          </a:bodyPr>
          <a:lstStyle/>
          <a:p>
            <a:r>
              <a:rPr lang="en-US" sz="1200" dirty="0" smtClean="0">
                <a:hlinkClick r:id="rId7"/>
              </a:rPr>
              <a:t>Wiki commons</a:t>
            </a:r>
            <a:endParaRPr lang="en-US" sz="1200" dirty="0"/>
          </a:p>
        </p:txBody>
      </p:sp>
      <p:sp>
        <p:nvSpPr>
          <p:cNvPr id="8" name="TextBox 7"/>
          <p:cNvSpPr txBox="1"/>
          <p:nvPr/>
        </p:nvSpPr>
        <p:spPr>
          <a:xfrm>
            <a:off x="1907268" y="2415894"/>
            <a:ext cx="2162175" cy="338554"/>
          </a:xfrm>
          <a:prstGeom prst="rect">
            <a:avLst/>
          </a:prstGeom>
          <a:noFill/>
        </p:spPr>
        <p:txBody>
          <a:bodyPr wrap="square" rtlCol="0">
            <a:spAutoFit/>
          </a:bodyPr>
          <a:lstStyle/>
          <a:p>
            <a:r>
              <a:rPr lang="en-US" sz="1600" dirty="0" smtClean="0">
                <a:hlinkClick r:id="rId2"/>
              </a:rPr>
              <a:t>Xerox Alto, 1973</a:t>
            </a:r>
            <a:endParaRPr lang="en-US" sz="1600" dirty="0"/>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9201" y="3170892"/>
            <a:ext cx="2473281" cy="2293230"/>
          </a:xfrm>
          <a:prstGeom prst="rect">
            <a:avLst/>
          </a:prstGeom>
        </p:spPr>
      </p:pic>
      <p:sp>
        <p:nvSpPr>
          <p:cNvPr id="11" name="TextBox 10"/>
          <p:cNvSpPr txBox="1"/>
          <p:nvPr/>
        </p:nvSpPr>
        <p:spPr>
          <a:xfrm>
            <a:off x="4367009" y="2415804"/>
            <a:ext cx="2110877" cy="584775"/>
          </a:xfrm>
          <a:prstGeom prst="rect">
            <a:avLst/>
          </a:prstGeom>
          <a:noFill/>
        </p:spPr>
        <p:txBody>
          <a:bodyPr wrap="square" rtlCol="0">
            <a:spAutoFit/>
          </a:bodyPr>
          <a:lstStyle/>
          <a:p>
            <a:r>
              <a:rPr lang="en-US" sz="1600" dirty="0" smtClean="0">
                <a:hlinkClick r:id="rId9"/>
              </a:rPr>
              <a:t>Metcalfe’s</a:t>
            </a:r>
            <a:r>
              <a:rPr lang="en-US" sz="1600" dirty="0" smtClean="0"/>
              <a:t> original</a:t>
            </a:r>
          </a:p>
          <a:p>
            <a:r>
              <a:rPr lang="en-US" sz="1600" dirty="0" smtClean="0">
                <a:hlinkClick r:id="rId3"/>
              </a:rPr>
              <a:t>Ethernet</a:t>
            </a:r>
            <a:r>
              <a:rPr lang="en-US" sz="1600" dirty="0" smtClean="0"/>
              <a:t> sketch, 1973</a:t>
            </a:r>
            <a:endParaRPr lang="en-US" sz="1600" dirty="0"/>
          </a:p>
        </p:txBody>
      </p:sp>
      <p:sp>
        <p:nvSpPr>
          <p:cNvPr id="14" name="TextBox 13"/>
          <p:cNvSpPr txBox="1"/>
          <p:nvPr/>
        </p:nvSpPr>
        <p:spPr>
          <a:xfrm>
            <a:off x="1801655" y="1773152"/>
            <a:ext cx="7568375" cy="400110"/>
          </a:xfrm>
          <a:prstGeom prst="rect">
            <a:avLst/>
          </a:prstGeom>
          <a:noFill/>
        </p:spPr>
        <p:txBody>
          <a:bodyPr wrap="square" rtlCol="0">
            <a:spAutoFit/>
          </a:bodyPr>
          <a:lstStyle/>
          <a:p>
            <a:r>
              <a:rPr lang="en-US" sz="2000" dirty="0" smtClean="0"/>
              <a:t>And the Dept. of Defense’s </a:t>
            </a:r>
            <a:r>
              <a:rPr lang="en-US" sz="2000" dirty="0"/>
              <a:t>“Arpanet” </a:t>
            </a:r>
            <a:r>
              <a:rPr lang="en-US" sz="2000" dirty="0">
                <a:solidFill>
                  <a:schemeClr val="bg1">
                    <a:lumMod val="50000"/>
                  </a:schemeClr>
                </a:solidFill>
              </a:rPr>
              <a:t>(the early internet, at DARPA) </a:t>
            </a:r>
            <a:r>
              <a:rPr lang="en-US" sz="2000" dirty="0"/>
              <a:t>. . .</a:t>
            </a:r>
          </a:p>
        </p:txBody>
      </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46814" y="2491783"/>
            <a:ext cx="2389261" cy="1791947"/>
          </a:xfrm>
          <a:prstGeom prst="rect">
            <a:avLst/>
          </a:prstGeom>
        </p:spPr>
      </p:pic>
      <p:sp>
        <p:nvSpPr>
          <p:cNvPr id="4" name="TextBox 3"/>
          <p:cNvSpPr txBox="1"/>
          <p:nvPr/>
        </p:nvSpPr>
        <p:spPr>
          <a:xfrm>
            <a:off x="8187667" y="5294845"/>
            <a:ext cx="2872553" cy="338554"/>
          </a:xfrm>
          <a:prstGeom prst="rect">
            <a:avLst/>
          </a:prstGeom>
          <a:noFill/>
        </p:spPr>
        <p:txBody>
          <a:bodyPr wrap="square" rtlCol="0">
            <a:spAutoFit/>
          </a:bodyPr>
          <a:lstStyle/>
          <a:p>
            <a:r>
              <a:rPr lang="en-US" sz="1600" dirty="0" smtClean="0">
                <a:hlinkClick r:id="rId11"/>
              </a:rPr>
              <a:t>Arpanet</a:t>
            </a:r>
            <a:r>
              <a:rPr lang="en-US" sz="1600" dirty="0" smtClean="0"/>
              <a:t> map, 1971</a:t>
            </a:r>
            <a:endParaRPr lang="en-US" sz="1600" dirty="0"/>
          </a:p>
        </p:txBody>
      </p:sp>
      <p:sp>
        <p:nvSpPr>
          <p:cNvPr id="16" name="TextBox 15"/>
          <p:cNvSpPr txBox="1"/>
          <p:nvPr/>
        </p:nvSpPr>
        <p:spPr>
          <a:xfrm>
            <a:off x="7112831" y="2415804"/>
            <a:ext cx="883186" cy="830997"/>
          </a:xfrm>
          <a:prstGeom prst="rect">
            <a:avLst/>
          </a:prstGeom>
          <a:noFill/>
        </p:spPr>
        <p:txBody>
          <a:bodyPr wrap="square" rtlCol="0">
            <a:spAutoFit/>
          </a:bodyPr>
          <a:lstStyle/>
          <a:p>
            <a:r>
              <a:rPr lang="en-US" sz="1600" dirty="0" smtClean="0">
                <a:hlinkClick r:id="rId4"/>
              </a:rPr>
              <a:t>Laser printer, 1971</a:t>
            </a:r>
            <a:endParaRPr lang="en-US" sz="1600" dirty="0" smtClean="0"/>
          </a:p>
        </p:txBody>
      </p:sp>
      <p:sp>
        <p:nvSpPr>
          <p:cNvPr id="17" name="TextBox 16"/>
          <p:cNvSpPr txBox="1"/>
          <p:nvPr/>
        </p:nvSpPr>
        <p:spPr>
          <a:xfrm>
            <a:off x="7674007" y="3656322"/>
            <a:ext cx="610424" cy="276999"/>
          </a:xfrm>
          <a:prstGeom prst="rect">
            <a:avLst/>
          </a:prstGeom>
          <a:noFill/>
        </p:spPr>
        <p:txBody>
          <a:bodyPr wrap="none" rtlCol="0">
            <a:spAutoFit/>
          </a:bodyPr>
          <a:lstStyle/>
          <a:p>
            <a:r>
              <a:rPr lang="en-US" sz="1200" dirty="0" smtClean="0">
                <a:hlinkClick r:id="rId12"/>
              </a:rPr>
              <a:t>Source</a:t>
            </a:r>
            <a:endParaRPr lang="en-US" sz="1200" dirty="0"/>
          </a:p>
        </p:txBody>
      </p:sp>
      <p:sp>
        <p:nvSpPr>
          <p:cNvPr id="18" name="TextBox 17"/>
          <p:cNvSpPr txBox="1"/>
          <p:nvPr/>
        </p:nvSpPr>
        <p:spPr>
          <a:xfrm>
            <a:off x="5711655" y="3811610"/>
            <a:ext cx="1136244" cy="276999"/>
          </a:xfrm>
          <a:prstGeom prst="rect">
            <a:avLst/>
          </a:prstGeom>
          <a:noFill/>
        </p:spPr>
        <p:txBody>
          <a:bodyPr wrap="square" rtlCol="0">
            <a:spAutoFit/>
          </a:bodyPr>
          <a:lstStyle/>
          <a:p>
            <a:r>
              <a:rPr lang="en-US" sz="1200" dirty="0">
                <a:hlinkClick r:id="rId13"/>
              </a:rPr>
              <a:t>S</a:t>
            </a:r>
            <a:r>
              <a:rPr lang="en-US" sz="1200" dirty="0" smtClean="0">
                <a:hlinkClick r:id="rId13"/>
              </a:rPr>
              <a:t>ource</a:t>
            </a:r>
            <a:endParaRPr lang="en-US" sz="1200" dirty="0"/>
          </a:p>
        </p:txBody>
      </p:sp>
    </p:spTree>
    <p:extLst>
      <p:ext uri="{BB962C8B-B14F-4D97-AF65-F5344CB8AC3E}">
        <p14:creationId xmlns:p14="http://schemas.microsoft.com/office/powerpoint/2010/main" val="269456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anim calcmode="lin" valueType="num">
                                      <p:cBhvr additive="base">
                                        <p:cTn id="5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500" fill="hold"/>
                                        <p:tgtEl>
                                          <p:spTgt spid="5"/>
                                        </p:tgtEl>
                                        <p:attrNameLst>
                                          <p:attrName>ppt_x</p:attrName>
                                        </p:attrNameLst>
                                      </p:cBhvr>
                                      <p:tavLst>
                                        <p:tav tm="0">
                                          <p:val>
                                            <p:strVal val="#ppt_x"/>
                                          </p:val>
                                        </p:tav>
                                        <p:tav tm="100000">
                                          <p:val>
                                            <p:strVal val="#ppt_x"/>
                                          </p:val>
                                        </p:tav>
                                      </p:tavLst>
                                    </p:anim>
                                    <p:anim calcmode="lin" valueType="num">
                                      <p:cBhvr additive="base">
                                        <p:cTn id="66" dur="500" fill="hold"/>
                                        <p:tgtEl>
                                          <p:spTgt spid="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
                                        </p:tgtEl>
                                        <p:attrNameLst>
                                          <p:attrName>style.visibility</p:attrName>
                                        </p:attrNameLst>
                                      </p:cBhvr>
                                      <p:to>
                                        <p:strVal val="visible"/>
                                      </p:to>
                                    </p:set>
                                    <p:anim calcmode="lin" valueType="num">
                                      <p:cBhvr additive="base">
                                        <p:cTn id="69" dur="500" fill="hold"/>
                                        <p:tgtEl>
                                          <p:spTgt spid="4"/>
                                        </p:tgtEl>
                                        <p:attrNameLst>
                                          <p:attrName>ppt_x</p:attrName>
                                        </p:attrNameLst>
                                      </p:cBhvr>
                                      <p:tavLst>
                                        <p:tav tm="0">
                                          <p:val>
                                            <p:strVal val="#ppt_x"/>
                                          </p:val>
                                        </p:tav>
                                        <p:tav tm="100000">
                                          <p:val>
                                            <p:strVal val="#ppt_x"/>
                                          </p:val>
                                        </p:tav>
                                      </p:tavLst>
                                    </p:anim>
                                    <p:anim calcmode="lin" valueType="num">
                                      <p:cBhvr additive="base">
                                        <p:cTn id="7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4" grpId="0"/>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8824" y="1177937"/>
            <a:ext cx="4371975" cy="1323439"/>
          </a:xfrm>
          <a:prstGeom prst="rect">
            <a:avLst/>
          </a:prstGeom>
          <a:noFill/>
        </p:spPr>
        <p:txBody>
          <a:bodyPr wrap="square" rtlCol="0">
            <a:spAutoFit/>
          </a:bodyPr>
          <a:lstStyle/>
          <a:p>
            <a:r>
              <a:rPr lang="en-US" sz="2000" dirty="0" smtClean="0"/>
              <a:t>Ongoing advances in lithography kept enabling ever-finer features to be printed, rapidly increasing the number of transistors printable on single chips.</a:t>
            </a:r>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575" y="3800665"/>
            <a:ext cx="3333696" cy="1942909"/>
          </a:xfrm>
          <a:prstGeom prst="rect">
            <a:avLst/>
          </a:prstGeom>
          <a:ln>
            <a:solidFill>
              <a:schemeClr val="accent1"/>
            </a:solidFill>
          </a:ln>
        </p:spPr>
      </p:pic>
      <p:pic>
        <p:nvPicPr>
          <p:cNvPr id="6" name="Picture 5">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5575" y="1326103"/>
            <a:ext cx="3310590" cy="2350547"/>
          </a:xfrm>
          <a:prstGeom prst="rect">
            <a:avLst/>
          </a:prstGeom>
          <a:ln>
            <a:solidFill>
              <a:schemeClr val="accent1"/>
            </a:solidFill>
          </a:ln>
        </p:spPr>
      </p:pic>
      <p:sp>
        <p:nvSpPr>
          <p:cNvPr id="7" name="Rectangle 6"/>
          <p:cNvSpPr/>
          <p:nvPr/>
        </p:nvSpPr>
        <p:spPr>
          <a:xfrm>
            <a:off x="2028824" y="2709386"/>
            <a:ext cx="4337624" cy="1323439"/>
          </a:xfrm>
          <a:prstGeom prst="rect">
            <a:avLst/>
          </a:prstGeom>
        </p:spPr>
        <p:txBody>
          <a:bodyPr wrap="square">
            <a:spAutoFit/>
          </a:bodyPr>
          <a:lstStyle/>
          <a:p>
            <a:r>
              <a:rPr lang="en-US" sz="2000" b="1" dirty="0" smtClean="0"/>
              <a:t>And by 1971, a watershed </a:t>
            </a:r>
            <a:r>
              <a:rPr lang="en-US" sz="2000" b="1" dirty="0"/>
              <a:t>was crossed</a:t>
            </a:r>
            <a:r>
              <a:rPr lang="en-US" sz="2000" dirty="0"/>
              <a:t> </a:t>
            </a:r>
            <a:endParaRPr lang="en-US" sz="2000" dirty="0" smtClean="0"/>
          </a:p>
          <a:p>
            <a:r>
              <a:rPr lang="en-US" sz="2000" dirty="0" smtClean="0"/>
              <a:t>with </a:t>
            </a:r>
            <a:r>
              <a:rPr lang="en-US" sz="2000" dirty="0"/>
              <a:t>the introduction of the </a:t>
            </a:r>
            <a:r>
              <a:rPr lang="en-US" sz="2000" dirty="0">
                <a:hlinkClick r:id="rId7"/>
              </a:rPr>
              <a:t>Intel 4004</a:t>
            </a:r>
            <a:r>
              <a:rPr lang="en-US" sz="2000" dirty="0"/>
              <a:t>, </a:t>
            </a:r>
            <a:r>
              <a:rPr lang="en-US" sz="2000" dirty="0" smtClean="0"/>
              <a:t>the </a:t>
            </a:r>
            <a:r>
              <a:rPr lang="en-US" sz="2000" dirty="0"/>
              <a:t>first single-chip “</a:t>
            </a:r>
            <a:r>
              <a:rPr lang="en-US" sz="2000" dirty="0" smtClean="0">
                <a:hlinkClick r:id="rId8"/>
              </a:rPr>
              <a:t>microprocessor</a:t>
            </a:r>
            <a:r>
              <a:rPr lang="en-US" sz="2000" dirty="0" smtClean="0"/>
              <a:t>”:</a:t>
            </a:r>
          </a:p>
          <a:p>
            <a:r>
              <a:rPr lang="en-US" sz="2000" dirty="0" smtClean="0"/>
              <a:t>a “computer processor on a chip” . . . </a:t>
            </a:r>
            <a:endParaRPr lang="en-US" sz="2000" dirty="0"/>
          </a:p>
        </p:txBody>
      </p:sp>
      <p:sp>
        <p:nvSpPr>
          <p:cNvPr id="8" name="Rectangle 7"/>
          <p:cNvSpPr/>
          <p:nvPr/>
        </p:nvSpPr>
        <p:spPr>
          <a:xfrm>
            <a:off x="2028824" y="4159344"/>
            <a:ext cx="3523529" cy="400110"/>
          </a:xfrm>
          <a:prstGeom prst="rect">
            <a:avLst/>
          </a:prstGeom>
        </p:spPr>
        <p:txBody>
          <a:bodyPr wrap="none">
            <a:spAutoFit/>
          </a:bodyPr>
          <a:lstStyle/>
          <a:p>
            <a:r>
              <a:rPr lang="en-US" sz="2000" dirty="0"/>
              <a:t>It contained </a:t>
            </a:r>
            <a:r>
              <a:rPr lang="en-US" sz="2000" dirty="0">
                <a:hlinkClick r:id="rId9"/>
              </a:rPr>
              <a:t>2300 transistors </a:t>
            </a:r>
            <a:r>
              <a:rPr lang="en-US" sz="2000" dirty="0"/>
              <a:t>. . .</a:t>
            </a:r>
          </a:p>
        </p:txBody>
      </p:sp>
      <p:sp>
        <p:nvSpPr>
          <p:cNvPr id="9" name="TextBox 8">
            <a:hlinkClick r:id="rId5"/>
          </p:cNvPr>
          <p:cNvSpPr txBox="1"/>
          <p:nvPr/>
        </p:nvSpPr>
        <p:spPr>
          <a:xfrm>
            <a:off x="8991238" y="3368873"/>
            <a:ext cx="685800" cy="307777"/>
          </a:xfrm>
          <a:prstGeom prst="rect">
            <a:avLst/>
          </a:prstGeom>
          <a:noFill/>
        </p:spPr>
        <p:txBody>
          <a:bodyPr wrap="square" rtlCol="0">
            <a:spAutoFit/>
          </a:bodyPr>
          <a:lstStyle/>
          <a:p>
            <a:r>
              <a:rPr lang="en-US" sz="1400" dirty="0" smtClean="0">
                <a:hlinkClick r:id="rId5"/>
              </a:rPr>
              <a:t>Source</a:t>
            </a:r>
            <a:endParaRPr lang="en-US" sz="1400" dirty="0"/>
          </a:p>
        </p:txBody>
      </p:sp>
      <p:sp>
        <p:nvSpPr>
          <p:cNvPr id="3" name="TextBox 2"/>
          <p:cNvSpPr txBox="1"/>
          <p:nvPr/>
        </p:nvSpPr>
        <p:spPr>
          <a:xfrm>
            <a:off x="6886587" y="5435797"/>
            <a:ext cx="865494" cy="307777"/>
          </a:xfrm>
          <a:prstGeom prst="rect">
            <a:avLst/>
          </a:prstGeom>
          <a:noFill/>
        </p:spPr>
        <p:txBody>
          <a:bodyPr wrap="square" rtlCol="0">
            <a:spAutoFit/>
          </a:bodyPr>
          <a:lstStyle/>
          <a:p>
            <a:r>
              <a:rPr lang="en-US" sz="1400" dirty="0" smtClean="0">
                <a:hlinkClick r:id="rId3"/>
              </a:rPr>
              <a:t>Source</a:t>
            </a:r>
            <a:endParaRPr lang="en-US" sz="1400" dirty="0"/>
          </a:p>
        </p:txBody>
      </p:sp>
    </p:spTree>
    <p:extLst>
      <p:ext uri="{BB962C8B-B14F-4D97-AF65-F5344CB8AC3E}">
        <p14:creationId xmlns:p14="http://schemas.microsoft.com/office/powerpoint/2010/main" val="394482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21671" y="1032735"/>
            <a:ext cx="4201302" cy="1200329"/>
          </a:xfrm>
          <a:prstGeom prst="rect">
            <a:avLst/>
          </a:prstGeom>
          <a:noFill/>
        </p:spPr>
        <p:txBody>
          <a:bodyPr wrap="square" rtlCol="0">
            <a:spAutoFit/>
          </a:bodyPr>
          <a:lstStyle/>
          <a:p>
            <a:r>
              <a:rPr lang="en-US" dirty="0" smtClean="0">
                <a:hlinkClick r:id="rId2"/>
              </a:rPr>
              <a:t>Gordon Moore </a:t>
            </a:r>
            <a:r>
              <a:rPr lang="en-US" dirty="0" smtClean="0"/>
              <a:t>at Intel observed </a:t>
            </a:r>
          </a:p>
          <a:p>
            <a:r>
              <a:rPr lang="en-US" dirty="0" smtClean="0"/>
              <a:t>that the number of transistors reliably printable on commercial chips was roughly doubling every two years . . .</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968" y="1698436"/>
            <a:ext cx="4208700" cy="3411431"/>
          </a:xfrm>
          <a:prstGeom prst="rect">
            <a:avLst/>
          </a:prstGeom>
        </p:spPr>
      </p:pic>
      <p:sp>
        <p:nvSpPr>
          <p:cNvPr id="5" name="TextBox 4"/>
          <p:cNvSpPr txBox="1"/>
          <p:nvPr/>
        </p:nvSpPr>
        <p:spPr>
          <a:xfrm flipH="1">
            <a:off x="8758546" y="2592787"/>
            <a:ext cx="2309352" cy="338554"/>
          </a:xfrm>
          <a:prstGeom prst="rect">
            <a:avLst/>
          </a:prstGeom>
          <a:noFill/>
        </p:spPr>
        <p:txBody>
          <a:bodyPr wrap="square" rtlCol="0">
            <a:spAutoFit/>
          </a:bodyPr>
          <a:lstStyle/>
          <a:p>
            <a:r>
              <a:rPr lang="en-US" sz="1600" dirty="0" smtClean="0"/>
              <a:t>N(t)/N(0) = 2^(t/2)</a:t>
            </a:r>
          </a:p>
        </p:txBody>
      </p:sp>
      <p:sp>
        <p:nvSpPr>
          <p:cNvPr id="7" name="TextBox 6"/>
          <p:cNvSpPr txBox="1"/>
          <p:nvPr/>
        </p:nvSpPr>
        <p:spPr>
          <a:xfrm>
            <a:off x="7904171" y="1134754"/>
            <a:ext cx="2894630" cy="369332"/>
          </a:xfrm>
          <a:prstGeom prst="rect">
            <a:avLst/>
          </a:prstGeom>
          <a:noFill/>
        </p:spPr>
        <p:txBody>
          <a:bodyPr wrap="square" rtlCol="0">
            <a:spAutoFit/>
          </a:bodyPr>
          <a:lstStyle/>
          <a:p>
            <a:r>
              <a:rPr lang="en-US" b="1" dirty="0" smtClean="0"/>
              <a:t>Moore’s Law</a:t>
            </a:r>
            <a:r>
              <a:rPr lang="en-US" dirty="0" smtClean="0"/>
              <a:t> (as of 1976)</a:t>
            </a:r>
            <a:endParaRPr lang="en-US" dirty="0"/>
          </a:p>
        </p:txBody>
      </p:sp>
      <p:sp>
        <p:nvSpPr>
          <p:cNvPr id="8" name="TextBox 7"/>
          <p:cNvSpPr txBox="1"/>
          <p:nvPr/>
        </p:nvSpPr>
        <p:spPr>
          <a:xfrm>
            <a:off x="2120836" y="4636793"/>
            <a:ext cx="4646208" cy="923330"/>
          </a:xfrm>
          <a:prstGeom prst="rect">
            <a:avLst/>
          </a:prstGeom>
          <a:noFill/>
        </p:spPr>
        <p:txBody>
          <a:bodyPr wrap="none" rtlCol="0">
            <a:spAutoFit/>
          </a:bodyPr>
          <a:lstStyle/>
          <a:p>
            <a:r>
              <a:rPr lang="en-US" dirty="0" smtClean="0"/>
              <a:t>After all, looking ahead it appeared conceivable</a:t>
            </a:r>
          </a:p>
          <a:p>
            <a:r>
              <a:rPr lang="en-US" dirty="0" smtClean="0"/>
              <a:t>by ~1990 an entire “supercomputer” could be </a:t>
            </a:r>
          </a:p>
          <a:p>
            <a:r>
              <a:rPr lang="en-US" dirty="0" smtClean="0"/>
              <a:t>printed on a single chip . . .</a:t>
            </a:r>
            <a:endParaRPr lang="en-US" dirty="0"/>
          </a:p>
        </p:txBody>
      </p:sp>
      <p:sp>
        <p:nvSpPr>
          <p:cNvPr id="9" name="TextBox 8"/>
          <p:cNvSpPr txBox="1"/>
          <p:nvPr/>
        </p:nvSpPr>
        <p:spPr>
          <a:xfrm>
            <a:off x="7938879" y="1848829"/>
            <a:ext cx="2859922" cy="523220"/>
          </a:xfrm>
          <a:prstGeom prst="rect">
            <a:avLst/>
          </a:prstGeom>
          <a:noFill/>
        </p:spPr>
        <p:txBody>
          <a:bodyPr wrap="square" rtlCol="0">
            <a:spAutoFit/>
          </a:bodyPr>
          <a:lstStyle/>
          <a:p>
            <a:r>
              <a:rPr lang="en-US" sz="1400" dirty="0" smtClean="0"/>
              <a:t>An exponential function, </a:t>
            </a:r>
          </a:p>
          <a:p>
            <a:r>
              <a:rPr lang="en-US" sz="1400" dirty="0" smtClean="0"/>
              <a:t>graphed on a vertical</a:t>
            </a:r>
            <a:r>
              <a:rPr lang="en-US" sz="1400" dirty="0"/>
              <a:t> </a:t>
            </a:r>
            <a:r>
              <a:rPr lang="en-US" sz="1400" dirty="0" smtClean="0"/>
              <a:t>log scale</a:t>
            </a:r>
            <a:endParaRPr lang="en-US" sz="1400" dirty="0"/>
          </a:p>
        </p:txBody>
      </p:sp>
      <p:sp>
        <p:nvSpPr>
          <p:cNvPr id="10" name="TextBox 9"/>
          <p:cNvSpPr txBox="1"/>
          <p:nvPr/>
        </p:nvSpPr>
        <p:spPr>
          <a:xfrm flipH="1">
            <a:off x="10222787" y="1309735"/>
            <a:ext cx="308886" cy="646331"/>
          </a:xfrm>
          <a:prstGeom prst="rect">
            <a:avLst/>
          </a:prstGeom>
          <a:noFill/>
        </p:spPr>
        <p:txBody>
          <a:bodyPr wrap="square" rtlCol="0">
            <a:spAutoFit/>
          </a:bodyPr>
          <a:lstStyle/>
          <a:p>
            <a:r>
              <a:rPr lang="en-US" sz="3600" dirty="0" smtClean="0"/>
              <a:t>.</a:t>
            </a:r>
            <a:endParaRPr lang="en-US" sz="3600" dirty="0"/>
          </a:p>
        </p:txBody>
      </p:sp>
      <p:sp>
        <p:nvSpPr>
          <p:cNvPr id="2" name="Rectangle 1"/>
          <p:cNvSpPr/>
          <p:nvPr/>
        </p:nvSpPr>
        <p:spPr>
          <a:xfrm>
            <a:off x="2120836" y="2298933"/>
            <a:ext cx="4155440" cy="1200329"/>
          </a:xfrm>
          <a:prstGeom prst="rect">
            <a:avLst/>
          </a:prstGeom>
        </p:spPr>
        <p:txBody>
          <a:bodyPr wrap="square">
            <a:spAutoFit/>
          </a:bodyPr>
          <a:lstStyle/>
          <a:p>
            <a:r>
              <a:rPr lang="en-US" dirty="0">
                <a:hlinkClick r:id="rId4"/>
              </a:rPr>
              <a:t>Carver Mead</a:t>
            </a:r>
            <a:r>
              <a:rPr lang="en-US" dirty="0"/>
              <a:t> named this “</a:t>
            </a:r>
            <a:r>
              <a:rPr lang="en-US" dirty="0">
                <a:hlinkClick r:id="rId5"/>
              </a:rPr>
              <a:t>Moore’s Law</a:t>
            </a:r>
            <a:r>
              <a:rPr lang="en-US" dirty="0"/>
              <a:t>” and </a:t>
            </a:r>
            <a:r>
              <a:rPr lang="en-US" dirty="0" smtClean="0"/>
              <a:t>predicted </a:t>
            </a:r>
            <a:r>
              <a:rPr lang="en-US" dirty="0"/>
              <a:t>that there were no physical limits to increasing </a:t>
            </a:r>
            <a:r>
              <a:rPr lang="en-US" dirty="0" smtClean="0"/>
              <a:t>chip </a:t>
            </a:r>
            <a:r>
              <a:rPr lang="en-US" dirty="0"/>
              <a:t>density up to </a:t>
            </a:r>
            <a:r>
              <a:rPr lang="en-US" dirty="0" smtClean="0"/>
              <a:t>at least 1 </a:t>
            </a:r>
            <a:r>
              <a:rPr lang="en-US" dirty="0"/>
              <a:t>million transistors.</a:t>
            </a:r>
          </a:p>
        </p:txBody>
      </p:sp>
      <p:sp>
        <p:nvSpPr>
          <p:cNvPr id="4" name="Rectangle 3"/>
          <p:cNvSpPr/>
          <p:nvPr/>
        </p:nvSpPr>
        <p:spPr>
          <a:xfrm>
            <a:off x="2120836" y="3560196"/>
            <a:ext cx="4440220" cy="1015663"/>
          </a:xfrm>
          <a:prstGeom prst="rect">
            <a:avLst/>
          </a:prstGeom>
        </p:spPr>
        <p:txBody>
          <a:bodyPr wrap="square">
            <a:spAutoFit/>
          </a:bodyPr>
          <a:lstStyle/>
          <a:p>
            <a:r>
              <a:rPr lang="en-US" sz="2000" b="1" dirty="0">
                <a:hlinkClick r:id="rId6"/>
              </a:rPr>
              <a:t>In 1976 this set-off a push at Xerox PARC and Caltech </a:t>
            </a:r>
            <a:r>
              <a:rPr lang="en-US" sz="2000" b="1" dirty="0"/>
              <a:t>to figure out how to enable such complex </a:t>
            </a:r>
            <a:r>
              <a:rPr lang="en-US" sz="2000" b="1" dirty="0" smtClean="0"/>
              <a:t>chips </a:t>
            </a:r>
            <a:r>
              <a:rPr lang="en-US" sz="2000" b="1" dirty="0"/>
              <a:t>to be designed. </a:t>
            </a:r>
          </a:p>
        </p:txBody>
      </p:sp>
    </p:spTree>
    <p:extLst>
      <p:ext uri="{BB962C8B-B14F-4D97-AF65-F5344CB8AC3E}">
        <p14:creationId xmlns:p14="http://schemas.microsoft.com/office/powerpoint/2010/main" val="37065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4783" y="1108707"/>
            <a:ext cx="4119990" cy="4714058"/>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2219" y="1189270"/>
            <a:ext cx="3565290" cy="4833550"/>
          </a:xfrm>
          <a:prstGeom prst="rect">
            <a:avLst/>
          </a:prstGeom>
        </p:spPr>
      </p:pic>
      <p:sp>
        <p:nvSpPr>
          <p:cNvPr id="4" name="TextBox 3"/>
          <p:cNvSpPr txBox="1"/>
          <p:nvPr/>
        </p:nvSpPr>
        <p:spPr>
          <a:xfrm>
            <a:off x="1478303" y="573470"/>
            <a:ext cx="9906470" cy="707886"/>
          </a:xfrm>
          <a:prstGeom prst="rect">
            <a:avLst/>
          </a:prstGeom>
          <a:noFill/>
        </p:spPr>
        <p:txBody>
          <a:bodyPr wrap="square" rtlCol="0">
            <a:spAutoFit/>
          </a:bodyPr>
          <a:lstStyle/>
          <a:p>
            <a:r>
              <a:rPr lang="en-US" sz="2000" dirty="0" smtClean="0">
                <a:hlinkClick r:id="rId5"/>
              </a:rPr>
              <a:t>A sudden disruptive breakout was triggered </a:t>
            </a:r>
          </a:p>
          <a:p>
            <a:r>
              <a:rPr lang="en-US" sz="2000" dirty="0" smtClean="0">
                <a:hlinkClick r:id="rId5"/>
              </a:rPr>
              <a:t>by a cluster of abstract innovations, primarily at PARC . . . </a:t>
            </a:r>
            <a:endParaRPr lang="en-US" sz="2000" dirty="0"/>
          </a:p>
        </p:txBody>
      </p:sp>
      <p:sp>
        <p:nvSpPr>
          <p:cNvPr id="6" name="TextBox 5"/>
          <p:cNvSpPr txBox="1"/>
          <p:nvPr/>
        </p:nvSpPr>
        <p:spPr>
          <a:xfrm>
            <a:off x="10211863" y="5345435"/>
            <a:ext cx="561372" cy="369332"/>
          </a:xfrm>
          <a:prstGeom prst="rect">
            <a:avLst/>
          </a:prstGeom>
          <a:noFill/>
        </p:spPr>
        <p:txBody>
          <a:bodyPr wrap="none" rtlCol="0">
            <a:spAutoFit/>
          </a:bodyPr>
          <a:lstStyle/>
          <a:p>
            <a:r>
              <a:rPr lang="en-US" dirty="0" smtClean="0">
                <a:hlinkClick r:id="rId6"/>
              </a:rPr>
              <a:t>Link</a:t>
            </a:r>
            <a:endParaRPr lang="en-US" dirty="0"/>
          </a:p>
        </p:txBody>
      </p:sp>
      <p:sp>
        <p:nvSpPr>
          <p:cNvPr id="7" name="TextBox 6"/>
          <p:cNvSpPr txBox="1"/>
          <p:nvPr/>
        </p:nvSpPr>
        <p:spPr>
          <a:xfrm>
            <a:off x="1478303" y="1495950"/>
            <a:ext cx="2713916" cy="1754326"/>
          </a:xfrm>
          <a:prstGeom prst="rect">
            <a:avLst/>
          </a:prstGeom>
          <a:noFill/>
        </p:spPr>
        <p:txBody>
          <a:bodyPr wrap="square" rtlCol="0">
            <a:spAutoFit/>
          </a:bodyPr>
          <a:lstStyle/>
          <a:p>
            <a:r>
              <a:rPr lang="en-US" dirty="0" smtClean="0">
                <a:hlinkClick r:id="rId7"/>
              </a:rPr>
              <a:t>Included were a set of scalable VLSI chip-layout design rules</a:t>
            </a:r>
            <a:r>
              <a:rPr lang="en-US" dirty="0" smtClean="0"/>
              <a:t>, in the form of </a:t>
            </a:r>
            <a:r>
              <a:rPr lang="en-US" dirty="0" err="1" smtClean="0"/>
              <a:t>ratioed</a:t>
            </a:r>
            <a:r>
              <a:rPr lang="en-US" dirty="0" smtClean="0"/>
              <a:t> </a:t>
            </a:r>
            <a:r>
              <a:rPr lang="en-US" dirty="0" smtClean="0">
                <a:solidFill>
                  <a:schemeClr val="bg1">
                    <a:lumMod val="50000"/>
                  </a:schemeClr>
                </a:solidFill>
              </a:rPr>
              <a:t>(dimensionless) </a:t>
            </a:r>
            <a:r>
              <a:rPr lang="en-US" dirty="0" smtClean="0"/>
              <a:t>inequality equations </a:t>
            </a:r>
            <a:r>
              <a:rPr lang="en-US" dirty="0" smtClean="0">
                <a:solidFill>
                  <a:schemeClr val="bg1">
                    <a:lumMod val="50000"/>
                  </a:schemeClr>
                </a:solidFill>
              </a:rPr>
              <a:t>(Conway, Xerox PARC) . . . </a:t>
            </a:r>
            <a:r>
              <a:rPr lang="en-US" dirty="0" smtClean="0"/>
              <a:t> </a:t>
            </a:r>
          </a:p>
        </p:txBody>
      </p:sp>
      <p:sp>
        <p:nvSpPr>
          <p:cNvPr id="8" name="Rectangle 7"/>
          <p:cNvSpPr/>
          <p:nvPr/>
        </p:nvSpPr>
        <p:spPr>
          <a:xfrm>
            <a:off x="1478303" y="3281547"/>
            <a:ext cx="2868619" cy="2385268"/>
          </a:xfrm>
          <a:prstGeom prst="rect">
            <a:avLst/>
          </a:prstGeom>
        </p:spPr>
        <p:txBody>
          <a:bodyPr wrap="square">
            <a:spAutoFit/>
          </a:bodyPr>
          <a:lstStyle/>
          <a:p>
            <a:pPr>
              <a:spcAft>
                <a:spcPts val="600"/>
              </a:spcAft>
            </a:pPr>
            <a:r>
              <a:rPr lang="en-US" dirty="0" smtClean="0"/>
              <a:t>These </a:t>
            </a:r>
            <a:r>
              <a:rPr lang="en-US" dirty="0"/>
              <a:t>enabled abstract chip designs to be </a:t>
            </a:r>
            <a:r>
              <a:rPr lang="en-US" dirty="0" smtClean="0"/>
              <a:t>digitally shrunk down </a:t>
            </a:r>
            <a:r>
              <a:rPr lang="en-US" dirty="0">
                <a:solidFill>
                  <a:schemeClr val="bg1">
                    <a:lumMod val="50000"/>
                  </a:schemeClr>
                </a:solidFill>
              </a:rPr>
              <a:t>(and reused)</a:t>
            </a:r>
            <a:r>
              <a:rPr lang="en-US" dirty="0"/>
              <a:t> as Moore’s law rapidly advanced . . . </a:t>
            </a:r>
          </a:p>
          <a:p>
            <a:pPr>
              <a:spcAft>
                <a:spcPts val="600"/>
              </a:spcAft>
            </a:pPr>
            <a:r>
              <a:rPr lang="en-US" dirty="0" smtClean="0"/>
              <a:t>They </a:t>
            </a:r>
            <a:r>
              <a:rPr lang="en-US" dirty="0"/>
              <a:t>also enabled accruing </a:t>
            </a:r>
            <a:r>
              <a:rPr lang="en-US" dirty="0" smtClean="0"/>
              <a:t>chip subsystem </a:t>
            </a:r>
            <a:r>
              <a:rPr lang="en-US" dirty="0"/>
              <a:t>designs to be widely shared . . .</a:t>
            </a:r>
          </a:p>
        </p:txBody>
      </p:sp>
    </p:spTree>
    <p:extLst>
      <p:ext uri="{BB962C8B-B14F-4D97-AF65-F5344CB8AC3E}">
        <p14:creationId xmlns:p14="http://schemas.microsoft.com/office/powerpoint/2010/main" val="317105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0732" y="777853"/>
            <a:ext cx="11317683" cy="707886"/>
          </a:xfrm>
          <a:prstGeom prst="rect">
            <a:avLst/>
          </a:prstGeom>
          <a:noFill/>
        </p:spPr>
        <p:txBody>
          <a:bodyPr wrap="square" rtlCol="0">
            <a:spAutoFit/>
          </a:bodyPr>
          <a:lstStyle/>
          <a:p>
            <a:r>
              <a:rPr lang="en-US" sz="2000" dirty="0" smtClean="0"/>
              <a:t>I began documenting the emerging new ‘Mead-Conway’ system of simplified, restructured, </a:t>
            </a:r>
          </a:p>
          <a:p>
            <a:r>
              <a:rPr lang="en-US" sz="2000" dirty="0" smtClean="0"/>
              <a:t>design-level abstractions and chip design methods in </a:t>
            </a:r>
            <a:r>
              <a:rPr lang="en-US" sz="2000" dirty="0" smtClean="0">
                <a:hlinkClick r:id="rId2"/>
              </a:rPr>
              <a:t>an evolving computer-edited book </a:t>
            </a:r>
            <a:r>
              <a:rPr lang="en-US" sz="2000" dirty="0" smtClean="0"/>
              <a:t> . . .</a:t>
            </a:r>
            <a:endParaRPr lang="en-US" sz="2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9128" y="3553530"/>
            <a:ext cx="3144704" cy="176889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6327" y="3556587"/>
            <a:ext cx="3139269" cy="176583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1845" y="1587408"/>
            <a:ext cx="3139270" cy="1765839"/>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7364" y="1587408"/>
            <a:ext cx="3139269" cy="1765839"/>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6327" y="1587408"/>
            <a:ext cx="3139269" cy="1765838"/>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7364" y="3553530"/>
            <a:ext cx="3139269" cy="1765839"/>
          </a:xfrm>
          <a:prstGeom prst="rect">
            <a:avLst/>
          </a:prstGeom>
        </p:spPr>
      </p:pic>
      <p:sp>
        <p:nvSpPr>
          <p:cNvPr id="13" name="TextBox 12"/>
          <p:cNvSpPr txBox="1"/>
          <p:nvPr/>
        </p:nvSpPr>
        <p:spPr>
          <a:xfrm>
            <a:off x="10658475" y="5319369"/>
            <a:ext cx="581690" cy="338554"/>
          </a:xfrm>
          <a:prstGeom prst="rect">
            <a:avLst/>
          </a:prstGeom>
          <a:noFill/>
        </p:spPr>
        <p:txBody>
          <a:bodyPr wrap="square" rtlCol="0">
            <a:spAutoFit/>
          </a:bodyPr>
          <a:lstStyle/>
          <a:p>
            <a:r>
              <a:rPr lang="en-US" sz="1600" dirty="0" smtClean="0">
                <a:hlinkClick r:id="rId9"/>
              </a:rPr>
              <a:t>Link</a:t>
            </a:r>
            <a:endParaRPr lang="en-US" sz="1600" dirty="0"/>
          </a:p>
        </p:txBody>
      </p:sp>
      <p:sp>
        <p:nvSpPr>
          <p:cNvPr id="4" name="TextBox 3"/>
          <p:cNvSpPr txBox="1"/>
          <p:nvPr/>
        </p:nvSpPr>
        <p:spPr>
          <a:xfrm>
            <a:off x="1220731" y="5397753"/>
            <a:ext cx="9516399" cy="707886"/>
          </a:xfrm>
          <a:prstGeom prst="rect">
            <a:avLst/>
          </a:prstGeom>
          <a:noFill/>
        </p:spPr>
        <p:txBody>
          <a:bodyPr wrap="square" rtlCol="0">
            <a:spAutoFit/>
          </a:bodyPr>
          <a:lstStyle/>
          <a:p>
            <a:r>
              <a:rPr lang="en-US" sz="2000" dirty="0" smtClean="0"/>
              <a:t>Thus using our Alto computers not only as tools for generating chip-designs,</a:t>
            </a:r>
          </a:p>
          <a:p>
            <a:r>
              <a:rPr lang="en-US" sz="2000" dirty="0" smtClean="0"/>
              <a:t>but also to mechanize the evolution of the chip-design knowledge itself . . . </a:t>
            </a:r>
            <a:endParaRPr lang="en-US" sz="2000" dirty="0"/>
          </a:p>
        </p:txBody>
      </p:sp>
    </p:spTree>
    <p:extLst>
      <p:ext uri="{BB962C8B-B14F-4D97-AF65-F5344CB8AC3E}">
        <p14:creationId xmlns:p14="http://schemas.microsoft.com/office/powerpoint/2010/main" val="171827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9411" y="1415895"/>
            <a:ext cx="3400745" cy="1323439"/>
          </a:xfrm>
          <a:prstGeom prst="rect">
            <a:avLst/>
          </a:prstGeom>
          <a:noFill/>
        </p:spPr>
        <p:txBody>
          <a:bodyPr wrap="square" rtlCol="0">
            <a:spAutoFit/>
          </a:bodyPr>
          <a:lstStyle/>
          <a:p>
            <a:r>
              <a:rPr lang="en-US" sz="2000" dirty="0" smtClean="0">
                <a:hlinkClick r:id="rId2"/>
              </a:rPr>
              <a:t>That computer-edited evolving book, printed using the laser printers at PARC</a:t>
            </a:r>
            <a:r>
              <a:rPr lang="en-US" sz="2000" dirty="0" smtClean="0"/>
              <a:t>, became the draft of the famous textbook:</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2031" y="1142518"/>
            <a:ext cx="3691426" cy="4599263"/>
          </a:xfrm>
          <a:prstGeom prst="rect">
            <a:avLst/>
          </a:prstGeom>
        </p:spPr>
      </p:pic>
      <p:sp>
        <p:nvSpPr>
          <p:cNvPr id="4" name="Rectangle 3"/>
          <p:cNvSpPr/>
          <p:nvPr/>
        </p:nvSpPr>
        <p:spPr>
          <a:xfrm>
            <a:off x="2199411" y="2961720"/>
            <a:ext cx="6096000" cy="1015663"/>
          </a:xfrm>
          <a:prstGeom prst="rect">
            <a:avLst/>
          </a:prstGeom>
        </p:spPr>
        <p:txBody>
          <a:bodyPr>
            <a:spAutoFit/>
          </a:bodyPr>
          <a:lstStyle/>
          <a:p>
            <a:r>
              <a:rPr lang="en-US" sz="2000" i="1" dirty="0">
                <a:hlinkClick r:id="rId4"/>
              </a:rPr>
              <a:t>Introduction to VLSI Systems </a:t>
            </a:r>
            <a:endParaRPr lang="en-US" sz="2000" i="1" dirty="0"/>
          </a:p>
          <a:p>
            <a:r>
              <a:rPr lang="en-US" sz="2000" dirty="0"/>
              <a:t>by Mead and Conway,</a:t>
            </a:r>
            <a:r>
              <a:rPr lang="en-US" sz="2000" i="1" dirty="0"/>
              <a:t> </a:t>
            </a:r>
          </a:p>
          <a:p>
            <a:r>
              <a:rPr lang="en-US" sz="2000" dirty="0"/>
              <a:t>published in </a:t>
            </a:r>
            <a:r>
              <a:rPr lang="en-US" sz="2000" dirty="0" smtClean="0"/>
              <a:t>1980.</a:t>
            </a:r>
            <a:endParaRPr lang="en-US" sz="2000" dirty="0"/>
          </a:p>
        </p:txBody>
      </p:sp>
      <p:sp>
        <p:nvSpPr>
          <p:cNvPr id="5" name="TextBox 4"/>
          <p:cNvSpPr txBox="1"/>
          <p:nvPr/>
        </p:nvSpPr>
        <p:spPr>
          <a:xfrm>
            <a:off x="2199411" y="4295564"/>
            <a:ext cx="3100529" cy="707886"/>
          </a:xfrm>
          <a:prstGeom prst="rect">
            <a:avLst/>
          </a:prstGeom>
          <a:noFill/>
        </p:spPr>
        <p:txBody>
          <a:bodyPr wrap="none" rtlCol="0">
            <a:spAutoFit/>
          </a:bodyPr>
          <a:lstStyle/>
          <a:p>
            <a:r>
              <a:rPr lang="en-US" sz="2000" dirty="0" smtClean="0"/>
              <a:t>(later called “</a:t>
            </a:r>
            <a:r>
              <a:rPr lang="en-US" sz="2000" dirty="0" smtClean="0">
                <a:hlinkClick r:id="rId4"/>
              </a:rPr>
              <a:t>the book that </a:t>
            </a:r>
          </a:p>
          <a:p>
            <a:r>
              <a:rPr lang="en-US" sz="2000" dirty="0" smtClean="0">
                <a:hlinkClick r:id="rId4"/>
              </a:rPr>
              <a:t>changed everything</a:t>
            </a:r>
            <a:r>
              <a:rPr lang="en-US" sz="2000" dirty="0" smtClean="0"/>
              <a:t>” . . . )</a:t>
            </a:r>
            <a:endParaRPr lang="en-US" sz="2000" dirty="0"/>
          </a:p>
        </p:txBody>
      </p:sp>
    </p:spTree>
    <p:extLst>
      <p:ext uri="{BB962C8B-B14F-4D97-AF65-F5344CB8AC3E}">
        <p14:creationId xmlns:p14="http://schemas.microsoft.com/office/powerpoint/2010/main" val="28500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1247" y="724995"/>
            <a:ext cx="10604094" cy="707886"/>
          </a:xfrm>
          <a:prstGeom prst="rect">
            <a:avLst/>
          </a:prstGeom>
          <a:noFill/>
        </p:spPr>
        <p:txBody>
          <a:bodyPr wrap="square" rtlCol="0">
            <a:spAutoFit/>
          </a:bodyPr>
          <a:lstStyle/>
          <a:p>
            <a:r>
              <a:rPr lang="en-US" sz="2000" dirty="0" smtClean="0"/>
              <a:t>We also used our Altos </a:t>
            </a:r>
            <a:r>
              <a:rPr lang="en-US" sz="2000" dirty="0">
                <a:solidFill>
                  <a:schemeClr val="bg1">
                    <a:lumMod val="50000"/>
                  </a:schemeClr>
                </a:solidFill>
              </a:rPr>
              <a:t>(at Xerox PARC)</a:t>
            </a:r>
            <a:r>
              <a:rPr lang="en-US" sz="2000" dirty="0"/>
              <a:t> to </a:t>
            </a:r>
            <a:r>
              <a:rPr lang="en-US" sz="2000" dirty="0" smtClean="0"/>
              <a:t>generate</a:t>
            </a:r>
            <a:r>
              <a:rPr lang="en-US" sz="2000" dirty="0">
                <a:solidFill>
                  <a:schemeClr val="bg1">
                    <a:lumMod val="50000"/>
                  </a:schemeClr>
                </a:solidFill>
              </a:rPr>
              <a:t> </a:t>
            </a:r>
            <a:r>
              <a:rPr lang="en-US" sz="2000" dirty="0" smtClean="0">
                <a:hlinkClick r:id="rId3"/>
              </a:rPr>
              <a:t>many open-source cell-layout-designs</a:t>
            </a:r>
          </a:p>
          <a:p>
            <a:r>
              <a:rPr lang="en-US" sz="2000" dirty="0" smtClean="0">
                <a:hlinkClick r:id="rId3"/>
              </a:rPr>
              <a:t>for key digital-subsystems</a:t>
            </a:r>
            <a:r>
              <a:rPr lang="en-US" sz="2000" dirty="0" smtClean="0"/>
              <a:t>, easily disseminated to students and colleagues via the Arpanet …</a:t>
            </a:r>
            <a:endParaRPr lang="en-US" sz="2000" dirty="0"/>
          </a:p>
        </p:txBody>
      </p:sp>
      <p:pic>
        <p:nvPicPr>
          <p:cNvPr id="3" name="Picture 2">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2779" y="1484083"/>
            <a:ext cx="1581356" cy="2088725"/>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6872" y="1517477"/>
            <a:ext cx="2770032" cy="1778595"/>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67483" y="1517478"/>
            <a:ext cx="2644914" cy="1778595"/>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3634" y="3742000"/>
            <a:ext cx="2788999" cy="1873606"/>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70167" y="3742000"/>
            <a:ext cx="1301948" cy="1873606"/>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89650" y="3742000"/>
            <a:ext cx="2722747" cy="1873606"/>
          </a:xfrm>
          <a:prstGeom prst="rect">
            <a:avLst/>
          </a:prstGeom>
        </p:spPr>
      </p:pic>
      <p:sp>
        <p:nvSpPr>
          <p:cNvPr id="9" name="TextBox 8"/>
          <p:cNvSpPr txBox="1"/>
          <p:nvPr/>
        </p:nvSpPr>
        <p:spPr>
          <a:xfrm>
            <a:off x="7452531" y="5571699"/>
            <a:ext cx="2418547" cy="369332"/>
          </a:xfrm>
          <a:prstGeom prst="rect">
            <a:avLst/>
          </a:prstGeom>
          <a:noFill/>
        </p:spPr>
        <p:txBody>
          <a:bodyPr wrap="none" rtlCol="0">
            <a:spAutoFit/>
          </a:bodyPr>
          <a:lstStyle/>
          <a:p>
            <a:r>
              <a:rPr lang="en-US" dirty="0" smtClean="0"/>
              <a:t>CIF 2.0 Cell-Library code</a:t>
            </a:r>
            <a:endParaRPr lang="en-US" dirty="0"/>
          </a:p>
        </p:txBody>
      </p:sp>
      <p:sp>
        <p:nvSpPr>
          <p:cNvPr id="10" name="TextBox 9"/>
          <p:cNvSpPr txBox="1"/>
          <p:nvPr/>
        </p:nvSpPr>
        <p:spPr>
          <a:xfrm>
            <a:off x="5131763" y="3221026"/>
            <a:ext cx="995785" cy="369332"/>
          </a:xfrm>
          <a:prstGeom prst="rect">
            <a:avLst/>
          </a:prstGeom>
          <a:noFill/>
        </p:spPr>
        <p:txBody>
          <a:bodyPr wrap="none" rtlCol="0">
            <a:spAutoFit/>
          </a:bodyPr>
          <a:lstStyle/>
          <a:p>
            <a:r>
              <a:rPr lang="en-US" dirty="0" smtClean="0"/>
              <a:t>PLA cells</a:t>
            </a:r>
            <a:endParaRPr lang="en-US" dirty="0"/>
          </a:p>
        </p:txBody>
      </p:sp>
      <p:sp>
        <p:nvSpPr>
          <p:cNvPr id="11" name="TextBox 10"/>
          <p:cNvSpPr txBox="1"/>
          <p:nvPr/>
        </p:nvSpPr>
        <p:spPr>
          <a:xfrm>
            <a:off x="7863078" y="3221026"/>
            <a:ext cx="1375889" cy="369332"/>
          </a:xfrm>
          <a:prstGeom prst="rect">
            <a:avLst/>
          </a:prstGeom>
          <a:noFill/>
        </p:spPr>
        <p:txBody>
          <a:bodyPr wrap="none" rtlCol="0">
            <a:spAutoFit/>
          </a:bodyPr>
          <a:lstStyle/>
          <a:p>
            <a:r>
              <a:rPr lang="en-US" dirty="0" smtClean="0"/>
              <a:t>Clock drivers</a:t>
            </a:r>
            <a:endParaRPr lang="en-US" dirty="0"/>
          </a:p>
        </p:txBody>
      </p:sp>
      <p:sp>
        <p:nvSpPr>
          <p:cNvPr id="12" name="TextBox 11"/>
          <p:cNvSpPr txBox="1"/>
          <p:nvPr/>
        </p:nvSpPr>
        <p:spPr>
          <a:xfrm>
            <a:off x="2771525" y="5568201"/>
            <a:ext cx="973215" cy="369332"/>
          </a:xfrm>
          <a:prstGeom prst="rect">
            <a:avLst/>
          </a:prstGeom>
          <a:noFill/>
        </p:spPr>
        <p:txBody>
          <a:bodyPr wrap="none" rtlCol="0">
            <a:spAutoFit/>
          </a:bodyPr>
          <a:lstStyle/>
          <a:p>
            <a:r>
              <a:rPr lang="en-US" dirty="0" smtClean="0"/>
              <a:t>I/O Pads</a:t>
            </a:r>
            <a:endParaRPr lang="en-US" dirty="0"/>
          </a:p>
        </p:txBody>
      </p:sp>
      <p:sp>
        <p:nvSpPr>
          <p:cNvPr id="13" name="TextBox 12"/>
          <p:cNvSpPr txBox="1"/>
          <p:nvPr/>
        </p:nvSpPr>
        <p:spPr>
          <a:xfrm>
            <a:off x="5178737" y="5551640"/>
            <a:ext cx="1424557" cy="369332"/>
          </a:xfrm>
          <a:prstGeom prst="rect">
            <a:avLst/>
          </a:prstGeom>
          <a:noFill/>
        </p:spPr>
        <p:txBody>
          <a:bodyPr wrap="none" rtlCol="0">
            <a:spAutoFit/>
          </a:bodyPr>
          <a:lstStyle/>
          <a:p>
            <a:r>
              <a:rPr lang="en-US" dirty="0" smtClean="0"/>
              <a:t>Cell locations</a:t>
            </a:r>
            <a:endParaRPr lang="en-US" dirty="0"/>
          </a:p>
        </p:txBody>
      </p:sp>
      <p:sp>
        <p:nvSpPr>
          <p:cNvPr id="14" name="TextBox 13"/>
          <p:cNvSpPr txBox="1"/>
          <p:nvPr/>
        </p:nvSpPr>
        <p:spPr>
          <a:xfrm>
            <a:off x="3436869" y="3152688"/>
            <a:ext cx="473206" cy="307777"/>
          </a:xfrm>
          <a:prstGeom prst="rect">
            <a:avLst/>
          </a:prstGeom>
          <a:noFill/>
        </p:spPr>
        <p:txBody>
          <a:bodyPr wrap="none" rtlCol="0">
            <a:spAutoFit/>
          </a:bodyPr>
          <a:lstStyle/>
          <a:p>
            <a:r>
              <a:rPr lang="en-US" sz="1400" dirty="0" smtClean="0">
                <a:hlinkClick r:id="rId11"/>
              </a:rPr>
              <a:t>URL</a:t>
            </a:r>
            <a:endParaRPr lang="en-US" sz="1400" dirty="0"/>
          </a:p>
        </p:txBody>
      </p:sp>
    </p:spTree>
    <p:extLst>
      <p:ext uri="{BB962C8B-B14F-4D97-AF65-F5344CB8AC3E}">
        <p14:creationId xmlns:p14="http://schemas.microsoft.com/office/powerpoint/2010/main" val="222239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82" y="2565167"/>
            <a:ext cx="8397622" cy="3426920"/>
          </a:xfrm>
          <a:prstGeom prst="rect">
            <a:avLst/>
          </a:prstGeom>
          <a:ln>
            <a:solidFill>
              <a:schemeClr val="accent1"/>
            </a:solidFill>
          </a:ln>
        </p:spPr>
      </p:pic>
      <p:pic>
        <p:nvPicPr>
          <p:cNvPr id="3" name="Picture 2">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6414" y="903790"/>
            <a:ext cx="3999990" cy="2123311"/>
          </a:xfrm>
          <a:prstGeom prst="rect">
            <a:avLst/>
          </a:prstGeom>
          <a:ln>
            <a:solidFill>
              <a:schemeClr val="accent1"/>
            </a:solidFill>
          </a:ln>
        </p:spPr>
      </p:pic>
      <p:sp>
        <p:nvSpPr>
          <p:cNvPr id="6" name="Rectangle 5"/>
          <p:cNvSpPr/>
          <p:nvPr/>
        </p:nvSpPr>
        <p:spPr>
          <a:xfrm>
            <a:off x="1719717" y="814386"/>
            <a:ext cx="4452483" cy="1631216"/>
          </a:xfrm>
          <a:prstGeom prst="rect">
            <a:avLst/>
          </a:prstGeom>
        </p:spPr>
        <p:txBody>
          <a:bodyPr wrap="square">
            <a:spAutoFit/>
          </a:bodyPr>
          <a:lstStyle/>
          <a:p>
            <a:r>
              <a:rPr lang="en-US" sz="2000" dirty="0" smtClean="0">
                <a:hlinkClick r:id="rId6"/>
              </a:rPr>
              <a:t>Following </a:t>
            </a:r>
            <a:r>
              <a:rPr lang="en-US" sz="2000" dirty="0">
                <a:hlinkClick r:id="rId6"/>
              </a:rPr>
              <a:t>the “script” </a:t>
            </a:r>
            <a:r>
              <a:rPr lang="en-US" sz="2000" dirty="0" smtClean="0">
                <a:hlinkClick r:id="rId6"/>
              </a:rPr>
              <a:t>Charles Steinmetz </a:t>
            </a:r>
            <a:r>
              <a:rPr lang="en-US" sz="2000" dirty="0">
                <a:hlinkClick r:id="rId6"/>
              </a:rPr>
              <a:t>used to propagate </a:t>
            </a:r>
            <a:r>
              <a:rPr lang="en-US" sz="2000" dirty="0" smtClean="0"/>
              <a:t>his revolutionary AC electricity methods </a:t>
            </a:r>
            <a:r>
              <a:rPr lang="en-US" sz="2000" dirty="0"/>
              <a:t>at Union College, I </a:t>
            </a:r>
            <a:r>
              <a:rPr lang="en-US" sz="2000" dirty="0" smtClean="0"/>
              <a:t>introduced </a:t>
            </a:r>
            <a:r>
              <a:rPr lang="en-US" sz="2000" dirty="0"/>
              <a:t>the </a:t>
            </a:r>
            <a:r>
              <a:rPr lang="en-US" sz="2000" dirty="0" smtClean="0"/>
              <a:t>new methods </a:t>
            </a:r>
            <a:r>
              <a:rPr lang="en-US" sz="2000" dirty="0"/>
              <a:t>in </a:t>
            </a:r>
            <a:r>
              <a:rPr lang="en-US" sz="2000" dirty="0" smtClean="0"/>
              <a:t>a special </a:t>
            </a:r>
            <a:r>
              <a:rPr lang="en-US" sz="2000" dirty="0" smtClean="0">
                <a:hlinkClick r:id="rId7"/>
              </a:rPr>
              <a:t>VLSI design course </a:t>
            </a:r>
            <a:r>
              <a:rPr lang="en-US" sz="2000" dirty="0">
                <a:hlinkClick r:id="rId7"/>
              </a:rPr>
              <a:t>at </a:t>
            </a:r>
            <a:r>
              <a:rPr lang="en-US" sz="2000" dirty="0" smtClean="0">
                <a:hlinkClick r:id="rId7"/>
              </a:rPr>
              <a:t>MIT </a:t>
            </a:r>
            <a:r>
              <a:rPr lang="en-US" sz="2000" dirty="0">
                <a:hlinkClick r:id="rId7"/>
              </a:rPr>
              <a:t>in 1978</a:t>
            </a:r>
            <a:r>
              <a:rPr lang="en-US" sz="2000" dirty="0"/>
              <a:t>. </a:t>
            </a:r>
          </a:p>
        </p:txBody>
      </p:sp>
      <p:sp>
        <p:nvSpPr>
          <p:cNvPr id="8" name="TextBox 7"/>
          <p:cNvSpPr txBox="1"/>
          <p:nvPr/>
        </p:nvSpPr>
        <p:spPr>
          <a:xfrm>
            <a:off x="9445293" y="3146666"/>
            <a:ext cx="631860" cy="923330"/>
          </a:xfrm>
          <a:prstGeom prst="rect">
            <a:avLst/>
          </a:prstGeom>
          <a:noFill/>
        </p:spPr>
        <p:txBody>
          <a:bodyPr wrap="square" rtlCol="0">
            <a:spAutoFit/>
          </a:bodyPr>
          <a:lstStyle/>
          <a:p>
            <a:r>
              <a:rPr lang="en-US" dirty="0" smtClean="0">
                <a:hlinkClick r:id="rId8"/>
              </a:rPr>
              <a:t>Link</a:t>
            </a:r>
            <a:endParaRPr lang="en-US" dirty="0" smtClean="0"/>
          </a:p>
          <a:p>
            <a:r>
              <a:rPr lang="en-US" dirty="0" smtClean="0">
                <a:hlinkClick r:id="rId4"/>
              </a:rPr>
              <a:t>Link</a:t>
            </a:r>
            <a:endParaRPr lang="en-US" dirty="0" smtClean="0"/>
          </a:p>
          <a:p>
            <a:r>
              <a:rPr lang="en-US" dirty="0" smtClean="0">
                <a:hlinkClick r:id="rId9"/>
              </a:rPr>
              <a:t>Link</a:t>
            </a:r>
            <a:endParaRPr lang="en-US" dirty="0"/>
          </a:p>
        </p:txBody>
      </p:sp>
    </p:spTree>
    <p:extLst>
      <p:ext uri="{BB962C8B-B14F-4D97-AF65-F5344CB8AC3E}">
        <p14:creationId xmlns:p14="http://schemas.microsoft.com/office/powerpoint/2010/main" val="414941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60003" y="838413"/>
            <a:ext cx="4225353" cy="1631216"/>
          </a:xfrm>
          <a:prstGeom prst="rect">
            <a:avLst/>
          </a:prstGeom>
        </p:spPr>
        <p:txBody>
          <a:bodyPr wrap="square">
            <a:spAutoFit/>
          </a:bodyPr>
          <a:lstStyle/>
          <a:p>
            <a:r>
              <a:rPr lang="en-US" sz="2000" dirty="0"/>
              <a:t>The students learned </a:t>
            </a:r>
            <a:r>
              <a:rPr lang="en-US" sz="2000" dirty="0" smtClean="0"/>
              <a:t>to </a:t>
            </a:r>
            <a:r>
              <a:rPr lang="en-US" sz="2000" dirty="0"/>
              <a:t>design chips in the 1st half of the course, then </a:t>
            </a:r>
            <a:r>
              <a:rPr lang="en-US" sz="2000" dirty="0" smtClean="0"/>
              <a:t>did </a:t>
            </a:r>
            <a:r>
              <a:rPr lang="en-US" sz="2000" dirty="0"/>
              <a:t>project-chip designs in the 2</a:t>
            </a:r>
            <a:r>
              <a:rPr lang="en-US" sz="2000" baseline="30000" dirty="0"/>
              <a:t>nd</a:t>
            </a:r>
            <a:r>
              <a:rPr lang="en-US" sz="2000" dirty="0"/>
              <a:t> half. </a:t>
            </a:r>
            <a:r>
              <a:rPr lang="en-US" sz="2000" dirty="0" smtClean="0"/>
              <a:t>They were </a:t>
            </a:r>
            <a:r>
              <a:rPr lang="en-US" sz="2000" dirty="0" smtClean="0">
                <a:hlinkClick r:id="rId2"/>
              </a:rPr>
              <a:t>fabricated in Pat Castro’s lab at HP</a:t>
            </a:r>
            <a:r>
              <a:rPr lang="en-US" sz="2000" dirty="0" smtClean="0"/>
              <a:t> shortly after the course.</a:t>
            </a:r>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0111" y="949392"/>
            <a:ext cx="3371332" cy="3314383"/>
          </a:xfrm>
          <a:prstGeom prst="rect">
            <a:avLst/>
          </a:prstGeom>
          <a:ln>
            <a:solidFill>
              <a:schemeClr val="accent1"/>
            </a:solidFill>
          </a:ln>
        </p:spPr>
      </p:pic>
      <p:pic>
        <p:nvPicPr>
          <p:cNvPr id="8"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0003" y="2750172"/>
            <a:ext cx="3704986" cy="2986108"/>
          </a:xfrm>
          <a:prstGeom prst="rect">
            <a:avLst/>
          </a:prstGeom>
          <a:ln>
            <a:solidFill>
              <a:schemeClr val="accent1"/>
            </a:solidFill>
          </a:ln>
        </p:spPr>
      </p:pic>
      <p:sp>
        <p:nvSpPr>
          <p:cNvPr id="10" name="Rectangle 9"/>
          <p:cNvSpPr/>
          <p:nvPr/>
        </p:nvSpPr>
        <p:spPr>
          <a:xfrm>
            <a:off x="6581198" y="4508163"/>
            <a:ext cx="4363335" cy="1323439"/>
          </a:xfrm>
          <a:prstGeom prst="rect">
            <a:avLst/>
          </a:prstGeom>
        </p:spPr>
        <p:txBody>
          <a:bodyPr wrap="square">
            <a:spAutoFit/>
          </a:bodyPr>
          <a:lstStyle/>
          <a:p>
            <a:r>
              <a:rPr lang="en-US" sz="2000" dirty="0"/>
              <a:t>There were many amazing </a:t>
            </a:r>
            <a:r>
              <a:rPr lang="en-US" sz="2000" dirty="0" smtClean="0"/>
              <a:t>results </a:t>
            </a:r>
            <a:r>
              <a:rPr lang="en-US" sz="2000" dirty="0"/>
              <a:t>including a complete Lisp microprocessor design </a:t>
            </a:r>
            <a:endParaRPr lang="en-US" sz="2000" dirty="0" smtClean="0"/>
          </a:p>
          <a:p>
            <a:r>
              <a:rPr lang="en-US" sz="2000" dirty="0" smtClean="0"/>
              <a:t>by </a:t>
            </a:r>
            <a:r>
              <a:rPr lang="en-US" sz="2000" dirty="0">
                <a:hlinkClick r:id="rId5"/>
              </a:rPr>
              <a:t>Guy Steele </a:t>
            </a:r>
            <a:r>
              <a:rPr lang="en-US" sz="2000" dirty="0"/>
              <a:t>. </a:t>
            </a:r>
            <a:r>
              <a:rPr lang="en-US" sz="2000" dirty="0" smtClean="0"/>
              <a:t>. . </a:t>
            </a:r>
            <a:endParaRPr lang="en-US" sz="2000" dirty="0"/>
          </a:p>
        </p:txBody>
      </p:sp>
    </p:spTree>
    <p:extLst>
      <p:ext uri="{BB962C8B-B14F-4D97-AF65-F5344CB8AC3E}">
        <p14:creationId xmlns:p14="http://schemas.microsoft.com/office/powerpoint/2010/main" val="176406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11870" y="1650274"/>
            <a:ext cx="5971467" cy="3077766"/>
          </a:xfrm>
          <a:prstGeom prst="rect">
            <a:avLst/>
          </a:prstGeom>
          <a:noFill/>
        </p:spPr>
        <p:txBody>
          <a:bodyPr wrap="square" rtlCol="0">
            <a:spAutoFit/>
          </a:bodyPr>
          <a:lstStyle/>
          <a:p>
            <a:r>
              <a:rPr lang="en-US" sz="2000" b="1" dirty="0" smtClean="0"/>
              <a:t>Setting the stage: </a:t>
            </a:r>
            <a:r>
              <a:rPr lang="en-US" sz="2000" dirty="0" smtClean="0"/>
              <a:t>Reflections on LGBT Pride Month</a:t>
            </a:r>
          </a:p>
          <a:p>
            <a:endParaRPr lang="en-US" sz="3200" b="1" dirty="0"/>
          </a:p>
          <a:p>
            <a:r>
              <a:rPr lang="en-US" sz="2000" b="1" dirty="0" smtClean="0"/>
              <a:t>Historical erasure of women’s contributions in STEM</a:t>
            </a:r>
          </a:p>
          <a:p>
            <a:endParaRPr lang="en-US" sz="1200" dirty="0"/>
          </a:p>
          <a:p>
            <a:r>
              <a:rPr lang="en-US" sz="2000" b="1" dirty="0" smtClean="0"/>
              <a:t>Case study: </a:t>
            </a:r>
            <a:r>
              <a:rPr lang="en-US" sz="2000" dirty="0" smtClean="0">
                <a:latin typeface="Calibri" panose="020F0502020204030204" pitchFamily="34" charset="0"/>
                <a:ea typeface="Calibri" panose="020F0502020204030204" pitchFamily="34" charset="0"/>
                <a:cs typeface="Times New Roman" panose="02020603050405020304" pitchFamily="18" charset="0"/>
              </a:rPr>
              <a:t>The </a:t>
            </a:r>
            <a:r>
              <a:rPr lang="en-US" sz="2000" dirty="0">
                <a:latin typeface="Calibri" panose="020F0502020204030204" pitchFamily="34" charset="0"/>
                <a:ea typeface="Calibri" panose="020F0502020204030204" pitchFamily="34" charset="0"/>
                <a:cs typeface="Times New Roman" panose="02020603050405020304" pitchFamily="18" charset="0"/>
              </a:rPr>
              <a:t>Inside Story Behind the VLSI </a:t>
            </a:r>
            <a:r>
              <a:rPr lang="en-US" sz="2000" dirty="0" smtClean="0">
                <a:latin typeface="Calibri" panose="020F0502020204030204" pitchFamily="34" charset="0"/>
                <a:ea typeface="Calibri" panose="020F0502020204030204" pitchFamily="34" charset="0"/>
                <a:cs typeface="Times New Roman" panose="02020603050405020304" pitchFamily="18" charset="0"/>
              </a:rPr>
              <a:t>Revolution</a:t>
            </a:r>
          </a:p>
          <a:p>
            <a:endParaRPr lang="en-US" sz="1200" dirty="0"/>
          </a:p>
          <a:p>
            <a:r>
              <a:rPr lang="en-US" sz="2000" b="1" dirty="0" smtClean="0"/>
              <a:t>Conjecture: </a:t>
            </a:r>
            <a:r>
              <a:rPr lang="en-US" sz="2000" dirty="0" smtClean="0"/>
              <a:t>The </a:t>
            </a:r>
            <a:r>
              <a:rPr lang="en-US" sz="2000" i="1" dirty="0" smtClean="0"/>
              <a:t>Conway Effect</a:t>
            </a:r>
          </a:p>
          <a:p>
            <a:endParaRPr lang="en-US" sz="3200" dirty="0"/>
          </a:p>
          <a:p>
            <a:r>
              <a:rPr lang="en-US" sz="2000" b="1" dirty="0" smtClean="0"/>
              <a:t>Q&amp;A and thoughts for discussion</a:t>
            </a:r>
          </a:p>
        </p:txBody>
      </p:sp>
    </p:spTree>
    <p:extLst>
      <p:ext uri="{BB962C8B-B14F-4D97-AF65-F5344CB8AC3E}">
        <p14:creationId xmlns:p14="http://schemas.microsoft.com/office/powerpoint/2010/main" val="203982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 calcmode="lin" valueType="num">
                                      <p:cBhvr additive="base">
                                        <p:cTn id="2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5472" y="1836027"/>
            <a:ext cx="2861202" cy="3633728"/>
          </a:xfrm>
          <a:ln>
            <a:solidFill>
              <a:schemeClr val="accent1"/>
            </a:solidFill>
          </a:ln>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332" y="851519"/>
            <a:ext cx="3449539" cy="4614070"/>
          </a:xfrm>
          <a:prstGeom prst="rect">
            <a:avLst/>
          </a:prstGeom>
          <a:ln>
            <a:solidFill>
              <a:schemeClr val="accent1"/>
            </a:solidFill>
          </a:ln>
        </p:spPr>
      </p:pic>
      <p:sp>
        <p:nvSpPr>
          <p:cNvPr id="3" name="TextBox 2"/>
          <p:cNvSpPr txBox="1"/>
          <p:nvPr/>
        </p:nvSpPr>
        <p:spPr>
          <a:xfrm>
            <a:off x="2563552" y="743680"/>
            <a:ext cx="3996645" cy="1015663"/>
          </a:xfrm>
          <a:prstGeom prst="rect">
            <a:avLst/>
          </a:prstGeom>
          <a:noFill/>
        </p:spPr>
        <p:txBody>
          <a:bodyPr wrap="square" rtlCol="0">
            <a:spAutoFit/>
          </a:bodyPr>
          <a:lstStyle/>
          <a:p>
            <a:r>
              <a:rPr lang="en-US" sz="2000" dirty="0" smtClean="0">
                <a:hlinkClick r:id="rId4"/>
              </a:rPr>
              <a:t>Map and photomicrograph</a:t>
            </a:r>
            <a:r>
              <a:rPr lang="en-US" sz="2000" dirty="0" smtClean="0"/>
              <a:t> </a:t>
            </a:r>
          </a:p>
          <a:p>
            <a:r>
              <a:rPr lang="en-US" sz="2000" dirty="0" smtClean="0"/>
              <a:t>of the 19 student projects on </a:t>
            </a:r>
          </a:p>
          <a:p>
            <a:r>
              <a:rPr lang="en-US" sz="2000" dirty="0" smtClean="0"/>
              <a:t>the MIT’78 ‘</a:t>
            </a:r>
            <a:r>
              <a:rPr lang="en-US" sz="2000" dirty="0" err="1" smtClean="0"/>
              <a:t>MultiProject</a:t>
            </a:r>
            <a:r>
              <a:rPr lang="en-US" sz="2000" dirty="0" smtClean="0"/>
              <a:t>’ Chip</a:t>
            </a:r>
            <a:endParaRPr lang="en-US" sz="2000" dirty="0"/>
          </a:p>
        </p:txBody>
      </p:sp>
      <p:sp>
        <p:nvSpPr>
          <p:cNvPr id="6" name="TextBox 5"/>
          <p:cNvSpPr txBox="1"/>
          <p:nvPr/>
        </p:nvSpPr>
        <p:spPr>
          <a:xfrm>
            <a:off x="2563552" y="5542273"/>
            <a:ext cx="7279092" cy="400110"/>
          </a:xfrm>
          <a:prstGeom prst="rect">
            <a:avLst/>
          </a:prstGeom>
          <a:noFill/>
        </p:spPr>
        <p:txBody>
          <a:bodyPr wrap="square" rtlCol="0">
            <a:spAutoFit/>
          </a:bodyPr>
          <a:lstStyle/>
          <a:p>
            <a:r>
              <a:rPr lang="en-US" sz="2000" dirty="0" smtClean="0"/>
              <a:t>For more about the </a:t>
            </a:r>
            <a:r>
              <a:rPr lang="en-US" sz="2000" dirty="0" smtClean="0">
                <a:hlinkClick r:id="rId5"/>
              </a:rPr>
              <a:t>MIT’78 course</a:t>
            </a:r>
            <a:r>
              <a:rPr lang="en-US" sz="2000" dirty="0" smtClean="0"/>
              <a:t>, see </a:t>
            </a:r>
            <a:r>
              <a:rPr lang="en-US" sz="2000" dirty="0" smtClean="0">
                <a:hlinkClick r:id="rId6"/>
              </a:rPr>
              <a:t>Lynn’s “MIT Reminiscences”</a:t>
            </a:r>
            <a:endParaRPr lang="en-US" sz="2000" dirty="0"/>
          </a:p>
        </p:txBody>
      </p:sp>
    </p:spTree>
    <p:extLst>
      <p:ext uri="{BB962C8B-B14F-4D97-AF65-F5344CB8AC3E}">
        <p14:creationId xmlns:p14="http://schemas.microsoft.com/office/powerpoint/2010/main" val="18113637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4140" y="904125"/>
            <a:ext cx="8774130" cy="4231928"/>
          </a:xfrm>
          <a:prstGeom prst="rect">
            <a:avLst/>
          </a:prstGeom>
          <a:noFill/>
        </p:spPr>
        <p:txBody>
          <a:bodyPr wrap="square" rtlCol="0">
            <a:spAutoFit/>
          </a:bodyPr>
          <a:lstStyle/>
          <a:p>
            <a:r>
              <a:rPr lang="en-US" sz="1900" dirty="0" smtClean="0"/>
              <a:t>The MIT’78 course </a:t>
            </a:r>
            <a:r>
              <a:rPr lang="en-US" sz="1900" dirty="0" smtClean="0">
                <a:hlinkClick r:id="rId2"/>
              </a:rPr>
              <a:t>stunned top folks in Silicon Valley </a:t>
            </a:r>
            <a:r>
              <a:rPr lang="en-US" sz="1900" dirty="0" smtClean="0"/>
              <a:t>. . . </a:t>
            </a:r>
          </a:p>
          <a:p>
            <a:endParaRPr lang="en-US" sz="1000" dirty="0"/>
          </a:p>
          <a:p>
            <a:r>
              <a:rPr lang="en-US" sz="1900" b="1" dirty="0" smtClean="0"/>
              <a:t>And many other top research universities wanted to offer such a course. But how? </a:t>
            </a:r>
          </a:p>
          <a:p>
            <a:endParaRPr lang="en-US" sz="1000" dirty="0"/>
          </a:p>
          <a:p>
            <a:r>
              <a:rPr lang="en-US" sz="1900" dirty="0" smtClean="0">
                <a:hlinkClick r:id="rId3"/>
              </a:rPr>
              <a:t>Suddenly, the answer came to me:  Simultaneously rerun the MIT’78 course at several research universities, using my MIT lecture notes to keep things in sync. </a:t>
            </a:r>
            <a:endParaRPr lang="en-US" sz="1900" dirty="0" smtClean="0"/>
          </a:p>
          <a:p>
            <a:endParaRPr lang="en-US" sz="1000" dirty="0" smtClean="0"/>
          </a:p>
          <a:p>
            <a:r>
              <a:rPr lang="en-US" sz="1900" b="1" dirty="0" smtClean="0"/>
              <a:t>Hmm. But how to “print” the resulting student project chips?</a:t>
            </a:r>
          </a:p>
          <a:p>
            <a:endParaRPr lang="en-US" sz="1000" b="1" dirty="0"/>
          </a:p>
          <a:p>
            <a:r>
              <a:rPr lang="en-US" sz="1900" dirty="0" smtClean="0">
                <a:hlinkClick r:id="rId3"/>
              </a:rPr>
              <a:t>I suddenly envisioned a new form of “E-commerce” manufacturing system, enabling student design files to be remotely submitted via the Arpanet to a “server” at PARC . . . </a:t>
            </a:r>
            <a:endParaRPr lang="en-US" sz="1900" dirty="0" smtClean="0"/>
          </a:p>
          <a:p>
            <a:endParaRPr lang="en-US" sz="1000" dirty="0"/>
          </a:p>
          <a:p>
            <a:r>
              <a:rPr lang="en-US" sz="1900" dirty="0" smtClean="0"/>
              <a:t>The server would run logistics-software to pack designs into multi-project chip files (like composing the print-files for a magazine, using remotely-submitted articles) . . .</a:t>
            </a:r>
          </a:p>
          <a:p>
            <a:endParaRPr lang="en-US" sz="1000" dirty="0"/>
          </a:p>
          <a:p>
            <a:r>
              <a:rPr lang="en-US" sz="1900" dirty="0" smtClean="0"/>
              <a:t>We’d then make masks, “print” MPC’s at HP Labs (</a:t>
            </a:r>
            <a:r>
              <a:rPr lang="en-US" sz="1900" dirty="0" smtClean="0">
                <a:hlinkClick r:id="rId2"/>
              </a:rPr>
              <a:t>where my collaborator Pat Castro had prototyped the first “silicon foundry”</a:t>
            </a:r>
            <a:r>
              <a:rPr lang="en-US" sz="1900" dirty="0" smtClean="0"/>
              <a:t>), and quickly return the chips to students.</a:t>
            </a:r>
          </a:p>
        </p:txBody>
      </p:sp>
    </p:spTree>
    <p:extLst>
      <p:ext uri="{BB962C8B-B14F-4D97-AF65-F5344CB8AC3E}">
        <p14:creationId xmlns:p14="http://schemas.microsoft.com/office/powerpoint/2010/main" val="303644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 calcmode="lin" valueType="num">
                                      <p:cBhvr additive="base">
                                        <p:cTn id="1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 calcmode="lin" valueType="num">
                                      <p:cBhvr additive="base">
                                        <p:cTn id="1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anim calcmode="lin" valueType="num">
                                      <p:cBhvr additive="base">
                                        <p:cTn id="25"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2" end="12"/>
                                            </p:txEl>
                                          </p:spTgt>
                                        </p:tgtEl>
                                        <p:attrNameLst>
                                          <p:attrName>style.visibility</p:attrName>
                                        </p:attrNameLst>
                                      </p:cBhvr>
                                      <p:to>
                                        <p:strVal val="visible"/>
                                      </p:to>
                                    </p:set>
                                    <p:anim calcmode="lin" valueType="num">
                                      <p:cBhvr additive="base">
                                        <p:cTn id="29"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494" y="1993187"/>
            <a:ext cx="3223430" cy="3893905"/>
          </a:xfrm>
          <a:prstGeom prst="rect">
            <a:avLst/>
          </a:prstGeom>
        </p:spPr>
      </p:pic>
      <p:sp>
        <p:nvSpPr>
          <p:cNvPr id="4" name="TextBox 3"/>
          <p:cNvSpPr txBox="1"/>
          <p:nvPr/>
        </p:nvSpPr>
        <p:spPr>
          <a:xfrm>
            <a:off x="1664793" y="665771"/>
            <a:ext cx="9236065" cy="707886"/>
          </a:xfrm>
          <a:prstGeom prst="rect">
            <a:avLst/>
          </a:prstGeom>
          <a:noFill/>
        </p:spPr>
        <p:txBody>
          <a:bodyPr wrap="square" rtlCol="0">
            <a:spAutoFit/>
          </a:bodyPr>
          <a:lstStyle/>
          <a:p>
            <a:r>
              <a:rPr lang="en-US" sz="2000" b="1" dirty="0" smtClean="0"/>
              <a:t>In </a:t>
            </a:r>
            <a:r>
              <a:rPr lang="en-US" sz="2000" b="1" dirty="0"/>
              <a:t>the </a:t>
            </a:r>
            <a:r>
              <a:rPr lang="en-US" sz="2000" b="1" dirty="0" smtClean="0"/>
              <a:t>fall </a:t>
            </a:r>
            <a:r>
              <a:rPr lang="en-US" sz="2000" b="1" dirty="0"/>
              <a:t>of </a:t>
            </a:r>
            <a:r>
              <a:rPr lang="en-US" sz="2000" b="1" dirty="0" smtClean="0"/>
              <a:t>1979, I orchestrated a huge “happening” (</a:t>
            </a:r>
            <a:r>
              <a:rPr lang="en-US" sz="2000" b="1" dirty="0" smtClean="0">
                <a:hlinkClick r:id="rId4"/>
              </a:rPr>
              <a:t>MPC79</a:t>
            </a:r>
            <a:r>
              <a:rPr lang="en-US" sz="2000" b="1" dirty="0" smtClean="0"/>
              <a:t>)* . . . It involved 129 budding VLSI designers taking Mead-Conway courses at 12 research universities…</a:t>
            </a:r>
            <a:endParaRPr lang="en-US" sz="2000" b="1" dirty="0"/>
          </a:p>
        </p:txBody>
      </p:sp>
      <p:sp>
        <p:nvSpPr>
          <p:cNvPr id="5" name="Rectangle 4"/>
          <p:cNvSpPr/>
          <p:nvPr/>
        </p:nvSpPr>
        <p:spPr>
          <a:xfrm>
            <a:off x="5469435" y="5439126"/>
            <a:ext cx="5431423" cy="523220"/>
          </a:xfrm>
          <a:prstGeom prst="rect">
            <a:avLst/>
          </a:prstGeom>
        </p:spPr>
        <p:txBody>
          <a:bodyPr wrap="none">
            <a:spAutoFit/>
          </a:bodyPr>
          <a:lstStyle/>
          <a:p>
            <a:r>
              <a:rPr lang="en-US" sz="1400" dirty="0" smtClean="0">
                <a:hlinkClick r:id="rId4"/>
              </a:rPr>
              <a:t>*The MPC </a:t>
            </a:r>
            <a:r>
              <a:rPr lang="en-US" sz="1400" dirty="0">
                <a:hlinkClick r:id="rId4"/>
              </a:rPr>
              <a:t>Adventures:  Experiences with the Generation </a:t>
            </a:r>
            <a:r>
              <a:rPr lang="en-US" sz="1400" dirty="0" smtClean="0">
                <a:hlinkClick r:id="rId4"/>
              </a:rPr>
              <a:t>of VLSI </a:t>
            </a:r>
            <a:r>
              <a:rPr lang="en-US" sz="1400" dirty="0">
                <a:hlinkClick r:id="rId4"/>
              </a:rPr>
              <a:t>Design </a:t>
            </a:r>
            <a:endParaRPr lang="en-US" sz="1400" dirty="0" smtClean="0">
              <a:hlinkClick r:id="rId4"/>
            </a:endParaRPr>
          </a:p>
          <a:p>
            <a:r>
              <a:rPr lang="en-US" sz="1400" dirty="0" smtClean="0">
                <a:hlinkClick r:id="rId4"/>
              </a:rPr>
              <a:t>and </a:t>
            </a:r>
            <a:r>
              <a:rPr lang="en-US" sz="1400" dirty="0">
                <a:hlinkClick r:id="rId4"/>
              </a:rPr>
              <a:t>Implementation Methodologies, </a:t>
            </a:r>
            <a:r>
              <a:rPr lang="en-US" sz="1400" dirty="0" smtClean="0">
                <a:hlinkClick r:id="rId4"/>
              </a:rPr>
              <a:t>L. Conway, Xerox PARC, 1981</a:t>
            </a:r>
            <a:r>
              <a:rPr lang="en-US" sz="1400" dirty="0" smtClean="0"/>
              <a:t> (</a:t>
            </a:r>
            <a:r>
              <a:rPr lang="en-US" sz="1400" dirty="0" smtClean="0">
                <a:hlinkClick r:id="rId5"/>
              </a:rPr>
              <a:t>PDF</a:t>
            </a:r>
            <a:r>
              <a:rPr lang="en-US" sz="1400" dirty="0" smtClean="0"/>
              <a:t>)</a:t>
            </a:r>
          </a:p>
        </p:txBody>
      </p:sp>
      <p:sp>
        <p:nvSpPr>
          <p:cNvPr id="3" name="TextBox 2"/>
          <p:cNvSpPr txBox="1"/>
          <p:nvPr/>
        </p:nvSpPr>
        <p:spPr>
          <a:xfrm>
            <a:off x="1664793" y="1782390"/>
            <a:ext cx="3663700" cy="369332"/>
          </a:xfrm>
          <a:prstGeom prst="rect">
            <a:avLst/>
          </a:prstGeom>
          <a:noFill/>
        </p:spPr>
        <p:txBody>
          <a:bodyPr wrap="square" rtlCol="0">
            <a:spAutoFit/>
          </a:bodyPr>
          <a:lstStyle/>
          <a:p>
            <a:r>
              <a:rPr lang="en-US" dirty="0" smtClean="0"/>
              <a:t>MPC79 Arpanet E-commerce system:</a:t>
            </a:r>
            <a:endParaRPr lang="en-US"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8493" y="1891971"/>
            <a:ext cx="5728738" cy="3547155"/>
          </a:xfrm>
          <a:prstGeom prst="rect">
            <a:avLst/>
          </a:prstGeom>
        </p:spPr>
      </p:pic>
    </p:spTree>
    <p:extLst>
      <p:ext uri="{BB962C8B-B14F-4D97-AF65-F5344CB8AC3E}">
        <p14:creationId xmlns:p14="http://schemas.microsoft.com/office/powerpoint/2010/main" val="42278273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8688" y="1731049"/>
            <a:ext cx="5033462" cy="4158225"/>
          </a:xfrm>
          <a:prstGeom prst="rect">
            <a:avLst/>
          </a:prstGeom>
        </p:spPr>
      </p:pic>
      <p:sp>
        <p:nvSpPr>
          <p:cNvPr id="4" name="Rectangle 3"/>
          <p:cNvSpPr/>
          <p:nvPr/>
        </p:nvSpPr>
        <p:spPr>
          <a:xfrm>
            <a:off x="1201685" y="475047"/>
            <a:ext cx="9795274" cy="1015663"/>
          </a:xfrm>
          <a:prstGeom prst="rect">
            <a:avLst/>
          </a:prstGeom>
        </p:spPr>
        <p:txBody>
          <a:bodyPr wrap="square">
            <a:spAutoFit/>
          </a:bodyPr>
          <a:lstStyle/>
          <a:p>
            <a:r>
              <a:rPr lang="en-US" sz="2000" dirty="0">
                <a:hlinkClick r:id="rId4"/>
              </a:rPr>
              <a:t>MPC79</a:t>
            </a:r>
            <a:r>
              <a:rPr lang="en-US" sz="2000" dirty="0" smtClean="0"/>
              <a:t> not only provided </a:t>
            </a:r>
            <a:r>
              <a:rPr lang="en-US" sz="2000" dirty="0"/>
              <a:t>a large-scale “demonstration-operation-validation” of the design </a:t>
            </a:r>
            <a:r>
              <a:rPr lang="en-US" sz="2000" dirty="0" smtClean="0"/>
              <a:t>methods, design courses, design tools and e-commerce digital-prototyping technology …</a:t>
            </a:r>
          </a:p>
          <a:p>
            <a:r>
              <a:rPr lang="en-US" sz="2000" dirty="0"/>
              <a:t>i</a:t>
            </a:r>
            <a:r>
              <a:rPr lang="en-US" sz="2000" dirty="0" smtClean="0"/>
              <a:t>t also </a:t>
            </a:r>
            <a:r>
              <a:rPr lang="en-US" sz="2000" dirty="0"/>
              <a:t>triggered </a:t>
            </a:r>
            <a:r>
              <a:rPr lang="en-US" sz="2000" dirty="0" smtClean="0"/>
              <a:t>‘cyclic gain’ in, and exponentiation of, </a:t>
            </a:r>
            <a:r>
              <a:rPr lang="en-US" sz="2000" dirty="0"/>
              <a:t>the budding </a:t>
            </a:r>
            <a:r>
              <a:rPr lang="en-US" sz="2000" dirty="0" smtClean="0"/>
              <a:t>VLSI-design-ecosystem…</a:t>
            </a:r>
          </a:p>
        </p:txBody>
      </p:sp>
      <p:sp>
        <p:nvSpPr>
          <p:cNvPr id="7" name="TextBox 6"/>
          <p:cNvSpPr txBox="1"/>
          <p:nvPr/>
        </p:nvSpPr>
        <p:spPr>
          <a:xfrm>
            <a:off x="5980946" y="5852614"/>
            <a:ext cx="3731328" cy="276999"/>
          </a:xfrm>
          <a:prstGeom prst="rect">
            <a:avLst/>
          </a:prstGeom>
          <a:noFill/>
        </p:spPr>
        <p:txBody>
          <a:bodyPr wrap="square" rtlCol="0">
            <a:spAutoFit/>
          </a:bodyPr>
          <a:lstStyle/>
          <a:p>
            <a:r>
              <a:rPr lang="en-US" sz="1200" dirty="0" smtClean="0">
                <a:hlinkClick r:id="rId5"/>
              </a:rPr>
              <a:t>The MPC Adventures</a:t>
            </a:r>
            <a:r>
              <a:rPr lang="en-US" sz="1200" dirty="0" smtClean="0"/>
              <a:t>, </a:t>
            </a:r>
            <a:r>
              <a:rPr lang="en-US" sz="1200" dirty="0" err="1" smtClean="0"/>
              <a:t>L.ynn</a:t>
            </a:r>
            <a:r>
              <a:rPr lang="en-US" sz="1200" dirty="0" smtClean="0"/>
              <a:t> Conway, Xerox PARC, 1981.</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0775" y="1592550"/>
            <a:ext cx="3731328" cy="4604458"/>
          </a:xfrm>
          <a:prstGeom prst="rect">
            <a:avLst/>
          </a:prstGeom>
        </p:spPr>
      </p:pic>
    </p:spTree>
    <p:extLst>
      <p:ext uri="{BB962C8B-B14F-4D97-AF65-F5344CB8AC3E}">
        <p14:creationId xmlns:p14="http://schemas.microsoft.com/office/powerpoint/2010/main" val="133529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571" y="1640203"/>
            <a:ext cx="5033462" cy="4004853"/>
          </a:xfrm>
          <a:prstGeom prst="rect">
            <a:avLst/>
          </a:prstGeom>
        </p:spPr>
      </p:pic>
      <p:sp>
        <p:nvSpPr>
          <p:cNvPr id="4" name="Rectangle 3"/>
          <p:cNvSpPr/>
          <p:nvPr/>
        </p:nvSpPr>
        <p:spPr>
          <a:xfrm>
            <a:off x="734571" y="631945"/>
            <a:ext cx="11257132" cy="707886"/>
          </a:xfrm>
          <a:prstGeom prst="rect">
            <a:avLst/>
          </a:prstGeom>
        </p:spPr>
        <p:txBody>
          <a:bodyPr wrap="square">
            <a:spAutoFit/>
          </a:bodyPr>
          <a:lstStyle/>
          <a:p>
            <a:pPr algn="ctr"/>
            <a:r>
              <a:rPr lang="en-US" sz="2000" dirty="0" smtClean="0"/>
              <a:t>Visualizing how </a:t>
            </a:r>
            <a:r>
              <a:rPr lang="en-US" sz="2000" dirty="0" smtClean="0">
                <a:hlinkClick r:id="rId3"/>
              </a:rPr>
              <a:t>techno-social dynamics triggered an exponentiation </a:t>
            </a:r>
            <a:r>
              <a:rPr lang="en-US" sz="2000" dirty="0" smtClean="0"/>
              <a:t>in the spread of the innovative </a:t>
            </a:r>
          </a:p>
          <a:p>
            <a:pPr algn="ctr"/>
            <a:r>
              <a:rPr lang="en-US" sz="2000" dirty="0" smtClean="0"/>
              <a:t>VLSI design and making ideas via the emerging internet communication </a:t>
            </a:r>
            <a:r>
              <a:rPr lang="en-US" sz="2000" dirty="0"/>
              <a:t>technology . . . </a:t>
            </a:r>
            <a:endParaRPr lang="en-US" sz="2000" dirty="0" smtClean="0"/>
          </a:p>
        </p:txBody>
      </p:sp>
      <p:sp>
        <p:nvSpPr>
          <p:cNvPr id="7" name="TextBox 6"/>
          <p:cNvSpPr txBox="1"/>
          <p:nvPr/>
        </p:nvSpPr>
        <p:spPr>
          <a:xfrm>
            <a:off x="3148931" y="5502751"/>
            <a:ext cx="2619102" cy="307777"/>
          </a:xfrm>
          <a:prstGeom prst="rect">
            <a:avLst/>
          </a:prstGeom>
          <a:noFill/>
        </p:spPr>
        <p:txBody>
          <a:bodyPr wrap="square" rtlCol="0">
            <a:spAutoFit/>
          </a:bodyPr>
          <a:lstStyle/>
          <a:p>
            <a:r>
              <a:rPr lang="en-US" sz="1200" dirty="0" smtClean="0">
                <a:hlinkClick r:id="rId3"/>
              </a:rPr>
              <a:t> </a:t>
            </a:r>
            <a:r>
              <a:rPr lang="en-US" sz="1400" dirty="0" smtClean="0">
                <a:hlinkClick r:id="rId3"/>
              </a:rPr>
              <a:t>The MPC Adventures</a:t>
            </a:r>
            <a:r>
              <a:rPr lang="en-US" sz="1400" dirty="0"/>
              <a:t> </a:t>
            </a:r>
            <a:r>
              <a:rPr lang="en-US" sz="1400" dirty="0" smtClean="0"/>
              <a:t>(p. 16)</a:t>
            </a:r>
            <a:r>
              <a:rPr lang="en-US" sz="1200" dirty="0" smtClean="0"/>
              <a:t> </a:t>
            </a:r>
          </a:p>
        </p:txBody>
      </p:sp>
      <p:sp>
        <p:nvSpPr>
          <p:cNvPr id="3" name="TextBox 2"/>
          <p:cNvSpPr txBox="1"/>
          <p:nvPr/>
        </p:nvSpPr>
        <p:spPr>
          <a:xfrm>
            <a:off x="5768033" y="4556048"/>
            <a:ext cx="5311903" cy="646331"/>
          </a:xfrm>
          <a:prstGeom prst="rect">
            <a:avLst/>
          </a:prstGeom>
          <a:noFill/>
        </p:spPr>
        <p:txBody>
          <a:bodyPr wrap="none" rtlCol="0">
            <a:spAutoFit/>
          </a:bodyPr>
          <a:lstStyle/>
          <a:p>
            <a:r>
              <a:rPr lang="en-US" b="1" dirty="0" smtClean="0"/>
              <a:t>By 1982-83, Mead-Conway VLSI design courses were</a:t>
            </a:r>
          </a:p>
          <a:p>
            <a:r>
              <a:rPr lang="en-US" b="1" dirty="0" smtClean="0"/>
              <a:t> being offered </a:t>
            </a:r>
            <a:r>
              <a:rPr lang="en-US" b="1" dirty="0" smtClean="0">
                <a:hlinkClick r:id="rId4"/>
              </a:rPr>
              <a:t>at 113 universities all around the world</a:t>
            </a:r>
            <a:endParaRPr lang="en-US" b="1"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2903" y="1640203"/>
            <a:ext cx="4327155" cy="2679314"/>
          </a:xfrm>
          <a:prstGeom prst="rect">
            <a:avLst/>
          </a:prstGeom>
        </p:spPr>
      </p:pic>
      <p:sp>
        <p:nvSpPr>
          <p:cNvPr id="5" name="TextBox 4"/>
          <p:cNvSpPr txBox="1"/>
          <p:nvPr/>
        </p:nvSpPr>
        <p:spPr>
          <a:xfrm>
            <a:off x="5768032" y="5197346"/>
            <a:ext cx="5311904" cy="646331"/>
          </a:xfrm>
          <a:prstGeom prst="rect">
            <a:avLst/>
          </a:prstGeom>
          <a:noFill/>
        </p:spPr>
        <p:txBody>
          <a:bodyPr wrap="square" rtlCol="0">
            <a:spAutoFit/>
          </a:bodyPr>
          <a:lstStyle/>
          <a:p>
            <a:r>
              <a:rPr lang="en-US" dirty="0" smtClean="0"/>
              <a:t>It had been a successful early experimental-exploration into what is now termed “</a:t>
            </a:r>
            <a:r>
              <a:rPr lang="en-US" dirty="0" smtClean="0">
                <a:hlinkClick r:id="rId6"/>
              </a:rPr>
              <a:t>social physics</a:t>
            </a:r>
            <a:r>
              <a:rPr lang="en-US" dirty="0" smtClean="0"/>
              <a:t>”</a:t>
            </a:r>
            <a:endParaRPr lang="en-US" dirty="0"/>
          </a:p>
        </p:txBody>
      </p:sp>
    </p:spTree>
    <p:extLst>
      <p:ext uri="{BB962C8B-B14F-4D97-AF65-F5344CB8AC3E}">
        <p14:creationId xmlns:p14="http://schemas.microsoft.com/office/powerpoint/2010/main" val="301192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951" y="565425"/>
            <a:ext cx="2657080" cy="1451779"/>
          </a:xfrm>
          <a:prstGeom prst="rect">
            <a:avLst/>
          </a:prstGeom>
          <a:ln>
            <a:solidFill>
              <a:schemeClr val="accent1"/>
            </a:solidFill>
          </a:ln>
        </p:spPr>
      </p:pic>
      <p:pic>
        <p:nvPicPr>
          <p:cNvPr id="3" name="Picture 2">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564" y="832283"/>
            <a:ext cx="3118207" cy="2086282"/>
          </a:xfrm>
          <a:prstGeom prst="rect">
            <a:avLst/>
          </a:prstGeom>
          <a:ln>
            <a:solidFill>
              <a:schemeClr val="accent1"/>
            </a:solidFill>
          </a:ln>
        </p:spPr>
      </p:pic>
      <p:pic>
        <p:nvPicPr>
          <p:cNvPr id="5" name="Picture 4">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7644" y="1036573"/>
            <a:ext cx="2814004" cy="3763984"/>
          </a:xfrm>
          <a:prstGeom prst="rect">
            <a:avLst/>
          </a:prstGeom>
          <a:ln>
            <a:solidFill>
              <a:schemeClr val="accent1"/>
            </a:solidFill>
          </a:ln>
        </p:spPr>
      </p:pic>
      <p:pic>
        <p:nvPicPr>
          <p:cNvPr id="4" name="Picture 3">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3344" y="1291314"/>
            <a:ext cx="3590900" cy="5272322"/>
          </a:xfrm>
          <a:prstGeom prst="rect">
            <a:avLst/>
          </a:prstGeom>
          <a:ln>
            <a:solidFill>
              <a:schemeClr val="accent1"/>
            </a:solidFill>
          </a:ln>
        </p:spPr>
      </p:pic>
      <p:sp>
        <p:nvSpPr>
          <p:cNvPr id="7" name="TextBox 6"/>
          <p:cNvSpPr txBox="1"/>
          <p:nvPr/>
        </p:nvSpPr>
        <p:spPr>
          <a:xfrm>
            <a:off x="880217" y="228359"/>
            <a:ext cx="802709" cy="369332"/>
          </a:xfrm>
          <a:prstGeom prst="rect">
            <a:avLst/>
          </a:prstGeom>
          <a:noFill/>
        </p:spPr>
        <p:txBody>
          <a:bodyPr wrap="square" rtlCol="0">
            <a:spAutoFit/>
          </a:bodyPr>
          <a:lstStyle/>
          <a:p>
            <a:r>
              <a:rPr lang="en-US" dirty="0" smtClean="0">
                <a:hlinkClick r:id="rId9"/>
              </a:rPr>
              <a:t>1976</a:t>
            </a:r>
            <a:endParaRPr lang="en-US" dirty="0"/>
          </a:p>
        </p:txBody>
      </p:sp>
      <p:sp>
        <p:nvSpPr>
          <p:cNvPr id="8" name="TextBox 7"/>
          <p:cNvSpPr txBox="1"/>
          <p:nvPr/>
        </p:nvSpPr>
        <p:spPr>
          <a:xfrm>
            <a:off x="7080946" y="667241"/>
            <a:ext cx="1265129" cy="369332"/>
          </a:xfrm>
          <a:prstGeom prst="rect">
            <a:avLst/>
          </a:prstGeom>
          <a:noFill/>
        </p:spPr>
        <p:txBody>
          <a:bodyPr wrap="square" rtlCol="0">
            <a:spAutoFit/>
          </a:bodyPr>
          <a:lstStyle/>
          <a:p>
            <a:r>
              <a:rPr lang="en-US" dirty="0" smtClean="0">
                <a:hlinkClick r:id="rId10"/>
              </a:rPr>
              <a:t>1978</a:t>
            </a:r>
            <a:endParaRPr lang="en-US" dirty="0"/>
          </a:p>
        </p:txBody>
      </p:sp>
      <p:sp>
        <p:nvSpPr>
          <p:cNvPr id="9" name="TextBox 8"/>
          <p:cNvSpPr txBox="1"/>
          <p:nvPr/>
        </p:nvSpPr>
        <p:spPr>
          <a:xfrm>
            <a:off x="10094866" y="921982"/>
            <a:ext cx="784964" cy="369332"/>
          </a:xfrm>
          <a:prstGeom prst="rect">
            <a:avLst/>
          </a:prstGeom>
          <a:noFill/>
        </p:spPr>
        <p:txBody>
          <a:bodyPr wrap="square" rtlCol="0">
            <a:spAutoFit/>
          </a:bodyPr>
          <a:lstStyle/>
          <a:p>
            <a:r>
              <a:rPr lang="en-US" dirty="0" smtClean="0">
                <a:hlinkClick r:id="rId7"/>
              </a:rPr>
              <a:t>1979</a:t>
            </a:r>
            <a:endParaRPr lang="en-US" dirty="0"/>
          </a:p>
        </p:txBody>
      </p:sp>
      <p:sp>
        <p:nvSpPr>
          <p:cNvPr id="10" name="TextBox 9"/>
          <p:cNvSpPr txBox="1"/>
          <p:nvPr/>
        </p:nvSpPr>
        <p:spPr>
          <a:xfrm>
            <a:off x="880217" y="5447450"/>
            <a:ext cx="6761298" cy="523220"/>
          </a:xfrm>
          <a:prstGeom prst="rect">
            <a:avLst/>
          </a:prstGeom>
          <a:noFill/>
        </p:spPr>
        <p:txBody>
          <a:bodyPr wrap="square" rtlCol="0">
            <a:spAutoFit/>
          </a:bodyPr>
          <a:lstStyle/>
          <a:p>
            <a:pPr>
              <a:spcAft>
                <a:spcPts val="3600"/>
              </a:spcAft>
            </a:pPr>
            <a:r>
              <a:rPr lang="en-US" sz="2800" dirty="0" smtClean="0"/>
              <a:t>’79: Launching the VLSI </a:t>
            </a:r>
            <a:r>
              <a:rPr lang="en-US" sz="2800" dirty="0" smtClean="0">
                <a:hlinkClick r:id="rId7"/>
              </a:rPr>
              <a:t>courses via MPC79</a:t>
            </a:r>
            <a:r>
              <a:rPr lang="en-US" sz="2800" dirty="0" smtClean="0"/>
              <a:t>!!</a:t>
            </a:r>
            <a:endParaRPr lang="en-US" sz="2800" dirty="0"/>
          </a:p>
        </p:txBody>
      </p:sp>
      <p:sp>
        <p:nvSpPr>
          <p:cNvPr id="11" name="TextBox 10"/>
          <p:cNvSpPr txBox="1"/>
          <p:nvPr/>
        </p:nvSpPr>
        <p:spPr>
          <a:xfrm>
            <a:off x="4079667" y="438698"/>
            <a:ext cx="1265129" cy="369332"/>
          </a:xfrm>
          <a:prstGeom prst="rect">
            <a:avLst/>
          </a:prstGeom>
          <a:noFill/>
        </p:spPr>
        <p:txBody>
          <a:bodyPr wrap="square" rtlCol="0">
            <a:spAutoFit/>
          </a:bodyPr>
          <a:lstStyle/>
          <a:p>
            <a:r>
              <a:rPr lang="en-US" dirty="0" smtClean="0">
                <a:hlinkClick r:id="rId11"/>
              </a:rPr>
              <a:t>1977</a:t>
            </a:r>
            <a:endParaRPr lang="en-US" dirty="0"/>
          </a:p>
        </p:txBody>
      </p:sp>
      <p:sp>
        <p:nvSpPr>
          <p:cNvPr id="13" name="Rectangle 12"/>
          <p:cNvSpPr/>
          <p:nvPr/>
        </p:nvSpPr>
        <p:spPr>
          <a:xfrm>
            <a:off x="880217" y="3852972"/>
            <a:ext cx="3872342" cy="369332"/>
          </a:xfrm>
          <a:prstGeom prst="rect">
            <a:avLst/>
          </a:prstGeom>
        </p:spPr>
        <p:txBody>
          <a:bodyPr wrap="none">
            <a:spAutoFit/>
          </a:bodyPr>
          <a:lstStyle/>
          <a:p>
            <a:pPr>
              <a:spcAft>
                <a:spcPts val="3000"/>
              </a:spcAft>
            </a:pPr>
            <a:r>
              <a:rPr lang="en-US" dirty="0" smtClean="0"/>
              <a:t>’76: How to cope with VLSI </a:t>
            </a:r>
            <a:r>
              <a:rPr lang="en-US" dirty="0" smtClean="0">
                <a:hlinkClick r:id="rId9"/>
              </a:rPr>
              <a:t>complexity</a:t>
            </a:r>
            <a:r>
              <a:rPr lang="en-US" dirty="0" smtClean="0"/>
              <a:t>?</a:t>
            </a:r>
          </a:p>
        </p:txBody>
      </p:sp>
      <p:sp>
        <p:nvSpPr>
          <p:cNvPr id="16" name="Rectangle 15"/>
          <p:cNvSpPr/>
          <p:nvPr/>
        </p:nvSpPr>
        <p:spPr>
          <a:xfrm>
            <a:off x="848125" y="4282464"/>
            <a:ext cx="4362092" cy="400110"/>
          </a:xfrm>
          <a:prstGeom prst="rect">
            <a:avLst/>
          </a:prstGeom>
        </p:spPr>
        <p:txBody>
          <a:bodyPr wrap="none">
            <a:spAutoFit/>
          </a:bodyPr>
          <a:lstStyle/>
          <a:p>
            <a:pPr>
              <a:spcAft>
                <a:spcPts val="3600"/>
              </a:spcAft>
            </a:pPr>
            <a:r>
              <a:rPr lang="en-US" sz="2000" dirty="0" smtClean="0"/>
              <a:t>’77: Inventing scalable VLSI </a:t>
            </a:r>
            <a:r>
              <a:rPr lang="en-US" sz="2000" dirty="0" smtClean="0">
                <a:hlinkClick r:id="rId11"/>
              </a:rPr>
              <a:t>design rules</a:t>
            </a:r>
            <a:r>
              <a:rPr lang="en-US" sz="2000" dirty="0" smtClean="0"/>
              <a:t>.</a:t>
            </a:r>
          </a:p>
        </p:txBody>
      </p:sp>
      <p:sp>
        <p:nvSpPr>
          <p:cNvPr id="17" name="Rectangle 16"/>
          <p:cNvSpPr/>
          <p:nvPr/>
        </p:nvSpPr>
        <p:spPr>
          <a:xfrm>
            <a:off x="848125" y="4790939"/>
            <a:ext cx="5638018" cy="492443"/>
          </a:xfrm>
          <a:prstGeom prst="rect">
            <a:avLst/>
          </a:prstGeom>
        </p:spPr>
        <p:txBody>
          <a:bodyPr wrap="none">
            <a:spAutoFit/>
          </a:bodyPr>
          <a:lstStyle/>
          <a:p>
            <a:pPr>
              <a:spcAft>
                <a:spcPts val="3600"/>
              </a:spcAft>
            </a:pPr>
            <a:r>
              <a:rPr lang="en-US" sz="2600" dirty="0" smtClean="0"/>
              <a:t>’78: Launching the VLSI </a:t>
            </a:r>
            <a:r>
              <a:rPr lang="en-US" sz="2600" dirty="0" smtClean="0">
                <a:hlinkClick r:id="rId10"/>
              </a:rPr>
              <a:t>methods at MIT</a:t>
            </a:r>
            <a:r>
              <a:rPr lang="en-US" sz="2600" dirty="0" smtClean="0"/>
              <a:t>!</a:t>
            </a:r>
          </a:p>
        </p:txBody>
      </p:sp>
      <p:sp>
        <p:nvSpPr>
          <p:cNvPr id="18" name="TextBox 17"/>
          <p:cNvSpPr txBox="1"/>
          <p:nvPr/>
        </p:nvSpPr>
        <p:spPr>
          <a:xfrm>
            <a:off x="880217" y="3044947"/>
            <a:ext cx="4819775" cy="707886"/>
          </a:xfrm>
          <a:prstGeom prst="rect">
            <a:avLst/>
          </a:prstGeom>
          <a:noFill/>
        </p:spPr>
        <p:txBody>
          <a:bodyPr wrap="square" rtlCol="0">
            <a:spAutoFit/>
          </a:bodyPr>
          <a:lstStyle/>
          <a:p>
            <a:r>
              <a:rPr lang="en-US" sz="2000" b="1" dirty="0" smtClean="0">
                <a:hlinkClick r:id="rId12"/>
              </a:rPr>
              <a:t>Visualizing the </a:t>
            </a:r>
            <a:r>
              <a:rPr lang="en-US" sz="2000" b="1" dirty="0" err="1" smtClean="0">
                <a:hlinkClick r:id="rId12"/>
              </a:rPr>
              <a:t>exponentiating</a:t>
            </a:r>
            <a:r>
              <a:rPr lang="en-US" sz="2000" b="1" dirty="0" smtClean="0">
                <a:hlinkClick r:id="rId12"/>
              </a:rPr>
              <a:t> </a:t>
            </a:r>
          </a:p>
          <a:p>
            <a:r>
              <a:rPr lang="en-US" sz="2000" b="1" dirty="0" smtClean="0">
                <a:hlinkClick r:id="rId12"/>
              </a:rPr>
              <a:t>wave of VLSI innovation </a:t>
            </a:r>
            <a:r>
              <a:rPr lang="en-US" sz="2000" b="1" dirty="0" smtClean="0"/>
              <a:t>. . . </a:t>
            </a:r>
            <a:endParaRPr lang="en-US" sz="2000" b="1" dirty="0"/>
          </a:p>
        </p:txBody>
      </p:sp>
    </p:spTree>
    <p:extLst>
      <p:ext uri="{BB962C8B-B14F-4D97-AF65-F5344CB8AC3E}">
        <p14:creationId xmlns:p14="http://schemas.microsoft.com/office/powerpoint/2010/main" val="333035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3" grpId="0"/>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19669" y="4653512"/>
            <a:ext cx="3684269" cy="1200329"/>
          </a:xfrm>
          <a:prstGeom prst="rect">
            <a:avLst/>
          </a:prstGeom>
          <a:noFill/>
        </p:spPr>
        <p:txBody>
          <a:bodyPr wrap="square" rtlCol="0">
            <a:spAutoFit/>
          </a:bodyPr>
          <a:lstStyle/>
          <a:p>
            <a:r>
              <a:rPr lang="en-US" dirty="0" smtClean="0"/>
              <a:t>Starting with </a:t>
            </a:r>
            <a:r>
              <a:rPr lang="en-US" dirty="0" smtClean="0">
                <a:hlinkClick r:id="rId2"/>
              </a:rPr>
              <a:t>several thousand</a:t>
            </a:r>
            <a:endParaRPr lang="en-US" dirty="0" smtClean="0"/>
          </a:p>
          <a:p>
            <a:r>
              <a:rPr lang="en-US" dirty="0" smtClean="0"/>
              <a:t> in 1971, the number of transistors on a chip passed one million by 1991, and by 2011 passed </a:t>
            </a:r>
            <a:r>
              <a:rPr lang="en-US" dirty="0" smtClean="0">
                <a:hlinkClick r:id="rId2"/>
              </a:rPr>
              <a:t>several billion</a:t>
            </a:r>
            <a:r>
              <a:rPr lang="en-US" dirty="0" smtClean="0"/>
              <a:t>!</a:t>
            </a:r>
            <a:endParaRPr lang="en-US" dirty="0"/>
          </a:p>
        </p:txBody>
      </p:sp>
      <p:sp>
        <p:nvSpPr>
          <p:cNvPr id="3" name="Rectangle 2"/>
          <p:cNvSpPr/>
          <p:nvPr/>
        </p:nvSpPr>
        <p:spPr>
          <a:xfrm>
            <a:off x="2019669" y="879797"/>
            <a:ext cx="3071973" cy="1015663"/>
          </a:xfrm>
          <a:prstGeom prst="rect">
            <a:avLst/>
          </a:prstGeom>
        </p:spPr>
        <p:txBody>
          <a:bodyPr wrap="square">
            <a:spAutoFit/>
          </a:bodyPr>
          <a:lstStyle/>
          <a:p>
            <a:r>
              <a:rPr lang="en-US" sz="2000" dirty="0" smtClean="0"/>
              <a:t>Over the past 40 years or so, </a:t>
            </a:r>
            <a:r>
              <a:rPr lang="en-US" sz="2000" dirty="0" smtClean="0">
                <a:hlinkClick r:id="rId3"/>
              </a:rPr>
              <a:t>Moore’s Law </a:t>
            </a:r>
            <a:r>
              <a:rPr lang="en-US" sz="2000" dirty="0" smtClean="0"/>
              <a:t>stayed on track all the way:</a:t>
            </a:r>
            <a:endParaRPr lang="en-US" sz="20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5325" y="1867116"/>
            <a:ext cx="2661011" cy="2465156"/>
          </a:xfrm>
          <a:prstGeom prst="rect">
            <a:avLst/>
          </a:prstGeom>
        </p:spPr>
      </p:pic>
      <p:sp>
        <p:nvSpPr>
          <p:cNvPr id="6" name="Rectangle 5"/>
          <p:cNvSpPr/>
          <p:nvPr/>
        </p:nvSpPr>
        <p:spPr>
          <a:xfrm>
            <a:off x="3080463" y="3158967"/>
            <a:ext cx="1731564" cy="338554"/>
          </a:xfrm>
          <a:prstGeom prst="rect">
            <a:avLst/>
          </a:prstGeom>
        </p:spPr>
        <p:txBody>
          <a:bodyPr wrap="none">
            <a:spAutoFit/>
          </a:bodyPr>
          <a:lstStyle/>
          <a:p>
            <a:r>
              <a:rPr lang="en-US" sz="1600" dirty="0"/>
              <a:t>N(t)/N(0) = 2^(t/2)</a:t>
            </a:r>
          </a:p>
        </p:txBody>
      </p:sp>
      <p:sp>
        <p:nvSpPr>
          <p:cNvPr id="7" name="TextBox 6"/>
          <p:cNvSpPr txBox="1"/>
          <p:nvPr/>
        </p:nvSpPr>
        <p:spPr>
          <a:xfrm>
            <a:off x="2452955" y="2120130"/>
            <a:ext cx="503434" cy="369332"/>
          </a:xfrm>
          <a:prstGeom prst="rect">
            <a:avLst/>
          </a:prstGeom>
          <a:noFill/>
        </p:spPr>
        <p:txBody>
          <a:bodyPr wrap="square" rtlCol="0">
            <a:spAutoFit/>
          </a:bodyPr>
          <a:lstStyle/>
          <a:p>
            <a:r>
              <a:rPr lang="en-US" dirty="0" smtClean="0"/>
              <a:t>N</a:t>
            </a:r>
            <a:endParaRPr lang="en-US" dirty="0"/>
          </a:p>
        </p:txBody>
      </p:sp>
      <p:sp>
        <p:nvSpPr>
          <p:cNvPr id="8" name="TextBox 7"/>
          <p:cNvSpPr txBox="1"/>
          <p:nvPr/>
        </p:nvSpPr>
        <p:spPr>
          <a:xfrm>
            <a:off x="2019845" y="3487458"/>
            <a:ext cx="919539" cy="369332"/>
          </a:xfrm>
          <a:prstGeom prst="rect">
            <a:avLst/>
          </a:prstGeom>
          <a:noFill/>
        </p:spPr>
        <p:txBody>
          <a:bodyPr wrap="square" rtlCol="0">
            <a:spAutoFit/>
          </a:bodyPr>
          <a:lstStyle/>
          <a:p>
            <a:r>
              <a:rPr lang="en-US" sz="1400" dirty="0" smtClean="0"/>
              <a:t>N(0), </a:t>
            </a:r>
            <a:r>
              <a:rPr lang="en-US" dirty="0" smtClean="0"/>
              <a:t>t</a:t>
            </a:r>
            <a:r>
              <a:rPr lang="en-US" sz="1400" dirty="0" smtClean="0"/>
              <a:t>(0)</a:t>
            </a:r>
            <a:endParaRPr lang="en-US" sz="1400" dirty="0"/>
          </a:p>
        </p:txBody>
      </p:sp>
      <p:sp>
        <p:nvSpPr>
          <p:cNvPr id="9" name="TextBox 8"/>
          <p:cNvSpPr txBox="1"/>
          <p:nvPr/>
        </p:nvSpPr>
        <p:spPr>
          <a:xfrm>
            <a:off x="3097468" y="2652022"/>
            <a:ext cx="1587355" cy="461665"/>
          </a:xfrm>
          <a:prstGeom prst="rect">
            <a:avLst/>
          </a:prstGeom>
          <a:noFill/>
        </p:spPr>
        <p:txBody>
          <a:bodyPr wrap="square" rtlCol="0">
            <a:spAutoFit/>
          </a:bodyPr>
          <a:lstStyle/>
          <a:p>
            <a:r>
              <a:rPr lang="en-US" sz="1200" dirty="0" smtClean="0"/>
              <a:t>(exponential function</a:t>
            </a:r>
          </a:p>
          <a:p>
            <a:r>
              <a:rPr lang="en-US" sz="1200" dirty="0" smtClean="0"/>
              <a:t> with t in years)</a:t>
            </a:r>
            <a:endParaRPr lang="en-US" sz="1200"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7415" y="684520"/>
            <a:ext cx="5853915" cy="5975207"/>
          </a:xfrm>
          <a:prstGeom prst="rect">
            <a:avLst/>
          </a:prstGeom>
        </p:spPr>
      </p:pic>
      <p:sp>
        <p:nvSpPr>
          <p:cNvPr id="10" name="TextBox 9"/>
          <p:cNvSpPr txBox="1"/>
          <p:nvPr/>
        </p:nvSpPr>
        <p:spPr>
          <a:xfrm>
            <a:off x="6620777" y="2120130"/>
            <a:ext cx="1859621" cy="461665"/>
          </a:xfrm>
          <a:prstGeom prst="rect">
            <a:avLst/>
          </a:prstGeom>
          <a:noFill/>
        </p:spPr>
        <p:txBody>
          <a:bodyPr wrap="square" rtlCol="0">
            <a:spAutoFit/>
          </a:bodyPr>
          <a:lstStyle/>
          <a:p>
            <a:r>
              <a:rPr lang="en-US" sz="1200" dirty="0" smtClean="0"/>
              <a:t>(exponential function </a:t>
            </a:r>
          </a:p>
          <a:p>
            <a:r>
              <a:rPr lang="en-US" sz="1200" dirty="0" smtClean="0"/>
              <a:t>graphed on log scale)</a:t>
            </a:r>
            <a:endParaRPr lang="en-US" sz="1200" dirty="0"/>
          </a:p>
        </p:txBody>
      </p:sp>
    </p:spTree>
    <p:extLst>
      <p:ext uri="{BB962C8B-B14F-4D97-AF65-F5344CB8AC3E}">
        <p14:creationId xmlns:p14="http://schemas.microsoft.com/office/powerpoint/2010/main" val="302847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275" y="1038714"/>
            <a:ext cx="8476795" cy="4768197"/>
          </a:xfrm>
          <a:prstGeom prst="rect">
            <a:avLst/>
          </a:prstGeom>
          <a:ln>
            <a:solidFill>
              <a:schemeClr val="accent1"/>
            </a:solidFill>
          </a:ln>
        </p:spPr>
      </p:pic>
      <p:sp>
        <p:nvSpPr>
          <p:cNvPr id="4" name="TextBox 3"/>
          <p:cNvSpPr txBox="1"/>
          <p:nvPr/>
        </p:nvSpPr>
        <p:spPr>
          <a:xfrm>
            <a:off x="1732434" y="638604"/>
            <a:ext cx="8561636" cy="400110"/>
          </a:xfrm>
          <a:prstGeom prst="rect">
            <a:avLst/>
          </a:prstGeom>
          <a:noFill/>
        </p:spPr>
        <p:txBody>
          <a:bodyPr wrap="square" rtlCol="0">
            <a:spAutoFit/>
          </a:bodyPr>
          <a:lstStyle/>
          <a:p>
            <a:r>
              <a:rPr lang="en-US" sz="2000" dirty="0" smtClean="0"/>
              <a:t>Exponentiation, compounding ‘techno-social interest’, ‘techno-social entropy’ . . . </a:t>
            </a:r>
            <a:endParaRPr lang="en-US" sz="2000" dirty="0"/>
          </a:p>
        </p:txBody>
      </p:sp>
      <p:sp>
        <p:nvSpPr>
          <p:cNvPr id="5" name="TextBox 4"/>
          <p:cNvSpPr txBox="1"/>
          <p:nvPr/>
        </p:nvSpPr>
        <p:spPr>
          <a:xfrm>
            <a:off x="9907571" y="5806911"/>
            <a:ext cx="593888" cy="307777"/>
          </a:xfrm>
          <a:prstGeom prst="rect">
            <a:avLst/>
          </a:prstGeom>
          <a:noFill/>
        </p:spPr>
        <p:txBody>
          <a:bodyPr wrap="square" rtlCol="0">
            <a:spAutoFit/>
          </a:bodyPr>
          <a:lstStyle/>
          <a:p>
            <a:r>
              <a:rPr lang="en-US" sz="1400" dirty="0" smtClean="0">
                <a:hlinkClick r:id="rId3"/>
              </a:rPr>
              <a:t>Link</a:t>
            </a:r>
            <a:endParaRPr lang="en-US" sz="1400" dirty="0"/>
          </a:p>
        </p:txBody>
      </p:sp>
    </p:spTree>
    <p:extLst>
      <p:ext uri="{BB962C8B-B14F-4D97-AF65-F5344CB8AC3E}">
        <p14:creationId xmlns:p14="http://schemas.microsoft.com/office/powerpoint/2010/main" val="3332025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4495" y="794178"/>
            <a:ext cx="7227663" cy="707886"/>
          </a:xfrm>
          <a:prstGeom prst="rect">
            <a:avLst/>
          </a:prstGeom>
          <a:noFill/>
        </p:spPr>
        <p:txBody>
          <a:bodyPr wrap="square" rtlCol="0">
            <a:spAutoFit/>
          </a:bodyPr>
          <a:lstStyle/>
          <a:p>
            <a:pPr algn="ctr"/>
            <a:r>
              <a:rPr lang="en-US" sz="2000" b="1" dirty="0"/>
              <a:t>L</a:t>
            </a:r>
            <a:r>
              <a:rPr lang="en-US" sz="2000" b="1" dirty="0" smtClean="0"/>
              <a:t>et’s now go back and follow the high-tech community’s reactions </a:t>
            </a:r>
          </a:p>
          <a:p>
            <a:pPr algn="ctr"/>
            <a:r>
              <a:rPr lang="en-US" sz="2000" b="1" dirty="0" smtClean="0"/>
              <a:t>to the “Mead-Conway” innovations during the ensuing decades:</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0440" y="1614240"/>
            <a:ext cx="6735774" cy="3787025"/>
          </a:xfrm>
          <a:prstGeom prst="rect">
            <a:avLst/>
          </a:prstGeom>
        </p:spPr>
      </p:pic>
      <p:sp>
        <p:nvSpPr>
          <p:cNvPr id="4" name="Rectangle 3"/>
          <p:cNvSpPr/>
          <p:nvPr/>
        </p:nvSpPr>
        <p:spPr>
          <a:xfrm>
            <a:off x="8921331" y="5398817"/>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9727595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7439" y="612974"/>
            <a:ext cx="4349652" cy="1661993"/>
          </a:xfrm>
          <a:prstGeom prst="rect">
            <a:avLst/>
          </a:prstGeom>
          <a:noFill/>
        </p:spPr>
        <p:txBody>
          <a:bodyPr wrap="none" rtlCol="0">
            <a:spAutoFit/>
          </a:bodyPr>
          <a:lstStyle/>
          <a:p>
            <a:r>
              <a:rPr lang="en-US" b="1" dirty="0" smtClean="0"/>
              <a:t>Key people sensed ‘something significant’ </a:t>
            </a:r>
          </a:p>
          <a:p>
            <a:r>
              <a:rPr lang="en-US" b="1" dirty="0" smtClean="0"/>
              <a:t>had happened, and Mead &amp; Conway began </a:t>
            </a:r>
          </a:p>
          <a:p>
            <a:r>
              <a:rPr lang="en-US" b="1" dirty="0" smtClean="0"/>
              <a:t>receiving major recognition in the 1980s:</a:t>
            </a:r>
            <a:endParaRPr lang="en-US" b="1" i="1" dirty="0" smtClean="0"/>
          </a:p>
          <a:p>
            <a:endParaRPr lang="en-US" sz="1200" i="1" dirty="0" smtClean="0"/>
          </a:p>
          <a:p>
            <a:r>
              <a:rPr lang="en-US" i="1" dirty="0" smtClean="0"/>
              <a:t>Electronics</a:t>
            </a:r>
            <a:r>
              <a:rPr lang="en-US" dirty="0" smtClean="0"/>
              <a:t> </a:t>
            </a:r>
            <a:r>
              <a:rPr lang="en-US" dirty="0"/>
              <a:t>Award for Achievement ‘81 </a:t>
            </a:r>
          </a:p>
          <a:p>
            <a:endParaRPr lang="en-US" dirty="0" smtClean="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8016" y="2034670"/>
            <a:ext cx="2766611" cy="3739896"/>
          </a:xfrm>
          <a:prstGeom prst="rect">
            <a:avLst/>
          </a:prstGeom>
          <a:ln>
            <a:solidFill>
              <a:schemeClr val="accent1"/>
            </a:solidFill>
          </a:ln>
        </p:spPr>
      </p:pic>
      <p:sp>
        <p:nvSpPr>
          <p:cNvPr id="6" name="Rectangle 5"/>
          <p:cNvSpPr/>
          <p:nvPr/>
        </p:nvSpPr>
        <p:spPr>
          <a:xfrm>
            <a:off x="6540137" y="593870"/>
            <a:ext cx="6096000" cy="1200329"/>
          </a:xfrm>
          <a:prstGeom prst="rect">
            <a:avLst/>
          </a:prstGeom>
        </p:spPr>
        <p:txBody>
          <a:bodyPr>
            <a:spAutoFit/>
          </a:bodyPr>
          <a:lstStyle/>
          <a:p>
            <a:r>
              <a:rPr lang="en-US" dirty="0" smtClean="0"/>
              <a:t>Pender </a:t>
            </a:r>
            <a:r>
              <a:rPr lang="en-US" dirty="0"/>
              <a:t>Award, Moore School ‘84</a:t>
            </a:r>
          </a:p>
          <a:p>
            <a:r>
              <a:rPr lang="en-US" dirty="0"/>
              <a:t>Wetherill Medal, Franklin Institute ’85</a:t>
            </a:r>
          </a:p>
          <a:p>
            <a:r>
              <a:rPr lang="en-US" dirty="0"/>
              <a:t>NAE, Mead ‘84</a:t>
            </a:r>
          </a:p>
          <a:p>
            <a:r>
              <a:rPr lang="en-US" dirty="0"/>
              <a:t>NAE, Conway ‘89. . .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6302" y="2034670"/>
            <a:ext cx="5542565" cy="3733670"/>
          </a:xfrm>
          <a:prstGeom prst="rect">
            <a:avLst/>
          </a:prstGeom>
          <a:ln>
            <a:solidFill>
              <a:schemeClr val="accent1"/>
            </a:solidFill>
          </a:ln>
        </p:spPr>
      </p:pic>
    </p:spTree>
    <p:extLst>
      <p:ext uri="{BB962C8B-B14F-4D97-AF65-F5344CB8AC3E}">
        <p14:creationId xmlns:p14="http://schemas.microsoft.com/office/powerpoint/2010/main" val="374870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6798" y="2076663"/>
            <a:ext cx="5631982" cy="3705828"/>
          </a:xfrm>
          <a:prstGeom prst="rect">
            <a:avLst/>
          </a:prstGeom>
        </p:spPr>
      </p:pic>
      <p:sp>
        <p:nvSpPr>
          <p:cNvPr id="11" name="TextBox 10"/>
          <p:cNvSpPr txBox="1"/>
          <p:nvPr/>
        </p:nvSpPr>
        <p:spPr>
          <a:xfrm flipH="1">
            <a:off x="8265778" y="2784173"/>
            <a:ext cx="2750566" cy="1077218"/>
          </a:xfrm>
          <a:prstGeom prst="rect">
            <a:avLst/>
          </a:prstGeom>
          <a:noFill/>
        </p:spPr>
        <p:txBody>
          <a:bodyPr wrap="square" rtlCol="0">
            <a:spAutoFit/>
          </a:bodyPr>
          <a:lstStyle/>
          <a:p>
            <a:r>
              <a:rPr lang="en-US" sz="1600" dirty="0" smtClean="0"/>
              <a:t>An essay reflecting on the </a:t>
            </a:r>
          </a:p>
          <a:p>
            <a:r>
              <a:rPr lang="en-US" sz="1600" dirty="0" smtClean="0"/>
              <a:t>White House Reception </a:t>
            </a:r>
          </a:p>
          <a:p>
            <a:r>
              <a:rPr lang="en-US" sz="1600" dirty="0" smtClean="0"/>
              <a:t>to celebrate LGBT Pride Month</a:t>
            </a:r>
          </a:p>
          <a:p>
            <a:r>
              <a:rPr lang="en-US" sz="1600" dirty="0"/>
              <a:t>June 13, </a:t>
            </a:r>
            <a:r>
              <a:rPr lang="en-US" sz="1600" dirty="0" smtClean="0"/>
              <a:t>2013</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0306" y="902185"/>
            <a:ext cx="4583448" cy="1174478"/>
          </a:xfrm>
          <a:prstGeom prst="rect">
            <a:avLst/>
          </a:prstGeom>
        </p:spPr>
      </p:pic>
      <p:sp>
        <p:nvSpPr>
          <p:cNvPr id="9" name="Rectangle 8"/>
          <p:cNvSpPr/>
          <p:nvPr/>
        </p:nvSpPr>
        <p:spPr>
          <a:xfrm>
            <a:off x="8265778" y="4020526"/>
            <a:ext cx="2667786" cy="584775"/>
          </a:xfrm>
          <a:prstGeom prst="rect">
            <a:avLst/>
          </a:prstGeom>
        </p:spPr>
        <p:txBody>
          <a:bodyPr wrap="square">
            <a:spAutoFit/>
          </a:bodyPr>
          <a:lstStyle/>
          <a:p>
            <a:r>
              <a:rPr lang="en-US" sz="1200" b="1" dirty="0"/>
              <a:t>For full text, see</a:t>
            </a:r>
            <a:r>
              <a:rPr lang="en-US" sz="1200" b="1" dirty="0" smtClean="0"/>
              <a:t>:</a:t>
            </a:r>
            <a:endParaRPr lang="en-US" sz="1200" b="1" dirty="0" smtClean="0">
              <a:hlinkClick r:id="rId4"/>
            </a:endParaRPr>
          </a:p>
          <a:p>
            <a:r>
              <a:rPr lang="en-US" sz="1000" dirty="0" smtClean="0">
                <a:hlinkClick r:id="rId4"/>
              </a:rPr>
              <a:t>http</a:t>
            </a:r>
            <a:r>
              <a:rPr lang="en-US" sz="1000" dirty="0">
                <a:hlinkClick r:id="rId4"/>
              </a:rPr>
              <a:t>://</a:t>
            </a:r>
            <a:r>
              <a:rPr lang="en-US" sz="1000" dirty="0" smtClean="0">
                <a:hlinkClick r:id="rId4"/>
              </a:rPr>
              <a:t>www.huffingtonpost.com/lynn-conway/</a:t>
            </a:r>
          </a:p>
          <a:p>
            <a:r>
              <a:rPr lang="en-US" sz="1000" dirty="0" smtClean="0">
                <a:hlinkClick r:id="rId4"/>
              </a:rPr>
              <a:t>the-many-shades-of-out_b_3591764.html</a:t>
            </a:r>
            <a:r>
              <a:rPr lang="en-US" sz="1000" dirty="0" smtClean="0"/>
              <a:t> </a:t>
            </a:r>
            <a:endParaRPr lang="en-US" sz="1000" dirty="0"/>
          </a:p>
        </p:txBody>
      </p:sp>
    </p:spTree>
    <p:extLst>
      <p:ext uri="{BB962C8B-B14F-4D97-AF65-F5344CB8AC3E}">
        <p14:creationId xmlns:p14="http://schemas.microsoft.com/office/powerpoint/2010/main" val="4326989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73680" y="990660"/>
            <a:ext cx="7184136" cy="4585871"/>
          </a:xfrm>
          <a:prstGeom prst="rect">
            <a:avLst/>
          </a:prstGeom>
        </p:spPr>
        <p:txBody>
          <a:bodyPr wrap="square">
            <a:spAutoFit/>
          </a:bodyPr>
          <a:lstStyle/>
          <a:p>
            <a:r>
              <a:rPr lang="en-US" sz="2000" b="1" dirty="0" smtClean="0"/>
              <a:t>However, from 1989 on through the 90s and 00s, Mead received increasingly major recognitions while Conway’s role was erased*: </a:t>
            </a:r>
            <a:endParaRPr lang="en-US" sz="2000" b="1" dirty="0"/>
          </a:p>
          <a:p>
            <a:endParaRPr lang="en-US" dirty="0" smtClean="0"/>
          </a:p>
          <a:p>
            <a:r>
              <a:rPr lang="en-US" dirty="0" smtClean="0"/>
              <a:t>NAS ‘89</a:t>
            </a:r>
          </a:p>
          <a:p>
            <a:r>
              <a:rPr lang="en-US" dirty="0" smtClean="0"/>
              <a:t>American Academy of Arts and Sciences ‘91</a:t>
            </a:r>
            <a:endParaRPr lang="en-US" dirty="0"/>
          </a:p>
          <a:p>
            <a:r>
              <a:rPr lang="en-US" dirty="0" smtClean="0"/>
              <a:t>EDAC </a:t>
            </a:r>
            <a:r>
              <a:rPr lang="en-US" dirty="0"/>
              <a:t>Phil Kaufman Award </a:t>
            </a:r>
            <a:r>
              <a:rPr lang="en-US" dirty="0" smtClean="0"/>
              <a:t>‘96</a:t>
            </a:r>
            <a:endParaRPr lang="en-US" dirty="0"/>
          </a:p>
          <a:p>
            <a:r>
              <a:rPr lang="en-US" dirty="0"/>
              <a:t>IEEE John Von </a:t>
            </a:r>
            <a:r>
              <a:rPr lang="en-US" dirty="0" err="1"/>
              <a:t>Neuman</a:t>
            </a:r>
            <a:r>
              <a:rPr lang="en-US" dirty="0"/>
              <a:t> Medal </a:t>
            </a:r>
            <a:r>
              <a:rPr lang="en-US" dirty="0" smtClean="0"/>
              <a:t>‘96</a:t>
            </a:r>
            <a:endParaRPr lang="en-US" dirty="0"/>
          </a:p>
          <a:p>
            <a:r>
              <a:rPr lang="en-US" dirty="0"/>
              <a:t>ACM Allen Newell Award </a:t>
            </a:r>
            <a:r>
              <a:rPr lang="en-US" dirty="0" smtClean="0"/>
              <a:t>‘97</a:t>
            </a:r>
            <a:endParaRPr lang="en-US" dirty="0"/>
          </a:p>
          <a:p>
            <a:r>
              <a:rPr lang="en-US" dirty="0"/>
              <a:t>MIT </a:t>
            </a:r>
            <a:r>
              <a:rPr lang="en-US" dirty="0" err="1"/>
              <a:t>Lemelson</a:t>
            </a:r>
            <a:r>
              <a:rPr lang="en-US" dirty="0"/>
              <a:t> Award </a:t>
            </a:r>
            <a:r>
              <a:rPr lang="en-US" dirty="0" smtClean="0"/>
              <a:t>‘99 </a:t>
            </a:r>
            <a:r>
              <a:rPr lang="en-US" dirty="0"/>
              <a:t>($500,000)</a:t>
            </a:r>
          </a:p>
          <a:p>
            <a:r>
              <a:rPr lang="en-US" dirty="0"/>
              <a:t>Fellow Award, Computer History Museum </a:t>
            </a:r>
            <a:r>
              <a:rPr lang="en-US" dirty="0" smtClean="0"/>
              <a:t>‘02</a:t>
            </a:r>
            <a:endParaRPr lang="en-US" dirty="0"/>
          </a:p>
          <a:p>
            <a:r>
              <a:rPr lang="en-US" dirty="0"/>
              <a:t>National Medal of Technology </a:t>
            </a:r>
            <a:r>
              <a:rPr lang="en-US" dirty="0" smtClean="0"/>
              <a:t>‘02</a:t>
            </a:r>
            <a:endParaRPr lang="en-US" dirty="0"/>
          </a:p>
          <a:p>
            <a:r>
              <a:rPr lang="en-US" dirty="0"/>
              <a:t>NAE Founders Award </a:t>
            </a:r>
            <a:r>
              <a:rPr lang="en-US" dirty="0" smtClean="0"/>
              <a:t>‘03</a:t>
            </a:r>
            <a:endParaRPr lang="en-US" dirty="0"/>
          </a:p>
          <a:p>
            <a:r>
              <a:rPr lang="en-US" dirty="0"/>
              <a:t>Inventors Hall of Fame </a:t>
            </a:r>
            <a:r>
              <a:rPr lang="en-US" dirty="0" smtClean="0"/>
              <a:t>’09</a:t>
            </a:r>
          </a:p>
          <a:p>
            <a:endParaRPr lang="en-US" dirty="0" smtClean="0"/>
          </a:p>
          <a:p>
            <a:endParaRPr lang="en-US" dirty="0" smtClean="0"/>
          </a:p>
          <a:p>
            <a:r>
              <a:rPr lang="en-US" i="1" dirty="0" smtClean="0"/>
              <a:t>*Most of these awards were for innovations that were Conway’s</a:t>
            </a:r>
          </a:p>
        </p:txBody>
      </p:sp>
    </p:spTree>
    <p:extLst>
      <p:ext uri="{BB962C8B-B14F-4D97-AF65-F5344CB8AC3E}">
        <p14:creationId xmlns:p14="http://schemas.microsoft.com/office/powerpoint/2010/main" val="1785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 calcmode="lin" valueType="num">
                                      <p:cBhvr additive="base">
                                        <p:cTn id="1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 calcmode="lin" valueType="num">
                                      <p:cBhvr additive="base">
                                        <p:cTn id="2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 calcmode="lin" valueType="num">
                                      <p:cBhvr additive="base">
                                        <p:cTn id="2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additive="base">
                                        <p:cTn id="3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anim calcmode="lin" valueType="num">
                                      <p:cBhvr additive="base">
                                        <p:cTn id="3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9" end="9"/>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anim calcmode="lin" valueType="num">
                                      <p:cBhvr additive="base">
                                        <p:cTn id="39"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anim calcmode="lin" valueType="num">
                                      <p:cBhvr additive="base">
                                        <p:cTn id="43"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14" end="14"/>
                                            </p:txEl>
                                          </p:spTgt>
                                        </p:tgtEl>
                                        <p:attrNameLst>
                                          <p:attrName>style.visibility</p:attrName>
                                        </p:attrNameLst>
                                      </p:cBhvr>
                                      <p:to>
                                        <p:strVal val="visible"/>
                                      </p:to>
                                    </p:set>
                                    <p:anim calcmode="lin" valueType="num">
                                      <p:cBhvr additive="base">
                                        <p:cTn id="49"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3105835"/>
            <a:ext cx="6096000" cy="646331"/>
          </a:xfrm>
          <a:prstGeom prst="rect">
            <a:avLst/>
          </a:prstGeom>
        </p:spPr>
        <p:txBody>
          <a:bodyPr>
            <a:spAutoFit/>
          </a:bodyPr>
          <a:lstStyle/>
          <a:p>
            <a:endParaRPr lang="en-US" dirty="0"/>
          </a:p>
          <a:p>
            <a:endParaRPr lang="en-US" dirty="0"/>
          </a:p>
        </p:txBody>
      </p:sp>
      <p:sp>
        <p:nvSpPr>
          <p:cNvPr id="3" name="Rectangle 2"/>
          <p:cNvSpPr/>
          <p:nvPr/>
        </p:nvSpPr>
        <p:spPr>
          <a:xfrm>
            <a:off x="1500378" y="1220958"/>
            <a:ext cx="9191244" cy="4702441"/>
          </a:xfrm>
          <a:prstGeom prst="rect">
            <a:avLst/>
          </a:prstGeom>
          <a:ln>
            <a:solidFill>
              <a:schemeClr val="accent1"/>
            </a:solidFill>
          </a:ln>
        </p:spPr>
        <p:txBody>
          <a:bodyPr wrap="square">
            <a:spAutoFit/>
          </a:bodyPr>
          <a:lstStyle/>
          <a:p>
            <a:pPr>
              <a:lnSpc>
                <a:spcPct val="107000"/>
              </a:lnSpc>
            </a:pPr>
            <a:r>
              <a:rPr lang="en-US" sz="2800" b="1" kern="1800" dirty="0" smtClean="0">
                <a:latin typeface="Times New Roman" panose="02020603050405020304" pitchFamily="18" charset="0"/>
                <a:ea typeface="Times New Roman" panose="02020603050405020304" pitchFamily="18" charset="0"/>
                <a:cs typeface="Times New Roman" panose="02020603050405020304" pitchFamily="18" charset="0"/>
                <a:hlinkClick r:id="rId2"/>
              </a:rPr>
              <a:t>Chip </a:t>
            </a:r>
            <a:r>
              <a:rPr lang="en-US" sz="2800" b="1" kern="1800" dirty="0">
                <a:latin typeface="Times New Roman" panose="02020603050405020304" pitchFamily="18" charset="0"/>
                <a:ea typeface="Times New Roman" panose="02020603050405020304" pitchFamily="18" charset="0"/>
                <a:cs typeface="Times New Roman" panose="02020603050405020304" pitchFamily="18" charset="0"/>
                <a:hlinkClick r:id="rId2"/>
              </a:rPr>
              <a:t>inventors getting their due at Hall of Fame </a:t>
            </a:r>
            <a:r>
              <a:rPr lang="en-US" sz="2800" b="1" kern="1800" dirty="0" smtClean="0">
                <a:latin typeface="Times New Roman" panose="02020603050405020304" pitchFamily="18" charset="0"/>
                <a:ea typeface="Times New Roman" panose="02020603050405020304" pitchFamily="18" charset="0"/>
                <a:cs typeface="Times New Roman" panose="02020603050405020304" pitchFamily="18" charset="0"/>
                <a:hlinkClick r:id="rId2"/>
              </a:rPr>
              <a:t>induction</a:t>
            </a:r>
            <a:endParaRPr lang="en-US" sz="2800" b="1" kern="1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pPr>
            <a:r>
              <a:rPr lang="en-US" b="1" kern="1800" dirty="0" smtClean="0">
                <a:latin typeface="Times New Roman" panose="02020603050405020304" pitchFamily="18" charset="0"/>
                <a:ea typeface="Times New Roman" panose="02020603050405020304" pitchFamily="18" charset="0"/>
                <a:cs typeface="Times New Roman" panose="02020603050405020304" pitchFamily="18" charset="0"/>
              </a:rPr>
              <a:t>By Mike Cassidy, San Jose Mercury News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pP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Apr</a:t>
            </a:r>
            <a:r>
              <a:rPr lang="en-US" dirty="0">
                <a:latin typeface="Times New Roman" panose="02020603050405020304" pitchFamily="18" charset="0"/>
                <a:ea typeface="Times New Roman" panose="02020603050405020304" pitchFamily="18" charset="0"/>
                <a:cs typeface="Times New Roman" panose="02020603050405020304" pitchFamily="18" charset="0"/>
              </a:rPr>
              <a:t>. 30, 2009 --The 50th birthday celebration of the integrated circuit kicks off in Silicon Valley this weekend, and frankly, I'm a little overwhelmed . . .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Times New Roman" panose="02020603050405020304" pitchFamily="18" charset="0"/>
                <a:ea typeface="Times New Roman" panose="02020603050405020304" pitchFamily="18" charset="0"/>
                <a:cs typeface="Times New Roman" panose="02020603050405020304" pitchFamily="18" charset="0"/>
              </a:rPr>
              <a:t>On Saturday night, the National Inventors Hall of Fame is inducting this year's class. The sold-out ceremony (at the Computer History Museum) is in Silicon Valley for the first time, because the Ohio-based hall is honoring 15 who are responsible for breakthroughs in semiconductor technology -- the technology that put the "silicon" in Silicon Valley . . . In a way, it's as if the valley's founding fathers are coming together to be honored in person and posthumously.</a:t>
            </a:r>
            <a:br>
              <a:rPr lang="en-US" dirty="0">
                <a:latin typeface="Times New Roman" panose="02020603050405020304" pitchFamily="18" charset="0"/>
                <a:ea typeface="Times New Roman" panose="02020603050405020304" pitchFamily="18" charset="0"/>
                <a:cs typeface="Times New Roman" panose="02020603050405020304" pitchFamily="18" charset="0"/>
              </a:rPr>
            </a:br>
            <a:r>
              <a:rPr lang="en-US" dirty="0">
                <a:latin typeface="Times New Roman" panose="02020603050405020304" pitchFamily="18" charset="0"/>
                <a:ea typeface="Times New Roman" panose="02020603050405020304" pitchFamily="18" charset="0"/>
                <a:cs typeface="Times New Roman" panose="02020603050405020304" pitchFamily="18" charset="0"/>
              </a:rPr>
              <a:t/>
            </a:r>
            <a:br>
              <a:rPr lang="en-US" dirty="0">
                <a:latin typeface="Times New Roman" panose="02020603050405020304" pitchFamily="18" charset="0"/>
                <a:ea typeface="Times New Roman" panose="02020603050405020304" pitchFamily="18" charset="0"/>
                <a:cs typeface="Times New Roman" panose="02020603050405020304" pitchFamily="18" charset="0"/>
              </a:rPr>
            </a:br>
            <a:r>
              <a:rPr lang="en-US" dirty="0">
                <a:latin typeface="Times New Roman" panose="02020603050405020304" pitchFamily="18" charset="0"/>
                <a:ea typeface="Times New Roman" panose="02020603050405020304" pitchFamily="18" charset="0"/>
                <a:cs typeface="Times New Roman" panose="02020603050405020304" pitchFamily="18" charset="0"/>
              </a:rPr>
              <a:t>Inductees Gordon Moore, co-founder of Intel and namesake of Moore's Law, and Carver Mead, chip design pioneer and all-around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brainiac</a:t>
            </a:r>
            <a:r>
              <a:rPr lang="en-US" dirty="0">
                <a:latin typeface="Times New Roman" panose="02020603050405020304" pitchFamily="18" charset="0"/>
                <a:ea typeface="Times New Roman" panose="02020603050405020304" pitchFamily="18" charset="0"/>
                <a:cs typeface="Times New Roman" panose="02020603050405020304" pitchFamily="18" charset="0"/>
              </a:rPr>
              <a:t>, will be at the ceremony. So will lifetime achievement honoree Andy Grove, Intel's former CEO . . .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1389888" y="676656"/>
            <a:ext cx="5190011" cy="400110"/>
          </a:xfrm>
          <a:prstGeom prst="rect">
            <a:avLst/>
          </a:prstGeom>
          <a:noFill/>
        </p:spPr>
        <p:txBody>
          <a:bodyPr wrap="none" rtlCol="0">
            <a:spAutoFit/>
          </a:bodyPr>
          <a:lstStyle/>
          <a:p>
            <a:r>
              <a:rPr lang="en-US" sz="2000" b="1" dirty="0" smtClean="0"/>
              <a:t>As a result, by 2009 the erasure was complete:</a:t>
            </a:r>
            <a:endParaRPr lang="en-US" sz="2000" b="1" dirty="0"/>
          </a:p>
        </p:txBody>
      </p:sp>
    </p:spTree>
    <p:extLst>
      <p:ext uri="{BB962C8B-B14F-4D97-AF65-F5344CB8AC3E}">
        <p14:creationId xmlns:p14="http://schemas.microsoft.com/office/powerpoint/2010/main" val="33329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6377" y="987688"/>
            <a:ext cx="2822787" cy="4151376"/>
          </a:xfrm>
          <a:prstGeom prst="rect">
            <a:avLst/>
          </a:prstGeom>
          <a:ln>
            <a:solidFill>
              <a:schemeClr val="accent1"/>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0490" y="987688"/>
            <a:ext cx="6649762" cy="4714945"/>
          </a:xfrm>
          <a:prstGeom prst="rect">
            <a:avLst/>
          </a:prstGeom>
          <a:ln>
            <a:solidFill>
              <a:schemeClr val="accent1"/>
            </a:solidFill>
          </a:ln>
        </p:spPr>
      </p:pic>
      <p:sp>
        <p:nvSpPr>
          <p:cNvPr id="5" name="Rectangle 4"/>
          <p:cNvSpPr/>
          <p:nvPr/>
        </p:nvSpPr>
        <p:spPr>
          <a:xfrm>
            <a:off x="1007547" y="5226569"/>
            <a:ext cx="2941617" cy="307777"/>
          </a:xfrm>
          <a:prstGeom prst="rect">
            <a:avLst/>
          </a:prstGeom>
        </p:spPr>
        <p:txBody>
          <a:bodyPr wrap="square">
            <a:spAutoFit/>
          </a:bodyPr>
          <a:lstStyle/>
          <a:p>
            <a:r>
              <a:rPr lang="en-US" sz="1400" dirty="0"/>
              <a:t>San Jose Mercury News </a:t>
            </a:r>
            <a:r>
              <a:rPr lang="en-US" sz="1400" dirty="0" smtClean="0"/>
              <a:t>April </a:t>
            </a:r>
            <a:r>
              <a:rPr lang="en-US" sz="1400" dirty="0"/>
              <a:t>30, 2009</a:t>
            </a:r>
          </a:p>
        </p:txBody>
      </p:sp>
      <p:sp>
        <p:nvSpPr>
          <p:cNvPr id="6" name="TextBox 5"/>
          <p:cNvSpPr txBox="1"/>
          <p:nvPr/>
        </p:nvSpPr>
        <p:spPr>
          <a:xfrm>
            <a:off x="1007547" y="509551"/>
            <a:ext cx="7747890" cy="400110"/>
          </a:xfrm>
          <a:prstGeom prst="rect">
            <a:avLst/>
          </a:prstGeom>
          <a:noFill/>
        </p:spPr>
        <p:txBody>
          <a:bodyPr wrap="none" rtlCol="0">
            <a:spAutoFit/>
          </a:bodyPr>
          <a:lstStyle/>
          <a:p>
            <a:r>
              <a:rPr lang="en-US" sz="2000" dirty="0" smtClean="0"/>
              <a:t>With Andy Grove, Gordon Moore and Carver Mead taking center stage:</a:t>
            </a:r>
            <a:endParaRPr lang="en-US" sz="2000" dirty="0"/>
          </a:p>
        </p:txBody>
      </p:sp>
      <p:sp>
        <p:nvSpPr>
          <p:cNvPr id="7" name="TextBox 6"/>
          <p:cNvSpPr txBox="1"/>
          <p:nvPr/>
        </p:nvSpPr>
        <p:spPr>
          <a:xfrm>
            <a:off x="4088630" y="5780660"/>
            <a:ext cx="7032396" cy="369332"/>
          </a:xfrm>
          <a:prstGeom prst="rect">
            <a:avLst/>
          </a:prstGeom>
          <a:noFill/>
        </p:spPr>
        <p:txBody>
          <a:bodyPr wrap="square" rtlCol="0">
            <a:spAutoFit/>
          </a:bodyPr>
          <a:lstStyle/>
          <a:p>
            <a:r>
              <a:rPr lang="en-US" dirty="0" smtClean="0"/>
              <a:t>BTW, Conway wasn’t invited and didn’t even know it was happening . . . </a:t>
            </a:r>
            <a:endParaRPr lang="en-US" dirty="0"/>
          </a:p>
        </p:txBody>
      </p:sp>
    </p:spTree>
    <p:extLst>
      <p:ext uri="{BB962C8B-B14F-4D97-AF65-F5344CB8AC3E}">
        <p14:creationId xmlns:p14="http://schemas.microsoft.com/office/powerpoint/2010/main" val="192969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8178" y="619070"/>
            <a:ext cx="9671121" cy="707886"/>
          </a:xfrm>
          <a:prstGeom prst="rect">
            <a:avLst/>
          </a:prstGeom>
          <a:noFill/>
        </p:spPr>
        <p:txBody>
          <a:bodyPr wrap="square" rtlCol="0">
            <a:spAutoFit/>
          </a:bodyPr>
          <a:lstStyle/>
          <a:p>
            <a:pPr algn="ctr"/>
            <a:r>
              <a:rPr lang="en-US" sz="2000" b="1" dirty="0" smtClean="0"/>
              <a:t>2009-2012: Emerging to investigate, document and report on what happened, </a:t>
            </a:r>
          </a:p>
          <a:p>
            <a:pPr algn="ctr"/>
            <a:r>
              <a:rPr lang="en-US" sz="2000" b="1" dirty="0" smtClean="0"/>
              <a:t>hoping to regain some of my legacy along the way . . . </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5965" y="1402370"/>
            <a:ext cx="7255549" cy="4079256"/>
          </a:xfrm>
          <a:prstGeom prst="rect">
            <a:avLst/>
          </a:prstGeom>
        </p:spPr>
      </p:pic>
      <p:sp>
        <p:nvSpPr>
          <p:cNvPr id="4" name="Rectangle 3"/>
          <p:cNvSpPr/>
          <p:nvPr/>
        </p:nvSpPr>
        <p:spPr>
          <a:xfrm>
            <a:off x="9249704" y="5481626"/>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23176868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2768" y="3192866"/>
            <a:ext cx="5259945" cy="1015663"/>
          </a:xfrm>
          <a:prstGeom prst="rect">
            <a:avLst/>
          </a:prstGeom>
          <a:noFill/>
        </p:spPr>
        <p:txBody>
          <a:bodyPr wrap="square" rtlCol="0">
            <a:spAutoFit/>
          </a:bodyPr>
          <a:lstStyle/>
          <a:p>
            <a:r>
              <a:rPr lang="en-US" sz="2000" dirty="0" smtClean="0"/>
              <a:t>That led me to write and publish my “</a:t>
            </a:r>
            <a:r>
              <a:rPr lang="en-US" sz="2000" dirty="0" smtClean="0">
                <a:hlinkClick r:id="rId2"/>
              </a:rPr>
              <a:t>Reminiscences of the VLSI Revolution</a:t>
            </a:r>
            <a:r>
              <a:rPr lang="en-US" sz="2000" dirty="0" smtClean="0"/>
              <a:t>” in the</a:t>
            </a:r>
          </a:p>
          <a:p>
            <a:r>
              <a:rPr lang="en-US" sz="2000" dirty="0" smtClean="0"/>
              <a:t>Fall 2012 IEEE </a:t>
            </a:r>
            <a:r>
              <a:rPr lang="en-US" sz="2000" i="1" dirty="0" smtClean="0"/>
              <a:t>Solid State Circuits Magazine</a:t>
            </a:r>
            <a:r>
              <a:rPr lang="en-US" sz="2000" dirty="0" smtClean="0"/>
              <a:t>.</a:t>
            </a:r>
            <a:r>
              <a:rPr lang="en-US" sz="2000" dirty="0"/>
              <a:t> </a:t>
            </a:r>
          </a:p>
        </p:txBody>
      </p:sp>
      <p:pic>
        <p:nvPicPr>
          <p:cNvPr id="3" name="Picture 2">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6557" y="738829"/>
            <a:ext cx="3834154" cy="5198851"/>
          </a:xfrm>
          <a:prstGeom prst="rect">
            <a:avLst/>
          </a:prstGeom>
        </p:spPr>
      </p:pic>
      <p:sp>
        <p:nvSpPr>
          <p:cNvPr id="5" name="Rectangle 4"/>
          <p:cNvSpPr/>
          <p:nvPr/>
        </p:nvSpPr>
        <p:spPr>
          <a:xfrm>
            <a:off x="1602768" y="1202641"/>
            <a:ext cx="5013789" cy="707886"/>
          </a:xfrm>
          <a:prstGeom prst="rect">
            <a:avLst/>
          </a:prstGeom>
        </p:spPr>
        <p:txBody>
          <a:bodyPr wrap="square">
            <a:spAutoFit/>
          </a:bodyPr>
          <a:lstStyle/>
          <a:p>
            <a:r>
              <a:rPr lang="en-US" sz="2000" b="1" dirty="0"/>
              <a:t>The story of </a:t>
            </a:r>
            <a:r>
              <a:rPr lang="en-US" sz="2000" b="1" dirty="0" smtClean="0"/>
              <a:t>my investigations over recent years is </a:t>
            </a:r>
            <a:r>
              <a:rPr lang="en-US" sz="2000" b="1" dirty="0"/>
              <a:t>quite a </a:t>
            </a:r>
            <a:r>
              <a:rPr lang="en-US" sz="2000" b="1" dirty="0" smtClean="0"/>
              <a:t>saga, yet to be told . . . </a:t>
            </a:r>
            <a:endParaRPr lang="en-US" sz="2000" b="1" dirty="0"/>
          </a:p>
        </p:txBody>
      </p:sp>
      <p:sp>
        <p:nvSpPr>
          <p:cNvPr id="6" name="TextBox 5"/>
          <p:cNvSpPr txBox="1"/>
          <p:nvPr/>
        </p:nvSpPr>
        <p:spPr>
          <a:xfrm>
            <a:off x="1602768" y="4341867"/>
            <a:ext cx="4777484" cy="707886"/>
          </a:xfrm>
          <a:prstGeom prst="rect">
            <a:avLst/>
          </a:prstGeom>
          <a:noFill/>
        </p:spPr>
        <p:txBody>
          <a:bodyPr wrap="square" rtlCol="0">
            <a:spAutoFit/>
          </a:bodyPr>
          <a:lstStyle/>
          <a:p>
            <a:r>
              <a:rPr lang="en-US" sz="2000" dirty="0" smtClean="0"/>
              <a:t>It </a:t>
            </a:r>
            <a:r>
              <a:rPr lang="en-US" sz="2000" dirty="0"/>
              <a:t>was the </a:t>
            </a:r>
            <a:r>
              <a:rPr lang="en-US" sz="2000" dirty="0">
                <a:hlinkClick r:id="rId4"/>
              </a:rPr>
              <a:t>first time I’d </a:t>
            </a:r>
            <a:r>
              <a:rPr lang="en-US" sz="2000" dirty="0" smtClean="0">
                <a:hlinkClick r:id="rId4"/>
              </a:rPr>
              <a:t>stepped openly forward</a:t>
            </a:r>
            <a:r>
              <a:rPr lang="en-US" sz="2000" dirty="0" smtClean="0"/>
              <a:t> to </a:t>
            </a:r>
            <a:r>
              <a:rPr lang="en-US" sz="2000" dirty="0" smtClean="0">
                <a:hlinkClick r:id="rId5"/>
              </a:rPr>
              <a:t>tell </a:t>
            </a:r>
            <a:r>
              <a:rPr lang="en-US" sz="2000" dirty="0">
                <a:hlinkClick r:id="rId5"/>
              </a:rPr>
              <a:t>the </a:t>
            </a:r>
            <a:r>
              <a:rPr lang="en-US" sz="2000" dirty="0" smtClean="0">
                <a:hlinkClick r:id="rId5"/>
              </a:rPr>
              <a:t>whole story</a:t>
            </a:r>
            <a:r>
              <a:rPr lang="en-US" sz="2000" dirty="0" smtClean="0"/>
              <a:t> . </a:t>
            </a:r>
            <a:r>
              <a:rPr lang="en-US" sz="2000" dirty="0"/>
              <a:t>. .</a:t>
            </a:r>
          </a:p>
        </p:txBody>
      </p:sp>
      <p:sp>
        <p:nvSpPr>
          <p:cNvPr id="7" name="TextBox 6"/>
          <p:cNvSpPr txBox="1"/>
          <p:nvPr/>
        </p:nvSpPr>
        <p:spPr>
          <a:xfrm>
            <a:off x="1602768" y="2043865"/>
            <a:ext cx="4409156" cy="1015663"/>
          </a:xfrm>
          <a:prstGeom prst="rect">
            <a:avLst/>
          </a:prstGeom>
          <a:noFill/>
        </p:spPr>
        <p:txBody>
          <a:bodyPr wrap="none" rtlCol="0">
            <a:spAutoFit/>
          </a:bodyPr>
          <a:lstStyle/>
          <a:p>
            <a:r>
              <a:rPr lang="en-US" sz="2000" dirty="0" smtClean="0"/>
              <a:t>To make a long-story short: I uncovered, </a:t>
            </a:r>
          </a:p>
          <a:p>
            <a:r>
              <a:rPr lang="en-US" sz="2000" dirty="0" smtClean="0"/>
              <a:t>documented and archived all sorts of </a:t>
            </a:r>
          </a:p>
          <a:p>
            <a:r>
              <a:rPr lang="en-US" sz="2000" dirty="0" smtClean="0"/>
              <a:t>interesting data and evidence.</a:t>
            </a:r>
          </a:p>
        </p:txBody>
      </p:sp>
    </p:spTree>
    <p:extLst>
      <p:ext uri="{BB962C8B-B14F-4D97-AF65-F5344CB8AC3E}">
        <p14:creationId xmlns:p14="http://schemas.microsoft.com/office/powerpoint/2010/main" val="67995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0583" y="1118491"/>
            <a:ext cx="6517618" cy="4170372"/>
          </a:xfrm>
          <a:prstGeom prst="rect">
            <a:avLst/>
          </a:prstGeom>
          <a:noFill/>
        </p:spPr>
        <p:txBody>
          <a:bodyPr wrap="none" rtlCol="0">
            <a:spAutoFit/>
          </a:bodyPr>
          <a:lstStyle/>
          <a:p>
            <a:r>
              <a:rPr lang="en-US" sz="2000" b="1" dirty="0" smtClean="0"/>
              <a:t>Sketch of the investigations, documenting and reporting </a:t>
            </a:r>
          </a:p>
          <a:p>
            <a:pPr>
              <a:spcAft>
                <a:spcPts val="1200"/>
              </a:spcAft>
            </a:pPr>
            <a:r>
              <a:rPr lang="en-US" sz="2000" b="1" dirty="0" smtClean="0"/>
              <a:t>to understand what happened and to reclaim my legacy . . . </a:t>
            </a:r>
          </a:p>
          <a:p>
            <a:pPr>
              <a:spcAft>
                <a:spcPts val="600"/>
              </a:spcAft>
            </a:pPr>
            <a:r>
              <a:rPr lang="en-US" sz="2000" dirty="0" smtClean="0">
                <a:hlinkClick r:id="rId2"/>
              </a:rPr>
              <a:t>Compilation of the VLSI Archive, 2009-2012</a:t>
            </a:r>
            <a:endParaRPr lang="en-US" sz="2000" dirty="0" smtClean="0"/>
          </a:p>
          <a:p>
            <a:pPr>
              <a:spcAft>
                <a:spcPts val="600"/>
              </a:spcAft>
            </a:pPr>
            <a:r>
              <a:rPr lang="en-US" sz="2000" dirty="0" smtClean="0">
                <a:hlinkClick r:id="rId3"/>
              </a:rPr>
              <a:t>Publication of my IBM-ACS Reminiscences, 2011</a:t>
            </a:r>
            <a:endParaRPr lang="en-US" sz="2000" dirty="0" smtClean="0"/>
          </a:p>
          <a:p>
            <a:pPr>
              <a:spcAft>
                <a:spcPts val="600"/>
              </a:spcAft>
            </a:pPr>
            <a:r>
              <a:rPr lang="en-US" sz="2000" dirty="0" smtClean="0">
                <a:hlinkClick r:id="rId4"/>
              </a:rPr>
              <a:t>Publication of my VLSI Reminiscences, 2012</a:t>
            </a:r>
            <a:endParaRPr lang="en-US" sz="2000" dirty="0" smtClean="0"/>
          </a:p>
          <a:p>
            <a:pPr>
              <a:spcAft>
                <a:spcPts val="600"/>
              </a:spcAft>
            </a:pPr>
            <a:r>
              <a:rPr lang="en-US" sz="2000" dirty="0" smtClean="0">
                <a:hlinkClick r:id="rId5"/>
              </a:rPr>
              <a:t>Publication of The Many Shades of ‘Out’, 2013</a:t>
            </a:r>
            <a:endParaRPr lang="en-US" sz="2000" dirty="0"/>
          </a:p>
          <a:p>
            <a:pPr>
              <a:spcAft>
                <a:spcPts val="2400"/>
              </a:spcAft>
            </a:pPr>
            <a:r>
              <a:rPr lang="en-US" sz="2000" dirty="0" smtClean="0">
                <a:hlinkClick r:id="rId6"/>
              </a:rPr>
              <a:t>Publication of my MIT Reminiscences, 2014</a:t>
            </a:r>
            <a:endParaRPr lang="en-US" sz="2000" dirty="0"/>
          </a:p>
          <a:p>
            <a:pPr>
              <a:spcAft>
                <a:spcPts val="1200"/>
              </a:spcAft>
            </a:pPr>
            <a:r>
              <a:rPr lang="en-US" sz="2000" b="1" dirty="0" smtClean="0"/>
              <a:t>Evidence that ‘it’s begun’:</a:t>
            </a:r>
          </a:p>
          <a:p>
            <a:pPr>
              <a:spcAft>
                <a:spcPts val="600"/>
              </a:spcAft>
            </a:pPr>
            <a:r>
              <a:rPr lang="en-US" sz="2000" dirty="0" smtClean="0">
                <a:hlinkClick r:id="rId7"/>
              </a:rPr>
              <a:t>Fellow Award, Computer History Museum, 2014</a:t>
            </a:r>
            <a:endParaRPr lang="en-US" sz="2000" dirty="0" smtClean="0"/>
          </a:p>
          <a:p>
            <a:pPr>
              <a:spcAft>
                <a:spcPts val="600"/>
              </a:spcAft>
            </a:pPr>
            <a:r>
              <a:rPr lang="en-US" sz="2000" dirty="0" smtClean="0">
                <a:hlinkClick r:id="rId8"/>
              </a:rPr>
              <a:t>IEEE/RSE James Clerk Maxwell Medal, 2015</a:t>
            </a:r>
            <a:endParaRPr lang="en-US" sz="2000" dirty="0" smtClean="0"/>
          </a:p>
        </p:txBody>
      </p:sp>
    </p:spTree>
    <p:extLst>
      <p:ext uri="{BB962C8B-B14F-4D97-AF65-F5344CB8AC3E}">
        <p14:creationId xmlns:p14="http://schemas.microsoft.com/office/powerpoint/2010/main" val="268364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 calcmode="lin" valueType="num">
                                      <p:cBhvr additive="base">
                                        <p:cTn id="1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 calcmode="lin" valueType="num">
                                      <p:cBhvr additive="base">
                                        <p:cTn id="2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 calcmode="lin" valueType="num">
                                      <p:cBhvr additive="base">
                                        <p:cTn id="2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additive="base">
                                        <p:cTn id="3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anim calcmode="lin" valueType="num">
                                      <p:cBhvr additive="base">
                                        <p:cTn id="39"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7148" y="1632077"/>
            <a:ext cx="6735774" cy="3787025"/>
          </a:xfrm>
          <a:prstGeom prst="rect">
            <a:avLst/>
          </a:prstGeom>
        </p:spPr>
      </p:pic>
      <p:sp>
        <p:nvSpPr>
          <p:cNvPr id="4" name="Rectangle 3"/>
          <p:cNvSpPr/>
          <p:nvPr/>
        </p:nvSpPr>
        <p:spPr>
          <a:xfrm>
            <a:off x="8828122" y="5419102"/>
            <a:ext cx="518091" cy="338554"/>
          </a:xfrm>
          <a:prstGeom prst="rect">
            <a:avLst/>
          </a:prstGeom>
        </p:spPr>
        <p:txBody>
          <a:bodyPr wrap="none">
            <a:spAutoFit/>
          </a:bodyPr>
          <a:lstStyle/>
          <a:p>
            <a:r>
              <a:rPr lang="en-US" sz="1600" dirty="0">
                <a:hlinkClick r:id="rId3"/>
              </a:rPr>
              <a:t>Link</a:t>
            </a:r>
            <a:endParaRPr lang="en-US" sz="1600" dirty="0"/>
          </a:p>
        </p:txBody>
      </p:sp>
      <p:sp>
        <p:nvSpPr>
          <p:cNvPr id="5" name="TextBox 4"/>
          <p:cNvSpPr txBox="1"/>
          <p:nvPr/>
        </p:nvSpPr>
        <p:spPr>
          <a:xfrm>
            <a:off x="2451160" y="844344"/>
            <a:ext cx="5825574" cy="738664"/>
          </a:xfrm>
          <a:prstGeom prst="rect">
            <a:avLst/>
          </a:prstGeom>
          <a:noFill/>
        </p:spPr>
        <p:txBody>
          <a:bodyPr wrap="square" rtlCol="0">
            <a:spAutoFit/>
          </a:bodyPr>
          <a:lstStyle/>
          <a:p>
            <a:r>
              <a:rPr lang="en-US" sz="2200" b="1" dirty="0" smtClean="0"/>
              <a:t>Lessons learned upon reflection:</a:t>
            </a:r>
            <a:br>
              <a:rPr lang="en-US" sz="2200" b="1" dirty="0" smtClean="0"/>
            </a:br>
            <a:r>
              <a:rPr lang="en-US" sz="2000" dirty="0" smtClean="0"/>
              <a:t>Visualizing the </a:t>
            </a:r>
            <a:r>
              <a:rPr lang="en-US" sz="2000" i="1" dirty="0" smtClean="0"/>
              <a:t>Mathew</a:t>
            </a:r>
            <a:r>
              <a:rPr lang="en-US" sz="2000" dirty="0" smtClean="0"/>
              <a:t>, </a:t>
            </a:r>
            <a:r>
              <a:rPr lang="en-US" sz="2000" i="1" dirty="0" smtClean="0"/>
              <a:t>Matilda</a:t>
            </a:r>
            <a:r>
              <a:rPr lang="en-US" sz="2000" dirty="0" smtClean="0"/>
              <a:t> and </a:t>
            </a:r>
            <a:r>
              <a:rPr lang="en-US" sz="2000" i="1" dirty="0" smtClean="0"/>
              <a:t>Conway</a:t>
            </a:r>
            <a:r>
              <a:rPr lang="en-US" sz="2000" dirty="0" smtClean="0"/>
              <a:t> Effects</a:t>
            </a:r>
            <a:endParaRPr lang="en-US" sz="2000" dirty="0"/>
          </a:p>
        </p:txBody>
      </p:sp>
    </p:spTree>
    <p:extLst>
      <p:ext uri="{BB962C8B-B14F-4D97-AF65-F5344CB8AC3E}">
        <p14:creationId xmlns:p14="http://schemas.microsoft.com/office/powerpoint/2010/main" val="21485747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60231" y="1125647"/>
            <a:ext cx="8757398" cy="3785652"/>
          </a:xfrm>
          <a:prstGeom prst="rect">
            <a:avLst/>
          </a:prstGeom>
        </p:spPr>
        <p:txBody>
          <a:bodyPr wrap="square">
            <a:spAutoFit/>
          </a:bodyPr>
          <a:lstStyle/>
          <a:p>
            <a:pPr algn="just"/>
            <a:r>
              <a:rPr lang="en-US" sz="2000" dirty="0"/>
              <a:t>T</a:t>
            </a:r>
            <a:r>
              <a:rPr lang="en-US" sz="2000" dirty="0" smtClean="0"/>
              <a:t>hroughout this case study we observe the “</a:t>
            </a:r>
            <a:r>
              <a:rPr lang="en-US" sz="2000" dirty="0" smtClean="0">
                <a:hlinkClick r:id="rId2" tooltip="Matilda effect"/>
              </a:rPr>
              <a:t>Matilda effect</a:t>
            </a:r>
            <a:r>
              <a:rPr lang="en-US" sz="2000" dirty="0" smtClean="0"/>
              <a:t>” (repression of the contributions of women scientists) and the "</a:t>
            </a:r>
            <a:r>
              <a:rPr lang="en-US" sz="2000" dirty="0" smtClean="0">
                <a:hlinkClick r:id="rId3"/>
              </a:rPr>
              <a:t>Matthew effect</a:t>
            </a:r>
            <a:r>
              <a:rPr lang="en-US" sz="2000" dirty="0" smtClean="0"/>
              <a:t>“ (eminent scientists get more credit) in play. </a:t>
            </a:r>
          </a:p>
          <a:p>
            <a:pPr algn="just"/>
            <a:endParaRPr lang="en-US" sz="2000" dirty="0" smtClean="0"/>
          </a:p>
          <a:p>
            <a:pPr algn="just"/>
            <a:r>
              <a:rPr lang="en-US" sz="2000" dirty="0" smtClean="0"/>
              <a:t>Note that these effects involve “self-fulfilling prophecies”, described by Merton as: </a:t>
            </a:r>
          </a:p>
          <a:p>
            <a:pPr algn="just"/>
            <a:endParaRPr lang="en-US" sz="2000" dirty="0"/>
          </a:p>
          <a:p>
            <a:pPr algn="just"/>
            <a:r>
              <a:rPr lang="en-US" sz="2000" dirty="0" smtClean="0"/>
              <a:t>“. . . a </a:t>
            </a:r>
            <a:r>
              <a:rPr lang="en-US" sz="2000" i="1" dirty="0"/>
              <a:t>false</a:t>
            </a:r>
            <a:r>
              <a:rPr lang="en-US" sz="2000" dirty="0"/>
              <a:t> definition of the situation evoking a new behavior which makes the original false conception come </a:t>
            </a:r>
            <a:r>
              <a:rPr lang="en-US" sz="2000" i="1" dirty="0"/>
              <a:t>true</a:t>
            </a:r>
            <a:r>
              <a:rPr lang="en-US" sz="2000" dirty="0"/>
              <a:t>. </a:t>
            </a:r>
            <a:r>
              <a:rPr lang="en-US" sz="2000" dirty="0" smtClean="0"/>
              <a:t>This </a:t>
            </a:r>
            <a:r>
              <a:rPr lang="en-US" sz="2000" dirty="0"/>
              <a:t>specious validity of the self-fulfilling prophecy perpetuates a </a:t>
            </a:r>
            <a:r>
              <a:rPr lang="en-US" sz="2000" i="1" dirty="0"/>
              <a:t>reign of error</a:t>
            </a:r>
            <a:r>
              <a:rPr lang="en-US" sz="2000" dirty="0"/>
              <a:t>. For the prophet will cite the actual course of events as proof that he was right from the very beginning</a:t>
            </a:r>
            <a:r>
              <a:rPr lang="en-US" sz="2000" dirty="0" smtClean="0"/>
              <a:t>.”</a:t>
            </a:r>
          </a:p>
          <a:p>
            <a:pPr algn="just"/>
            <a:endParaRPr lang="en-US" sz="2000" dirty="0"/>
          </a:p>
          <a:p>
            <a:pPr algn="just"/>
            <a:r>
              <a:rPr lang="en-US" sz="2000" dirty="0" smtClean="0"/>
              <a:t>But is that all that’s happening? Or are other forces also in play?</a:t>
            </a:r>
            <a:endParaRPr lang="en-US" sz="2000" dirty="0"/>
          </a:p>
        </p:txBody>
      </p:sp>
    </p:spTree>
    <p:extLst>
      <p:ext uri="{BB962C8B-B14F-4D97-AF65-F5344CB8AC3E}">
        <p14:creationId xmlns:p14="http://schemas.microsoft.com/office/powerpoint/2010/main" val="194390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09928" y="832104"/>
            <a:ext cx="8887968" cy="5324535"/>
          </a:xfrm>
          <a:prstGeom prst="rect">
            <a:avLst/>
          </a:prstGeom>
          <a:noFill/>
        </p:spPr>
        <p:txBody>
          <a:bodyPr wrap="square" rtlCol="0">
            <a:spAutoFit/>
          </a:bodyPr>
          <a:lstStyle/>
          <a:p>
            <a:r>
              <a:rPr lang="en-US" sz="2000" dirty="0" smtClean="0"/>
              <a:t>After closely investigating these events, I sense something more subliminal and fundamental is occurring at a social level . . . </a:t>
            </a:r>
            <a:r>
              <a:rPr lang="en-US" sz="2000" dirty="0"/>
              <a:t>a</a:t>
            </a:r>
            <a:r>
              <a:rPr lang="en-US" sz="2000" dirty="0" smtClean="0"/>
              <a:t>nd it involves no errors, no conspiracies, no repressions, no ‘bad guys’:</a:t>
            </a:r>
          </a:p>
          <a:p>
            <a:endParaRPr lang="en-US" sz="2000" dirty="0"/>
          </a:p>
          <a:p>
            <a:r>
              <a:rPr lang="en-US" sz="2000" b="1" dirty="0" smtClean="0"/>
              <a:t>CONJECTURE: almost all people are blind to innovations, especially ones made by ‘those’ whom they do not expect to make innovations.</a:t>
            </a:r>
          </a:p>
          <a:p>
            <a:endParaRPr lang="en-US" sz="2000" dirty="0"/>
          </a:p>
          <a:p>
            <a:r>
              <a:rPr lang="en-US" sz="2000" dirty="0" smtClean="0"/>
              <a:t>Since for most people, ‘</a:t>
            </a:r>
            <a:r>
              <a:rPr lang="en-US" sz="2000" u="sng" dirty="0" smtClean="0"/>
              <a:t>those</a:t>
            </a:r>
            <a:r>
              <a:rPr lang="en-US" sz="2000" dirty="0" smtClean="0"/>
              <a:t>’ = ‘</a:t>
            </a:r>
            <a:r>
              <a:rPr lang="en-US" sz="2000" u="sng" dirty="0" smtClean="0"/>
              <a:t>almost all people</a:t>
            </a:r>
            <a:r>
              <a:rPr lang="en-US" sz="2000" dirty="0" smtClean="0"/>
              <a:t>’, very few people ever witness or visualize innovations, even ones made right in front of their eyes (</a:t>
            </a:r>
            <a:r>
              <a:rPr lang="en-US" sz="2000" dirty="0" smtClean="0">
                <a:solidFill>
                  <a:schemeClr val="bg2">
                    <a:lumMod val="50000"/>
                  </a:schemeClr>
                </a:solidFill>
              </a:rPr>
              <a:t>including sometimes those made by themselves!</a:t>
            </a:r>
            <a:r>
              <a:rPr lang="en-US" sz="2000" dirty="0" smtClean="0"/>
              <a:t>). </a:t>
            </a:r>
          </a:p>
          <a:p>
            <a:endParaRPr lang="en-US" sz="2000" dirty="0"/>
          </a:p>
          <a:p>
            <a:r>
              <a:rPr lang="en-US" sz="2000" dirty="0" smtClean="0"/>
              <a:t>They instead look for tells and cues from others when constructing internal-orientations towards ‘novelties’ they stumble upon . . . and not just whether or not to accept or reject a novelty, but also whether to even notice it in the first place!</a:t>
            </a:r>
          </a:p>
          <a:p>
            <a:endParaRPr lang="en-US" sz="2000" dirty="0" smtClean="0"/>
          </a:p>
          <a:p>
            <a:r>
              <a:rPr lang="en-US" sz="2000" dirty="0" smtClean="0"/>
              <a:t>From this perspective, the Mathew and Matilda Effects are derivatives of the conjectured social-level </a:t>
            </a:r>
            <a:r>
              <a:rPr lang="en-US" sz="2000" b="1" dirty="0" smtClean="0"/>
              <a:t>“Conway Effect”.</a:t>
            </a:r>
          </a:p>
        </p:txBody>
      </p:sp>
    </p:spTree>
    <p:extLst>
      <p:ext uri="{BB962C8B-B14F-4D97-AF65-F5344CB8AC3E}">
        <p14:creationId xmlns:p14="http://schemas.microsoft.com/office/powerpoint/2010/main" val="181762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1952" y="960120"/>
            <a:ext cx="7946136" cy="4401205"/>
          </a:xfrm>
          <a:prstGeom prst="rect">
            <a:avLst/>
          </a:prstGeom>
          <a:noFill/>
        </p:spPr>
        <p:txBody>
          <a:bodyPr wrap="square" rtlCol="0">
            <a:spAutoFit/>
          </a:bodyPr>
          <a:lstStyle/>
          <a:p>
            <a:r>
              <a:rPr lang="en-US" sz="2000" b="1" dirty="0" smtClean="0"/>
              <a:t>Visualizing the Conway Effect in action:</a:t>
            </a:r>
          </a:p>
          <a:p>
            <a:endParaRPr lang="en-US" sz="2000" dirty="0"/>
          </a:p>
          <a:p>
            <a:r>
              <a:rPr lang="en-US" sz="2000" dirty="0" smtClean="0"/>
              <a:t>Students in MIT’78 thought they were learning “how chips were designed in Silicon Valley” (i.e</a:t>
            </a:r>
            <a:r>
              <a:rPr lang="en-US" sz="2000" dirty="0"/>
              <a:t>., </a:t>
            </a:r>
            <a:r>
              <a:rPr lang="en-US" sz="2000" dirty="0" smtClean="0"/>
              <a:t>in effect the </a:t>
            </a:r>
            <a:r>
              <a:rPr lang="en-US" sz="2000" dirty="0"/>
              <a:t>course was </a:t>
            </a:r>
            <a:r>
              <a:rPr lang="en-US" sz="2000" dirty="0" smtClean="0"/>
              <a:t>a </a:t>
            </a:r>
            <a:r>
              <a:rPr lang="en-US" sz="2000" dirty="0"/>
              <a:t>giant MIT </a:t>
            </a:r>
            <a:r>
              <a:rPr lang="en-US" sz="2000" dirty="0" smtClean="0"/>
              <a:t>hack). They simply “did it”, without realizing they were learning radically new methods. </a:t>
            </a:r>
          </a:p>
          <a:p>
            <a:endParaRPr lang="en-US" sz="2000" dirty="0"/>
          </a:p>
          <a:p>
            <a:r>
              <a:rPr lang="en-US" sz="2000" dirty="0" smtClean="0"/>
              <a:t>The </a:t>
            </a:r>
            <a:r>
              <a:rPr lang="en-US" sz="2000" dirty="0" smtClean="0">
                <a:hlinkClick r:id="rId2"/>
              </a:rPr>
              <a:t>astonished reaction amongst Silicon Valley cognoscenti </a:t>
            </a:r>
            <a:r>
              <a:rPr lang="en-US" sz="2000" dirty="0" smtClean="0"/>
              <a:t>then led to intense interest in reverse engineering “how MIT was doing this”, causing other research universities to immediately want to offer such courses.</a:t>
            </a:r>
          </a:p>
          <a:p>
            <a:endParaRPr lang="en-US" sz="2000" dirty="0" smtClean="0"/>
          </a:p>
          <a:p>
            <a:r>
              <a:rPr lang="en-US" sz="2000" dirty="0" smtClean="0"/>
              <a:t>Similarly</a:t>
            </a:r>
            <a:r>
              <a:rPr lang="en-US" sz="2000" dirty="0"/>
              <a:t>, folks using MPC79 took it for granted and simply </a:t>
            </a:r>
            <a:r>
              <a:rPr lang="en-US" sz="2000" dirty="0" smtClean="0"/>
              <a:t>“used </a:t>
            </a:r>
            <a:r>
              <a:rPr lang="en-US" sz="2000" dirty="0"/>
              <a:t>it”.  No one realized MPC79 was an even larger paradigm-shifting-hackathon </a:t>
            </a:r>
            <a:r>
              <a:rPr lang="en-US" sz="2000" dirty="0" smtClean="0"/>
              <a:t>to launch </a:t>
            </a:r>
            <a:r>
              <a:rPr lang="en-US" sz="2000" dirty="0"/>
              <a:t>the modern world of “fabless design” + “silicon foundries” + “internet-based e-commerce infrastructure</a:t>
            </a:r>
            <a:r>
              <a:rPr lang="en-US" sz="2000" dirty="0" smtClean="0"/>
              <a:t>.”</a:t>
            </a:r>
            <a:endParaRPr lang="en-US" sz="2000" dirty="0"/>
          </a:p>
        </p:txBody>
      </p:sp>
    </p:spTree>
    <p:extLst>
      <p:ext uri="{BB962C8B-B14F-4D97-AF65-F5344CB8AC3E}">
        <p14:creationId xmlns:p14="http://schemas.microsoft.com/office/powerpoint/2010/main" val="157600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27494" y="735608"/>
            <a:ext cx="7783656" cy="707886"/>
          </a:xfrm>
          <a:prstGeom prst="rect">
            <a:avLst/>
          </a:prstGeom>
          <a:noFill/>
        </p:spPr>
        <p:txBody>
          <a:bodyPr wrap="square" rtlCol="0">
            <a:spAutoFit/>
          </a:bodyPr>
          <a:lstStyle/>
          <a:p>
            <a:pPr algn="ctr"/>
            <a:r>
              <a:rPr lang="en-US" sz="2000" b="1" dirty="0"/>
              <a:t>W</a:t>
            </a:r>
            <a:r>
              <a:rPr lang="en-US" sz="2000" b="1" dirty="0" smtClean="0"/>
              <a:t>ith that as a backdrop, let’s now examine the </a:t>
            </a:r>
          </a:p>
          <a:p>
            <a:pPr algn="ctr"/>
            <a:r>
              <a:rPr lang="en-US" sz="2000" b="1" dirty="0" smtClean="0"/>
              <a:t>historical treatment </a:t>
            </a:r>
            <a:r>
              <a:rPr lang="en-US" sz="2000" b="1" dirty="0"/>
              <a:t>of women’s contributions in </a:t>
            </a:r>
            <a:r>
              <a:rPr lang="en-US" sz="2000" b="1" dirty="0" smtClean="0"/>
              <a:t>STEM</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5386" y="1549748"/>
            <a:ext cx="6927873" cy="3895028"/>
          </a:xfrm>
          <a:prstGeom prst="rect">
            <a:avLst/>
          </a:prstGeom>
        </p:spPr>
      </p:pic>
      <p:sp>
        <p:nvSpPr>
          <p:cNvPr id="4" name="Rectangle 3"/>
          <p:cNvSpPr/>
          <p:nvPr/>
        </p:nvSpPr>
        <p:spPr>
          <a:xfrm>
            <a:off x="9168863" y="5444776"/>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20970104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1808" y="1192935"/>
            <a:ext cx="9314688" cy="4247317"/>
          </a:xfrm>
          <a:prstGeom prst="rect">
            <a:avLst/>
          </a:prstGeom>
        </p:spPr>
        <p:txBody>
          <a:bodyPr wrap="square">
            <a:spAutoFit/>
          </a:bodyPr>
          <a:lstStyle/>
          <a:p>
            <a:pPr>
              <a:spcAft>
                <a:spcPts val="1200"/>
              </a:spcAft>
            </a:pPr>
            <a:r>
              <a:rPr lang="en-US" sz="2000" b="1" dirty="0" smtClean="0"/>
              <a:t>What might MPC79 participants been thinking?</a:t>
            </a:r>
          </a:p>
          <a:p>
            <a:pPr>
              <a:spcAft>
                <a:spcPts val="1200"/>
              </a:spcAft>
            </a:pPr>
            <a:r>
              <a:rPr lang="en-US" sz="2000" dirty="0" smtClean="0"/>
              <a:t>Since MPC79 </a:t>
            </a:r>
            <a:r>
              <a:rPr lang="en-US" sz="2000" dirty="0"/>
              <a:t>used the ARPANET, some thought DARPA </a:t>
            </a:r>
            <a:r>
              <a:rPr lang="en-US" sz="2000" dirty="0" smtClean="0"/>
              <a:t>“did </a:t>
            </a:r>
            <a:r>
              <a:rPr lang="en-US" sz="2000" dirty="0"/>
              <a:t>it</a:t>
            </a:r>
            <a:r>
              <a:rPr lang="en-US" sz="2000" dirty="0" smtClean="0"/>
              <a:t>.” </a:t>
            </a:r>
            <a:endParaRPr lang="en-US" sz="2000" dirty="0"/>
          </a:p>
          <a:p>
            <a:pPr>
              <a:spcAft>
                <a:spcPts val="1200"/>
              </a:spcAft>
            </a:pPr>
            <a:r>
              <a:rPr lang="en-US" sz="2000" dirty="0" smtClean="0"/>
              <a:t>Thus when </a:t>
            </a:r>
            <a:r>
              <a:rPr lang="en-US" sz="2000" dirty="0"/>
              <a:t>DARPA funded the transfer of MPC79 technology to USC-ISI, many </a:t>
            </a:r>
            <a:r>
              <a:rPr lang="en-US" sz="2000" dirty="0" smtClean="0"/>
              <a:t>users </a:t>
            </a:r>
            <a:r>
              <a:rPr lang="en-US" sz="2000" dirty="0"/>
              <a:t>thought “MOSIS” had been </a:t>
            </a:r>
            <a:r>
              <a:rPr lang="en-US" sz="2000" dirty="0" smtClean="0"/>
              <a:t>“created </a:t>
            </a:r>
            <a:r>
              <a:rPr lang="en-US" sz="2000" dirty="0"/>
              <a:t>by </a:t>
            </a:r>
            <a:r>
              <a:rPr lang="en-US" sz="2000" dirty="0" smtClean="0"/>
              <a:t>DARPA” . . . and similar government supported MOSIS-like services began springing up </a:t>
            </a:r>
            <a:r>
              <a:rPr lang="en-US" sz="2000" dirty="0"/>
              <a:t>in other countries . . . </a:t>
            </a:r>
          </a:p>
          <a:p>
            <a:pPr>
              <a:spcAft>
                <a:spcPts val="1200"/>
              </a:spcAft>
            </a:pPr>
            <a:r>
              <a:rPr lang="en-US" sz="2000" dirty="0"/>
              <a:t>The VLSI revolution thus swept through high-tech community without anyone realizing </a:t>
            </a:r>
            <a:r>
              <a:rPr lang="en-US" sz="2000" dirty="0" smtClean="0"/>
              <a:t>that </a:t>
            </a:r>
            <a:r>
              <a:rPr lang="en-US" sz="2000" dirty="0" smtClean="0">
                <a:hlinkClick r:id="rId2"/>
              </a:rPr>
              <a:t>it had been deliberately generated</a:t>
            </a:r>
            <a:r>
              <a:rPr lang="en-US" sz="2000" dirty="0" smtClean="0"/>
              <a:t>, much less how that was done and who did it. </a:t>
            </a:r>
            <a:endParaRPr lang="en-US" sz="2000" dirty="0"/>
          </a:p>
          <a:p>
            <a:pPr>
              <a:spcAft>
                <a:spcPts val="1200"/>
              </a:spcAft>
            </a:pPr>
            <a:r>
              <a:rPr lang="en-US" sz="2000" dirty="0" smtClean="0"/>
              <a:t>Although the “VLSI Book </a:t>
            </a:r>
            <a:r>
              <a:rPr lang="en-US" sz="2000" dirty="0"/>
              <a:t>by Mead” became </a:t>
            </a:r>
            <a:r>
              <a:rPr lang="en-US" sz="2000" dirty="0" err="1" smtClean="0"/>
              <a:t>iconically</a:t>
            </a:r>
            <a:r>
              <a:rPr lang="en-US" sz="2000" dirty="0" smtClean="0"/>
              <a:t> </a:t>
            </a:r>
            <a:r>
              <a:rPr lang="en-US" sz="2000" dirty="0"/>
              <a:t>connected with these large-scale socio-technological events, Mead himself was never able to explain </a:t>
            </a:r>
            <a:r>
              <a:rPr lang="en-US" sz="2000" dirty="0" smtClean="0"/>
              <a:t>what happened.</a:t>
            </a:r>
            <a:endParaRPr lang="en-US" sz="2000" dirty="0"/>
          </a:p>
          <a:p>
            <a:pPr>
              <a:spcAft>
                <a:spcPts val="1200"/>
              </a:spcAft>
            </a:pPr>
            <a:r>
              <a:rPr lang="en-US" sz="2000" dirty="0" smtClean="0"/>
              <a:t>Meanwhile, Conway remained in the shadows up until 2012, when she finally was able to emerge and explain how it happened . . . </a:t>
            </a:r>
            <a:endParaRPr lang="en-US" sz="2000" dirty="0"/>
          </a:p>
        </p:txBody>
      </p:sp>
    </p:spTree>
    <p:extLst>
      <p:ext uri="{BB962C8B-B14F-4D97-AF65-F5344CB8AC3E}">
        <p14:creationId xmlns:p14="http://schemas.microsoft.com/office/powerpoint/2010/main" val="188676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0128" y="844039"/>
            <a:ext cx="9061013" cy="4555093"/>
          </a:xfrm>
          <a:prstGeom prst="rect">
            <a:avLst/>
          </a:prstGeom>
        </p:spPr>
        <p:txBody>
          <a:bodyPr wrap="square">
            <a:spAutoFit/>
          </a:bodyPr>
          <a:lstStyle/>
          <a:p>
            <a:pPr>
              <a:spcAft>
                <a:spcPts val="1200"/>
              </a:spcAft>
            </a:pPr>
            <a:r>
              <a:rPr lang="en-US" sz="2000" b="1" dirty="0" smtClean="0"/>
              <a:t>The Conway Effect:  </a:t>
            </a:r>
            <a:r>
              <a:rPr lang="en-US" sz="2000" dirty="0" smtClean="0"/>
              <a:t>Almost </a:t>
            </a:r>
            <a:r>
              <a:rPr lang="en-US" sz="2000" dirty="0"/>
              <a:t>all people are blind to </a:t>
            </a:r>
            <a:r>
              <a:rPr lang="en-US" sz="2000" dirty="0" smtClean="0"/>
              <a:t>innovations, </a:t>
            </a:r>
            <a:r>
              <a:rPr lang="en-US" sz="2000" dirty="0"/>
              <a:t>especially </a:t>
            </a:r>
            <a:r>
              <a:rPr lang="en-US" sz="2000" dirty="0" smtClean="0"/>
              <a:t>ones </a:t>
            </a:r>
            <a:r>
              <a:rPr lang="en-US" sz="2000" dirty="0"/>
              <a:t>made by </a:t>
            </a:r>
            <a:r>
              <a:rPr lang="en-US" sz="2000" dirty="0" smtClean="0"/>
              <a:t>people whom </a:t>
            </a:r>
            <a:r>
              <a:rPr lang="en-US" sz="2000" dirty="0"/>
              <a:t>they do not expect to make innovations</a:t>
            </a:r>
            <a:r>
              <a:rPr lang="en-US" sz="2000" dirty="0" smtClean="0"/>
              <a:t>.</a:t>
            </a:r>
            <a:endParaRPr lang="en-US" sz="2000" dirty="0"/>
          </a:p>
          <a:p>
            <a:pPr>
              <a:spcAft>
                <a:spcPts val="1200"/>
              </a:spcAft>
            </a:pPr>
            <a:r>
              <a:rPr lang="en-US" sz="2000" dirty="0" smtClean="0"/>
              <a:t>As a result, innovations diffuse via social-processes involving subliminal subgroup </a:t>
            </a:r>
            <a:r>
              <a:rPr lang="en-US" sz="2000" dirty="0" err="1" smtClean="0"/>
              <a:t>noticings</a:t>
            </a:r>
            <a:r>
              <a:rPr lang="en-US" sz="2000" dirty="0" smtClean="0"/>
              <a:t>, </a:t>
            </a:r>
            <a:r>
              <a:rPr lang="en-US" sz="2000" dirty="0" err="1" smtClean="0"/>
              <a:t>mimickings</a:t>
            </a:r>
            <a:r>
              <a:rPr lang="en-US" sz="2000" dirty="0" smtClean="0"/>
              <a:t>, rejections, adoptions, adaptations, </a:t>
            </a:r>
            <a:r>
              <a:rPr lang="en-US" sz="2000" dirty="0" err="1" smtClean="0"/>
              <a:t>tradings</a:t>
            </a:r>
            <a:r>
              <a:rPr lang="en-US" sz="2000" dirty="0" smtClean="0"/>
              <a:t> and displacements.</a:t>
            </a:r>
            <a:endParaRPr lang="en-US" sz="1400" dirty="0" smtClean="0"/>
          </a:p>
          <a:p>
            <a:pPr>
              <a:spcAft>
                <a:spcPts val="1200"/>
              </a:spcAft>
            </a:pPr>
            <a:r>
              <a:rPr lang="en-US" sz="2000" dirty="0" smtClean="0"/>
              <a:t>“Credits for innovations” as social tokens are separately subliminally generated, gathered, seized, gained, granted, bartered, etc</a:t>
            </a:r>
            <a:r>
              <a:rPr lang="en-US" sz="2000" dirty="0"/>
              <a:t>.</a:t>
            </a:r>
            <a:r>
              <a:rPr lang="en-US" sz="2000" dirty="0" smtClean="0"/>
              <a:t> . . . </a:t>
            </a:r>
          </a:p>
          <a:p>
            <a:pPr>
              <a:spcAft>
                <a:spcPts val="1200"/>
              </a:spcAft>
            </a:pPr>
            <a:r>
              <a:rPr lang="en-US" sz="2000" dirty="0"/>
              <a:t>v</a:t>
            </a:r>
            <a:r>
              <a:rPr lang="en-US" sz="2000" dirty="0" smtClean="0"/>
              <a:t>ia social-tokening-processes modulated by visibility, status, prestige, class, power, location, credentials</a:t>
            </a:r>
            <a:r>
              <a:rPr lang="en-US" sz="2000" dirty="0"/>
              <a:t>, </a:t>
            </a:r>
            <a:r>
              <a:rPr lang="en-US" sz="2000" dirty="0" smtClean="0"/>
              <a:t>prejudice, popularity, influence, money and accident . . . </a:t>
            </a:r>
          </a:p>
          <a:p>
            <a:pPr>
              <a:spcAft>
                <a:spcPts val="1200"/>
              </a:spcAft>
            </a:pPr>
            <a:r>
              <a:rPr lang="en-US" sz="2000" dirty="0" smtClean="0"/>
              <a:t>in ways that sustain those social-tokening processes . . . and thus maintain the underlying blindness to innovations.</a:t>
            </a:r>
          </a:p>
          <a:p>
            <a:pPr>
              <a:spcAft>
                <a:spcPts val="1200"/>
              </a:spcAft>
            </a:pPr>
            <a:r>
              <a:rPr lang="en-US" sz="2000" b="1" dirty="0" smtClean="0"/>
              <a:t>Corollary:</a:t>
            </a:r>
            <a:r>
              <a:rPr lang="en-US" sz="2000" dirty="0" smtClean="0"/>
              <a:t> It’s possible to trigger large paradigm-shifts, right out in the open, without people having a clue to what you’re doing! </a:t>
            </a:r>
          </a:p>
        </p:txBody>
      </p:sp>
    </p:spTree>
    <p:extLst>
      <p:ext uri="{BB962C8B-B14F-4D97-AF65-F5344CB8AC3E}">
        <p14:creationId xmlns:p14="http://schemas.microsoft.com/office/powerpoint/2010/main" val="132979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4027" y="3561056"/>
            <a:ext cx="4110086" cy="201336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7169" y="1001884"/>
            <a:ext cx="3972199" cy="4823385"/>
          </a:xfrm>
          <a:prstGeom prst="rect">
            <a:avLst/>
          </a:prstGeom>
        </p:spPr>
      </p:pic>
      <p:sp>
        <p:nvSpPr>
          <p:cNvPr id="2" name="Rectangle 1"/>
          <p:cNvSpPr/>
          <p:nvPr/>
        </p:nvSpPr>
        <p:spPr>
          <a:xfrm>
            <a:off x="2818613" y="1001884"/>
            <a:ext cx="4736969" cy="2308324"/>
          </a:xfrm>
          <a:prstGeom prst="rect">
            <a:avLst/>
          </a:prstGeom>
        </p:spPr>
        <p:txBody>
          <a:bodyPr wrap="square">
            <a:spAutoFit/>
          </a:bodyPr>
          <a:lstStyle/>
          <a:p>
            <a:pPr>
              <a:spcAft>
                <a:spcPts val="1200"/>
              </a:spcAft>
            </a:pPr>
            <a:r>
              <a:rPr lang="en-US" sz="2400" b="1" dirty="0" smtClean="0"/>
              <a:t>Q&amp;A and thoughts for discussion:</a:t>
            </a:r>
            <a:endParaRPr lang="en-US" sz="1100" b="1" dirty="0"/>
          </a:p>
          <a:p>
            <a:pPr>
              <a:spcAft>
                <a:spcPts val="1200"/>
              </a:spcAft>
            </a:pPr>
            <a:r>
              <a:rPr lang="en-US" sz="2000" dirty="0"/>
              <a:t>Have you noticed an innovation today? </a:t>
            </a:r>
            <a:endParaRPr lang="en-US" sz="1400" dirty="0" smtClean="0"/>
          </a:p>
          <a:p>
            <a:pPr>
              <a:spcAft>
                <a:spcPts val="1200"/>
              </a:spcAft>
            </a:pPr>
            <a:r>
              <a:rPr lang="en-US" sz="2000" dirty="0" smtClean="0"/>
              <a:t>Have </a:t>
            </a:r>
            <a:r>
              <a:rPr lang="en-US" sz="2000" dirty="0"/>
              <a:t>you made an innovation today</a:t>
            </a:r>
            <a:r>
              <a:rPr lang="en-US" sz="2000" dirty="0" smtClean="0"/>
              <a:t>?</a:t>
            </a:r>
            <a:endParaRPr lang="en-US" sz="1400" dirty="0" smtClean="0"/>
          </a:p>
          <a:p>
            <a:pPr>
              <a:spcAft>
                <a:spcPts val="1200"/>
              </a:spcAft>
            </a:pPr>
            <a:r>
              <a:rPr lang="en-US" sz="2000" dirty="0" smtClean="0"/>
              <a:t>What </a:t>
            </a:r>
            <a:r>
              <a:rPr lang="en-US" sz="2000" dirty="0"/>
              <a:t>is an innovation</a:t>
            </a:r>
            <a:r>
              <a:rPr lang="en-US" sz="2000" dirty="0" smtClean="0"/>
              <a:t>?</a:t>
            </a:r>
            <a:endParaRPr lang="en-US" sz="1400" dirty="0" smtClean="0"/>
          </a:p>
          <a:p>
            <a:pPr>
              <a:spcAft>
                <a:spcPts val="1200"/>
              </a:spcAft>
            </a:pPr>
            <a:r>
              <a:rPr lang="en-US" sz="2000" dirty="0"/>
              <a:t>T</a:t>
            </a:r>
            <a:r>
              <a:rPr lang="en-US" sz="2000" dirty="0" smtClean="0"/>
              <a:t>hought experiments:</a:t>
            </a:r>
            <a:endParaRPr lang="en-US" sz="2000" dirty="0"/>
          </a:p>
        </p:txBody>
      </p:sp>
      <p:sp>
        <p:nvSpPr>
          <p:cNvPr id="6" name="TextBox 5"/>
          <p:cNvSpPr txBox="1"/>
          <p:nvPr/>
        </p:nvSpPr>
        <p:spPr>
          <a:xfrm>
            <a:off x="9492792" y="2073896"/>
            <a:ext cx="1357460" cy="738664"/>
          </a:xfrm>
          <a:prstGeom prst="rect">
            <a:avLst/>
          </a:prstGeom>
          <a:noFill/>
        </p:spPr>
        <p:txBody>
          <a:bodyPr wrap="square" rtlCol="0">
            <a:spAutoFit/>
          </a:bodyPr>
          <a:lstStyle/>
          <a:p>
            <a:r>
              <a:rPr lang="en-US" sz="1400" dirty="0" smtClean="0"/>
              <a:t>Visualizing the diffusion of an innovation</a:t>
            </a:r>
            <a:endParaRPr lang="en-US" sz="1400" dirty="0"/>
          </a:p>
        </p:txBody>
      </p:sp>
      <p:sp>
        <p:nvSpPr>
          <p:cNvPr id="7" name="TextBox 6"/>
          <p:cNvSpPr txBox="1"/>
          <p:nvPr/>
        </p:nvSpPr>
        <p:spPr>
          <a:xfrm>
            <a:off x="9577633" y="3980360"/>
            <a:ext cx="405352" cy="338554"/>
          </a:xfrm>
          <a:prstGeom prst="rect">
            <a:avLst/>
          </a:prstGeom>
          <a:noFill/>
        </p:spPr>
        <p:txBody>
          <a:bodyPr wrap="square" rtlCol="0">
            <a:spAutoFit/>
          </a:bodyPr>
          <a:lstStyle/>
          <a:p>
            <a:r>
              <a:rPr lang="en-US" sz="1600" dirty="0" smtClean="0"/>
              <a:t>t</a:t>
            </a:r>
            <a:r>
              <a:rPr lang="en-US" sz="1100" dirty="0" smtClean="0"/>
              <a:t>1</a:t>
            </a:r>
            <a:endParaRPr lang="en-US" sz="1100" dirty="0"/>
          </a:p>
        </p:txBody>
      </p:sp>
      <p:sp>
        <p:nvSpPr>
          <p:cNvPr id="8" name="TextBox 7"/>
          <p:cNvSpPr txBox="1"/>
          <p:nvPr/>
        </p:nvSpPr>
        <p:spPr>
          <a:xfrm>
            <a:off x="9410399" y="3725593"/>
            <a:ext cx="405352" cy="338554"/>
          </a:xfrm>
          <a:prstGeom prst="rect">
            <a:avLst/>
          </a:prstGeom>
          <a:noFill/>
        </p:spPr>
        <p:txBody>
          <a:bodyPr wrap="square" rtlCol="0">
            <a:spAutoFit/>
          </a:bodyPr>
          <a:lstStyle/>
          <a:p>
            <a:r>
              <a:rPr lang="en-US" sz="1600" dirty="0" smtClean="0"/>
              <a:t>t</a:t>
            </a:r>
            <a:r>
              <a:rPr lang="en-US" sz="1100" dirty="0" smtClean="0"/>
              <a:t>2</a:t>
            </a:r>
            <a:endParaRPr lang="en-US" sz="1100" dirty="0"/>
          </a:p>
        </p:txBody>
      </p:sp>
      <p:sp>
        <p:nvSpPr>
          <p:cNvPr id="9" name="TextBox 8"/>
          <p:cNvSpPr txBox="1"/>
          <p:nvPr/>
        </p:nvSpPr>
        <p:spPr>
          <a:xfrm>
            <a:off x="9040304" y="2930522"/>
            <a:ext cx="452488" cy="338554"/>
          </a:xfrm>
          <a:prstGeom prst="rect">
            <a:avLst/>
          </a:prstGeom>
          <a:noFill/>
        </p:spPr>
        <p:txBody>
          <a:bodyPr wrap="square" rtlCol="0">
            <a:spAutoFit/>
          </a:bodyPr>
          <a:lstStyle/>
          <a:p>
            <a:r>
              <a:rPr lang="en-US" sz="1600" dirty="0" smtClean="0"/>
              <a:t>t</a:t>
            </a:r>
            <a:r>
              <a:rPr lang="en-US" sz="1100" dirty="0" smtClean="0"/>
              <a:t>3</a:t>
            </a:r>
            <a:endParaRPr lang="en-US" sz="1100" dirty="0"/>
          </a:p>
        </p:txBody>
      </p:sp>
      <p:sp>
        <p:nvSpPr>
          <p:cNvPr id="10" name="TextBox 9"/>
          <p:cNvSpPr txBox="1"/>
          <p:nvPr/>
        </p:nvSpPr>
        <p:spPr>
          <a:xfrm>
            <a:off x="8714987" y="2443228"/>
            <a:ext cx="452488" cy="338554"/>
          </a:xfrm>
          <a:prstGeom prst="rect">
            <a:avLst/>
          </a:prstGeom>
          <a:noFill/>
        </p:spPr>
        <p:txBody>
          <a:bodyPr wrap="square" rtlCol="0">
            <a:spAutoFit/>
          </a:bodyPr>
          <a:lstStyle/>
          <a:p>
            <a:r>
              <a:rPr lang="en-US" sz="1600" dirty="0" smtClean="0"/>
              <a:t>t</a:t>
            </a:r>
            <a:r>
              <a:rPr lang="en-US" sz="1100" dirty="0" smtClean="0"/>
              <a:t>4</a:t>
            </a:r>
            <a:endParaRPr lang="en-US" sz="1100" dirty="0"/>
          </a:p>
        </p:txBody>
      </p:sp>
      <p:sp>
        <p:nvSpPr>
          <p:cNvPr id="11" name="Rectangle 10"/>
          <p:cNvSpPr/>
          <p:nvPr/>
        </p:nvSpPr>
        <p:spPr>
          <a:xfrm>
            <a:off x="2818613" y="5749329"/>
            <a:ext cx="4075612" cy="430887"/>
          </a:xfrm>
          <a:prstGeom prst="rect">
            <a:avLst/>
          </a:prstGeom>
        </p:spPr>
        <p:txBody>
          <a:bodyPr wrap="square">
            <a:spAutoFit/>
          </a:bodyPr>
          <a:lstStyle/>
          <a:p>
            <a:r>
              <a:rPr lang="en-US" sz="1100" dirty="0" smtClean="0">
                <a:hlinkClick r:id="rId4"/>
              </a:rPr>
              <a:t>John </a:t>
            </a:r>
            <a:r>
              <a:rPr lang="en-US" sz="1100" dirty="0">
                <a:hlinkClick r:id="rId4"/>
              </a:rPr>
              <a:t>Tyler Bonner</a:t>
            </a:r>
            <a:r>
              <a:rPr lang="en-US" sz="1100" dirty="0"/>
              <a:t>, </a:t>
            </a:r>
            <a:r>
              <a:rPr lang="en-US" sz="1100" i="1" dirty="0">
                <a:hlinkClick r:id="rId5"/>
              </a:rPr>
              <a:t>The Evolution of Culture in Animals</a:t>
            </a:r>
            <a:r>
              <a:rPr lang="en-US" sz="1100" dirty="0"/>
              <a:t>, </a:t>
            </a:r>
            <a:endParaRPr lang="en-US" sz="1100" dirty="0" smtClean="0"/>
          </a:p>
          <a:p>
            <a:r>
              <a:rPr lang="en-US" sz="1100" dirty="0" smtClean="0"/>
              <a:t>Princeton </a:t>
            </a:r>
            <a:r>
              <a:rPr lang="en-US" sz="1100" dirty="0"/>
              <a:t>University Press, 1980, </a:t>
            </a:r>
            <a:r>
              <a:rPr lang="en-US" sz="1100" dirty="0" smtClean="0"/>
              <a:t>p.183-4</a:t>
            </a:r>
            <a:r>
              <a:rPr lang="en-US" sz="1100" dirty="0"/>
              <a:t>.</a:t>
            </a:r>
          </a:p>
        </p:txBody>
      </p:sp>
    </p:spTree>
    <p:extLst>
      <p:ext uri="{BB962C8B-B14F-4D97-AF65-F5344CB8AC3E}">
        <p14:creationId xmlns:p14="http://schemas.microsoft.com/office/powerpoint/2010/main" val="421743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additive="base">
                                        <p:cTn id="63" dur="500" fill="hold"/>
                                        <p:tgtEl>
                                          <p:spTgt spid="6"/>
                                        </p:tgtEl>
                                        <p:attrNameLst>
                                          <p:attrName>ppt_x</p:attrName>
                                        </p:attrNameLst>
                                      </p:cBhvr>
                                      <p:tavLst>
                                        <p:tav tm="0">
                                          <p:val>
                                            <p:strVal val="#ppt_x"/>
                                          </p:val>
                                        </p:tav>
                                        <p:tav tm="100000">
                                          <p:val>
                                            <p:strVal val="#ppt_x"/>
                                          </p:val>
                                        </p:tav>
                                      </p:tavLst>
                                    </p:anim>
                                    <p:anim calcmode="lin" valueType="num">
                                      <p:cBhvr additive="base">
                                        <p:cTn id="6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67822" y="1185156"/>
            <a:ext cx="7639576" cy="4401205"/>
          </a:xfrm>
          <a:prstGeom prst="rect">
            <a:avLst/>
          </a:prstGeom>
          <a:noFill/>
        </p:spPr>
        <p:txBody>
          <a:bodyPr wrap="square" rtlCol="0">
            <a:spAutoFit/>
          </a:bodyPr>
          <a:lstStyle/>
          <a:p>
            <a:pPr algn="just"/>
            <a:r>
              <a:rPr lang="en-US" sz="2000" dirty="0"/>
              <a:t>Thought </a:t>
            </a:r>
            <a:r>
              <a:rPr lang="en-US" sz="2000" dirty="0" smtClean="0"/>
              <a:t>experiments (cont.):</a:t>
            </a:r>
            <a:endParaRPr lang="en-US" sz="2000" dirty="0"/>
          </a:p>
          <a:p>
            <a:pPr algn="just"/>
            <a:endParaRPr lang="en-US" sz="1200" dirty="0"/>
          </a:p>
          <a:p>
            <a:pPr algn="just"/>
            <a:r>
              <a:rPr lang="en-US" sz="2000" dirty="0" smtClean="0"/>
              <a:t>“The most remarkable of such examples comes from the work of the Japanese Monkey Center where macaques were isolated in groups on small islands, and differences in the behavior patterns of different island populations arose by cultural evolution . . . The greatest achievement is that of Imo, the female genius among the macaques. At the age of two she invented washing the sand off sweet potatoes before eating them, and at a later date she found a way of separating wheat from sand by throwing the mixture in the water and skimming off the wheat from the surface. These discoveries spread slowly through the colony, although in general the older individuals were the last to acquire the new tricks.”*</a:t>
            </a:r>
          </a:p>
          <a:p>
            <a:pPr algn="just"/>
            <a:endParaRPr lang="en-US" sz="2000" dirty="0"/>
          </a:p>
          <a:p>
            <a:pPr algn="just"/>
            <a:r>
              <a:rPr lang="en-US" sz="1100" dirty="0">
                <a:hlinkClick r:id="rId2"/>
              </a:rPr>
              <a:t>*John Tyler Bonner</a:t>
            </a:r>
            <a:r>
              <a:rPr lang="en-US" sz="1100" dirty="0"/>
              <a:t>, </a:t>
            </a:r>
            <a:r>
              <a:rPr lang="en-US" sz="1100" i="1" dirty="0">
                <a:hlinkClick r:id="rId3"/>
              </a:rPr>
              <a:t>The Evolution of Culture in Animals</a:t>
            </a:r>
            <a:r>
              <a:rPr lang="en-US" sz="1100" dirty="0"/>
              <a:t>, </a:t>
            </a:r>
            <a:endParaRPr lang="en-US" sz="1100" dirty="0" smtClean="0"/>
          </a:p>
          <a:p>
            <a:pPr algn="just"/>
            <a:r>
              <a:rPr lang="en-US" sz="1100" dirty="0" smtClean="0"/>
              <a:t>Princeton </a:t>
            </a:r>
            <a:r>
              <a:rPr lang="en-US" sz="1100" dirty="0"/>
              <a:t>University Press, 1980, p.184</a:t>
            </a:r>
            <a:r>
              <a:rPr lang="en-US" sz="1100" dirty="0" smtClean="0"/>
              <a:t>.</a:t>
            </a:r>
            <a:endParaRPr lang="en-US" sz="1100" dirty="0"/>
          </a:p>
        </p:txBody>
      </p:sp>
    </p:spTree>
    <p:extLst>
      <p:ext uri="{BB962C8B-B14F-4D97-AF65-F5344CB8AC3E}">
        <p14:creationId xmlns:p14="http://schemas.microsoft.com/office/powerpoint/2010/main" val="422565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 calcmode="lin" valueType="num">
                                      <p:cBhvr additive="base">
                                        <p:cTn id="1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 calcmode="lin" valueType="num">
                                      <p:cBhvr additive="base">
                                        <p:cTn id="1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2766" y="670434"/>
            <a:ext cx="8013913" cy="5109091"/>
          </a:xfrm>
          <a:prstGeom prst="rect">
            <a:avLst/>
          </a:prstGeom>
          <a:noFill/>
        </p:spPr>
        <p:txBody>
          <a:bodyPr wrap="square" rtlCol="0">
            <a:spAutoFit/>
          </a:bodyPr>
          <a:lstStyle/>
          <a:p>
            <a:pPr algn="just"/>
            <a:r>
              <a:rPr lang="en-US" sz="2000" b="1" dirty="0" smtClean="0"/>
              <a:t>Readings:</a:t>
            </a:r>
          </a:p>
          <a:p>
            <a:pPr algn="just"/>
            <a:endParaRPr lang="en-US" sz="1600" dirty="0" smtClean="0"/>
          </a:p>
          <a:p>
            <a:pPr algn="just">
              <a:spcAft>
                <a:spcPts val="1200"/>
              </a:spcAft>
            </a:pPr>
            <a:r>
              <a:rPr lang="en-US" sz="1400" dirty="0">
                <a:hlinkClick r:id="rId2"/>
              </a:rPr>
              <a:t>Lynn Conway, “The Many Shades of Out”, </a:t>
            </a:r>
            <a:r>
              <a:rPr lang="en-US" sz="1400" i="1" dirty="0">
                <a:hlinkClick r:id="rId2"/>
              </a:rPr>
              <a:t>Huffington Post</a:t>
            </a:r>
            <a:r>
              <a:rPr lang="en-US" sz="1400" dirty="0">
                <a:hlinkClick r:id="rId2"/>
              </a:rPr>
              <a:t>, July 24, 2013</a:t>
            </a:r>
            <a:r>
              <a:rPr lang="en-US" sz="1400" dirty="0" smtClean="0">
                <a:hlinkClick r:id="rId2"/>
              </a:rPr>
              <a:t>.</a:t>
            </a:r>
            <a:endParaRPr lang="en-US" sz="1400" dirty="0" smtClean="0">
              <a:hlinkClick r:id="rId3"/>
            </a:endParaRPr>
          </a:p>
          <a:p>
            <a:pPr algn="just">
              <a:spcAft>
                <a:spcPts val="1200"/>
              </a:spcAft>
            </a:pPr>
            <a:r>
              <a:rPr lang="en-US" sz="1400" dirty="0" smtClean="0">
                <a:hlinkClick r:id="rId3"/>
              </a:rPr>
              <a:t>Ken </a:t>
            </a:r>
            <a:r>
              <a:rPr lang="en-US" sz="1400" dirty="0">
                <a:hlinkClick r:id="rId3"/>
              </a:rPr>
              <a:t>Shepard, “Covering”: </a:t>
            </a:r>
            <a:r>
              <a:rPr lang="en-US" sz="1400" dirty="0" smtClean="0">
                <a:hlinkClick r:id="rId3"/>
              </a:rPr>
              <a:t>How </a:t>
            </a:r>
            <a:r>
              <a:rPr lang="en-US" sz="1400" dirty="0">
                <a:hlinkClick r:id="rId3"/>
              </a:rPr>
              <a:t>We Missed the Inside-Story of the VLSI Revolution”, </a:t>
            </a:r>
            <a:r>
              <a:rPr lang="en-US" sz="1400" i="1" dirty="0">
                <a:hlinkClick r:id="rId3"/>
              </a:rPr>
              <a:t>IEEE Solid State Circuits Magazine</a:t>
            </a:r>
            <a:r>
              <a:rPr lang="en-US" sz="1400" dirty="0">
                <a:hlinkClick r:id="rId3"/>
              </a:rPr>
              <a:t>, VOL. 4, NO. 4, FALL 2012, pp. 40-42</a:t>
            </a:r>
            <a:r>
              <a:rPr lang="en-US" sz="1400" dirty="0" smtClean="0">
                <a:hlinkClick r:id="rId3"/>
              </a:rPr>
              <a:t>.</a:t>
            </a:r>
            <a:r>
              <a:rPr lang="en-US" sz="1400" dirty="0" smtClean="0"/>
              <a:t> (</a:t>
            </a:r>
            <a:r>
              <a:rPr lang="en-US" sz="1400" dirty="0" smtClean="0">
                <a:hlinkClick r:id="rId4"/>
              </a:rPr>
              <a:t>more</a:t>
            </a:r>
            <a:r>
              <a:rPr lang="en-US" sz="1400" dirty="0" smtClean="0"/>
              <a:t>)</a:t>
            </a:r>
            <a:endParaRPr lang="en-US" sz="1400" dirty="0"/>
          </a:p>
          <a:p>
            <a:pPr algn="just">
              <a:spcAft>
                <a:spcPts val="1200"/>
              </a:spcAft>
            </a:pPr>
            <a:r>
              <a:rPr lang="en-US" sz="1400" dirty="0">
                <a:hlinkClick r:id="rId3"/>
              </a:rPr>
              <a:t>Chuck House, </a:t>
            </a:r>
            <a:r>
              <a:rPr lang="en-US" sz="1400" dirty="0" smtClean="0">
                <a:hlinkClick r:id="rId3"/>
              </a:rPr>
              <a:t>“</a:t>
            </a:r>
            <a:r>
              <a:rPr lang="en-US" sz="1400" dirty="0">
                <a:hlinkClick r:id="rId3"/>
              </a:rPr>
              <a:t>A Paradigm Shift Was Happening All Around Us”, IEEE Solid State Circuits Magazine, VOL. 4, NO. 4, FALL 2012, pp. 32-35</a:t>
            </a:r>
            <a:r>
              <a:rPr lang="en-US" sz="1400" dirty="0" smtClean="0">
                <a:hlinkClick r:id="rId3"/>
              </a:rPr>
              <a:t>.</a:t>
            </a:r>
            <a:r>
              <a:rPr lang="en-US" sz="1400" dirty="0" smtClean="0"/>
              <a:t> (</a:t>
            </a:r>
            <a:r>
              <a:rPr lang="en-US" sz="1400" dirty="0" smtClean="0">
                <a:hlinkClick r:id="rId5"/>
              </a:rPr>
              <a:t>more</a:t>
            </a:r>
            <a:r>
              <a:rPr lang="en-US" sz="1400" dirty="0" smtClean="0"/>
              <a:t>)</a:t>
            </a:r>
            <a:endParaRPr lang="en-US" sz="1400" dirty="0" smtClean="0">
              <a:hlinkClick r:id="rId3"/>
            </a:endParaRPr>
          </a:p>
          <a:p>
            <a:pPr algn="just">
              <a:spcAft>
                <a:spcPts val="1200"/>
              </a:spcAft>
            </a:pPr>
            <a:r>
              <a:rPr lang="en-US" sz="1400" dirty="0" smtClean="0">
                <a:hlinkClick r:id="rId3"/>
              </a:rPr>
              <a:t>Lynn </a:t>
            </a:r>
            <a:r>
              <a:rPr lang="en-US" sz="1400" dirty="0">
                <a:hlinkClick r:id="rId3"/>
              </a:rPr>
              <a:t>Conway, “Reminiscences of the VLSI Revolution: How a series of failures triggered a paradigm shift in digital design”, </a:t>
            </a:r>
            <a:r>
              <a:rPr lang="en-US" sz="1400" i="1" dirty="0">
                <a:hlinkClick r:id="rId3"/>
              </a:rPr>
              <a:t>IEEE Solid State Circuits Magazine</a:t>
            </a:r>
            <a:r>
              <a:rPr lang="en-US" sz="1400" dirty="0">
                <a:hlinkClick r:id="rId3"/>
              </a:rPr>
              <a:t>, VOL. 4, NO. 4, FALL 2012, p. 8-31</a:t>
            </a:r>
            <a:r>
              <a:rPr lang="en-US" sz="1400" dirty="0" smtClean="0">
                <a:hlinkClick r:id="rId3"/>
              </a:rPr>
              <a:t>.</a:t>
            </a:r>
            <a:r>
              <a:rPr lang="en-US" sz="1400" dirty="0" smtClean="0"/>
              <a:t> (</a:t>
            </a:r>
            <a:r>
              <a:rPr lang="en-US" sz="1400" dirty="0" smtClean="0">
                <a:hlinkClick r:id="rId6"/>
              </a:rPr>
              <a:t>more</a:t>
            </a:r>
            <a:r>
              <a:rPr lang="en-US" sz="1400" dirty="0" smtClean="0"/>
              <a:t>)</a:t>
            </a:r>
          </a:p>
          <a:p>
            <a:pPr algn="just">
              <a:spcAft>
                <a:spcPts val="1200"/>
              </a:spcAft>
            </a:pPr>
            <a:r>
              <a:rPr lang="en-US" sz="1400" dirty="0">
                <a:hlinkClick r:id="rId7"/>
              </a:rPr>
              <a:t>Paul Penfield, "The VLSI Revolution at MIT", </a:t>
            </a:r>
            <a:r>
              <a:rPr lang="en-US" sz="1400" i="1" dirty="0">
                <a:hlinkClick r:id="rId7"/>
              </a:rPr>
              <a:t>2014 MIT EECS Connector</a:t>
            </a:r>
            <a:r>
              <a:rPr lang="en-US" sz="1400" dirty="0">
                <a:hlinkClick r:id="rId7"/>
              </a:rPr>
              <a:t>, Spring 2014, pp. 11-13. </a:t>
            </a:r>
            <a:endParaRPr lang="en-US" sz="1400" dirty="0"/>
          </a:p>
          <a:p>
            <a:pPr algn="just">
              <a:spcAft>
                <a:spcPts val="1200"/>
              </a:spcAft>
            </a:pPr>
            <a:r>
              <a:rPr lang="en-US" sz="1400" dirty="0">
                <a:hlinkClick r:id="rId8"/>
              </a:rPr>
              <a:t>Lynn Conway, "MIT Reminiscences: Student years to VLSI revolution", </a:t>
            </a:r>
            <a:r>
              <a:rPr lang="en-US" sz="1400" i="1" dirty="0">
                <a:hlinkClick r:id="rId8"/>
              </a:rPr>
              <a:t>lynnconway.com</a:t>
            </a:r>
            <a:r>
              <a:rPr lang="en-US" sz="1400" dirty="0">
                <a:hlinkClick r:id="rId8"/>
              </a:rPr>
              <a:t>, March 11, 2014</a:t>
            </a:r>
            <a:r>
              <a:rPr lang="en-US" sz="1400" dirty="0" smtClean="0">
                <a:hlinkClick r:id="rId8"/>
              </a:rPr>
              <a:t>.</a:t>
            </a:r>
            <a:endParaRPr lang="en-US" sz="1400" dirty="0" smtClean="0"/>
          </a:p>
          <a:p>
            <a:pPr algn="just">
              <a:spcAft>
                <a:spcPts val="1200"/>
              </a:spcAft>
            </a:pPr>
            <a:r>
              <a:rPr lang="en-US" sz="1400" dirty="0" smtClean="0">
                <a:hlinkClick r:id="rId9"/>
              </a:rPr>
              <a:t>Computer History Museum: “Lynn Conway, 2014 Fellow, For </a:t>
            </a:r>
            <a:r>
              <a:rPr lang="en-US" sz="1400" dirty="0">
                <a:hlinkClick r:id="rId9"/>
              </a:rPr>
              <a:t>her work in developing and disseminating new methods of integrated circuit </a:t>
            </a:r>
            <a:r>
              <a:rPr lang="en-US" sz="1400" dirty="0" smtClean="0">
                <a:hlinkClick r:id="rId9"/>
              </a:rPr>
              <a:t>design”, April 2014.</a:t>
            </a:r>
            <a:endParaRPr lang="en-US" sz="1400" dirty="0"/>
          </a:p>
          <a:p>
            <a:pPr algn="just">
              <a:spcAft>
                <a:spcPts val="1200"/>
              </a:spcAft>
            </a:pPr>
            <a:r>
              <a:rPr lang="en-US" sz="1400" dirty="0" smtClean="0">
                <a:hlinkClick r:id="rId10"/>
              </a:rPr>
              <a:t>Nicole </a:t>
            </a:r>
            <a:r>
              <a:rPr lang="en-US" sz="1400" dirty="0" err="1" smtClean="0">
                <a:hlinkClick r:id="rId10"/>
              </a:rPr>
              <a:t>Casal</a:t>
            </a:r>
            <a:r>
              <a:rPr lang="en-US" sz="1400" dirty="0" smtClean="0">
                <a:hlinkClick r:id="rId10"/>
              </a:rPr>
              <a:t> Moore, “Life</a:t>
            </a:r>
            <a:r>
              <a:rPr lang="en-US" sz="1400" dirty="0">
                <a:hlinkClick r:id="rId10"/>
              </a:rPr>
              <a:t>, </a:t>
            </a:r>
            <a:r>
              <a:rPr lang="en-US" sz="1400" dirty="0" smtClean="0">
                <a:hlinkClick r:id="rId10"/>
              </a:rPr>
              <a:t>Engineered: How </a:t>
            </a:r>
            <a:r>
              <a:rPr lang="en-US" sz="1400" dirty="0">
                <a:hlinkClick r:id="rId10"/>
              </a:rPr>
              <a:t>Lynn Conway reinvented her world and </a:t>
            </a:r>
            <a:r>
              <a:rPr lang="en-US" sz="1400" dirty="0" smtClean="0">
                <a:hlinkClick r:id="rId10"/>
              </a:rPr>
              <a:t>ours”, The </a:t>
            </a:r>
            <a:r>
              <a:rPr lang="en-US" sz="1400" i="1" dirty="0" smtClean="0">
                <a:hlinkClick r:id="rId10"/>
              </a:rPr>
              <a:t>Michigan Engineer</a:t>
            </a:r>
            <a:r>
              <a:rPr lang="en-US" sz="1400" dirty="0" smtClean="0">
                <a:hlinkClick r:id="rId10"/>
              </a:rPr>
              <a:t>, FALL 2014, pp. 42-49.</a:t>
            </a:r>
            <a:r>
              <a:rPr lang="en-US" sz="1400" dirty="0" smtClean="0"/>
              <a:t> </a:t>
            </a:r>
          </a:p>
          <a:p>
            <a:pPr algn="just">
              <a:spcAft>
                <a:spcPts val="1200"/>
              </a:spcAft>
            </a:pPr>
            <a:r>
              <a:rPr lang="en-US" sz="1400" dirty="0" smtClean="0">
                <a:hlinkClick r:id="rId11"/>
              </a:rPr>
              <a:t>Catharine June, “Lynn </a:t>
            </a:r>
            <a:r>
              <a:rPr lang="en-US" sz="1400" dirty="0">
                <a:hlinkClick r:id="rId11"/>
              </a:rPr>
              <a:t>Conway to receive 2015 IEEE/RSE James Clerk Maxwell </a:t>
            </a:r>
            <a:r>
              <a:rPr lang="en-US" sz="1400" dirty="0" smtClean="0">
                <a:hlinkClick r:id="rId11"/>
              </a:rPr>
              <a:t>Medal”, </a:t>
            </a:r>
            <a:r>
              <a:rPr lang="en-US" sz="1400" i="1" dirty="0" smtClean="0">
                <a:hlinkClick r:id="rId11"/>
              </a:rPr>
              <a:t>Michigan Engineering News</a:t>
            </a:r>
            <a:r>
              <a:rPr lang="en-US" sz="1400" dirty="0" smtClean="0">
                <a:hlinkClick r:id="rId11"/>
              </a:rPr>
              <a:t>, December, 15, 2014.</a:t>
            </a:r>
            <a:endParaRPr lang="en-US" sz="1400" dirty="0"/>
          </a:p>
        </p:txBody>
      </p:sp>
    </p:spTree>
    <p:extLst>
      <p:ext uri="{BB962C8B-B14F-4D97-AF65-F5344CB8AC3E}">
        <p14:creationId xmlns:p14="http://schemas.microsoft.com/office/powerpoint/2010/main" val="20071381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54916" y="2749552"/>
            <a:ext cx="1164656" cy="769441"/>
          </a:xfrm>
          <a:prstGeom prst="rect">
            <a:avLst/>
          </a:prstGeom>
          <a:noFill/>
        </p:spPr>
        <p:txBody>
          <a:bodyPr wrap="square" rtlCol="0">
            <a:spAutoFit/>
          </a:bodyPr>
          <a:lstStyle/>
          <a:p>
            <a:r>
              <a:rPr lang="en-US" sz="4400" dirty="0" smtClean="0"/>
              <a:t>END</a:t>
            </a:r>
            <a:endParaRPr lang="en-US" sz="4400" dirty="0"/>
          </a:p>
        </p:txBody>
      </p:sp>
    </p:spTree>
    <p:extLst>
      <p:ext uri="{BB962C8B-B14F-4D97-AF65-F5344CB8AC3E}">
        <p14:creationId xmlns:p14="http://schemas.microsoft.com/office/powerpoint/2010/main" val="5128845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76416" y="512574"/>
            <a:ext cx="7401217" cy="750975"/>
          </a:xfrm>
          <a:prstGeom prst="rect">
            <a:avLst/>
          </a:prstGeom>
        </p:spPr>
        <p:txBody>
          <a:bodyPr wrap="square">
            <a:spAutoFit/>
          </a:bodyPr>
          <a:lstStyle/>
          <a:p>
            <a:pPr algn="ctr">
              <a:lnSpc>
                <a:spcPct val="107000"/>
              </a:lnSpc>
            </a:pPr>
            <a:r>
              <a:rPr lang="en-US" sz="2000" dirty="0" smtClean="0">
                <a:latin typeface="Calibri" panose="020F0502020204030204" pitchFamily="34" charset="0"/>
                <a:ea typeface="Calibri" panose="020F0502020204030204" pitchFamily="34" charset="0"/>
                <a:cs typeface="Times New Roman" panose="02020603050405020304" pitchFamily="18" charset="0"/>
              </a:rPr>
              <a:t>First, listen as OSTP Chief Technology Officer </a:t>
            </a:r>
            <a:r>
              <a:rPr lang="en-US" sz="2000" dirty="0">
                <a:latin typeface="Calibri" panose="020F0502020204030204" pitchFamily="34" charset="0"/>
                <a:ea typeface="Calibri" panose="020F0502020204030204" pitchFamily="34" charset="0"/>
                <a:cs typeface="Times New Roman" panose="02020603050405020304" pitchFamily="18" charset="0"/>
                <a:hlinkClick r:id="rId4"/>
              </a:rPr>
              <a:t>Megan </a:t>
            </a:r>
            <a:r>
              <a:rPr lang="en-US" sz="2000" dirty="0" smtClean="0">
                <a:latin typeface="Calibri" panose="020F0502020204030204" pitchFamily="34" charset="0"/>
                <a:ea typeface="Calibri" panose="020F0502020204030204" pitchFamily="34" charset="0"/>
                <a:cs typeface="Times New Roman" panose="02020603050405020304" pitchFamily="18" charset="0"/>
                <a:hlinkClick r:id="rId4"/>
              </a:rPr>
              <a:t>Smith</a:t>
            </a:r>
            <a:r>
              <a:rPr lang="en-US" sz="2000" dirty="0" smtClean="0">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pPr>
            <a:r>
              <a:rPr lang="en-US" sz="2000" dirty="0" smtClean="0">
                <a:latin typeface="Calibri" panose="020F0502020204030204" pitchFamily="34" charset="0"/>
                <a:ea typeface="Calibri" panose="020F0502020204030204" pitchFamily="34" charset="0"/>
                <a:cs typeface="Times New Roman" panose="02020603050405020304" pitchFamily="18" charset="0"/>
              </a:rPr>
              <a:t>reveals women in STEM </a:t>
            </a:r>
            <a:r>
              <a:rPr lang="en-US" sz="2000" dirty="0" smtClean="0">
                <a:latin typeface="Calibri" panose="020F0502020204030204" pitchFamily="34" charset="0"/>
                <a:ea typeface="Calibri" panose="020F0502020204030204" pitchFamily="34" charset="0"/>
                <a:cs typeface="Times New Roman" panose="02020603050405020304" pitchFamily="18" charset="0"/>
                <a:hlinkClick r:id="rId5"/>
              </a:rPr>
              <a:t>being </a:t>
            </a:r>
            <a:r>
              <a:rPr lang="en-US" sz="2000" dirty="0">
                <a:latin typeface="Calibri" panose="020F0502020204030204" pitchFamily="34" charset="0"/>
                <a:ea typeface="Calibri" panose="020F0502020204030204" pitchFamily="34" charset="0"/>
                <a:cs typeface="Times New Roman" panose="02020603050405020304" pitchFamily="18" charset="0"/>
                <a:hlinkClick r:id="rId5"/>
              </a:rPr>
              <a:t>erased from history</a:t>
            </a:r>
            <a:r>
              <a:rPr lang="en-US" sz="2000" dirty="0">
                <a:latin typeface="Calibri" panose="020F0502020204030204" pitchFamily="34" charset="0"/>
                <a:ea typeface="Calibri" panose="020F0502020204030204" pitchFamily="34" charset="0"/>
                <a:cs typeface="Times New Roman" panose="02020603050405020304" pitchFamily="18" charset="0"/>
              </a:rPr>
              <a:t> </a:t>
            </a:r>
            <a:r>
              <a:rPr lang="en-US" sz="2000" dirty="0" smtClean="0">
                <a:latin typeface="Calibri" panose="020F0502020204030204" pitchFamily="34" charset="0"/>
                <a:ea typeface="Calibri" panose="020F0502020204030204" pitchFamily="34" charset="0"/>
                <a:cs typeface="Times New Roman" panose="02020603050405020304" pitchFamily="18" charset="0"/>
              </a:rPr>
              <a:t>. . . </a:t>
            </a:r>
          </a:p>
        </p:txBody>
      </p:sp>
      <p:pic>
        <p:nvPicPr>
          <p:cNvPr id="4" name="Megan Smith_ The Untold Story of Women Who Code (Apr. 29, 2015) _ Charlie Ros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75384" y="1263549"/>
            <a:ext cx="8049203" cy="4527677"/>
          </a:xfrm>
          <a:prstGeom prst="rect">
            <a:avLst/>
          </a:prstGeom>
        </p:spPr>
      </p:pic>
      <p:sp>
        <p:nvSpPr>
          <p:cNvPr id="5" name="Rectangle 4"/>
          <p:cNvSpPr/>
          <p:nvPr/>
        </p:nvSpPr>
        <p:spPr>
          <a:xfrm>
            <a:off x="1493517" y="5857013"/>
            <a:ext cx="9012936" cy="685188"/>
          </a:xfrm>
          <a:prstGeom prst="rect">
            <a:avLst/>
          </a:prstGeom>
        </p:spPr>
        <p:txBody>
          <a:bodyPr wrap="square">
            <a:spAutoFit/>
          </a:bodyPr>
          <a:lstStyle/>
          <a:p>
            <a:pPr algn="ctr">
              <a:lnSpc>
                <a:spcPct val="107000"/>
              </a:lnSpc>
              <a:spcBef>
                <a:spcPts val="600"/>
              </a:spcBef>
            </a:pPr>
            <a:r>
              <a:rPr lang="en-US" sz="1200" u="sng" dirty="0">
                <a:hlinkClick r:id="rId7"/>
              </a:rPr>
              <a:t>https://</a:t>
            </a:r>
            <a:r>
              <a:rPr lang="en-US" sz="1200" u="sng" dirty="0" smtClean="0">
                <a:hlinkClick r:id="rId7"/>
              </a:rPr>
              <a:t>www.youtube.com/watch?v=fHyRdAyqV5c</a:t>
            </a:r>
            <a:endParaRPr lang="en-US" sz="1200" u="sng" dirty="0" smtClean="0"/>
          </a:p>
          <a:p>
            <a:pPr algn="ctr">
              <a:lnSpc>
                <a:spcPct val="107000"/>
              </a:lnSpc>
            </a:pPr>
            <a:r>
              <a:rPr lang="en-US" sz="1200" dirty="0">
                <a:hlinkClick r:id="rId5"/>
              </a:rPr>
              <a:t>http://</a:t>
            </a:r>
            <a:r>
              <a:rPr lang="en-US" sz="1200" dirty="0" smtClean="0">
                <a:hlinkClick r:id="rId5"/>
              </a:rPr>
              <a:t>boingboing.net/2015/05/08/cto-megan-smith-explains-how-w.html</a:t>
            </a:r>
            <a:endParaRPr lang="en-US" sz="1200" dirty="0" smtClean="0"/>
          </a:p>
          <a:p>
            <a:pPr algn="ctr">
              <a:lnSpc>
                <a:spcPct val="107000"/>
              </a:lnSpc>
            </a:pPr>
            <a:r>
              <a:rPr lang="en-US" sz="1200" dirty="0">
                <a:hlinkClick r:id="rId8"/>
              </a:rPr>
              <a:t>http://</a:t>
            </a:r>
            <a:r>
              <a:rPr lang="en-US" sz="1200" dirty="0" smtClean="0">
                <a:hlinkClick r:id="rId8"/>
              </a:rPr>
              <a:t>www.charlierose.com/watch/60554078</a:t>
            </a:r>
            <a:r>
              <a:rPr lang="en-US" sz="1200" dirty="0" smtClean="0"/>
              <a:t>  (4-28-15)</a:t>
            </a:r>
            <a:endParaRPr lang="en-US" sz="1200" dirty="0"/>
          </a:p>
        </p:txBody>
      </p:sp>
    </p:spTree>
    <p:extLst>
      <p:ext uri="{BB962C8B-B14F-4D97-AF65-F5344CB8AC3E}">
        <p14:creationId xmlns:p14="http://schemas.microsoft.com/office/powerpoint/2010/main" val="17819846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68889" y="1012718"/>
            <a:ext cx="4663247" cy="1477328"/>
          </a:xfrm>
          <a:prstGeom prst="rect">
            <a:avLst/>
          </a:prstGeom>
        </p:spPr>
        <p:txBody>
          <a:bodyPr wrap="square">
            <a:spAutoFit/>
          </a:bodyPr>
          <a:lstStyle/>
          <a:p>
            <a:r>
              <a:rPr lang="en-US" dirty="0" smtClean="0"/>
              <a:t>Although </a:t>
            </a:r>
            <a:r>
              <a:rPr lang="en-US" dirty="0"/>
              <a:t>four women worked on the Macintosh team in the 1980s, not a single one was cast in the 2013 biopic </a:t>
            </a:r>
            <a:r>
              <a:rPr lang="en-US" i="1" dirty="0"/>
              <a:t>Jobs</a:t>
            </a:r>
            <a:r>
              <a:rPr lang="en-US" dirty="0"/>
              <a:t> with Ashton Kutcher. Even worse, all seven men who worked on the project had speaking roles in the film.</a:t>
            </a:r>
          </a:p>
        </p:txBody>
      </p:sp>
      <p:sp>
        <p:nvSpPr>
          <p:cNvPr id="6" name="Rectangle 5"/>
          <p:cNvSpPr/>
          <p:nvPr/>
        </p:nvSpPr>
        <p:spPr>
          <a:xfrm>
            <a:off x="1830639" y="4272217"/>
            <a:ext cx="6295266" cy="1261884"/>
          </a:xfrm>
          <a:prstGeom prst="rect">
            <a:avLst/>
          </a:prstGeom>
        </p:spPr>
        <p:txBody>
          <a:bodyPr wrap="square">
            <a:spAutoFit/>
          </a:bodyPr>
          <a:lstStyle/>
          <a:p>
            <a:r>
              <a:rPr lang="en-US" sz="1900" dirty="0"/>
              <a:t>It’s not just </a:t>
            </a:r>
            <a:r>
              <a:rPr lang="en-US" sz="1900" dirty="0" smtClean="0"/>
              <a:t>that </a:t>
            </a:r>
            <a:r>
              <a:rPr lang="en-US" sz="1900" dirty="0"/>
              <a:t>women have a harder time breaking into STEM </a:t>
            </a:r>
            <a:r>
              <a:rPr lang="en-US" sz="1900" dirty="0" smtClean="0"/>
              <a:t>fields, </a:t>
            </a:r>
            <a:r>
              <a:rPr lang="en-US" sz="1900" b="1" dirty="0" smtClean="0"/>
              <a:t>it’s that the many contributions they </a:t>
            </a:r>
            <a:r>
              <a:rPr lang="en-US" sz="1900" b="1" i="1" dirty="0" smtClean="0"/>
              <a:t>do</a:t>
            </a:r>
            <a:r>
              <a:rPr lang="en-US" sz="1900" b="1" dirty="0" smtClean="0"/>
              <a:t> make aren’t celebrated.</a:t>
            </a:r>
            <a:r>
              <a:rPr lang="en-US" sz="1900" dirty="0" smtClean="0"/>
              <a:t> </a:t>
            </a:r>
            <a:r>
              <a:rPr lang="en-US" sz="1900" dirty="0"/>
              <a:t>“It's debilitating to our young women to have their history almost erased,” Smith explains.</a:t>
            </a:r>
          </a:p>
        </p:txBody>
      </p:sp>
      <p:pic>
        <p:nvPicPr>
          <p:cNvPr id="7" name="Picture 6">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4338" y="2699091"/>
            <a:ext cx="1870638" cy="2773455"/>
          </a:xfrm>
          <a:prstGeom prst="rect">
            <a:avLst/>
          </a:prstGeom>
          <a:ln>
            <a:solidFill>
              <a:schemeClr val="accent1"/>
            </a:solidFill>
          </a:ln>
        </p:spPr>
      </p:pic>
      <p:pic>
        <p:nvPicPr>
          <p:cNvPr id="8" name="Picture 7">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6004" y="1135781"/>
            <a:ext cx="3284551" cy="2708529"/>
          </a:xfrm>
          <a:prstGeom prst="rect">
            <a:avLst/>
          </a:prstGeom>
        </p:spPr>
      </p:pic>
    </p:spTree>
    <p:extLst>
      <p:ext uri="{BB962C8B-B14F-4D97-AF65-F5344CB8AC3E}">
        <p14:creationId xmlns:p14="http://schemas.microsoft.com/office/powerpoint/2010/main" val="240474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1088" y="1390688"/>
            <a:ext cx="8469363" cy="4169750"/>
          </a:xfrm>
          <a:prstGeom prst="rect">
            <a:avLst/>
          </a:prstGeom>
        </p:spPr>
      </p:pic>
      <p:sp>
        <p:nvSpPr>
          <p:cNvPr id="3" name="TextBox 2"/>
          <p:cNvSpPr txBox="1"/>
          <p:nvPr/>
        </p:nvSpPr>
        <p:spPr>
          <a:xfrm>
            <a:off x="2570833" y="616182"/>
            <a:ext cx="7029873" cy="707886"/>
          </a:xfrm>
          <a:prstGeom prst="rect">
            <a:avLst/>
          </a:prstGeom>
          <a:noFill/>
        </p:spPr>
        <p:txBody>
          <a:bodyPr wrap="none" rtlCol="0">
            <a:spAutoFit/>
          </a:bodyPr>
          <a:lstStyle/>
          <a:p>
            <a:pPr algn="ctr"/>
            <a:r>
              <a:rPr lang="en-US" sz="2000" dirty="0" smtClean="0"/>
              <a:t>This effect is seen throughout the history of women in science, </a:t>
            </a:r>
          </a:p>
          <a:p>
            <a:pPr algn="ctr"/>
            <a:r>
              <a:rPr lang="en-US" sz="2000" dirty="0" smtClean="0"/>
              <a:t>as reported by </a:t>
            </a:r>
            <a:r>
              <a:rPr lang="en-US" sz="2000" dirty="0" smtClean="0">
                <a:hlinkClick r:id="rId3"/>
              </a:rPr>
              <a:t>Margaret </a:t>
            </a:r>
            <a:r>
              <a:rPr lang="en-US" sz="2000" dirty="0" err="1" smtClean="0">
                <a:hlinkClick r:id="rId3"/>
              </a:rPr>
              <a:t>Rossiter</a:t>
            </a:r>
            <a:r>
              <a:rPr lang="en-US" sz="2000" dirty="0" smtClean="0"/>
              <a:t> in </a:t>
            </a:r>
            <a:r>
              <a:rPr lang="en-US" sz="2000" i="1" dirty="0" smtClean="0">
                <a:hlinkClick r:id="rId4"/>
              </a:rPr>
              <a:t>Women Scientists in America</a:t>
            </a:r>
            <a:r>
              <a:rPr lang="en-US" sz="2000" i="1" dirty="0" smtClean="0"/>
              <a:t>. </a:t>
            </a:r>
            <a:endParaRPr lang="en-US" sz="2000" i="1" dirty="0"/>
          </a:p>
        </p:txBody>
      </p:sp>
      <p:sp>
        <p:nvSpPr>
          <p:cNvPr id="5" name="TextBox 4"/>
          <p:cNvSpPr txBox="1"/>
          <p:nvPr/>
        </p:nvSpPr>
        <p:spPr>
          <a:xfrm>
            <a:off x="2357592" y="5627058"/>
            <a:ext cx="7069884" cy="369332"/>
          </a:xfrm>
          <a:prstGeom prst="rect">
            <a:avLst/>
          </a:prstGeom>
          <a:noFill/>
        </p:spPr>
        <p:txBody>
          <a:bodyPr wrap="none" rtlCol="0">
            <a:spAutoFit/>
          </a:bodyPr>
          <a:lstStyle/>
          <a:p>
            <a:pPr algn="ctr"/>
            <a:r>
              <a:rPr lang="en-US" dirty="0" smtClean="0"/>
              <a:t>Her volumes document numerous case studies of such historical erasures.</a:t>
            </a:r>
          </a:p>
        </p:txBody>
      </p:sp>
    </p:spTree>
    <p:extLst>
      <p:ext uri="{BB962C8B-B14F-4D97-AF65-F5344CB8AC3E}">
        <p14:creationId xmlns:p14="http://schemas.microsoft.com/office/powerpoint/2010/main" val="66634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97253" y="1379067"/>
            <a:ext cx="8470450" cy="3477875"/>
          </a:xfrm>
          <a:prstGeom prst="rect">
            <a:avLst/>
          </a:prstGeom>
        </p:spPr>
        <p:txBody>
          <a:bodyPr wrap="square">
            <a:spAutoFit/>
          </a:bodyPr>
          <a:lstStyle/>
          <a:p>
            <a:pPr algn="just"/>
            <a:r>
              <a:rPr lang="en-US" sz="2000" dirty="0" smtClean="0"/>
              <a:t>In 1993 </a:t>
            </a:r>
            <a:r>
              <a:rPr lang="en-US" sz="2000" dirty="0" err="1" smtClean="0"/>
              <a:t>Rossiter</a:t>
            </a:r>
            <a:r>
              <a:rPr lang="en-US" sz="2000" dirty="0" smtClean="0"/>
              <a:t> </a:t>
            </a:r>
            <a:r>
              <a:rPr lang="en-US" sz="2000" dirty="0"/>
              <a:t>coined the </a:t>
            </a:r>
            <a:r>
              <a:rPr lang="en-US" sz="2000" dirty="0" smtClean="0"/>
              <a:t>term “</a:t>
            </a:r>
            <a:r>
              <a:rPr lang="en-US" sz="2000" dirty="0" smtClean="0">
                <a:hlinkClick r:id="rId2" tooltip="Matilda effect"/>
              </a:rPr>
              <a:t>Matilda effect</a:t>
            </a:r>
            <a:r>
              <a:rPr lang="en-US" sz="2000" dirty="0" smtClean="0"/>
              <a:t>” for the </a:t>
            </a:r>
            <a:r>
              <a:rPr lang="en-US" sz="2000" dirty="0"/>
              <a:t>systematic repression and denial of the </a:t>
            </a:r>
            <a:r>
              <a:rPr lang="en-US" sz="2000" dirty="0" smtClean="0"/>
              <a:t>contributions </a:t>
            </a:r>
            <a:r>
              <a:rPr lang="en-US" sz="2000" dirty="0"/>
              <a:t>of women </a:t>
            </a:r>
            <a:r>
              <a:rPr lang="en-US" sz="2000" dirty="0" smtClean="0"/>
              <a:t>scientists, </a:t>
            </a:r>
            <a:r>
              <a:rPr lang="en-US" sz="2000" dirty="0"/>
              <a:t>whose work is often attributed to their male colleagues</a:t>
            </a:r>
            <a:r>
              <a:rPr lang="en-US" sz="2000" dirty="0" smtClean="0"/>
              <a:t>. </a:t>
            </a:r>
          </a:p>
          <a:p>
            <a:pPr algn="just"/>
            <a:endParaRPr lang="en-US" sz="2000" dirty="0"/>
          </a:p>
          <a:p>
            <a:pPr algn="just"/>
            <a:r>
              <a:rPr lang="en-US" sz="2000" dirty="0" smtClean="0"/>
              <a:t>This is analogous to the term "</a:t>
            </a:r>
            <a:r>
              <a:rPr lang="en-US" sz="2000" dirty="0" smtClean="0">
                <a:hlinkClick r:id="rId3"/>
              </a:rPr>
              <a:t>Matthew effect</a:t>
            </a:r>
            <a:r>
              <a:rPr lang="en-US" sz="2000" dirty="0" smtClean="0"/>
              <a:t>“, coined by </a:t>
            </a:r>
            <a:r>
              <a:rPr lang="en-US" sz="2000" dirty="0"/>
              <a:t>Robert K. Merton </a:t>
            </a:r>
            <a:r>
              <a:rPr lang="en-US" sz="2000" dirty="0" smtClean="0"/>
              <a:t>in 1968, describing how </a:t>
            </a:r>
            <a:r>
              <a:rPr lang="en-US" sz="2000" dirty="0"/>
              <a:t>eminent scientists often get more credit than a </a:t>
            </a:r>
            <a:r>
              <a:rPr lang="en-US" sz="2000" dirty="0" smtClean="0"/>
              <a:t>lesser-known </a:t>
            </a:r>
            <a:r>
              <a:rPr lang="en-US" sz="2000" dirty="0"/>
              <a:t>researcher, </a:t>
            </a:r>
            <a:r>
              <a:rPr lang="en-US" sz="2000" dirty="0" smtClean="0"/>
              <a:t>even </a:t>
            </a:r>
            <a:r>
              <a:rPr lang="en-US" sz="2000" dirty="0"/>
              <a:t>if their work is </a:t>
            </a:r>
            <a:r>
              <a:rPr lang="en-US" sz="2000" dirty="0" smtClean="0"/>
              <a:t>similar. </a:t>
            </a:r>
          </a:p>
          <a:p>
            <a:pPr algn="just"/>
            <a:endParaRPr lang="en-US" sz="2000" dirty="0"/>
          </a:p>
          <a:p>
            <a:pPr algn="just"/>
            <a:r>
              <a:rPr lang="en-US" sz="2000" dirty="0" smtClean="0"/>
              <a:t>For </a:t>
            </a:r>
            <a:r>
              <a:rPr lang="en-US" sz="2000" dirty="0"/>
              <a:t>example, a prize will almost always be awarded to the most senior researcher involved in a project, even if </a:t>
            </a:r>
            <a:r>
              <a:rPr lang="en-US" sz="2000" dirty="0" smtClean="0"/>
              <a:t>the </a:t>
            </a:r>
            <a:r>
              <a:rPr lang="en-US" sz="2000" dirty="0"/>
              <a:t>work was </a:t>
            </a:r>
            <a:r>
              <a:rPr lang="en-US" sz="2000" dirty="0" smtClean="0"/>
              <a:t>all done </a:t>
            </a:r>
            <a:r>
              <a:rPr lang="en-US" sz="2000" dirty="0"/>
              <a:t>by a </a:t>
            </a:r>
            <a:r>
              <a:rPr lang="en-US" sz="2000" dirty="0" smtClean="0"/>
              <a:t>grad </a:t>
            </a:r>
            <a:r>
              <a:rPr lang="en-US" sz="2000" dirty="0"/>
              <a:t>student. </a:t>
            </a:r>
            <a:endParaRPr lang="en-US" sz="2000" dirty="0" smtClean="0"/>
          </a:p>
          <a:p>
            <a:pPr algn="just"/>
            <a:endParaRPr lang="en-US" sz="2000" dirty="0" smtClean="0"/>
          </a:p>
        </p:txBody>
      </p:sp>
    </p:spTree>
    <p:extLst>
      <p:ext uri="{BB962C8B-B14F-4D97-AF65-F5344CB8AC3E}">
        <p14:creationId xmlns:p14="http://schemas.microsoft.com/office/powerpoint/2010/main" val="372572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7839" y="947449"/>
            <a:ext cx="7792415" cy="707886"/>
          </a:xfrm>
          <a:prstGeom prst="rect">
            <a:avLst/>
          </a:prstGeom>
          <a:noFill/>
        </p:spPr>
        <p:txBody>
          <a:bodyPr wrap="square" rtlCol="0">
            <a:spAutoFit/>
          </a:bodyPr>
          <a:lstStyle/>
          <a:p>
            <a:pPr algn="ctr"/>
            <a:r>
              <a:rPr lang="en-US" sz="2000" b="1" dirty="0" smtClean="0"/>
              <a:t>CASE STUDY: The revolution in Very Large </a:t>
            </a:r>
            <a:r>
              <a:rPr lang="en-US" sz="2000" b="1" dirty="0"/>
              <a:t>Scale Integrated (VLSI) </a:t>
            </a:r>
            <a:endParaRPr lang="en-US" sz="2000" b="1" dirty="0" smtClean="0"/>
          </a:p>
          <a:p>
            <a:pPr algn="ctr"/>
            <a:r>
              <a:rPr lang="en-US" sz="2000" b="1" dirty="0" smtClean="0"/>
              <a:t>microchip design and manufacturing, beginning in 1976.</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6160" y="1815448"/>
            <a:ext cx="6735774" cy="3787025"/>
          </a:xfrm>
          <a:prstGeom prst="rect">
            <a:avLst/>
          </a:prstGeom>
        </p:spPr>
      </p:pic>
      <p:sp>
        <p:nvSpPr>
          <p:cNvPr id="4" name="Rectangle 3"/>
          <p:cNvSpPr/>
          <p:nvPr/>
        </p:nvSpPr>
        <p:spPr>
          <a:xfrm>
            <a:off x="8957907" y="5602473"/>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14709549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16127</TotalTime>
  <Words>3301</Words>
  <Application>Microsoft Office PowerPoint</Application>
  <PresentationFormat>Widescreen</PresentationFormat>
  <Paragraphs>301</Paragraphs>
  <Slides>45</Slides>
  <Notes>11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Michigan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 NSF Pride Talk by Lynn Conway</dc:title>
  <dc:creator>Lynn Conway</dc:creator>
  <cp:keywords/>
  <dc:description/>
  <cp:lastModifiedBy>Lynn</cp:lastModifiedBy>
  <cp:revision>524</cp:revision>
  <dcterms:created xsi:type="dcterms:W3CDTF">2015-04-09T14:43:49Z</dcterms:created>
  <dcterms:modified xsi:type="dcterms:W3CDTF">2015-06-10T10:36:46Z</dcterms:modified>
</cp:coreProperties>
</file>