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19" r:id="rId2"/>
    <p:sldId id="502" r:id="rId3"/>
    <p:sldId id="445" r:id="rId4"/>
    <p:sldId id="426" r:id="rId5"/>
    <p:sldId id="431" r:id="rId6"/>
    <p:sldId id="474" r:id="rId7"/>
    <p:sldId id="430" r:id="rId8"/>
    <p:sldId id="421" r:id="rId9"/>
    <p:sldId id="396" r:id="rId10"/>
    <p:sldId id="495" r:id="rId11"/>
    <p:sldId id="399" r:id="rId12"/>
    <p:sldId id="401" r:id="rId13"/>
    <p:sldId id="403" r:id="rId14"/>
    <p:sldId id="400" r:id="rId15"/>
    <p:sldId id="405" r:id="rId16"/>
    <p:sldId id="487" r:id="rId17"/>
    <p:sldId id="482" r:id="rId18"/>
    <p:sldId id="481" r:id="rId19"/>
    <p:sldId id="410" r:id="rId20"/>
    <p:sldId id="411" r:id="rId21"/>
    <p:sldId id="412" r:id="rId22"/>
    <p:sldId id="479" r:id="rId23"/>
    <p:sldId id="491" r:id="rId24"/>
    <p:sldId id="492" r:id="rId25"/>
    <p:sldId id="440" r:id="rId26"/>
    <p:sldId id="418" r:id="rId27"/>
    <p:sldId id="441" r:id="rId28"/>
    <p:sldId id="433" r:id="rId29"/>
    <p:sldId id="424" r:id="rId30"/>
    <p:sldId id="425" r:id="rId31"/>
    <p:sldId id="428" r:id="rId32"/>
    <p:sldId id="434" r:id="rId33"/>
    <p:sldId id="446" r:id="rId34"/>
    <p:sldId id="404" r:id="rId35"/>
    <p:sldId id="504" r:id="rId36"/>
    <p:sldId id="429" r:id="rId37"/>
    <p:sldId id="449" r:id="rId38"/>
    <p:sldId id="437" r:id="rId39"/>
    <p:sldId id="436" r:id="rId40"/>
    <p:sldId id="438" r:id="rId41"/>
    <p:sldId id="442" r:id="rId42"/>
    <p:sldId id="448" r:id="rId43"/>
    <p:sldId id="503" r:id="rId44"/>
    <p:sldId id="311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8" autoAdjust="0"/>
    <p:restoredTop sz="93204" autoAdjust="0"/>
  </p:normalViewPr>
  <p:slideViewPr>
    <p:cSldViewPr snapToGrid="0">
      <p:cViewPr varScale="1">
        <p:scale>
          <a:sx n="73" d="100"/>
          <a:sy n="73" d="100"/>
        </p:scale>
        <p:origin x="134" y="38"/>
      </p:cViewPr>
      <p:guideLst/>
    </p:cSldViewPr>
  </p:slideViewPr>
  <p:outlineViewPr>
    <p:cViewPr>
      <p:scale>
        <a:sx n="33" d="100"/>
        <a:sy n="33" d="100"/>
      </p:scale>
      <p:origin x="0" y="-91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r">
              <a:defRPr sz="1200"/>
            </a:lvl1pPr>
          </a:lstStyle>
          <a:p>
            <a:fld id="{30523440-7950-4CE8-99CE-A8F7FC1FE06C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r">
              <a:defRPr sz="1200"/>
            </a:lvl1pPr>
          </a:lstStyle>
          <a:p>
            <a:fld id="{10B60DE2-DAE2-4CEB-9453-17C2845BF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r">
              <a:defRPr sz="1200"/>
            </a:lvl1pPr>
          </a:lstStyle>
          <a:p>
            <a:fld id="{16260984-2B4E-4909-83B3-A309576FED78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4" rIns="93166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6" tIns="46584" rIns="93166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r">
              <a:defRPr sz="1200"/>
            </a:lvl1pPr>
          </a:lstStyle>
          <a:p>
            <a:fld id="{40DAE0DD-056C-4D04-94F6-5D24E7FB5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5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6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5AA3-B717-4A9F-9700-F19183AFFE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1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31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1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7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6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1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26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9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3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0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7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0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FDC4D-8148-43CC-93B8-E7BA9241A395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boingboing.net/2015/05/08/cto-megan-smith-explains-how-w.html" TargetMode="External"/><Relationship Id="rId13" Type="http://schemas.openxmlformats.org/officeDocument/2006/relationships/image" Target="../media/image1.jpeg"/><Relationship Id="rId3" Type="http://schemas.openxmlformats.org/officeDocument/2006/relationships/hyperlink" Target="http://www.lynnconway.com/" TargetMode="External"/><Relationship Id="rId7" Type="http://schemas.openxmlformats.org/officeDocument/2006/relationships/hyperlink" Target="https://obamawhitehouse.archives.gov/administration/eop/ostp/about/leadershipstaff/smith" TargetMode="External"/><Relationship Id="rId12" Type="http://schemas.openxmlformats.org/officeDocument/2006/relationships/hyperlink" Target="http://ai.eecs.umich.edu/people/conway/Memoirs/Talks/CoNECD-2021/Inside_Story_Talk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see.org/conferences-and-events/conferences/conecd/2021/program-schedule" TargetMode="External"/><Relationship Id="rId11" Type="http://schemas.openxmlformats.org/officeDocument/2006/relationships/hyperlink" Target="http://ai.eecs.umich.edu/people/conway/Memoirs/Talks/CoNECD-2021/Inside_Story_Talk.pptx" TargetMode="External"/><Relationship Id="rId5" Type="http://schemas.openxmlformats.org/officeDocument/2006/relationships/hyperlink" Target="https://www.asee.org/" TargetMode="External"/><Relationship Id="rId10" Type="http://schemas.openxmlformats.org/officeDocument/2006/relationships/hyperlink" Target="https://en.wikipedia.org/wiki/Invisible_Man" TargetMode="External"/><Relationship Id="rId4" Type="http://schemas.openxmlformats.org/officeDocument/2006/relationships/hyperlink" Target="http://ai.eecs.umich.edu/people/conway/BioSketch2017.pdf" TargetMode="External"/><Relationship Id="rId9" Type="http://schemas.openxmlformats.org/officeDocument/2006/relationships/hyperlink" Target="https://en.wikipedia.org/wiki/Ralph_Ellison" TargetMode="External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ai.eecs.umich.edu/people/conway/VLSI/MPCAdv/MPCAdv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hotolithography" TargetMode="External"/><Relationship Id="rId2" Type="http://schemas.openxmlformats.org/officeDocument/2006/relationships/hyperlink" Target="http://www.nobelprize.org/educational/physics/integrated_circuit/history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icroprocessor" TargetMode="External"/><Relationship Id="rId3" Type="http://schemas.openxmlformats.org/officeDocument/2006/relationships/hyperlink" Target="http://i.ytimg.com/vi/DOeSvmImYOY/maxresdefault.jpg" TargetMode="External"/><Relationship Id="rId7" Type="http://schemas.openxmlformats.org/officeDocument/2006/relationships/hyperlink" Target="http://www.intel.com/content/www/us/en/history/museum-story-of-intel-4004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cpu-zone.com/4004.htm" TargetMode="External"/><Relationship Id="rId4" Type="http://schemas.openxmlformats.org/officeDocument/2006/relationships/image" Target="../media/image17.jpg"/><Relationship Id="rId9" Type="http://schemas.openxmlformats.org/officeDocument/2006/relationships/hyperlink" Target="http://en.wikipedia.org/wiki/Transistor_cou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hyperlink" Target="http://ai.eecs.umich.edu/people/conway/VLSI/BackgroundContext/Sutherland_Letter.html" TargetMode="External"/><Relationship Id="rId2" Type="http://schemas.openxmlformats.org/officeDocument/2006/relationships/hyperlink" Target="http://en.wikipedia.org/wiki/Gordon_Moor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iencedirect.com/science/article/pii/0038110172901037" TargetMode="External"/><Relationship Id="rId5" Type="http://schemas.openxmlformats.org/officeDocument/2006/relationships/hyperlink" Target="http://www.intel.com/content/www/us/en/silicon-innovations/moores-law-technology.html" TargetMode="External"/><Relationship Id="rId4" Type="http://schemas.openxmlformats.org/officeDocument/2006/relationships/hyperlink" Target="http://en.wikipedia.org/wiki/Carver_Mea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hyperlink" Target="http://www.digibarn.com/collections/diagrams/ethernet-original/" TargetMode="External"/><Relationship Id="rId3" Type="http://schemas.openxmlformats.org/officeDocument/2006/relationships/hyperlink" Target="http://en.wikipedia.org/wiki/Ethernet" TargetMode="External"/><Relationship Id="rId7" Type="http://schemas.openxmlformats.org/officeDocument/2006/relationships/hyperlink" Target="http://commons.wikimedia.org/wiki/File:Xerox_Alto_mit_Rechner.JPG" TargetMode="External"/><Relationship Id="rId12" Type="http://schemas.openxmlformats.org/officeDocument/2006/relationships/hyperlink" Target="http://www.explainthatstuff.com/laserprinters.html" TargetMode="External"/><Relationship Id="rId2" Type="http://schemas.openxmlformats.org/officeDocument/2006/relationships/hyperlink" Target="http://www.computerhistory.org/revolution/input-output/14/34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://en.wikipedia.org/wiki/ARPANET" TargetMode="External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hyperlink" Target="http://en.wikipedia.org/wiki/Laser_printing" TargetMode="External"/><Relationship Id="rId9" Type="http://schemas.openxmlformats.org/officeDocument/2006/relationships/hyperlink" Target="http://en.wikipedia.org/wiki/Robert_Metcalf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istory_of_free_and_open-source_software" TargetMode="External"/><Relationship Id="rId3" Type="http://schemas.openxmlformats.org/officeDocument/2006/relationships/image" Target="../media/image24.jpeg"/><Relationship Id="rId7" Type="http://schemas.openxmlformats.org/officeDocument/2006/relationships/hyperlink" Target="http://ai.eecs.umich.edu/people/conway/VLSI/VLSIText/PP-V1/V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VLSI/VLSIarchive.html" TargetMode="External"/><Relationship Id="rId5" Type="http://schemas.openxmlformats.org/officeDocument/2006/relationships/hyperlink" Target="http://ai.eecs.umich.edu/people/conway/VLSI/VLSIarchive.mainlinks.html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ootstrapp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Exponentiatio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://ai.eecs.umich.edu/people/conway/VLSI/VLSIText/VLSITex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hyperlink" Target="http://ai.eecs.umich.edu/people/conway/VLSI/VLSIarchiv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VLSI/VLSI.archive.spreadsheet.htm" TargetMode="External"/><Relationship Id="rId7" Type="http://schemas.openxmlformats.org/officeDocument/2006/relationships/hyperlink" Target="https://en.wikipedia.org/wiki/Xerox_Alt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dn.com/electronics-blogs/other/4307325/The-book-that-changed-everythin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ai.eecs.umich.edu/people/conway/VLSI/VLSIText/PP-V3/2s/V3.two-sided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gp/product/1333676409/" TargetMode="External"/><Relationship Id="rId3" Type="http://schemas.openxmlformats.org/officeDocument/2006/relationships/image" Target="../media/image33.JPG"/><Relationship Id="rId7" Type="http://schemas.openxmlformats.org/officeDocument/2006/relationships/hyperlink" Target="http://www.britannica.com/EBchecked/topic/565056/Charles-Proteus-Steinmetz" TargetMode="External"/><Relationship Id="rId2" Type="http://schemas.openxmlformats.org/officeDocument/2006/relationships/hyperlink" Target="http://ai.eecs.umich.edu/people/conway/VLSI/MIT78/MIT78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VLSI/MIT78/MIT78.html" TargetMode="External"/><Relationship Id="rId5" Type="http://schemas.openxmlformats.org/officeDocument/2006/relationships/image" Target="../media/image34.jpeg"/><Relationship Id="rId10" Type="http://schemas.openxmlformats.org/officeDocument/2006/relationships/hyperlink" Target="http://www.eecs.mit.edu/docs/newsletter/VLSI.pdf" TargetMode="External"/><Relationship Id="rId4" Type="http://schemas.openxmlformats.org/officeDocument/2006/relationships/hyperlink" Target="http://ai.eecs.umich.edu/people/conway/Memoirs/MIT/MIT_Reminiscences.pdf" TargetMode="External"/><Relationship Id="rId9" Type="http://schemas.openxmlformats.org/officeDocument/2006/relationships/hyperlink" Target="https://www.union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Memoirs/VLSI/SSCM/VLSI_Reminiscences.pdf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123rf.com/photo_53893784_businesswoman-looking-through-a-magnifying-glass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ai.eecs.umich.edu/people/conway/Memoirs/VLSI/Commentaries/A_Paradigm_Shift_Was_Happening_by_Chuck_House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Guy_L._Steele_Jr." TargetMode="Externa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.eecs.umich.edu/people/conway/Memoirs/MIT/MIT_Reminiscences.pdf" TargetMode="External"/><Relationship Id="rId5" Type="http://schemas.openxmlformats.org/officeDocument/2006/relationships/hyperlink" Target="http://ai.eecs.umich.edu/people/conway/VLSI/MIT78/MIT78.pdf" TargetMode="External"/><Relationship Id="rId4" Type="http://schemas.openxmlformats.org/officeDocument/2006/relationships/hyperlink" Target="http://ai.eecs.umich.edu/people/conway/VLSI/MIT78/MITchipphoto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-commerce" TargetMode="External"/><Relationship Id="rId2" Type="http://schemas.openxmlformats.org/officeDocument/2006/relationships/hyperlink" Target="http://ai.eecs.umich.edu/people/conway/VLSI/MPCAdv/MPCAdv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i.eecs.umich.edu/people/conway/Memoirs/VLSI/Commentaries/A_Paradigm_Shift_Was_Happening_by_Chuck_House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VLSI/MPCAdv/MPCAdv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hyperlink" Target="http://ai.eecs.umich.edu/people/conway/VLSI/MPCAdv/MPCAdv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socialphysics.media.mit.edu/book/" TargetMode="External"/><Relationship Id="rId3" Type="http://schemas.openxmlformats.org/officeDocument/2006/relationships/image" Target="../media/image41.gif"/><Relationship Id="rId7" Type="http://schemas.openxmlformats.org/officeDocument/2006/relationships/hyperlink" Target="https://www.amazon.com/Economy-Evolving-Complex-System-Institute/dp/020132823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VLSI/MPCAdv/Instructors.html" TargetMode="External"/><Relationship Id="rId5" Type="http://schemas.openxmlformats.org/officeDocument/2006/relationships/hyperlink" Target="http://ai.eecs.umich.edu/people/conway/VLSI/MPCAdv/MPCAdv.pdf" TargetMode="External"/><Relationship Id="rId10" Type="http://schemas.openxmlformats.org/officeDocument/2006/relationships/hyperlink" Target="https://www.amazon.com/Entangled-Archaeology-Relationships-between-Humans/dp/0470672129" TargetMode="External"/><Relationship Id="rId4" Type="http://schemas.openxmlformats.org/officeDocument/2006/relationships/hyperlink" Target="http://ai.eecs.umich.edu/people/conway/VLSI/MPC79/MPC79Report.pdf" TargetMode="External"/><Relationship Id="rId9" Type="http://schemas.openxmlformats.org/officeDocument/2006/relationships/hyperlink" Target="https://www.amazon.com/Sync-Emerging-Science-Spontaneous-Order-dp-0786868449/dp/0786868449/ref=mt_hardcover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ai.eecs.umich.edu/people/conway/LynnPhotos/Lynn77PARC.jpg" TargetMode="External"/><Relationship Id="rId7" Type="http://schemas.openxmlformats.org/officeDocument/2006/relationships/hyperlink" Target="http://ai.eecs.umich.edu/people/conway/VLSI/MPCAdv/MPCAdv.html" TargetMode="External"/><Relationship Id="rId12" Type="http://schemas.openxmlformats.org/officeDocument/2006/relationships/hyperlink" Target="http://ai.eecs.umich.edu/people/conway/VLSI/VLSI.archive.spreadsheet.ht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hyperlink" Target="http://ai.eecs.umich.edu/people/conway/VLSI/VLSIText/PP-V1/V1.pdf" TargetMode="External"/><Relationship Id="rId5" Type="http://schemas.openxmlformats.org/officeDocument/2006/relationships/hyperlink" Target="http://ai.eecs.umich.edu/people/conway/Memoirs/MIT/Figures/MIT78%20ChipSet%20L.jpg" TargetMode="External"/><Relationship Id="rId10" Type="http://schemas.openxmlformats.org/officeDocument/2006/relationships/hyperlink" Target="http://ai.eecs.umich.edu/people/conway/VLSI/MIT78/MIT78.html" TargetMode="External"/><Relationship Id="rId4" Type="http://schemas.openxmlformats.org/officeDocument/2006/relationships/image" Target="../media/image43.jpeg"/><Relationship Id="rId9" Type="http://schemas.openxmlformats.org/officeDocument/2006/relationships/hyperlink" Target="http://ai.eecs.umich.edu/people/conway/VLSI/BackgroundContext/Sutherland_Letter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oore's_law" TargetMode="External"/><Relationship Id="rId2" Type="http://schemas.openxmlformats.org/officeDocument/2006/relationships/hyperlink" Target="http://en.wikipedia.org/wiki/Transistor_cou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allpapersinhq.com/images/big/california-985038.jpg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9.JPG"/><Relationship Id="rId7" Type="http://schemas.openxmlformats.org/officeDocument/2006/relationships/hyperlink" Target="https://www.nae.edu/MembersSection/MemberDirectory/27692.aspx" TargetMode="External"/><Relationship Id="rId2" Type="http://schemas.openxmlformats.org/officeDocument/2006/relationships/hyperlink" Target="http://ai.eecs.umich.edu/people/conway/Awards/Electronics/ElectAchiev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e.edu/MembersSection/MemberDirectory/28897.aspx" TargetMode="External"/><Relationship Id="rId5" Type="http://schemas.openxmlformats.org/officeDocument/2006/relationships/hyperlink" Target="https://en.wikipedia.org/wiki/John_Price_Wetherill_Medal" TargetMode="External"/><Relationship Id="rId4" Type="http://schemas.openxmlformats.org/officeDocument/2006/relationships/hyperlink" Target="https://en.wikipedia.org/wiki/Harold_Pender_Awar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mputerhistory.org/fellowawards/hall/carver-mead" TargetMode="External"/><Relationship Id="rId3" Type="http://schemas.openxmlformats.org/officeDocument/2006/relationships/hyperlink" Target="https://www.amacad.org/multimedia/pdfs/publications/bookofmembers/ChapterM.pdf" TargetMode="External"/><Relationship Id="rId7" Type="http://schemas.openxmlformats.org/officeDocument/2006/relationships/hyperlink" Target="http://lemelson.mit.edu/winners/carver-mead" TargetMode="External"/><Relationship Id="rId2" Type="http://schemas.openxmlformats.org/officeDocument/2006/relationships/hyperlink" Target="http://www.nasonline.org/member-directory/members/5267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wards.acm.org/award_winners/mead_6829013.cfm" TargetMode="External"/><Relationship Id="rId11" Type="http://schemas.openxmlformats.org/officeDocument/2006/relationships/hyperlink" Target="http://invent.org/inductee-detail/?IID=401" TargetMode="External"/><Relationship Id="rId5" Type="http://schemas.openxmlformats.org/officeDocument/2006/relationships/hyperlink" Target="https://en.wikipedia.org/wiki/IEEE_John_von_Neumann_Medal" TargetMode="External"/><Relationship Id="rId10" Type="http://schemas.openxmlformats.org/officeDocument/2006/relationships/hyperlink" Target="https://www.nae.edu/Projects/Awards/FoundersAwards/FoundersWinners/page20039227/55535.aspx" TargetMode="External"/><Relationship Id="rId4" Type="http://schemas.openxmlformats.org/officeDocument/2006/relationships/hyperlink" Target="https://en.wikipedia.org/wiki/Phil_Kaufman_Award" TargetMode="External"/><Relationship Id="rId9" Type="http://schemas.openxmlformats.org/officeDocument/2006/relationships/hyperlink" Target="https://www.nationalmedals.org/laureates/carver-a-mea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urynews.com/2014/02/14/cassidy-time-for-reinvention-and-goodbye/" TargetMode="External"/><Relationship Id="rId2" Type="http://schemas.openxmlformats.org/officeDocument/2006/relationships/hyperlink" Target="http://www.tmcnet.com/usubmit/2009/04/30/4158801.ht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2" Type="http://schemas.openxmlformats.org/officeDocument/2006/relationships/hyperlink" Target="http://ai.eecs.umich.edu/people/conway/Memoirs/VLSI/SSCM/VLSI_Reminiscen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123rf.com/photo_53893784_businesswoman-looking-through-a-magnifying-glass.html" TargetMode="External"/><Relationship Id="rId5" Type="http://schemas.openxmlformats.org/officeDocument/2006/relationships/hyperlink" Target="http://ai.eecs.umich.edu/people/conway/Memoirs/VLSI/Commentaries/Covering_by_Ken_Shepard.pdf" TargetMode="External"/><Relationship Id="rId4" Type="http://schemas.openxmlformats.org/officeDocument/2006/relationships/hyperlink" Target="http://www.huffingtonpost.com/lynn-conway/the-many-shades-of-out_b_3591764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vic.ca/home/about/campus-news/2016+nov-2016-honorary-degree-recipients+media-release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://ai.eecs.umich.edu/people/conway/Memoirs/ACS/Lynn_Conway_ACS_Reminiscences.pdf" TargetMode="External"/><Relationship Id="rId7" Type="http://schemas.openxmlformats.org/officeDocument/2006/relationships/hyperlink" Target="http://www.engin.umich.edu/college/about/news/stories/2014/december/lynn-conway-to-receive-award" TargetMode="External"/><Relationship Id="rId12" Type="http://schemas.openxmlformats.org/officeDocument/2006/relationships/hyperlink" Target="https://www.123rf.com/photo_53893784_businesswoman-looking-through-a-magnifying-glass.html" TargetMode="External"/><Relationship Id="rId2" Type="http://schemas.openxmlformats.org/officeDocument/2006/relationships/hyperlink" Target="http://edagraffiti.com/?p=10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mputerhistory.org/fellowawards/hall/bios/Lynn,Conway/" TargetMode="External"/><Relationship Id="rId11" Type="http://schemas.openxmlformats.org/officeDocument/2006/relationships/hyperlink" Target="https://www.forbes.com/sites/jeremyalicandri/2020/11/18/ibm-apologizes-for-firing-computer-pioneer/" TargetMode="External"/><Relationship Id="rId5" Type="http://schemas.openxmlformats.org/officeDocument/2006/relationships/hyperlink" Target="http://ai.eecs.umich.edu/people/conway/Memoirs/MIT/MIT_Reminiscences.pdf" TargetMode="External"/><Relationship Id="rId10" Type="http://schemas.openxmlformats.org/officeDocument/2006/relationships/hyperlink" Target="http://ai.eecs.umich.edu/people/conway/Memoirs/Talks/UM_2018/Conway_Honorary%20_Degree_Citation.pdf" TargetMode="External"/><Relationship Id="rId4" Type="http://schemas.openxmlformats.org/officeDocument/2006/relationships/hyperlink" Target="http://ai.eecs.umich.edu/people/conway/Memoirs/VLSI/SSCM/VLSI_Reminiscences.pdf" TargetMode="External"/><Relationship Id="rId9" Type="http://schemas.openxmlformats.org/officeDocument/2006/relationships/hyperlink" Target="https://www.aaas.org/sense-wonder-motivates-vlsi-chip-revolutionary-lynn-conway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ilda_effec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elf-fulfilling_prophecy" TargetMode="External"/><Relationship Id="rId4" Type="http://schemas.openxmlformats.org/officeDocument/2006/relationships/hyperlink" Target="http://en.wikipedia.org/wiki/Matthew_effec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123rf.com/photo_53893784_businesswoman-looking-through-a-magnifying-glass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HyRdAyqV5c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://boingboing.net/2015/05/08/cto-megan-smith-explains-how-w.html" TargetMode="External"/><Relationship Id="rId5" Type="http://schemas.openxmlformats.org/officeDocument/2006/relationships/hyperlink" Target="https://www.whitehouse.gov/administration/eop/ostp/about/leadershipstaff/smith" TargetMode="Externa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en.wikipedia.org/wiki/Hacks_at_the_Massachusetts_Institute_of_Technolog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VLSI/MIT78/MIT78.pdf" TargetMode="External"/><Relationship Id="rId5" Type="http://schemas.openxmlformats.org/officeDocument/2006/relationships/hyperlink" Target="http://ai.eecs.umich.edu/people/conway/Memoirs/VLSI/Commentaries/A_Paradigm_Shift_Was_Happening_by_Chuck_House.pdf" TargetMode="External"/><Relationship Id="rId4" Type="http://schemas.openxmlformats.org/officeDocument/2006/relationships/hyperlink" Target="https://en.wikipedia.org/wiki/The_Structure_of_Scientific_Revolutions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darpa.mil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hyperlink" Target="http://ai.eecs.umich.edu/people/conway/Memoirs/VLSI/SSCM/VLSI_Reminiscences.pdf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23rf.com/search.php?word=Predator+eats+predator++Hungry+evil+fish+&amp;imgtype=2&amp;t_word=&amp;t_lang=en&amp;oriSearch=Vector+-+Predator+eats+predator++Hungry+evil+fish&amp;__ncforminfo=7saQ-VtNqgJ4tjeiARAy35GF4P-hMdVzL6pG47hkCi9rsgrbvguG7pcogwkrkyUmjsqrOPdrw81tYF_AyFq2qkk1gXi6PX2CfBQEvvlMH_8mbYtz6fTQKw%3D%3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hyperlink" Target="http://ai.eecs.umich.edu/people/conway/VLSI/MPCAdv/MPCAdv.pdf" TargetMode="Externa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mailto:conway@umich.edu" TargetMode="External"/><Relationship Id="rId3" Type="http://schemas.openxmlformats.org/officeDocument/2006/relationships/hyperlink" Target="https://www.123rf.com/photo_53893784_businesswoman-looking-through-a-magnifying-glass.html" TargetMode="External"/><Relationship Id="rId7" Type="http://schemas.openxmlformats.org/officeDocument/2006/relationships/hyperlink" Target="http://www.lynnconway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Memoirs/Talks/CoNECD-2021/Inside_Story_Talk.pdf" TargetMode="External"/><Relationship Id="rId5" Type="http://schemas.openxmlformats.org/officeDocument/2006/relationships/hyperlink" Target="http://ai.eecs.umich.edu/people/conway/Memoirs/Talks/CoNECD-2021/Inside_Story_Talk.pptx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en.wikipedia.org/wiki/Jobs_(film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hyperlink" Target="http://boingboing.net/2015/05/08/cto-megan-smith-explains-how-w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atherine_Johnson" TargetMode="External"/><Relationship Id="rId3" Type="http://schemas.openxmlformats.org/officeDocument/2006/relationships/hyperlink" Target="https://www.amazon.com/exec/obidos/ASIN/006236359X/braipick-20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hyperlink" Target="http://www.foxmovies.com/movies/hidden-figures" TargetMode="External"/><Relationship Id="rId9" Type="http://schemas.openxmlformats.org/officeDocument/2006/relationships/hyperlink" Target="http://www.vanityfair.com/culture/2016/08/katherine-johnson-the-nasa-mathematician-who-advanced-human-right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garet_W._Rossiter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hupbooks.press.jhu.edu/content/women-scientists-ameri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ilda_effect" TargetMode="External"/><Relationship Id="rId2" Type="http://schemas.openxmlformats.org/officeDocument/2006/relationships/hyperlink" Target="https://en.wikipedia.org/wiki/Margaret_W._Rossite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Robert_K._Merton" TargetMode="External"/><Relationship Id="rId4" Type="http://schemas.openxmlformats.org/officeDocument/2006/relationships/hyperlink" Target="http://en.wikipedia.org/wiki/Matthew_effec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1901" y="1324045"/>
            <a:ext cx="7299525" cy="397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Invisible Woman: The Inside Story Behind the Microelectronic Computing Revolution in Silicon Valley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</a:p>
          <a:p>
            <a:pPr>
              <a:lnSpc>
                <a:spcPct val="107000"/>
              </a:lnSpc>
              <a:spcBef>
                <a:spcPts val="40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Lynn Conway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Professor Emerita of EECS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University of Michigan, Ann Arbor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Keynote talk,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ASEE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virtual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CoNECD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Conference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Jan 25, 2021, 12-1 pm ET. </a:t>
            </a:r>
          </a:p>
          <a:p>
            <a:pPr>
              <a:lnSpc>
                <a:spcPct val="1070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2015, US CTO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Megan Smith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raised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profound questions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women’s contributions in science, engineering and math being erased from history. 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talk we explore a case study of such erasure, and surface a very counter-intuitive conjecture about the underlying causes and effects.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2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2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20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 remembrance of pioneering novelist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Ralph Ellison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author of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Invisible Man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1952.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http://ai.eecs.umich.edu/people/conway/Memoirs/Talks/CoNECD-2021/Inside_Story_Talk.pptx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&amp; 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pdf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47" y="1324045"/>
            <a:ext cx="1881052" cy="1812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2BB173-7AE9-43AC-B4AD-81A431EC852E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140771" y="3876313"/>
            <a:ext cx="3354542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0AD5A8-48CE-4597-95D7-9BDFA86F553D}"/>
              </a:ext>
            </a:extLst>
          </p:cNvPr>
          <p:cNvSpPr/>
          <p:nvPr/>
        </p:nvSpPr>
        <p:spPr>
          <a:xfrm>
            <a:off x="1545557" y="2211674"/>
            <a:ext cx="3304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Authors:</a:t>
            </a:r>
          </a:p>
          <a:p>
            <a:r>
              <a:rPr lang="en-US" sz="2000" dirty="0"/>
              <a:t>Use new image and word-processing tools to create and share digital document files.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419A6-E5CA-4882-8787-4749F9C1D415}"/>
              </a:ext>
            </a:extLst>
          </p:cNvPr>
          <p:cNvSpPr txBox="1"/>
          <p:nvPr/>
        </p:nvSpPr>
        <p:spPr>
          <a:xfrm>
            <a:off x="7762703" y="4568907"/>
            <a:ext cx="3615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 embedded-in:</a:t>
            </a:r>
            <a:endParaRPr lang="en-US" sz="2000" dirty="0"/>
          </a:p>
          <a:p>
            <a:r>
              <a:rPr lang="en-US" sz="2000" dirty="0"/>
              <a:t>Mobile-phones, laptops, autos, </a:t>
            </a:r>
          </a:p>
          <a:p>
            <a:r>
              <a:rPr lang="en-US" sz="2000" dirty="0"/>
              <a:t>homes, internet servers, etc.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049C3946-9564-442C-B97C-87B85A802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51" y="2475193"/>
            <a:ext cx="2341189" cy="3386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4DC6BF-BBED-4FCB-9A16-9DD1C17C5E0B}"/>
              </a:ext>
            </a:extLst>
          </p:cNvPr>
          <p:cNvSpPr/>
          <p:nvPr/>
        </p:nvSpPr>
        <p:spPr>
          <a:xfrm>
            <a:off x="1572963" y="4559841"/>
            <a:ext cx="2578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Results embedded-in:</a:t>
            </a:r>
            <a:endParaRPr lang="en-US" sz="2000" dirty="0"/>
          </a:p>
          <a:p>
            <a:r>
              <a:rPr lang="en-US" sz="2000" dirty="0"/>
              <a:t>Office-documents, </a:t>
            </a:r>
          </a:p>
          <a:p>
            <a:r>
              <a:rPr lang="en-US" sz="2000" dirty="0"/>
              <a:t>magazines, books, etc.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8C8F4-A22B-400F-B527-7F809EBA3DAA}"/>
              </a:ext>
            </a:extLst>
          </p:cNvPr>
          <p:cNvSpPr/>
          <p:nvPr/>
        </p:nvSpPr>
        <p:spPr>
          <a:xfrm>
            <a:off x="7717660" y="2211674"/>
            <a:ext cx="3395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Chip-Designers:</a:t>
            </a:r>
            <a:endParaRPr lang="en-US" sz="2000" dirty="0"/>
          </a:p>
          <a:p>
            <a:r>
              <a:rPr lang="en-US" sz="2000" dirty="0"/>
              <a:t>Use new design methods and chip-design tools to create and share digital chip-layout files.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5C3200-09AB-433C-9D2D-27EB9389AF89}"/>
              </a:ext>
            </a:extLst>
          </p:cNvPr>
          <p:cNvSpPr/>
          <p:nvPr/>
        </p:nvSpPr>
        <p:spPr>
          <a:xfrm>
            <a:off x="1572963" y="3534003"/>
            <a:ext cx="3252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Laser Printers:</a:t>
            </a:r>
            <a:endParaRPr lang="en-US" sz="2000" dirty="0"/>
          </a:p>
          <a:p>
            <a:r>
              <a:rPr lang="en-US" sz="2000" dirty="0"/>
              <a:t>Print document patterns </a:t>
            </a:r>
          </a:p>
          <a:p>
            <a:r>
              <a:rPr lang="en-US" sz="2000" dirty="0"/>
              <a:t>on paper media.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56410D-EFB6-4933-957C-4D9940CEBAB6}"/>
              </a:ext>
            </a:extLst>
          </p:cNvPr>
          <p:cNvSpPr/>
          <p:nvPr/>
        </p:nvSpPr>
        <p:spPr>
          <a:xfrm>
            <a:off x="7717660" y="3544178"/>
            <a:ext cx="3327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Foundries:</a:t>
            </a:r>
            <a:endParaRPr lang="en-US" sz="2000" dirty="0"/>
          </a:p>
          <a:p>
            <a:r>
              <a:rPr lang="en-US" sz="2000" dirty="0"/>
              <a:t>Lithographically ‘print’ </a:t>
            </a:r>
          </a:p>
          <a:p>
            <a:r>
              <a:rPr lang="en-US" sz="2000" dirty="0"/>
              <a:t>chip-layouts on silicon wafers.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8D2BE-86D4-4350-A84D-E953BB8E236D}"/>
              </a:ext>
            </a:extLst>
          </p:cNvPr>
          <p:cNvSpPr txBox="1"/>
          <p:nvPr/>
        </p:nvSpPr>
        <p:spPr>
          <a:xfrm flipH="1">
            <a:off x="1545557" y="1062288"/>
            <a:ext cx="3497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‘Birth’ of modern networked personal-c</a:t>
            </a:r>
            <a:r>
              <a:rPr lang="en-US" sz="1900" b="1" dirty="0"/>
              <a:t>omputing paradigm </a:t>
            </a:r>
          </a:p>
          <a:p>
            <a:r>
              <a:rPr lang="en-US" sz="1900" b="1" dirty="0"/>
              <a:t>a</a:t>
            </a:r>
            <a:r>
              <a:rPr lang="en-US" sz="2000" b="1" dirty="0"/>
              <a:t>t Xerox PARC, 1972-78: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1B626-1B87-4D43-9BEA-BF0B6A224E44}"/>
              </a:ext>
            </a:extLst>
          </p:cNvPr>
          <p:cNvSpPr txBox="1"/>
          <p:nvPr/>
        </p:nvSpPr>
        <p:spPr>
          <a:xfrm flipH="1">
            <a:off x="7762702" y="1062288"/>
            <a:ext cx="3139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‘Covert Birth’ of modern VLSI chip-design paradigm at Xerox PARC, 1976-80: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523567-684C-4DCC-91A9-752C373D9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91" y="869054"/>
            <a:ext cx="2341190" cy="1412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20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414" y="864850"/>
            <a:ext cx="96086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stage had been set by the emergence of </a:t>
            </a:r>
            <a:r>
              <a:rPr lang="en-US" sz="2000" b="1" dirty="0">
                <a:hlinkClick r:id="rId2"/>
              </a:rPr>
              <a:t>integrated circuit</a:t>
            </a:r>
            <a:r>
              <a:rPr lang="en-US" sz="2000" b="1" dirty="0"/>
              <a:t> technology </a:t>
            </a:r>
            <a:r>
              <a:rPr lang="en-US" sz="2000" dirty="0"/>
              <a:t>in the 1960’s, enabling modest numbers of transistors and wiring </a:t>
            </a:r>
            <a:r>
              <a:rPr lang="en-US" sz="2000" dirty="0">
                <a:hlinkClick r:id="rId3"/>
              </a:rPr>
              <a:t>to be ‘printed’ onto chips of silicon </a:t>
            </a:r>
            <a:r>
              <a:rPr lang="en-US" sz="2000" dirty="0"/>
              <a:t>. . 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2" y="1831761"/>
            <a:ext cx="7429428" cy="3873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9232" y="3248764"/>
            <a:ext cx="1428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early integrated circuits: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9566" y="5704854"/>
            <a:ext cx="1737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Snip from Goggle images</a:t>
            </a:r>
          </a:p>
        </p:txBody>
      </p:sp>
    </p:spTree>
    <p:extLst>
      <p:ext uri="{BB962C8B-B14F-4D97-AF65-F5344CB8AC3E}">
        <p14:creationId xmlns:p14="http://schemas.microsoft.com/office/powerpoint/2010/main" val="10163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387" y="1202088"/>
            <a:ext cx="49716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Rapid advances in optical/chemical lithography enabled the ‘printing’ of ever-finer features, and thus ever-increasing numbers of transistors could be printed on single chips.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81" y="3728699"/>
            <a:ext cx="3333696" cy="1942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87" y="1078453"/>
            <a:ext cx="3310590" cy="2350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677455" y="3058690"/>
            <a:ext cx="46639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 watershed was crossed in 1971</a:t>
            </a:r>
          </a:p>
          <a:p>
            <a:r>
              <a:rPr lang="en-US" sz="2200" dirty="0"/>
              <a:t>with the introduction of the </a:t>
            </a:r>
            <a:r>
              <a:rPr lang="en-US" sz="2200" dirty="0">
                <a:hlinkClick r:id="rId7"/>
              </a:rPr>
              <a:t>Intel 4004</a:t>
            </a:r>
            <a:r>
              <a:rPr lang="en-US" sz="2200" dirty="0"/>
              <a:t>, the first single-chip “</a:t>
            </a:r>
            <a:r>
              <a:rPr lang="en-US" sz="2200" dirty="0">
                <a:hlinkClick r:id="rId8"/>
              </a:rPr>
              <a:t>microprocessor</a:t>
            </a:r>
            <a:r>
              <a:rPr lang="en-US" sz="2200" dirty="0"/>
              <a:t>”:</a:t>
            </a:r>
          </a:p>
          <a:p>
            <a:r>
              <a:rPr lang="en-US" sz="2200" dirty="0"/>
              <a:t>a “computer processor on a chip” . . 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7455" y="4576738"/>
            <a:ext cx="38482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It contained </a:t>
            </a:r>
            <a:r>
              <a:rPr lang="en-US" sz="2200" dirty="0">
                <a:hlinkClick r:id="rId9"/>
              </a:rPr>
              <a:t>2300 transistors </a:t>
            </a:r>
            <a:r>
              <a:rPr lang="en-US" sz="2200" dirty="0"/>
              <a:t>. . .</a:t>
            </a:r>
          </a:p>
        </p:txBody>
      </p:sp>
      <p:sp>
        <p:nvSpPr>
          <p:cNvPr id="9" name="TextBox 8">
            <a:hlinkClick r:id="rId5"/>
          </p:cNvPr>
          <p:cNvSpPr txBox="1"/>
          <p:nvPr/>
        </p:nvSpPr>
        <p:spPr>
          <a:xfrm>
            <a:off x="9361779" y="314109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Source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9139716" y="5337748"/>
            <a:ext cx="865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48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5370" y="1222621"/>
            <a:ext cx="463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Intel’s </a:t>
            </a:r>
            <a:r>
              <a:rPr lang="en-US" dirty="0">
                <a:hlinkClick r:id="rId2"/>
              </a:rPr>
              <a:t>Gordon Moore</a:t>
            </a:r>
            <a:r>
              <a:rPr lang="en-US" dirty="0"/>
              <a:t> observed that the number of transistors reliably printable on chips was roughly doubling every two years . . 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95" y="1878636"/>
            <a:ext cx="4208700" cy="3411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841673" y="2772987"/>
            <a:ext cx="230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N(t)/N(0) = 2^(t/2)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7298" y="1314954"/>
            <a:ext cx="289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Moore’s Law</a:t>
            </a:r>
            <a:r>
              <a:rPr lang="en-US" dirty="0"/>
              <a:t> (as of 1976)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2006" y="2029029"/>
            <a:ext cx="285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 exponential function, </a:t>
            </a:r>
          </a:p>
          <a:p>
            <a:r>
              <a:rPr lang="en-US" sz="1400" dirty="0"/>
              <a:t>graphed on a vertical log scale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0245764" y="1329012"/>
            <a:ext cx="30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0360" y="2215811"/>
            <a:ext cx="485573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dirty="0">
                <a:hlinkClick r:id="rId4"/>
              </a:rPr>
              <a:t>Carver Mead</a:t>
            </a:r>
            <a:r>
              <a:rPr lang="en-US" dirty="0"/>
              <a:t> named this “</a:t>
            </a:r>
            <a:r>
              <a:rPr lang="en-US" dirty="0">
                <a:hlinkClick r:id="rId5"/>
              </a:rPr>
              <a:t>Moore’s Law</a:t>
            </a:r>
            <a:r>
              <a:rPr lang="en-US" dirty="0"/>
              <a:t>” </a:t>
            </a:r>
          </a:p>
          <a:p>
            <a:pPr lvl="0">
              <a:lnSpc>
                <a:spcPct val="107000"/>
              </a:lnSpc>
            </a:pPr>
            <a:r>
              <a:rPr lang="en-US" dirty="0"/>
              <a:t>(clever career move, eh?) and his student </a:t>
            </a:r>
            <a:r>
              <a:rPr lang="en-US" dirty="0">
                <a:hlinkClick r:id="rId6"/>
              </a:rPr>
              <a:t>Bruce </a:t>
            </a:r>
            <a:r>
              <a:rPr lang="en-US" dirty="0" err="1">
                <a:hlinkClick r:id="rId6"/>
              </a:rPr>
              <a:t>Hoeneisen</a:t>
            </a:r>
            <a:r>
              <a:rPr lang="en-US" dirty="0"/>
              <a:t> showed there were no physical limits to densities up to several million transistors/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</a:t>
            </a:r>
            <a:r>
              <a:rPr lang="en-US" sz="20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5370" y="4538845"/>
            <a:ext cx="4484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7"/>
              </a:rPr>
              <a:t>In 1976 this triggered a research effort at Xerox PARC and Caltech </a:t>
            </a:r>
            <a:r>
              <a:rPr lang="en-US" b="1" dirty="0"/>
              <a:t>to explore how to enable such complex chips to be designed.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5370" y="3554556"/>
            <a:ext cx="471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looking ahead, we envisioned that by 1990 </a:t>
            </a:r>
          </a:p>
          <a:p>
            <a:r>
              <a:rPr lang="en-US" dirty="0"/>
              <a:t>an entire “supercomputer” (of the day) could </a:t>
            </a:r>
          </a:p>
          <a:p>
            <a:r>
              <a:rPr lang="en-US" dirty="0"/>
              <a:t>be printed on a single chip . . .</a:t>
            </a:r>
          </a:p>
        </p:txBody>
      </p:sp>
    </p:spTree>
    <p:extLst>
      <p:ext uri="{BB962C8B-B14F-4D97-AF65-F5344CB8AC3E}">
        <p14:creationId xmlns:p14="http://schemas.microsoft.com/office/powerpoint/2010/main" val="3706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2" grpId="0"/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959" y="680302"/>
            <a:ext cx="95358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The stage was further set by seminal innovations in personal computing &amp; networking: </a:t>
            </a:r>
          </a:p>
          <a:p>
            <a:r>
              <a:rPr lang="en-US" sz="2000" dirty="0"/>
              <a:t>The innovation of the interactive-display, mouse-controlled “</a:t>
            </a:r>
            <a:r>
              <a:rPr lang="en-US" sz="2000" dirty="0">
                <a:hlinkClick r:id="rId2"/>
              </a:rPr>
              <a:t>personal computer</a:t>
            </a:r>
            <a:r>
              <a:rPr lang="en-US" sz="2000" dirty="0"/>
              <a:t>”, </a:t>
            </a:r>
          </a:p>
          <a:p>
            <a:r>
              <a:rPr lang="en-US" sz="2000" dirty="0"/>
              <a:t>the “</a:t>
            </a:r>
            <a:r>
              <a:rPr lang="en-US" sz="2000" dirty="0">
                <a:hlinkClick r:id="rId3"/>
              </a:rPr>
              <a:t>Ethernet</a:t>
            </a:r>
            <a:r>
              <a:rPr lang="en-US" sz="2000" dirty="0"/>
              <a:t>” local-area network, and the “</a:t>
            </a:r>
            <a:r>
              <a:rPr lang="en-US" sz="2000" dirty="0">
                <a:hlinkClick r:id="rId4"/>
              </a:rPr>
              <a:t>laser printer</a:t>
            </a:r>
            <a:r>
              <a:rPr lang="en-US" sz="2000" dirty="0"/>
              <a:t>” at Xerox PARC) . . 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74" y="4225222"/>
            <a:ext cx="3678460" cy="2139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6" y="2754447"/>
            <a:ext cx="2073419" cy="2764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08034" y="5519005"/>
            <a:ext cx="111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Wiki commons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07268" y="2415894"/>
            <a:ext cx="2162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Xerox Alto, 1973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01" y="3170892"/>
            <a:ext cx="2473281" cy="2293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7009" y="2415804"/>
            <a:ext cx="211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9"/>
              </a:rPr>
              <a:t>Metcalfe’s</a:t>
            </a:r>
            <a:r>
              <a:rPr lang="en-US" sz="1600" dirty="0"/>
              <a:t> original</a:t>
            </a:r>
          </a:p>
          <a:p>
            <a:r>
              <a:rPr lang="en-US" sz="1600" dirty="0">
                <a:hlinkClick r:id="rId3"/>
              </a:rPr>
              <a:t>Ethernet</a:t>
            </a:r>
            <a:r>
              <a:rPr lang="en-US" sz="1600" dirty="0"/>
              <a:t> sketch, 1973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9959" y="1772909"/>
            <a:ext cx="821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And by the Dept. of Defense’s “Arpanet” (the early internet), at DARPA . . 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14" y="2491783"/>
            <a:ext cx="2389261" cy="1791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7667" y="5294845"/>
            <a:ext cx="2872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11"/>
              </a:rPr>
              <a:t>Arpanet</a:t>
            </a:r>
            <a:r>
              <a:rPr lang="en-US" sz="1600" dirty="0"/>
              <a:t> map, 1971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2831" y="2415804"/>
            <a:ext cx="88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Laser printer, 1971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674007" y="3656322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12"/>
              </a:rPr>
              <a:t>Source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1655" y="3811610"/>
            <a:ext cx="1136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13"/>
              </a:rPr>
              <a:t>Source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45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76" y="1365614"/>
            <a:ext cx="4119990" cy="4714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18" y="1365614"/>
            <a:ext cx="3565290" cy="4833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8302" y="831675"/>
            <a:ext cx="84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5"/>
              </a:rPr>
              <a:t>A sudden disruptive breakout was triggered by a cluster of abstract innovations made by Lynn Conway at Xerox PARC . . 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211863" y="5345435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Link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8301" y="1759838"/>
            <a:ext cx="3248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7"/>
              </a:rPr>
              <a:t>Included was a set of scalable VLSI chip-layout design-rules</a:t>
            </a:r>
            <a:r>
              <a:rPr lang="en-US" b="1" dirty="0"/>
              <a:t>, </a:t>
            </a:r>
            <a:r>
              <a:rPr lang="en-US" dirty="0"/>
              <a:t>encoded as dimensionless inequality equations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8301" y="3180444"/>
            <a:ext cx="28927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These enabled digital chip designs to be digitally encoded, scaled, and reused as Moore’s law advanced . . . </a:t>
            </a:r>
          </a:p>
          <a:p>
            <a:pPr>
              <a:spcAft>
                <a:spcPts val="600"/>
              </a:spcAft>
            </a:pPr>
            <a:r>
              <a:rPr lang="en-US" dirty="0"/>
              <a:t>They also enabled chip design modules to be scaled and </a:t>
            </a:r>
            <a:r>
              <a:rPr lang="en-US" dirty="0">
                <a:hlinkClick r:id="rId8"/>
              </a:rPr>
              <a:t>open-source</a:t>
            </a:r>
            <a:r>
              <a:rPr lang="en-US" dirty="0"/>
              <a:t> shared . . .</a:t>
            </a:r>
          </a:p>
        </p:txBody>
      </p:sp>
    </p:spTree>
    <p:extLst>
      <p:ext uri="{BB962C8B-B14F-4D97-AF65-F5344CB8AC3E}">
        <p14:creationId xmlns:p14="http://schemas.microsoft.com/office/powerpoint/2010/main" val="31710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758" y="963797"/>
            <a:ext cx="9098785" cy="474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And an overall, meta-architectural, techno-social innovation: </a:t>
            </a:r>
          </a:p>
          <a:p>
            <a:r>
              <a:rPr lang="en-US" sz="800" b="1" dirty="0"/>
              <a:t>   </a:t>
            </a:r>
          </a:p>
          <a:p>
            <a:r>
              <a:rPr lang="en-US" dirty="0"/>
              <a:t>As chip lithography scaled-down according to Moore’s Law, and ever-more ever-faster transistors can be printed on individual chips as time passes, I envisioned launching the following “techno-social scripted-process”:</a:t>
            </a:r>
            <a:endParaRPr lang="en-US" b="1" dirty="0">
              <a:solidFill>
                <a:srgbClr val="FF0000"/>
              </a:solidFill>
            </a:endParaRPr>
          </a:p>
          <a:p>
            <a:pPr lvl="0">
              <a:spcAft>
                <a:spcPts val="300"/>
              </a:spcAft>
            </a:pPr>
            <a:r>
              <a:rPr lang="en-US" sz="800" b="1" dirty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lvl="0">
              <a:spcAft>
                <a:spcPts val="300"/>
              </a:spcAft>
            </a:pPr>
            <a:r>
              <a:rPr lang="en-US" b="1" dirty="0">
                <a:solidFill>
                  <a:srgbClr val="FF0000"/>
                </a:solidFill>
              </a:rPr>
              <a:t>STEP (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): </a:t>
            </a:r>
          </a:p>
          <a:p>
            <a:pPr lvl="0">
              <a:spcAft>
                <a:spcPts val="300"/>
              </a:spcAft>
            </a:pPr>
            <a:r>
              <a:rPr lang="en-US" b="1" dirty="0">
                <a:solidFill>
                  <a:srgbClr val="FF0000"/>
                </a:solidFill>
              </a:rPr>
              <a:t>  • Use design tools on current computers to </a:t>
            </a:r>
            <a:r>
              <a:rPr lang="en-US" b="1" u="sng" dirty="0">
                <a:solidFill>
                  <a:srgbClr val="FF0000"/>
                </a:solidFill>
              </a:rPr>
              <a:t>DESIGN</a:t>
            </a:r>
            <a:r>
              <a:rPr lang="en-US" b="1" dirty="0">
                <a:solidFill>
                  <a:srgbClr val="FF0000"/>
                </a:solidFill>
              </a:rPr>
              <a:t> chip-sets for more powerful computers.</a:t>
            </a:r>
          </a:p>
          <a:p>
            <a:pPr lvl="0">
              <a:spcAft>
                <a:spcPts val="300"/>
              </a:spcAft>
            </a:pPr>
            <a:r>
              <a:rPr lang="en-US" b="1" dirty="0">
                <a:solidFill>
                  <a:srgbClr val="FF0000"/>
                </a:solidFill>
              </a:rPr>
              <a:t> • </a:t>
            </a:r>
            <a:r>
              <a:rPr lang="en-US" b="1" u="sng" dirty="0">
                <a:solidFill>
                  <a:srgbClr val="FF0000"/>
                </a:solidFill>
              </a:rPr>
              <a:t>PRINT</a:t>
            </a:r>
            <a:r>
              <a:rPr lang="en-US" b="1" dirty="0">
                <a:solidFill>
                  <a:srgbClr val="FF0000"/>
                </a:solidFill>
              </a:rPr>
              <a:t> the more powerful chip-sets using foundries’ next-denser fabrication processes.</a:t>
            </a:r>
          </a:p>
          <a:p>
            <a:pPr lvl="0">
              <a:spcAft>
                <a:spcPts val="1000"/>
              </a:spcAft>
            </a:pPr>
            <a:r>
              <a:rPr lang="en-US" b="1" dirty="0">
                <a:solidFill>
                  <a:srgbClr val="FF0000"/>
                </a:solidFill>
              </a:rPr>
              <a:t> • Use some of those chip-sets to </a:t>
            </a:r>
            <a:r>
              <a:rPr lang="en-US" b="1" u="sng" dirty="0">
                <a:solidFill>
                  <a:srgbClr val="FF0000"/>
                </a:solidFill>
              </a:rPr>
              <a:t>UPDATE</a:t>
            </a:r>
            <a:r>
              <a:rPr lang="en-US" b="1" dirty="0">
                <a:solidFill>
                  <a:srgbClr val="FF0000"/>
                </a:solidFill>
              </a:rPr>
              <a:t> current computer-design computers &amp; design tools.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REPEAT (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) as STEP (i+1)</a:t>
            </a:r>
          </a:p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If ever-more engineers and design-tool builders did this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(on an expanding number of increasingly powerful computers)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the iterating techno-social expansion-process</a:t>
            </a:r>
            <a:r>
              <a:rPr lang="en-US" dirty="0"/>
              <a:t> could exploratorily and innovatively-generate ever-more, ever-more-powerful, digital systems . . . </a:t>
            </a:r>
          </a:p>
          <a:p>
            <a:r>
              <a:rPr lang="en-US" sz="2000" dirty="0"/>
              <a:t>I.e., that techno-social process could </a:t>
            </a:r>
            <a:r>
              <a:rPr lang="en-US" sz="2000" b="1" dirty="0">
                <a:hlinkClick r:id="rId4"/>
              </a:rPr>
              <a:t>exponentiate</a:t>
            </a:r>
            <a:r>
              <a:rPr lang="en-US" sz="2000" b="1" dirty="0"/>
              <a:t>!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(until Moore’s Law saturated . . . )</a:t>
            </a:r>
          </a:p>
        </p:txBody>
      </p:sp>
    </p:spTree>
    <p:extLst>
      <p:ext uri="{BB962C8B-B14F-4D97-AF65-F5344CB8AC3E}">
        <p14:creationId xmlns:p14="http://schemas.microsoft.com/office/powerpoint/2010/main" val="32864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7298" y="1382206"/>
            <a:ext cx="926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1977, to help spread the ideas, I began documenting the innovative new </a:t>
            </a:r>
          </a:p>
          <a:p>
            <a:r>
              <a:rPr lang="en-US" sz="2000" dirty="0"/>
              <a:t>VLSI chip design methods in </a:t>
            </a:r>
            <a:r>
              <a:rPr lang="en-US" sz="2000" dirty="0">
                <a:hlinkClick r:id="rId2"/>
              </a:rPr>
              <a:t>an evolving computer-edited laser-printed textbook </a:t>
            </a:r>
            <a:r>
              <a:rPr lang="en-US" sz="2000" dirty="0"/>
              <a:t> . 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45" y="4132344"/>
            <a:ext cx="2780593" cy="1564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06" y="2324641"/>
            <a:ext cx="2771220" cy="1558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44" y="2319368"/>
            <a:ext cx="2780594" cy="1564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50" y="2319368"/>
            <a:ext cx="2780593" cy="1564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06" y="4132345"/>
            <a:ext cx="2771220" cy="1558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50" y="4143539"/>
            <a:ext cx="2751317" cy="1547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4243" y="5418258"/>
            <a:ext cx="58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9"/>
              </a:rPr>
              <a:t>Link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567298" y="674320"/>
            <a:ext cx="8837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But there was a big problem: </a:t>
            </a:r>
            <a:r>
              <a:rPr lang="en-US" sz="2000" b="1" dirty="0">
                <a:solidFill>
                  <a:srgbClr val="FF0000"/>
                </a:solidFill>
              </a:rPr>
              <a:t>Where would all these engineers/programmers come from, and how would they learn to do all this?</a:t>
            </a:r>
          </a:p>
        </p:txBody>
      </p:sp>
    </p:spTree>
    <p:extLst>
      <p:ext uri="{BB962C8B-B14F-4D97-AF65-F5344CB8AC3E}">
        <p14:creationId xmlns:p14="http://schemas.microsoft.com/office/powerpoint/2010/main" val="20370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754" y="2648290"/>
            <a:ext cx="4506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That </a:t>
            </a:r>
            <a:r>
              <a:rPr lang="en-US" sz="2000" dirty="0">
                <a:hlinkClick r:id="rId3"/>
              </a:rPr>
              <a:t>computer-edited evolving book</a:t>
            </a:r>
            <a:r>
              <a:rPr lang="en-US" sz="2000" dirty="0"/>
              <a:t>, printed on PARC laser printers, became </a:t>
            </a:r>
            <a:r>
              <a:rPr lang="en-US" sz="2000" dirty="0">
                <a:hlinkClick r:id="rId4"/>
              </a:rPr>
              <a:t>the draft</a:t>
            </a:r>
            <a:r>
              <a:rPr lang="en-US" sz="2000" dirty="0"/>
              <a:t> of the seminal textbook . . 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49" y="1153854"/>
            <a:ext cx="3569674" cy="4447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9753" y="3763615"/>
            <a:ext cx="450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hlinkClick r:id="rId6"/>
              </a:rPr>
              <a:t>Introduction to VLSI Systems </a:t>
            </a:r>
            <a:endParaRPr lang="en-US" sz="2000" i="1" dirty="0"/>
          </a:p>
          <a:p>
            <a:r>
              <a:rPr lang="en-US" sz="2000" dirty="0"/>
              <a:t>by Mead and Conway, 1980.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753" y="1225189"/>
            <a:ext cx="4738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Thus using PARC’s </a:t>
            </a:r>
            <a:r>
              <a:rPr lang="en-US" sz="2000" dirty="0">
                <a:hlinkClick r:id="rId7"/>
              </a:rPr>
              <a:t>Alto</a:t>
            </a:r>
            <a:r>
              <a:rPr lang="en-US" sz="2000" dirty="0"/>
              <a:t> computers not only </a:t>
            </a:r>
          </a:p>
          <a:p>
            <a:r>
              <a:rPr lang="en-US" sz="2000" dirty="0"/>
              <a:t>to help mechanize the evolution of chip designs . . . but also to help mechanize the evolution of the design-knowledge itself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9753" y="45894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Later called “</a:t>
            </a:r>
            <a:r>
              <a:rPr lang="en-US" sz="2000" dirty="0">
                <a:solidFill>
                  <a:prstClr val="black"/>
                </a:solidFill>
                <a:hlinkClick r:id="rId6"/>
              </a:rPr>
              <a:t>the book that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hlinkClick r:id="rId6"/>
              </a:rPr>
              <a:t>changed everything</a:t>
            </a:r>
            <a:r>
              <a:rPr lang="en-US" sz="2000" dirty="0">
                <a:solidFill>
                  <a:prstClr val="black"/>
                </a:solidFill>
              </a:rPr>
              <a:t>” . . . </a:t>
            </a:r>
          </a:p>
        </p:txBody>
      </p:sp>
    </p:spTree>
    <p:extLst>
      <p:ext uri="{BB962C8B-B14F-4D97-AF65-F5344CB8AC3E}">
        <p14:creationId xmlns:p14="http://schemas.microsoft.com/office/powerpoint/2010/main" val="11438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36" y="2253465"/>
            <a:ext cx="8288199" cy="3361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39" y="970291"/>
            <a:ext cx="2956997" cy="1569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908309" y="871012"/>
            <a:ext cx="5393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introduced the new chip design methods in a special </a:t>
            </a:r>
            <a:r>
              <a:rPr lang="en-US" dirty="0">
                <a:hlinkClick r:id="rId6"/>
              </a:rPr>
              <a:t>VLSI design course at MIT</a:t>
            </a:r>
            <a:r>
              <a:rPr lang="en-US" dirty="0"/>
              <a:t> in 1978, f</a:t>
            </a:r>
            <a:r>
              <a:rPr lang="en-US" dirty="0">
                <a:hlinkClick r:id="rId7"/>
              </a:rPr>
              <a:t>ollowing the ‘script’ Charles Steinmetz used to propagate</a:t>
            </a:r>
            <a:r>
              <a:rPr lang="en-US" dirty="0"/>
              <a:t> his </a:t>
            </a:r>
            <a:r>
              <a:rPr lang="en-US" dirty="0">
                <a:hlinkClick r:id="rId8"/>
              </a:rPr>
              <a:t>revolutionary AC electricity methods</a:t>
            </a:r>
            <a:r>
              <a:rPr lang="en-US" dirty="0"/>
              <a:t> at </a:t>
            </a:r>
            <a:r>
              <a:rPr lang="en-US" dirty="0">
                <a:hlinkClick r:id="rId9"/>
              </a:rPr>
              <a:t>Union College</a:t>
            </a:r>
            <a:r>
              <a:rPr lang="en-US" dirty="0"/>
              <a:t> back in 1912.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7076" y="2786827"/>
            <a:ext cx="63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Link</a:t>
            </a:r>
            <a:endParaRPr lang="en-US" sz="1600" dirty="0"/>
          </a:p>
          <a:p>
            <a:r>
              <a:rPr lang="en-US" sz="1600" dirty="0">
                <a:hlinkClick r:id="rId4"/>
              </a:rPr>
              <a:t>Link</a:t>
            </a:r>
            <a:endParaRPr lang="en-US" sz="1600" dirty="0"/>
          </a:p>
          <a:p>
            <a:r>
              <a:rPr lang="en-US" sz="1600" dirty="0">
                <a:hlinkClick r:id="rId10"/>
              </a:rPr>
              <a:t>Link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94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2000A4-ADDA-43B1-8323-89FCC39A8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47" y="1472739"/>
            <a:ext cx="1960904" cy="29219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CE0D4F-3D9F-4416-A4DA-C3D7CFC5BC0D}"/>
              </a:ext>
            </a:extLst>
          </p:cNvPr>
          <p:cNvSpPr/>
          <p:nvPr/>
        </p:nvSpPr>
        <p:spPr>
          <a:xfrm>
            <a:off x="1767923" y="4600014"/>
            <a:ext cx="264841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1. Visualize Past Erasures of Women’s </a:t>
            </a:r>
            <a:r>
              <a:rPr lang="en-US" dirty="0"/>
              <a:t>Contributions in 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E3449-345B-49D6-A73C-4D58919FFC98}"/>
              </a:ext>
            </a:extLst>
          </p:cNvPr>
          <p:cNvSpPr/>
          <p:nvPr/>
        </p:nvSpPr>
        <p:spPr>
          <a:xfrm>
            <a:off x="4913815" y="4600014"/>
            <a:ext cx="2746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2.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‘Inside Story’ of: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 the VLSI Revolution and (b) </a:t>
            </a:r>
            <a:r>
              <a:rPr lang="en-US" dirty="0">
                <a:solidFill>
                  <a:prstClr val="black"/>
                </a:solidFill>
              </a:rPr>
              <a:t>my ‘Disappearance’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EB56C8E4-A30B-4891-8A83-C63EEC298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489" y="2294254"/>
            <a:ext cx="2100478" cy="21004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25391FB5-9238-4434-BDC6-DAE762E64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95" y="1826502"/>
            <a:ext cx="1894070" cy="2568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9B43D-075B-4967-A5F0-F86FF5514867}"/>
              </a:ext>
            </a:extLst>
          </p:cNvPr>
          <p:cNvSpPr txBox="1"/>
          <p:nvPr/>
        </p:nvSpPr>
        <p:spPr>
          <a:xfrm flipH="1">
            <a:off x="1767923" y="846878"/>
            <a:ext cx="289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Overview of Talk: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5B662-0059-42D2-AE7A-012E2E4E3832}"/>
              </a:ext>
            </a:extLst>
          </p:cNvPr>
          <p:cNvSpPr txBox="1"/>
          <p:nvPr/>
        </p:nvSpPr>
        <p:spPr>
          <a:xfrm>
            <a:off x="8157488" y="4600013"/>
            <a:ext cx="27461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Investigation Into: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 What Happened 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 Why Did It Happen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70647" y="962832"/>
            <a:ext cx="46939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Students learned chip design in the </a:t>
            </a:r>
          </a:p>
          <a:p>
            <a:r>
              <a:rPr lang="en-US" sz="2200" dirty="0"/>
              <a:t>1st half course, and did project-chip designs in the 2</a:t>
            </a:r>
            <a:r>
              <a:rPr lang="en-US" sz="2200" baseline="30000" dirty="0"/>
              <a:t>nd</a:t>
            </a:r>
            <a:r>
              <a:rPr lang="en-US" sz="2200" dirty="0"/>
              <a:t> half . . . which were </a:t>
            </a:r>
            <a:r>
              <a:rPr lang="en-US" sz="2200" dirty="0">
                <a:hlinkClick r:id="rId2"/>
              </a:rPr>
              <a:t>fabricated at HP</a:t>
            </a:r>
            <a:r>
              <a:rPr lang="en-US" sz="2200" dirty="0"/>
              <a:t> right after the course.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87" y="1092980"/>
            <a:ext cx="3371332" cy="3314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07" y="2750171"/>
            <a:ext cx="3704986" cy="2986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564573" y="4657024"/>
            <a:ext cx="4121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Among many amazing results was </a:t>
            </a:r>
          </a:p>
          <a:p>
            <a:r>
              <a:rPr lang="en-US" sz="2200" dirty="0"/>
              <a:t>a complete Lisp microprocessor designed by </a:t>
            </a:r>
            <a:r>
              <a:rPr lang="en-US" sz="2200" dirty="0">
                <a:hlinkClick r:id="rId5"/>
              </a:rPr>
              <a:t>Guy Steele </a:t>
            </a:r>
            <a:r>
              <a:rPr lang="en-US" sz="2200" dirty="0"/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17640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72" y="1836027"/>
            <a:ext cx="2861202" cy="3633728"/>
          </a:xfrm>
          <a:ln>
            <a:solidFill>
              <a:schemeClr val="accent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32" y="851519"/>
            <a:ext cx="3449539" cy="4614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3552" y="743680"/>
            <a:ext cx="399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Map and photomicrograph</a:t>
            </a:r>
            <a:r>
              <a:rPr lang="en-US" sz="2000" dirty="0"/>
              <a:t> </a:t>
            </a:r>
          </a:p>
          <a:p>
            <a:r>
              <a:rPr lang="en-US" sz="2000" dirty="0"/>
              <a:t>of the 19 student projects on </a:t>
            </a:r>
          </a:p>
          <a:p>
            <a:r>
              <a:rPr lang="en-US" sz="2000" dirty="0"/>
              <a:t>the MIT’78 ‘</a:t>
            </a:r>
            <a:r>
              <a:rPr lang="en-US" sz="2000" dirty="0" err="1"/>
              <a:t>MultiProject</a:t>
            </a:r>
            <a:r>
              <a:rPr lang="en-US" sz="2000" dirty="0"/>
              <a:t>’ Chip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3552" y="5542273"/>
            <a:ext cx="727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more about the </a:t>
            </a:r>
            <a:r>
              <a:rPr lang="en-US" sz="2000" dirty="0">
                <a:hlinkClick r:id="rId5"/>
              </a:rPr>
              <a:t>MIT’78 course</a:t>
            </a:r>
            <a:r>
              <a:rPr lang="en-US" sz="2000" dirty="0"/>
              <a:t>, see </a:t>
            </a:r>
            <a:r>
              <a:rPr lang="en-US" sz="2000" dirty="0">
                <a:hlinkClick r:id="rId6"/>
              </a:rPr>
              <a:t>Lynn’s “MIT Reminiscences”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363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4140" y="904125"/>
            <a:ext cx="877413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The MIT’78 course stunned various top folks across Silicon Valley . . . </a:t>
            </a:r>
          </a:p>
          <a:p>
            <a:r>
              <a:rPr lang="en-US" sz="1900" dirty="0"/>
              <a:t>Until then chip design had been mysterious, only grasped by a few computer engineers working for chip manufacturers . . thus having inside access to the “printing plants” . . .</a:t>
            </a:r>
          </a:p>
          <a:p>
            <a:endParaRPr lang="en-US" sz="1000" dirty="0"/>
          </a:p>
          <a:p>
            <a:r>
              <a:rPr lang="en-US" sz="1900" b="1" dirty="0"/>
              <a:t>Many other top research universities wanted to offer “MIT-like” courses. But how? </a:t>
            </a:r>
          </a:p>
          <a:p>
            <a:endParaRPr lang="en-US" sz="1000" dirty="0"/>
          </a:p>
          <a:p>
            <a:r>
              <a:rPr lang="en-US" sz="1900" dirty="0">
                <a:solidFill>
                  <a:srgbClr val="FF0000"/>
                </a:solidFill>
              </a:rPr>
              <a:t>After intensive pondering, I grasped </a:t>
            </a:r>
            <a:r>
              <a:rPr lang="en-US" sz="1900" dirty="0">
                <a:solidFill>
                  <a:srgbClr val="FF0000"/>
                </a:solidFill>
                <a:hlinkClick r:id="rId2"/>
              </a:rPr>
              <a:t>the answer</a:t>
            </a:r>
            <a:r>
              <a:rPr lang="en-US" sz="1900" dirty="0">
                <a:solidFill>
                  <a:srgbClr val="FF0000"/>
                </a:solidFill>
              </a:rPr>
              <a:t>:  Try to rerun the MIT’78 course at a dozen research universities . . . using my MIT lecture notes to keep everything in sync. 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sz="1900" b="1" dirty="0"/>
              <a:t>But how to “print” all the student project chips?</a:t>
            </a:r>
          </a:p>
          <a:p>
            <a:endParaRPr lang="en-US" sz="1000" b="1" dirty="0"/>
          </a:p>
          <a:p>
            <a:r>
              <a:rPr lang="en-US" sz="1900" dirty="0">
                <a:solidFill>
                  <a:srgbClr val="FF0000"/>
                </a:solidFill>
              </a:rPr>
              <a:t>I suddenly </a:t>
            </a:r>
            <a:r>
              <a:rPr lang="en-US" sz="1900" dirty="0">
                <a:solidFill>
                  <a:srgbClr val="FF0000"/>
                </a:solidFill>
                <a:hlinkClick r:id="rId2"/>
              </a:rPr>
              <a:t>envisioned the idea of</a:t>
            </a:r>
            <a:r>
              <a:rPr lang="en-US" sz="1900" dirty="0">
                <a:solidFill>
                  <a:srgbClr val="FF0000"/>
                </a:solidFill>
              </a:rPr>
              <a:t> (what’s now called) an “</a:t>
            </a:r>
            <a:r>
              <a:rPr lang="en-US" sz="1900" dirty="0">
                <a:solidFill>
                  <a:srgbClr val="FF0000"/>
                </a:solidFill>
                <a:hlinkClick r:id="rId3"/>
              </a:rPr>
              <a:t>e-commerce system</a:t>
            </a:r>
            <a:r>
              <a:rPr lang="en-US" sz="1900" dirty="0">
                <a:solidFill>
                  <a:srgbClr val="FF0000"/>
                </a:solidFill>
              </a:rPr>
              <a:t>” enabling student design files to be remotely submitted via the Arpanet to a “server” at PARC .</a:t>
            </a:r>
          </a:p>
          <a:p>
            <a:endParaRPr lang="en-US" sz="1000" dirty="0"/>
          </a:p>
          <a:p>
            <a:r>
              <a:rPr lang="en-US" sz="1900" dirty="0"/>
              <a:t>That server would run software to pack designs into multi-project chips (like composing the print-files for a magazine, using remotely-submitted articles) . . .</a:t>
            </a:r>
          </a:p>
          <a:p>
            <a:endParaRPr lang="en-US" sz="1000" dirty="0"/>
          </a:p>
          <a:p>
            <a:r>
              <a:rPr lang="en-US" sz="1900" dirty="0"/>
              <a:t>We’d then “print” the MPC’s again at HP Labs (</a:t>
            </a:r>
            <a:r>
              <a:rPr lang="en-US" sz="1900" dirty="0">
                <a:hlinkClick r:id="rId4"/>
              </a:rPr>
              <a:t>where my colleague Pat Castro had prototyped the first “silicon foundry”</a:t>
            </a:r>
            <a:r>
              <a:rPr lang="en-US" sz="1900" dirty="0"/>
              <a:t>), and quickly return the chips to students.</a:t>
            </a:r>
          </a:p>
        </p:txBody>
      </p:sp>
    </p:spTree>
    <p:extLst>
      <p:ext uri="{BB962C8B-B14F-4D97-AF65-F5344CB8AC3E}">
        <p14:creationId xmlns:p14="http://schemas.microsoft.com/office/powerpoint/2010/main" val="38743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8391" y="734327"/>
            <a:ext cx="101421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In the fall of 1979, I covertly-orchestrated a huge “Arpanet happening” (</a:t>
            </a:r>
            <a:r>
              <a:rPr lang="en-US" sz="1900" b="1" dirty="0">
                <a:hlinkClick r:id="rId3"/>
              </a:rPr>
              <a:t>MPC79</a:t>
            </a:r>
            <a:r>
              <a:rPr lang="en-US" sz="1900" b="1" dirty="0"/>
              <a:t>)* . . . </a:t>
            </a:r>
          </a:p>
          <a:p>
            <a:r>
              <a:rPr lang="en-US" sz="1900" b="1" dirty="0"/>
              <a:t>involving 129 budding VLSI-designers in Mead-Conway courses at 12 research-universities: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8391" y="5261899"/>
            <a:ext cx="543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*The MPC Adventures:  Experiences with the Generation of VLSI Design </a:t>
            </a:r>
          </a:p>
          <a:p>
            <a:r>
              <a:rPr lang="en-US" sz="1400" dirty="0">
                <a:hlinkClick r:id="rId3"/>
              </a:rPr>
              <a:t>and Implementation Methodologies, L. Conway, Xerox PARC, 1981</a:t>
            </a:r>
            <a:r>
              <a:rPr lang="en-US" sz="1400" dirty="0"/>
              <a:t> (</a:t>
            </a:r>
            <a:r>
              <a:rPr lang="en-US" sz="1400" dirty="0">
                <a:hlinkClick r:id="rId4"/>
              </a:rPr>
              <a:t>PDF</a:t>
            </a:r>
            <a:r>
              <a:rPr lang="en-US" sz="1400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1" y="1596101"/>
            <a:ext cx="5396724" cy="3415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54" y="1560542"/>
            <a:ext cx="3609055" cy="44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4" y="1042424"/>
            <a:ext cx="4516231" cy="3539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8439" y="1085791"/>
            <a:ext cx="539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MPC79</a:t>
            </a:r>
            <a:r>
              <a:rPr lang="en-US" dirty="0"/>
              <a:t> provided a large-scale demonstration and validation of the VLSI design methods, design courses, design tools and e-commerce infrastructure.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0383" y="5196981"/>
            <a:ext cx="4642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>
                <a:hlinkClick r:id="rId5"/>
              </a:rPr>
              <a:t>The MPC Adventures</a:t>
            </a:r>
            <a:r>
              <a:rPr lang="en-US" sz="1200" dirty="0"/>
              <a:t>* (Lynn Conway, 1981, p. 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8437" y="3864664"/>
            <a:ext cx="531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1982-83, Mead-Conway VLSI design courses were</a:t>
            </a:r>
          </a:p>
          <a:p>
            <a:r>
              <a:rPr lang="en-US" dirty="0"/>
              <a:t>being offered </a:t>
            </a:r>
            <a:r>
              <a:rPr lang="en-US" dirty="0">
                <a:hlinkClick r:id="rId6"/>
              </a:rPr>
              <a:t>at 113 universities all around the world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8437" y="4561604"/>
            <a:ext cx="4971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was an early experimental-exploration of emergent </a:t>
            </a:r>
            <a:r>
              <a:rPr lang="en-US" dirty="0">
                <a:hlinkClick r:id="rId7"/>
              </a:rPr>
              <a:t>techno-social system-dynamics</a:t>
            </a:r>
            <a:r>
              <a:rPr lang="en-US" dirty="0"/>
              <a:t> in a </a:t>
            </a:r>
          </a:p>
          <a:p>
            <a:r>
              <a:rPr lang="en-US" dirty="0"/>
              <a:t>field now becoming known as “</a:t>
            </a:r>
            <a:r>
              <a:rPr lang="en-US" dirty="0">
                <a:hlinkClick r:id="rId8"/>
              </a:rPr>
              <a:t>social physics</a:t>
            </a:r>
            <a:r>
              <a:rPr lang="en-US" dirty="0"/>
              <a:t>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0383" y="4673761"/>
            <a:ext cx="370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*Figure 8. The Joint Evolution of the Multi-Level </a:t>
            </a:r>
          </a:p>
          <a:p>
            <a:r>
              <a:rPr lang="en-US" sz="1400" dirty="0"/>
              <a:t>Cluster of Techno-Social Systems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1C8DC3-213B-44B1-879B-89AE2035491D}"/>
              </a:ext>
            </a:extLst>
          </p:cNvPr>
          <p:cNvSpPr/>
          <p:nvPr/>
        </p:nvSpPr>
        <p:spPr>
          <a:xfrm>
            <a:off x="1418437" y="2059729"/>
            <a:ext cx="5129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also triggered </a:t>
            </a:r>
            <a:r>
              <a:rPr lang="en-US" dirty="0">
                <a:hlinkClick r:id="rId9"/>
              </a:rPr>
              <a:t>synchronized</a:t>
            </a:r>
            <a:r>
              <a:rPr lang="en-US" dirty="0"/>
              <a:t> ‘cyclic gain’ in and exponentiation of the budding VLSI design techno-social ecosystem . . . composed of new tribes of VLSI instructors, designers, design tool builders, digital infrastructure providers, fabricators and their collectively </a:t>
            </a:r>
            <a:r>
              <a:rPr lang="en-US" dirty="0">
                <a:hlinkClick r:id="rId10"/>
              </a:rPr>
              <a:t>entangled</a:t>
            </a:r>
            <a:r>
              <a:rPr lang="en-US" dirty="0"/>
              <a:t> artifacts.</a:t>
            </a:r>
          </a:p>
        </p:txBody>
      </p:sp>
    </p:spTree>
    <p:extLst>
      <p:ext uri="{BB962C8B-B14F-4D97-AF65-F5344CB8AC3E}">
        <p14:creationId xmlns:p14="http://schemas.microsoft.com/office/powerpoint/2010/main" val="37812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/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1" y="565425"/>
            <a:ext cx="2657080" cy="1451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64" y="832283"/>
            <a:ext cx="3118207" cy="2086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44" y="1036573"/>
            <a:ext cx="2814004" cy="376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4" y="1291314"/>
            <a:ext cx="3590900" cy="52723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80217" y="228359"/>
            <a:ext cx="80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1976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0946" y="667241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1978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94866" y="921982"/>
            <a:ext cx="78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1979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0217" y="5447450"/>
            <a:ext cx="676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800" dirty="0"/>
              <a:t>’79: Launching the VLSI </a:t>
            </a:r>
            <a:r>
              <a:rPr lang="en-US" sz="2800" dirty="0">
                <a:hlinkClick r:id="rId7"/>
              </a:rPr>
              <a:t>courses via MPC79</a:t>
            </a:r>
            <a:r>
              <a:rPr lang="en-US" sz="2800" dirty="0"/>
              <a:t>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9667" y="438698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1"/>
              </a:rPr>
              <a:t>1977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217" y="3852972"/>
            <a:ext cx="3872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0"/>
              </a:spcAft>
            </a:pPr>
            <a:r>
              <a:rPr lang="en-US" dirty="0"/>
              <a:t>’76: How to cope with VLSI </a:t>
            </a:r>
            <a:r>
              <a:rPr lang="en-US" dirty="0">
                <a:hlinkClick r:id="rId9"/>
              </a:rPr>
              <a:t>complexity</a:t>
            </a:r>
            <a:r>
              <a:rPr lang="en-US" dirty="0"/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8125" y="4282464"/>
            <a:ext cx="4362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000" dirty="0"/>
              <a:t>’77: Inventing scalable VLSI </a:t>
            </a:r>
            <a:r>
              <a:rPr lang="en-US" sz="2000" dirty="0">
                <a:hlinkClick r:id="rId11"/>
              </a:rPr>
              <a:t>design rules</a:t>
            </a:r>
            <a:r>
              <a:rPr lang="en-US" sz="2000" dirty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125" y="4790939"/>
            <a:ext cx="56380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600" dirty="0"/>
              <a:t>’78: Launching the VLSI </a:t>
            </a:r>
            <a:r>
              <a:rPr lang="en-US" sz="2600" dirty="0">
                <a:hlinkClick r:id="rId10"/>
              </a:rPr>
              <a:t>methods at MIT</a:t>
            </a:r>
            <a:r>
              <a:rPr lang="en-US" sz="2600" dirty="0"/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0217" y="3044947"/>
            <a:ext cx="48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12"/>
              </a:rPr>
              <a:t>Visualizing the </a:t>
            </a:r>
            <a:r>
              <a:rPr lang="en-US" sz="2000" b="1" dirty="0" err="1">
                <a:hlinkClick r:id="rId12"/>
              </a:rPr>
              <a:t>exponentiating</a:t>
            </a:r>
            <a:r>
              <a:rPr lang="en-US" sz="2000" b="1" dirty="0">
                <a:hlinkClick r:id="rId12"/>
              </a:rPr>
              <a:t> </a:t>
            </a:r>
          </a:p>
          <a:p>
            <a:r>
              <a:rPr lang="en-US" sz="2000" b="1" dirty="0">
                <a:hlinkClick r:id="rId12"/>
              </a:rPr>
              <a:t>wave of VLSI innovation </a:t>
            </a:r>
            <a:r>
              <a:rPr lang="en-US" sz="2000" b="1" dirty="0"/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33303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6058" y="4532589"/>
            <a:ext cx="3859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Starting with </a:t>
            </a:r>
            <a:r>
              <a:rPr lang="en-US" sz="2000" dirty="0">
                <a:hlinkClick r:id="rId2"/>
              </a:rPr>
              <a:t>several thousand</a:t>
            </a:r>
            <a:r>
              <a:rPr lang="en-US" sz="2000" dirty="0"/>
              <a:t> in 1971, the number of transistors on </a:t>
            </a:r>
          </a:p>
          <a:p>
            <a:r>
              <a:rPr lang="en-US" sz="2000" dirty="0"/>
              <a:t>a chip passed one million by 1991, and passed </a:t>
            </a:r>
            <a:r>
              <a:rPr lang="en-US" sz="2000" dirty="0">
                <a:hlinkClick r:id="rId2"/>
              </a:rPr>
              <a:t>several billion</a:t>
            </a:r>
            <a:r>
              <a:rPr lang="en-US" sz="2000" dirty="0"/>
              <a:t> by 2011!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6058" y="792105"/>
            <a:ext cx="31959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Over the past 40 years or so, </a:t>
            </a:r>
            <a:r>
              <a:rPr lang="en-US" sz="2200" dirty="0">
                <a:hlinkClick r:id="rId3"/>
              </a:rPr>
              <a:t>Moore’s Law </a:t>
            </a:r>
            <a:r>
              <a:rPr lang="en-US" sz="2200" dirty="0"/>
              <a:t>stayed on track all the way: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6" y="1983767"/>
            <a:ext cx="2661011" cy="2465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0463" y="3158967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N(t)/N(0) = 2^(t/2)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955" y="2120130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9845" y="3487458"/>
            <a:ext cx="91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N(0), </a:t>
            </a:r>
            <a:r>
              <a:rPr lang="en-US" dirty="0"/>
              <a:t>t</a:t>
            </a:r>
            <a:r>
              <a:rPr lang="en-US" sz="1400" dirty="0"/>
              <a:t>(0)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7468" y="2652022"/>
            <a:ext cx="158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(exponential function</a:t>
            </a:r>
          </a:p>
          <a:p>
            <a:r>
              <a:rPr lang="en-US" sz="1200" dirty="0"/>
              <a:t> with t in years)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56" y="564991"/>
            <a:ext cx="5853915" cy="5975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0777" y="2120130"/>
            <a:ext cx="185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(exponential function </a:t>
            </a:r>
          </a:p>
          <a:p>
            <a:r>
              <a:rPr lang="en-US" sz="1200" dirty="0"/>
              <a:t>graphed on log scale)</a:t>
            </a:r>
          </a:p>
        </p:txBody>
      </p:sp>
    </p:spTree>
    <p:extLst>
      <p:ext uri="{BB962C8B-B14F-4D97-AF65-F5344CB8AC3E}">
        <p14:creationId xmlns:p14="http://schemas.microsoft.com/office/powerpoint/2010/main" val="30284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13" y="1059581"/>
            <a:ext cx="8646478" cy="47681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66446" y="572616"/>
            <a:ext cx="968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Exponentiation! Visualizing the </a:t>
            </a:r>
            <a:r>
              <a:rPr lang="en-US" sz="2000" i="1" dirty="0"/>
              <a:t>compounding of techno-social-system “interest” </a:t>
            </a:r>
            <a:r>
              <a:rPr lang="en-US" sz="2000" dirty="0"/>
              <a:t>. . 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9608" y="5914633"/>
            <a:ext cx="763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202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136" y="795775"/>
            <a:ext cx="906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2(b). Let’s now go back and follow high-tech community reactions </a:t>
            </a:r>
          </a:p>
          <a:p>
            <a:pPr algn="ctr"/>
            <a:r>
              <a:rPr lang="en-US" sz="2200" dirty="0"/>
              <a:t>to the “Mead-Conway” innovations over the ensuing decades: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28" y="1648037"/>
            <a:ext cx="7298879" cy="41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439" y="612974"/>
            <a:ext cx="48338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By ’81 key people sensed ‘something significant’ </a:t>
            </a:r>
          </a:p>
          <a:p>
            <a:r>
              <a:rPr lang="en-US" b="1" dirty="0"/>
              <a:t>had happened, and Mead &amp; Conway began </a:t>
            </a:r>
          </a:p>
          <a:p>
            <a:r>
              <a:rPr lang="en-US" b="1" dirty="0"/>
              <a:t>receiving major recognition during the 1980s:</a:t>
            </a:r>
            <a:endParaRPr lang="en-US" b="1" i="1" dirty="0"/>
          </a:p>
          <a:p>
            <a:endParaRPr lang="en-US" sz="1200" i="1" dirty="0"/>
          </a:p>
          <a:p>
            <a:r>
              <a:rPr lang="en-US" i="1" dirty="0">
                <a:hlinkClick r:id="rId2"/>
              </a:rPr>
              <a:t>Electronics</a:t>
            </a:r>
            <a:r>
              <a:rPr lang="en-US" dirty="0">
                <a:hlinkClick r:id="rId2"/>
              </a:rPr>
              <a:t> Award for Achievement ‘81 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6" y="2034670"/>
            <a:ext cx="2766611" cy="3739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017027" y="612974"/>
            <a:ext cx="3856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Pender Award, Moore School ‘84</a:t>
            </a:r>
            <a:endParaRPr lang="en-US" dirty="0"/>
          </a:p>
          <a:p>
            <a:r>
              <a:rPr lang="en-US" dirty="0">
                <a:hlinkClick r:id="rId5"/>
              </a:rPr>
              <a:t>Wetherill Medal, Franklin Institute ’85</a:t>
            </a:r>
            <a:endParaRPr lang="en-US" dirty="0"/>
          </a:p>
          <a:p>
            <a:r>
              <a:rPr lang="en-US" dirty="0">
                <a:hlinkClick r:id="rId6"/>
              </a:rPr>
              <a:t>NAE, Mead ‘84</a:t>
            </a:r>
            <a:endParaRPr lang="en-US" dirty="0"/>
          </a:p>
          <a:p>
            <a:r>
              <a:rPr lang="en-US" dirty="0">
                <a:hlinkClick r:id="rId7"/>
              </a:rPr>
              <a:t>NAE, Conway ‘89</a:t>
            </a:r>
            <a:r>
              <a:rPr lang="en-US" dirty="0"/>
              <a:t>. . 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02" y="2034670"/>
            <a:ext cx="5542565" cy="3733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87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843" y="915783"/>
            <a:ext cx="8506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1. Let’s first examine history’s treatment of women’s contributions in STEM . . .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73" y="1588788"/>
            <a:ext cx="6927873" cy="3895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61597" y="5536116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Link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701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9723" y="1150206"/>
            <a:ext cx="72575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However, from ‘89 on through the ‘00s, Mead received increasingly </a:t>
            </a:r>
          </a:p>
          <a:p>
            <a:r>
              <a:rPr lang="en-US" sz="2000" b="1" dirty="0"/>
              <a:t>major recognitions, while Conway’s role was erased*: </a:t>
            </a:r>
          </a:p>
          <a:p>
            <a:endParaRPr lang="en-US" sz="1400" dirty="0"/>
          </a:p>
          <a:p>
            <a:r>
              <a:rPr lang="en-US" dirty="0">
                <a:hlinkClick r:id="rId2"/>
              </a:rPr>
              <a:t>NAS ‘89</a:t>
            </a:r>
            <a:endParaRPr lang="en-US" dirty="0"/>
          </a:p>
          <a:p>
            <a:r>
              <a:rPr lang="en-US" dirty="0">
                <a:hlinkClick r:id="rId3"/>
              </a:rPr>
              <a:t>American Academy of Arts and Sciences ‘91</a:t>
            </a:r>
            <a:endParaRPr lang="en-US" dirty="0"/>
          </a:p>
          <a:p>
            <a:r>
              <a:rPr lang="en-US" dirty="0">
                <a:hlinkClick r:id="rId4"/>
              </a:rPr>
              <a:t>EDAC Phil Kaufman Award ‘96</a:t>
            </a:r>
            <a:endParaRPr lang="en-US" dirty="0"/>
          </a:p>
          <a:p>
            <a:r>
              <a:rPr lang="en-US" dirty="0">
                <a:hlinkClick r:id="rId5"/>
              </a:rPr>
              <a:t>IEEE John Von </a:t>
            </a:r>
            <a:r>
              <a:rPr lang="en-US" dirty="0" err="1">
                <a:hlinkClick r:id="rId5"/>
              </a:rPr>
              <a:t>Neuman</a:t>
            </a:r>
            <a:r>
              <a:rPr lang="en-US" dirty="0">
                <a:hlinkClick r:id="rId5"/>
              </a:rPr>
              <a:t> Medal ‘96</a:t>
            </a:r>
            <a:endParaRPr lang="en-US" dirty="0"/>
          </a:p>
          <a:p>
            <a:r>
              <a:rPr lang="en-US" dirty="0">
                <a:hlinkClick r:id="rId6"/>
              </a:rPr>
              <a:t>ACM Allen Newell Award ‘97</a:t>
            </a:r>
            <a:endParaRPr lang="en-US" dirty="0"/>
          </a:p>
          <a:p>
            <a:r>
              <a:rPr lang="en-US" dirty="0">
                <a:hlinkClick r:id="rId7"/>
              </a:rPr>
              <a:t>MIT </a:t>
            </a:r>
            <a:r>
              <a:rPr lang="en-US" dirty="0" err="1">
                <a:hlinkClick r:id="rId7"/>
              </a:rPr>
              <a:t>Lemelson</a:t>
            </a:r>
            <a:r>
              <a:rPr lang="en-US" dirty="0">
                <a:hlinkClick r:id="rId7"/>
              </a:rPr>
              <a:t> Award ‘99 ($500,000)</a:t>
            </a:r>
            <a:endParaRPr lang="en-US" dirty="0"/>
          </a:p>
          <a:p>
            <a:r>
              <a:rPr lang="en-US" dirty="0">
                <a:hlinkClick r:id="rId8"/>
              </a:rPr>
              <a:t>Fellow Award, Computer History Museum ‘02</a:t>
            </a:r>
            <a:endParaRPr lang="en-US" dirty="0"/>
          </a:p>
          <a:p>
            <a:r>
              <a:rPr lang="en-US" dirty="0">
                <a:hlinkClick r:id="rId9"/>
              </a:rPr>
              <a:t>National Medal of Technology ‘02</a:t>
            </a:r>
            <a:endParaRPr lang="en-US" dirty="0"/>
          </a:p>
          <a:p>
            <a:r>
              <a:rPr lang="en-US" dirty="0">
                <a:hlinkClick r:id="rId10"/>
              </a:rPr>
              <a:t>NAE Founders Award ‘03</a:t>
            </a:r>
            <a:endParaRPr lang="en-US" dirty="0"/>
          </a:p>
          <a:p>
            <a:r>
              <a:rPr lang="en-US" dirty="0">
                <a:hlinkClick r:id="rId11"/>
              </a:rPr>
              <a:t>Inventors Hall of Fame, at Computer History Museum Gala ‘09</a:t>
            </a:r>
            <a:endParaRPr lang="en-US" dirty="0"/>
          </a:p>
          <a:p>
            <a:endParaRPr lang="en-US" sz="2000" dirty="0"/>
          </a:p>
          <a:p>
            <a:r>
              <a:rPr lang="en-US" b="1" i="1" dirty="0"/>
              <a:t>*Most of these awards were for innovations that were solely Conway’s</a:t>
            </a:r>
          </a:p>
        </p:txBody>
      </p:sp>
    </p:spTree>
    <p:extLst>
      <p:ext uri="{BB962C8B-B14F-4D97-AF65-F5344CB8AC3E}">
        <p14:creationId xmlns:p14="http://schemas.microsoft.com/office/powerpoint/2010/main" val="1785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897" y="1230897"/>
            <a:ext cx="9502241" cy="47024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Chip inventors getting their due at Hall of Fame induction</a:t>
            </a:r>
            <a:endParaRPr lang="en-US" sz="2800" b="1" kern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Mike Cassidy</a:t>
            </a:r>
            <a:r>
              <a:rPr lang="en-US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San Jose Mercury News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Apr. 30, 2009 --The 50th birthday celebration of the integrated circuit kicks off in Silicon Valley this weekend, and frankly, I'm a little overwhelmed . . . 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Saturday night, the National Inventors Hall of Fame is inducting this year's class. The sold-out ceremony (at the Computer History Museum) is in Silicon Valley for the first time, because the Ohio-based hall is honoring 15 who are responsible for breakthroughs in semiconductor technology -- the technology that put the "silicon" in Silicon Valley . . . In a way, it's as if the valley's founding fathers are coming together to be honored in person and posthumously.</a:t>
            </a:r>
            <a:b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Inductees Gordon Moore, co-founder of Intel and namesake of Moore's Law, and Carver Mead, chip design pioneer and all-around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brainiac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will be at the ceremony. So will lifetime achievement honoree Andy Grove, Intel's former CEO . . .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897" y="724608"/>
            <a:ext cx="5190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As a result, by 2009 the erasure was complete:</a:t>
            </a:r>
          </a:p>
        </p:txBody>
      </p:sp>
    </p:spTree>
    <p:extLst>
      <p:ext uri="{BB962C8B-B14F-4D97-AF65-F5344CB8AC3E}">
        <p14:creationId xmlns:p14="http://schemas.microsoft.com/office/powerpoint/2010/main" val="3332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64" y="1113737"/>
            <a:ext cx="2822787" cy="4151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56" y="1113738"/>
            <a:ext cx="5854926" cy="4151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156634" y="5217091"/>
            <a:ext cx="2941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San Jose Mercury News April 30,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5863" y="564912"/>
            <a:ext cx="774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With Andy Grove, Gordon Moore and Carver Mead taking center stage: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1134" y="5558398"/>
            <a:ext cx="771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 only was Lynn Conway not invited, she didn’t even know it was happening!</a:t>
            </a:r>
          </a:p>
          <a:p>
            <a:r>
              <a:rPr lang="en-US" b="1" dirty="0"/>
              <a:t>Hmm . . . Reminds us of the Apple Macintosh story, eh?</a:t>
            </a:r>
          </a:p>
        </p:txBody>
      </p:sp>
    </p:spTree>
    <p:extLst>
      <p:ext uri="{BB962C8B-B14F-4D97-AF65-F5344CB8AC3E}">
        <p14:creationId xmlns:p14="http://schemas.microsoft.com/office/powerpoint/2010/main" val="19296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075" y="718529"/>
            <a:ext cx="6986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3. My investigations into and reporting on what happened</a:t>
            </a:r>
            <a:r>
              <a:rPr lang="en-US" sz="2000" dirty="0"/>
              <a:t>, </a:t>
            </a:r>
          </a:p>
          <a:p>
            <a:pPr algn="ctr"/>
            <a:r>
              <a:rPr lang="en-US" sz="2000" dirty="0"/>
              <a:t>hoping to regain some of my legacy along the way . . .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5" y="1614244"/>
            <a:ext cx="7255549" cy="4079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9703" y="5693500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Link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7686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4613" y="3871576"/>
            <a:ext cx="525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That led me to write and publish my </a:t>
            </a:r>
            <a:r>
              <a:rPr lang="en-US" sz="1900" dirty="0"/>
              <a:t>“</a:t>
            </a:r>
            <a:r>
              <a:rPr lang="en-US" sz="1900" dirty="0">
                <a:hlinkClick r:id="rId2"/>
              </a:rPr>
              <a:t>Reminiscences of the VLSI Revolution</a:t>
            </a:r>
            <a:r>
              <a:rPr lang="en-US" sz="1900" dirty="0"/>
              <a:t>” in the</a:t>
            </a:r>
          </a:p>
          <a:p>
            <a:r>
              <a:rPr lang="en-US" sz="2000" dirty="0"/>
              <a:t>Fall 2012 IEEE </a:t>
            </a:r>
            <a:r>
              <a:rPr lang="en-US" sz="2000" i="1" dirty="0"/>
              <a:t>Solid State Circuits Magazine</a:t>
            </a:r>
            <a:r>
              <a:rPr lang="en-US" sz="2000" dirty="0"/>
              <a:t>. 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8" y="744024"/>
            <a:ext cx="3834154" cy="5198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614" y="2186641"/>
            <a:ext cx="4873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story of my recent investigations is quite a saga, yet to be fully told . . 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4612" y="5029627"/>
            <a:ext cx="4829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hlinkClick r:id="rId4"/>
              </a:rPr>
              <a:t>first time in decades I’d come forward</a:t>
            </a:r>
            <a:r>
              <a:rPr lang="en-US" sz="2000" dirty="0"/>
              <a:t> </a:t>
            </a:r>
          </a:p>
          <a:p>
            <a:r>
              <a:rPr lang="en-US" sz="2000" dirty="0"/>
              <a:t>and begun </a:t>
            </a:r>
            <a:r>
              <a:rPr lang="en-US" sz="2000" dirty="0">
                <a:hlinkClick r:id="rId5"/>
              </a:rPr>
              <a:t>telling the story</a:t>
            </a:r>
            <a:r>
              <a:rPr lang="en-US" sz="2000" dirty="0"/>
              <a:t> . 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4613" y="3027865"/>
            <a:ext cx="3869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Along the way I uncovered all sorts </a:t>
            </a:r>
          </a:p>
          <a:p>
            <a:r>
              <a:rPr lang="en-US" sz="2000" dirty="0"/>
              <a:t>of fascinating data and evidence.</a:t>
            </a:r>
          </a:p>
        </p:txBody>
      </p:sp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B16AE2D3-E515-4F48-94A3-9DC370250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1289" y="744024"/>
            <a:ext cx="1265768" cy="12657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99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7DC79-2002-405F-B8C2-E27572691536}"/>
              </a:ext>
            </a:extLst>
          </p:cNvPr>
          <p:cNvSpPr txBox="1"/>
          <p:nvPr/>
        </p:nvSpPr>
        <p:spPr>
          <a:xfrm>
            <a:off x="1480022" y="1358876"/>
            <a:ext cx="9403952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also began to visualize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my transgender journey affected my role in the revolution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I’d been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fired from my research position at IBM during my transition back in 1968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restarted my career all over again in “stealth mode”, in a covert new identity.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ising from contract programmer, to computer architect at Memorex, to working at Xerox PARC,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lived like a foreign spy in my own country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 Always looking over my shoulder, terrified I’d be outed and lose my career again.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5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wanting to call attention to myself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used “tradecraft” I’d learned during my transition to covertly make things happen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staying hidden behind the scenes.  </a:t>
            </a: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now my reminiscences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finally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triggering my reappearance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30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907" y="901209"/>
            <a:ext cx="73647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Links re my investigation to understand 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what happened, and to reclaim my life-legacy:</a:t>
            </a:r>
          </a:p>
          <a:p>
            <a:pPr>
              <a:spcAft>
                <a:spcPts val="400"/>
              </a:spcAft>
            </a:pPr>
            <a:r>
              <a:rPr lang="en-US" dirty="0">
                <a:hlinkClick r:id="rId2"/>
              </a:rPr>
              <a:t>Compilation of the VLSI Archive, 2009-2012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3"/>
              </a:rPr>
              <a:t>Publication of my IBM-ACS Reminiscences, 2011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4"/>
              </a:rPr>
              <a:t>Publication of my VLSI Reminiscences, 2012</a:t>
            </a:r>
            <a:endParaRPr lang="en-US" dirty="0"/>
          </a:p>
          <a:p>
            <a:pPr>
              <a:spcAft>
                <a:spcPts val="2400"/>
              </a:spcAft>
            </a:pPr>
            <a:r>
              <a:rPr lang="en-US" dirty="0">
                <a:hlinkClick r:id="rId5"/>
              </a:rPr>
              <a:t>Publication of my MIT Reminiscences, 2014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000" b="1" dirty="0"/>
              <a:t>Evidence that “the paradigm is shifting”:</a:t>
            </a:r>
          </a:p>
          <a:p>
            <a:pPr>
              <a:spcAft>
                <a:spcPts val="400"/>
              </a:spcAft>
            </a:pPr>
            <a:r>
              <a:rPr lang="en-US" dirty="0">
                <a:hlinkClick r:id="rId6"/>
              </a:rPr>
              <a:t>Hall of Fellows, Computer History Museum, 2014</a:t>
            </a:r>
            <a:endParaRPr lang="en-US" dirty="0">
              <a:hlinkClick r:id="rId7"/>
            </a:endParaRPr>
          </a:p>
          <a:p>
            <a:pPr>
              <a:spcAft>
                <a:spcPts val="400"/>
              </a:spcAft>
            </a:pPr>
            <a:r>
              <a:rPr lang="en-US" dirty="0">
                <a:hlinkClick r:id="rId7"/>
              </a:rPr>
              <a:t>Honorary Doctorate, Illinois Institute of Technology, 2014</a:t>
            </a:r>
          </a:p>
          <a:p>
            <a:pPr>
              <a:spcAft>
                <a:spcPts val="400"/>
              </a:spcAft>
            </a:pPr>
            <a:r>
              <a:rPr lang="en-US" dirty="0">
                <a:hlinkClick r:id="rId7"/>
              </a:rPr>
              <a:t>IEEE &amp; Royal Society of Edinburgh, James Clerk Maxwell Medal, 2015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8"/>
              </a:rPr>
              <a:t>Honorary Doctorate, University of Victoria, 2016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9"/>
              </a:rPr>
              <a:t>Fellow of the AAAS, 2017.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10"/>
              </a:rPr>
              <a:t>Honorary Doctorate, University of Michigan, 2018.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>
                <a:hlinkClick r:id="rId11"/>
              </a:rPr>
              <a:t>Lifetime Achievement Award, IBM Corporation, 2020</a:t>
            </a:r>
            <a:endParaRPr lang="en-US" dirty="0"/>
          </a:p>
        </p:txBody>
      </p:sp>
      <p:pic>
        <p:nvPicPr>
          <p:cNvPr id="3" name="Picture 2">
            <a:hlinkClick r:id="rId12"/>
            <a:extLst>
              <a:ext uri="{FF2B5EF4-FFF2-40B4-BE49-F238E27FC236}">
                <a16:creationId xmlns:a16="http://schemas.microsoft.com/office/drawing/2014/main" id="{431279B9-C371-4145-87AA-072CAB5FF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7616" y="970811"/>
            <a:ext cx="2212006" cy="22779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36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52" y="1801665"/>
            <a:ext cx="6735774" cy="3787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9481" y="5588690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Link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75955" y="814072"/>
            <a:ext cx="8108757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/>
              <a:t>3(b). But Why did Lynn’s ‘disappearance” happen in the first place?</a:t>
            </a:r>
          </a:p>
          <a:p>
            <a:pPr>
              <a:spcAft>
                <a:spcPts val="400"/>
              </a:spcAft>
            </a:pPr>
            <a:r>
              <a:rPr lang="en-US" sz="2200" b="1" dirty="0"/>
              <a:t>A Counter-Intuitive Explanatory-Conjecture: The ‘</a:t>
            </a:r>
            <a:r>
              <a:rPr lang="en-US" sz="2200" b="1" i="1" dirty="0"/>
              <a:t>Conway Effect’!</a:t>
            </a:r>
          </a:p>
        </p:txBody>
      </p:sp>
    </p:spTree>
    <p:extLst>
      <p:ext uri="{BB962C8B-B14F-4D97-AF65-F5344CB8AC3E}">
        <p14:creationId xmlns:p14="http://schemas.microsoft.com/office/powerpoint/2010/main" val="21485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4250" y="1176700"/>
            <a:ext cx="8465318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b="1" dirty="0"/>
              <a:t>Throughout this example we “appear to observe” the following effects: </a:t>
            </a:r>
          </a:p>
          <a:p>
            <a:pPr algn="just">
              <a:spcAft>
                <a:spcPts val="200"/>
              </a:spcAft>
            </a:pPr>
            <a:r>
              <a:rPr lang="en-US" sz="2000" dirty="0"/>
              <a:t>      (</a:t>
            </a:r>
            <a:r>
              <a:rPr lang="en-US" sz="2000" dirty="0" err="1"/>
              <a:t>i</a:t>
            </a:r>
            <a:r>
              <a:rPr lang="en-US" sz="2000" dirty="0"/>
              <a:t>)  the “</a:t>
            </a:r>
            <a:r>
              <a:rPr lang="en-US" sz="2000" dirty="0">
                <a:hlinkClick r:id="rId3" tooltip="Matilda effect"/>
              </a:rPr>
              <a:t>Matilda effect</a:t>
            </a:r>
            <a:r>
              <a:rPr lang="en-US" sz="2000" dirty="0"/>
              <a:t>” (repression of women scientists’ contributions) </a:t>
            </a:r>
          </a:p>
          <a:p>
            <a:pPr algn="just"/>
            <a:r>
              <a:rPr lang="en-US" sz="2000" dirty="0"/>
              <a:t>      (ii) the "</a:t>
            </a:r>
            <a:r>
              <a:rPr lang="en-US" sz="2000" dirty="0">
                <a:hlinkClick r:id="rId4"/>
              </a:rPr>
              <a:t>Matthew effect</a:t>
            </a:r>
            <a:r>
              <a:rPr lang="en-US" sz="2000" dirty="0"/>
              <a:t>“ (eminent scientists get more credit)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1" dirty="0"/>
              <a:t>These effects involve “</a:t>
            </a:r>
            <a:r>
              <a:rPr lang="en-US" sz="2000" b="1" dirty="0">
                <a:hlinkClick r:id="rId5"/>
              </a:rPr>
              <a:t>self-fulfilling prophecies</a:t>
            </a:r>
            <a:r>
              <a:rPr lang="en-US" sz="2000" b="1" dirty="0"/>
              <a:t>”, which Merton describes as: </a:t>
            </a:r>
          </a:p>
          <a:p>
            <a:pPr algn="just"/>
            <a:r>
              <a:rPr lang="en-US" sz="1600" dirty="0"/>
              <a:t> </a:t>
            </a:r>
          </a:p>
          <a:p>
            <a:pPr algn="just"/>
            <a:r>
              <a:rPr lang="en-US" sz="2000" dirty="0"/>
              <a:t>“. . . </a:t>
            </a:r>
            <a:r>
              <a:rPr lang="en-US" sz="2000" i="1" dirty="0"/>
              <a:t>a false definition </a:t>
            </a:r>
            <a:r>
              <a:rPr lang="en-US" sz="2000" dirty="0"/>
              <a:t>of the situation evoking a new behavior which makes the original false conception </a:t>
            </a:r>
            <a:r>
              <a:rPr lang="en-US" sz="2000" i="1" dirty="0"/>
              <a:t>come true</a:t>
            </a:r>
            <a:r>
              <a:rPr lang="en-US" sz="2000" dirty="0"/>
              <a:t>. This specious validity of the self-fulfilling prophecy </a:t>
            </a:r>
            <a:r>
              <a:rPr lang="en-US" sz="2000" i="1" dirty="0"/>
              <a:t>perpetuates a reign of error</a:t>
            </a:r>
            <a:r>
              <a:rPr lang="en-US" sz="2000" dirty="0"/>
              <a:t>. For the prophet will cite the actual course of events as proof that he was right from the very beginning.”</a:t>
            </a:r>
          </a:p>
          <a:p>
            <a:pPr algn="just"/>
            <a:r>
              <a:rPr lang="en-US" sz="2000" dirty="0"/>
              <a:t> </a:t>
            </a:r>
          </a:p>
          <a:p>
            <a:pPr algn="just">
              <a:spcAft>
                <a:spcPts val="1200"/>
              </a:spcAft>
            </a:pPr>
            <a:r>
              <a:rPr lang="en-US" sz="2000" b="1" dirty="0"/>
              <a:t>But is that all that’s happening?  </a:t>
            </a:r>
          </a:p>
          <a:p>
            <a:pPr algn="just">
              <a:spcAft>
                <a:spcPts val="400"/>
              </a:spcAft>
            </a:pPr>
            <a:r>
              <a:rPr lang="en-US" sz="2000" b="1" dirty="0"/>
              <a:t>Or are other, far deeper, systemic forces in play?</a:t>
            </a:r>
          </a:p>
        </p:txBody>
      </p:sp>
    </p:spTree>
    <p:extLst>
      <p:ext uri="{BB962C8B-B14F-4D97-AF65-F5344CB8AC3E}">
        <p14:creationId xmlns:p14="http://schemas.microsoft.com/office/powerpoint/2010/main" val="194390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2" y="389220"/>
            <a:ext cx="2439190" cy="2439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07202" y="897888"/>
            <a:ext cx="81313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On closer investigation, I realized that something far more subliminal and fundamental was happening at a social level . . . something that involves no errors, no conspiracies, no repressions </a:t>
            </a:r>
            <a:r>
              <a:rPr lang="en-US" sz="2000" b="1" dirty="0"/>
              <a:t>and no ‘bad guys’</a:t>
            </a:r>
            <a:r>
              <a:rPr lang="en-US" sz="2000" dirty="0"/>
              <a:t>: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1" dirty="0"/>
              <a:t>CONJECTURE: Almost all people are blind to innovations, especially ones made by ‘others’ whom they do not expect to make innovations.</a:t>
            </a:r>
          </a:p>
          <a:p>
            <a:pPr algn="just"/>
            <a:endParaRPr lang="en-US" sz="1600" dirty="0"/>
          </a:p>
          <a:p>
            <a:pPr algn="just"/>
            <a:r>
              <a:rPr lang="en-US" sz="2000" dirty="0"/>
              <a:t>Since for most people, ‘</a:t>
            </a:r>
            <a:r>
              <a:rPr lang="en-US" sz="2000" u="sng" dirty="0"/>
              <a:t>others</a:t>
            </a:r>
            <a:r>
              <a:rPr lang="en-US" sz="2000" dirty="0"/>
              <a:t>’ = ‘</a:t>
            </a:r>
            <a:r>
              <a:rPr lang="en-US" sz="2000" u="sng" dirty="0"/>
              <a:t>almost all people</a:t>
            </a:r>
            <a:r>
              <a:rPr lang="en-US" sz="2000" dirty="0"/>
              <a:t>’, few people ever witness or visualize innovations, even ones made right in front of their eyes, even including some made by themselves! </a:t>
            </a:r>
          </a:p>
          <a:p>
            <a:pPr algn="just"/>
            <a:endParaRPr lang="en-US" sz="1400" dirty="0"/>
          </a:p>
          <a:p>
            <a:pPr algn="just"/>
            <a:r>
              <a:rPr lang="en-US" sz="2000" dirty="0"/>
              <a:t>Instead, when internally-orientating towards ‘novelties’ they stumble upon, most people look for cues by others . . . and not just whether to accept or reject the novelty . . . but even whether to notice it in the first place!</a:t>
            </a:r>
          </a:p>
          <a:p>
            <a:pPr algn="just"/>
            <a:endParaRPr lang="en-US" sz="1400" dirty="0"/>
          </a:p>
          <a:p>
            <a:pPr algn="just"/>
            <a:r>
              <a:rPr lang="en-US" sz="2000" dirty="0"/>
              <a:t>From this perspective, the </a:t>
            </a:r>
            <a:r>
              <a:rPr lang="en-US" sz="2000" b="1" dirty="0"/>
              <a:t>Mathew Effect and Matilda Effect are derivatives </a:t>
            </a:r>
          </a:p>
          <a:p>
            <a:pPr algn="just"/>
            <a:r>
              <a:rPr lang="en-US" sz="2000" dirty="0"/>
              <a:t>of the newly conjectured </a:t>
            </a:r>
            <a:r>
              <a:rPr lang="en-US" sz="2000" b="1" dirty="0"/>
              <a:t>“Conway Effect”</a:t>
            </a:r>
            <a:r>
              <a:rPr lang="en-US" sz="2000" dirty="0"/>
              <a:t>, which covers ‘all outsiders’.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2437532" y="2582189"/>
            <a:ext cx="469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2"/>
              </a:rPr>
              <a:t>Link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762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6729" y="752614"/>
            <a:ext cx="9645198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widely-seen 2015 TV-interview, U. S. CTO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Megan Smith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reflected on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women in STEM are regularly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erased from history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</a:t>
            </a:r>
          </a:p>
        </p:txBody>
      </p:sp>
      <p:pic>
        <p:nvPicPr>
          <p:cNvPr id="4" name="Megan Smith_ The Untold Story of Women Who Code (Apr. 29, 2015) _ Charlie Ro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3786" y="1619713"/>
            <a:ext cx="7303459" cy="4108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1046" y="5857013"/>
            <a:ext cx="5038907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600"/>
              </a:spcBef>
            </a:pPr>
            <a:r>
              <a:rPr lang="en-US" sz="1200" u="sng" dirty="0">
                <a:hlinkClick r:id="rId8"/>
              </a:rPr>
              <a:t>http://www.youtube.com/watch?v=fHyRdAyqV5c&amp;t=0m1s</a:t>
            </a:r>
          </a:p>
          <a:p>
            <a:pPr algn="r">
              <a:lnSpc>
                <a:spcPct val="107000"/>
              </a:lnSpc>
            </a:pPr>
            <a:r>
              <a:rPr lang="en-US" sz="1200" dirty="0">
                <a:hlinkClick r:id="rId6"/>
              </a:rPr>
              <a:t>http://boingboing.net/2015/05/08/cto-megan-smith-explains-how-w.html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19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2545" y="1668978"/>
            <a:ext cx="6681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Most students in MIT’78 thought they were learning “how chips were designed in Silicon Valley” (the course was, in effect, </a:t>
            </a:r>
            <a:r>
              <a:rPr lang="en-US" sz="1900" dirty="0">
                <a:hlinkClick r:id="rId2"/>
              </a:rPr>
              <a:t>a giant MIT hack</a:t>
            </a:r>
            <a:r>
              <a:rPr lang="en-US" sz="1900" dirty="0"/>
              <a:t>!). They “did it” without realizing they were learning radical new methods.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52BFC-46C7-4952-82AF-82FE7EC7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37" y="1099940"/>
            <a:ext cx="2584122" cy="18527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D7FC36-0783-4E71-BD03-BCE7E8850099}"/>
              </a:ext>
            </a:extLst>
          </p:cNvPr>
          <p:cNvSpPr/>
          <p:nvPr/>
        </p:nvSpPr>
        <p:spPr>
          <a:xfrm>
            <a:off x="1422545" y="1099940"/>
            <a:ext cx="5167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Visualizing the Conway Effect in action: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012B7B-9C3A-46C0-9FE0-438C1D8D675C}"/>
              </a:ext>
            </a:extLst>
          </p:cNvPr>
          <p:cNvSpPr/>
          <p:nvPr/>
        </p:nvSpPr>
        <p:spPr>
          <a:xfrm>
            <a:off x="1422544" y="5274765"/>
            <a:ext cx="879447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prstClr val="black"/>
                </a:solidFill>
              </a:rPr>
              <a:t>By ‘hiding in plain sight’, MPC79 simply ‘disappeared’ from view as an innovation!</a:t>
            </a:r>
            <a:endParaRPr lang="en-US" sz="1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1064F6-7298-4629-864E-BBA342779863}"/>
              </a:ext>
            </a:extLst>
          </p:cNvPr>
          <p:cNvSpPr/>
          <p:nvPr/>
        </p:nvSpPr>
        <p:spPr>
          <a:xfrm>
            <a:off x="1422544" y="4441410"/>
            <a:ext cx="920402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dirty="0">
                <a:solidFill>
                  <a:prstClr val="black"/>
                </a:solidFill>
              </a:rPr>
              <a:t>No one realized MPC79 was an even larger </a:t>
            </a:r>
            <a:r>
              <a:rPr lang="en-US" sz="1900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paradigm-shiftin</a:t>
            </a:r>
            <a:r>
              <a:rPr lang="en-US" sz="1900" u="sng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en-US" sz="1900" u="sng" dirty="0">
                <a:solidFill>
                  <a:prstClr val="black"/>
                </a:solidFill>
              </a:rPr>
              <a:t>-hackathon</a:t>
            </a:r>
            <a:r>
              <a:rPr lang="en-US" sz="1900" dirty="0">
                <a:solidFill>
                  <a:prstClr val="black"/>
                </a:solidFill>
              </a:rPr>
              <a:t> that was launching</a:t>
            </a:r>
          </a:p>
          <a:p>
            <a:pPr lvl="0"/>
            <a:r>
              <a:rPr lang="en-US" sz="1900" dirty="0">
                <a:solidFill>
                  <a:prstClr val="black"/>
                </a:solidFill>
              </a:rPr>
              <a:t>the modern microchip </a:t>
            </a:r>
            <a:r>
              <a:rPr lang="en-US" sz="1900" u="sng" dirty="0">
                <a:solidFill>
                  <a:prstClr val="black"/>
                </a:solidFill>
              </a:rPr>
              <a:t>“fabless </a:t>
            </a:r>
            <a:r>
              <a:rPr lang="en-US" sz="1900" u="sng" dirty="0" err="1">
                <a:solidFill>
                  <a:prstClr val="black"/>
                </a:solidFill>
              </a:rPr>
              <a:t>design”+“silicon</a:t>
            </a:r>
            <a:r>
              <a:rPr lang="en-US" sz="1900" u="sng" dirty="0">
                <a:solidFill>
                  <a:prstClr val="black"/>
                </a:solidFill>
              </a:rPr>
              <a:t> </a:t>
            </a:r>
            <a:r>
              <a:rPr lang="en-US" sz="1900" u="sng" dirty="0" err="1">
                <a:solidFill>
                  <a:prstClr val="black"/>
                </a:solidFill>
              </a:rPr>
              <a:t>foundries”+“e-commerce</a:t>
            </a:r>
            <a:r>
              <a:rPr lang="en-US" sz="1900" u="sng" dirty="0">
                <a:solidFill>
                  <a:prstClr val="black"/>
                </a:solidFill>
              </a:rPr>
              <a:t>” </a:t>
            </a:r>
            <a:r>
              <a:rPr lang="en-US" sz="1900" dirty="0">
                <a:solidFill>
                  <a:prstClr val="black"/>
                </a:solidFill>
              </a:rPr>
              <a:t>infrastructure.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3E1B64-A96A-45C4-BBFE-537869EFD72E}"/>
              </a:ext>
            </a:extLst>
          </p:cNvPr>
          <p:cNvSpPr/>
          <p:nvPr/>
        </p:nvSpPr>
        <p:spPr>
          <a:xfrm>
            <a:off x="1422545" y="3059819"/>
            <a:ext cx="827196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900" dirty="0">
                <a:solidFill>
                  <a:prstClr val="black"/>
                </a:solidFill>
              </a:rPr>
              <a:t>The </a:t>
            </a:r>
            <a:r>
              <a:rPr lang="en-US" sz="1900" dirty="0">
                <a:solidFill>
                  <a:prstClr val="blac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astonished reaction amongst Silicon Valley’s cognoscenti </a:t>
            </a:r>
            <a:r>
              <a:rPr lang="en-US" sz="1900" dirty="0">
                <a:solidFill>
                  <a:prstClr val="black"/>
                </a:solidFill>
              </a:rPr>
              <a:t>led to intense interest in reverse engineering “How MIT did this”, and many research universities immediately wanted to offer similar “</a:t>
            </a:r>
            <a:r>
              <a:rPr lang="en-US" sz="1900" dirty="0">
                <a:solidFill>
                  <a:prstClr val="blac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 VLSI courses</a:t>
            </a:r>
            <a:r>
              <a:rPr lang="en-US" sz="1900" dirty="0">
                <a:solidFill>
                  <a:prstClr val="black"/>
                </a:solidFill>
              </a:rPr>
              <a:t>”.</a:t>
            </a:r>
            <a:endParaRPr lang="en-US" sz="1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58627-A36E-4F59-9DC4-53F3A11684B4}"/>
              </a:ext>
            </a:extLst>
          </p:cNvPr>
          <p:cNvSpPr/>
          <p:nvPr/>
        </p:nvSpPr>
        <p:spPr>
          <a:xfrm>
            <a:off x="1422545" y="4139395"/>
            <a:ext cx="923635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</a:rPr>
              <a:t>The next year, the MPC79 chip designers took ‘foundry access’ for granted and just ‘used it’.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5760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93" y="479994"/>
            <a:ext cx="1972977" cy="19536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164" y="934442"/>
            <a:ext cx="9573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/>
              <a:t>What might MPC79 participants have been thinking?</a:t>
            </a:r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35" y="3471183"/>
            <a:ext cx="1692846" cy="22919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5839ED-D508-48C6-B1D4-ACEDFA50510C}"/>
              </a:ext>
            </a:extLst>
          </p:cNvPr>
          <p:cNvSpPr/>
          <p:nvPr/>
        </p:nvSpPr>
        <p:spPr>
          <a:xfrm>
            <a:off x="990164" y="4789422"/>
            <a:ext cx="8798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Meanwhile, Conway remained hidden in the shadows until 2012, when she finally </a:t>
            </a:r>
          </a:p>
          <a:p>
            <a:pPr lvl="0"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felt able to emerge and explain how it happened</a:t>
            </a:r>
            <a:r>
              <a:rPr lang="en-US" sz="2000" dirty="0">
                <a:solidFill>
                  <a:prstClr val="black"/>
                </a:solidFill>
              </a:rPr>
              <a:t> . . 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A967-A7A3-4FE6-9E9A-97AAC32C5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93" y="3990567"/>
            <a:ext cx="8797290" cy="841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CE437-35F9-4482-BBC7-4E271AF28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493" y="2935846"/>
            <a:ext cx="9364922" cy="841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B6077-1E00-45F5-B4B6-BACECB8C0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493" y="1879968"/>
            <a:ext cx="9406943" cy="114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53E7B9-3DBC-4501-B746-00878C288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493" y="1434900"/>
            <a:ext cx="788281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4080" y="4334180"/>
            <a:ext cx="7490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Corollary: It’s possible to trigger large paradigm-shifts right out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in the open, as long as people have no clue what you’re doing!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9" y="1234060"/>
            <a:ext cx="2203300" cy="21075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771789" y="853641"/>
            <a:ext cx="20418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Distracted by Greed!</a:t>
            </a:r>
          </a:p>
        </p:txBody>
      </p:sp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57" y="4073479"/>
            <a:ext cx="2203300" cy="1550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771789" y="3686046"/>
            <a:ext cx="202061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Covert </a:t>
            </a:r>
            <a:r>
              <a:rPr lang="en-US" sz="1700" b="1" dirty="0" err="1"/>
              <a:t>Visioneering</a:t>
            </a:r>
            <a:r>
              <a:rPr lang="en-US" sz="1700" b="1" dirty="0"/>
              <a:t>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9419" y="1428412"/>
            <a:ext cx="410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Link</a:t>
            </a:r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EEB69-0EE5-4AB9-9370-D8B1ABBA5033}"/>
              </a:ext>
            </a:extLst>
          </p:cNvPr>
          <p:cNvSpPr/>
          <p:nvPr/>
        </p:nvSpPr>
        <p:spPr>
          <a:xfrm>
            <a:off x="1094081" y="853641"/>
            <a:ext cx="749062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dirty="0">
                <a:solidFill>
                  <a:prstClr val="black"/>
                </a:solidFill>
              </a:rPr>
              <a:t>The Conway Effect:  </a:t>
            </a:r>
            <a:r>
              <a:rPr lang="en-US" sz="2000" dirty="0">
                <a:solidFill>
                  <a:prstClr val="black"/>
                </a:solidFill>
              </a:rPr>
              <a:t>Almost all people are blind to innovations, </a:t>
            </a:r>
          </a:p>
          <a:p>
            <a:pPr lvl="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especially those made by folks they don’t expect to make innovations.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      • Innovations </a:t>
            </a:r>
            <a:r>
              <a:rPr lang="en-US" sz="1600" u="sng" dirty="0">
                <a:solidFill>
                  <a:prstClr val="black"/>
                </a:solidFill>
              </a:rPr>
              <a:t>diffuse</a:t>
            </a:r>
            <a:r>
              <a:rPr lang="en-US" sz="1600" dirty="0">
                <a:solidFill>
                  <a:prstClr val="black"/>
                </a:solidFill>
              </a:rPr>
              <a:t> via social-processes involving </a:t>
            </a:r>
            <a:r>
              <a:rPr lang="en-US" sz="1600" u="sng" dirty="0">
                <a:solidFill>
                  <a:prstClr val="black"/>
                </a:solidFill>
              </a:rPr>
              <a:t>subliminal</a:t>
            </a:r>
            <a:r>
              <a:rPr lang="en-US" sz="1600" dirty="0">
                <a:solidFill>
                  <a:prstClr val="black"/>
                </a:solidFill>
              </a:rPr>
              <a:t> subgroup </a:t>
            </a:r>
            <a:r>
              <a:rPr lang="en-US" sz="1600" dirty="0" err="1">
                <a:solidFill>
                  <a:prstClr val="black"/>
                </a:solidFill>
              </a:rPr>
              <a:t>noticings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</a:p>
          <a:p>
            <a:pPr lvl="0">
              <a:spcAft>
                <a:spcPts val="1600"/>
              </a:spcAft>
            </a:pPr>
            <a:r>
              <a:rPr lang="en-US" sz="1600" dirty="0">
                <a:solidFill>
                  <a:prstClr val="black"/>
                </a:solidFill>
              </a:rPr>
              <a:t>         </a:t>
            </a:r>
            <a:r>
              <a:rPr lang="en-US" sz="1600" dirty="0" err="1">
                <a:solidFill>
                  <a:prstClr val="black"/>
                </a:solidFill>
              </a:rPr>
              <a:t>mimickings</a:t>
            </a:r>
            <a:r>
              <a:rPr lang="en-US" sz="1600" dirty="0">
                <a:solidFill>
                  <a:prstClr val="black"/>
                </a:solidFill>
              </a:rPr>
              <a:t>,  rejections, adoptions, adaptations, </a:t>
            </a:r>
            <a:r>
              <a:rPr lang="en-US" sz="1600" dirty="0" err="1">
                <a:solidFill>
                  <a:prstClr val="black"/>
                </a:solidFill>
              </a:rPr>
              <a:t>tradings</a:t>
            </a:r>
            <a:r>
              <a:rPr lang="en-US" sz="1600" dirty="0">
                <a:solidFill>
                  <a:prstClr val="black"/>
                </a:solidFill>
              </a:rPr>
              <a:t> and displacements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C332F-8342-40E3-8197-4EEF1739AD26}"/>
              </a:ext>
            </a:extLst>
          </p:cNvPr>
          <p:cNvSpPr/>
          <p:nvPr/>
        </p:nvSpPr>
        <p:spPr>
          <a:xfrm>
            <a:off x="1094080" y="2228671"/>
            <a:ext cx="7490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Meanwhile, credits for innovations as social-markers are </a:t>
            </a:r>
            <a:r>
              <a:rPr lang="en-US" sz="2000" i="1" dirty="0">
                <a:solidFill>
                  <a:prstClr val="black"/>
                </a:solidFill>
              </a:rPr>
              <a:t>separately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subliminally assigned, gained, granted, bartered,</a:t>
            </a:r>
            <a:r>
              <a:rPr lang="en-US" sz="2000" b="1" dirty="0">
                <a:solidFill>
                  <a:prstClr val="black"/>
                </a:solidFill>
              </a:rPr>
              <a:t> seized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etc</a:t>
            </a:r>
            <a:r>
              <a:rPr lang="en-US" sz="2000" dirty="0">
                <a:solidFill>
                  <a:prstClr val="black"/>
                </a:solidFill>
              </a:rPr>
              <a:t> . . .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      • Crediting-processes are </a:t>
            </a:r>
            <a:r>
              <a:rPr lang="en-US" sz="1600" u="sng" dirty="0">
                <a:solidFill>
                  <a:prstClr val="black"/>
                </a:solidFill>
              </a:rPr>
              <a:t>modulated</a:t>
            </a:r>
            <a:r>
              <a:rPr lang="en-US" sz="1600" dirty="0">
                <a:solidFill>
                  <a:prstClr val="black"/>
                </a:solidFill>
              </a:rPr>
              <a:t> by visibility, status, prestige, class, power, </a:t>
            </a:r>
          </a:p>
          <a:p>
            <a:pPr lvl="0">
              <a:spcAft>
                <a:spcPts val="1600"/>
              </a:spcAft>
            </a:pPr>
            <a:r>
              <a:rPr lang="en-US" sz="1600" dirty="0">
                <a:solidFill>
                  <a:prstClr val="black"/>
                </a:solidFill>
              </a:rPr>
              <a:t>         location, credentials, prejudice, popularity, influence, money and accident . . 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26D53-F1BA-4157-B0A4-DA3FEB25FBAF}"/>
              </a:ext>
            </a:extLst>
          </p:cNvPr>
          <p:cNvSpPr/>
          <p:nvPr/>
        </p:nvSpPr>
        <p:spPr>
          <a:xfrm>
            <a:off x="1094080" y="3495980"/>
            <a:ext cx="7698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The </a:t>
            </a:r>
            <a:r>
              <a:rPr lang="en-US" sz="2000" b="1" dirty="0">
                <a:solidFill>
                  <a:prstClr val="black"/>
                </a:solidFill>
              </a:rPr>
              <a:t>high visibility of crediting </a:t>
            </a:r>
            <a:r>
              <a:rPr lang="en-US" sz="2000" dirty="0">
                <a:solidFill>
                  <a:prstClr val="black"/>
                </a:solidFill>
              </a:rPr>
              <a:t>(vs the invisibility of innovations) sustains </a:t>
            </a:r>
          </a:p>
          <a:p>
            <a:pPr lvl="0">
              <a:spcAft>
                <a:spcPts val="3000"/>
              </a:spcAft>
            </a:pPr>
            <a:r>
              <a:rPr lang="en-US" sz="2000" dirty="0">
                <a:solidFill>
                  <a:prstClr val="black"/>
                </a:solidFill>
              </a:rPr>
              <a:t>both the crediting-processes </a:t>
            </a:r>
            <a:r>
              <a:rPr lang="en-US" sz="2000" u="sng" dirty="0">
                <a:solidFill>
                  <a:prstClr val="black"/>
                </a:solidFill>
              </a:rPr>
              <a:t>and</a:t>
            </a:r>
            <a:r>
              <a:rPr lang="en-US" sz="2000" dirty="0">
                <a:solidFill>
                  <a:prstClr val="black"/>
                </a:solidFill>
              </a:rPr>
              <a:t> the ongoing-blindness to innovations.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1A33E-3AC6-4969-852D-125F1BCF0E1D}"/>
              </a:ext>
            </a:extLst>
          </p:cNvPr>
          <p:cNvSpPr txBox="1"/>
          <p:nvPr/>
        </p:nvSpPr>
        <p:spPr>
          <a:xfrm>
            <a:off x="1094080" y="5233935"/>
            <a:ext cx="7316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I wonder, could this even have happened any other way . . . ?</a:t>
            </a:r>
          </a:p>
        </p:txBody>
      </p:sp>
    </p:spTree>
    <p:extLst>
      <p:ext uri="{BB962C8B-B14F-4D97-AF65-F5344CB8AC3E}">
        <p14:creationId xmlns:p14="http://schemas.microsoft.com/office/powerpoint/2010/main" val="13297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  <p:bldP spid="4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42696F-B0BB-417E-954E-409C4E23CBD1}"/>
              </a:ext>
            </a:extLst>
          </p:cNvPr>
          <p:cNvSpPr txBox="1"/>
          <p:nvPr/>
        </p:nvSpPr>
        <p:spPr>
          <a:xfrm>
            <a:off x="1422109" y="1240334"/>
            <a:ext cx="9989603" cy="40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Reflections: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women are not expected to innovate, the stories of their innovations, even major ones, disappear.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then goes to men associated with the innovations, who do not have to aggrandize credit. Credit accrues to those men as they are remembered, while the women disappear.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able to “win at innovation,” women must be expected to be able to win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This expectation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live inside women themselves.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live inside them, it must fully-live in society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previously-marginalized “unexpected-innovator”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struggle was existentially-difficult at times, especially during the decades of my disappearance . . 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Fortunately,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has led to insights into how people can be wronged, even when no one is deliberately doing wrong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Hopefully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insights can help empower us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to better-visualize what’s going on, better seize our moments, and better-trigger positive social change.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40" y="897899"/>
            <a:ext cx="2586112" cy="2586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78298" y="3487678"/>
            <a:ext cx="7413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4400" b="1" dirty="0"/>
              <a:t>THE 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5001" y="5088320"/>
            <a:ext cx="522199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http://ai.eecs.umich.edu/people/conway/Memoirs/Talks/CoNECD-2021/Inside_Story_Talk.pptx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2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http://ai.eecs.umich.edu/people/conway/Memoirs/Talks/CoNECD-2021/Inside_Story_Talk.pdf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2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hlinkClick r:id="rId7"/>
              </a:rPr>
              <a:t>www.lynnconway.com</a:t>
            </a:r>
            <a:r>
              <a:rPr lang="en-US" sz="1000" dirty="0"/>
              <a:t> ; </a:t>
            </a:r>
            <a:r>
              <a:rPr lang="en-US" sz="1000" dirty="0">
                <a:hlinkClick r:id="rId8"/>
              </a:rPr>
              <a:t>conway@umich.edu</a:t>
            </a:r>
            <a:r>
              <a:rPr lang="en-US" sz="10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2174" y="4204338"/>
            <a:ext cx="882604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/>
              <a:t>Moral Of The Story: </a:t>
            </a:r>
          </a:p>
          <a:p>
            <a:pPr algn="ctr"/>
            <a:r>
              <a:rPr lang="en-US" sz="2400" b="1" dirty="0"/>
              <a:t>“When Weirdness breaks out, don’t get upset . . . Do Science On It!”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7020203" y="2963310"/>
            <a:ext cx="393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Link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1288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2734" y="889845"/>
            <a:ext cx="3273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Smith pointed out this example:</a:t>
            </a:r>
          </a:p>
          <a:p>
            <a:pPr algn="just"/>
            <a:r>
              <a:rPr lang="en-US" dirty="0"/>
              <a:t>There were four women on the Macintosh team in the 1980s . . 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2734" y="4910599"/>
            <a:ext cx="774369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It’s not just </a:t>
            </a:r>
            <a:r>
              <a:rPr lang="en-US" sz="1900" i="1" dirty="0"/>
              <a:t>harder</a:t>
            </a:r>
            <a:r>
              <a:rPr lang="en-US" sz="1900" dirty="0"/>
              <a:t> for women to break into STEM fields, but the many contributions they </a:t>
            </a:r>
            <a:r>
              <a:rPr lang="en-US" sz="1900" i="1" dirty="0"/>
              <a:t>do</a:t>
            </a:r>
            <a:r>
              <a:rPr lang="en-US" sz="1900" dirty="0"/>
              <a:t> </a:t>
            </a:r>
            <a:r>
              <a:rPr lang="en-US" sz="1900" i="1" dirty="0"/>
              <a:t>make</a:t>
            </a:r>
            <a:r>
              <a:rPr lang="en-US" sz="1900" dirty="0"/>
              <a:t> aren’t celebrated. “It's debilitating to our young women to have their history almost erased,” Smith explains.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86" y="1928741"/>
            <a:ext cx="1933255" cy="28662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81" y="1928741"/>
            <a:ext cx="3325050" cy="28662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C67BC-65BD-4F38-B3FE-079FEEB42875}"/>
              </a:ext>
            </a:extLst>
          </p:cNvPr>
          <p:cNvSpPr/>
          <p:nvPr/>
        </p:nvSpPr>
        <p:spPr>
          <a:xfrm>
            <a:off x="5938637" y="889845"/>
            <a:ext cx="4137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But not a single one was cast in the 2013 biopic </a:t>
            </a:r>
            <a:r>
              <a:rPr lang="en-US" i="1" dirty="0"/>
              <a:t>Jobs</a:t>
            </a:r>
            <a:r>
              <a:rPr lang="en-US" dirty="0"/>
              <a:t>.  Even worse, all seven men on the project had speaking roles in the film.</a:t>
            </a:r>
          </a:p>
        </p:txBody>
      </p:sp>
    </p:spTree>
    <p:extLst>
      <p:ext uri="{BB962C8B-B14F-4D97-AF65-F5344CB8AC3E}">
        <p14:creationId xmlns:p14="http://schemas.microsoft.com/office/powerpoint/2010/main" val="24047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1922" y="606335"/>
            <a:ext cx="826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Smith also discussed the erasure of NASA mathematician Katherine Johnson, </a:t>
            </a:r>
          </a:p>
          <a:p>
            <a:r>
              <a:rPr lang="en-US" dirty="0"/>
              <a:t>whose story was widely revealed in the 2016 </a:t>
            </a:r>
            <a:r>
              <a:rPr lang="en-US" dirty="0">
                <a:hlinkClick r:id="rId3"/>
              </a:rPr>
              <a:t>book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movie</a:t>
            </a:r>
            <a:r>
              <a:rPr lang="en-US" dirty="0"/>
              <a:t> “Hidden Figures”: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5" y="1495202"/>
            <a:ext cx="2501619" cy="1394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5" y="3105549"/>
            <a:ext cx="2501619" cy="2518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04" y="1499846"/>
            <a:ext cx="2767630" cy="4124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94771" y="2363249"/>
            <a:ext cx="265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hlinkClick r:id="rId3"/>
              </a:rPr>
              <a:t>Hidden Figures: The Story of the African-American Women Who Helped Win the Space Race</a:t>
            </a:r>
            <a:r>
              <a:rPr lang="en-US" sz="1500" dirty="0"/>
              <a:t>, Margot Lee </a:t>
            </a:r>
            <a:r>
              <a:rPr lang="en-US" sz="1500" dirty="0" err="1"/>
              <a:t>Shetterly</a:t>
            </a:r>
            <a:r>
              <a:rPr lang="en-US" sz="1500" dirty="0"/>
              <a:t> (2016)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94770" y="1686674"/>
            <a:ext cx="2690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Katherine Johnson</a:t>
            </a:r>
            <a:r>
              <a:rPr lang="en-US" sz="1600" dirty="0"/>
              <a:t>, age 42, at her NASA Langley desk,1960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4771" y="3595312"/>
            <a:ext cx="25831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Katherine Johnson at age 98 </a:t>
            </a:r>
            <a:r>
              <a:rPr lang="en-US" sz="1400" dirty="0"/>
              <a:t>Photo by Annie Leibovitz for </a:t>
            </a:r>
            <a:r>
              <a:rPr lang="en-US" sz="1400" dirty="0">
                <a:hlinkClick r:id="rId9"/>
              </a:rPr>
              <a:t>Vanity Fair, 2016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694771" y="4489495"/>
            <a:ext cx="2655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Fortunately, she lived long-enough to see her story told!</a:t>
            </a:r>
          </a:p>
        </p:txBody>
      </p:sp>
    </p:spTree>
    <p:extLst>
      <p:ext uri="{BB962C8B-B14F-4D97-AF65-F5344CB8AC3E}">
        <p14:creationId xmlns:p14="http://schemas.microsoft.com/office/powerpoint/2010/main" val="5407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10" y="1568031"/>
            <a:ext cx="7911286" cy="3894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0448" y="696108"/>
            <a:ext cx="8334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effect is seen throughout the history of women in science, as discussed by </a:t>
            </a:r>
          </a:p>
          <a:p>
            <a:pPr algn="ctr"/>
            <a:r>
              <a:rPr lang="en-US" sz="2000" dirty="0"/>
              <a:t>science historian </a:t>
            </a:r>
            <a:r>
              <a:rPr lang="en-US" sz="2000" dirty="0">
                <a:hlinkClick r:id="rId3"/>
              </a:rPr>
              <a:t>Margaret Rossiter</a:t>
            </a:r>
            <a:r>
              <a:rPr lang="en-US" sz="2000" dirty="0"/>
              <a:t> in </a:t>
            </a:r>
            <a:r>
              <a:rPr lang="en-US" sz="2000" i="1" dirty="0">
                <a:hlinkClick r:id="rId4"/>
              </a:rPr>
              <a:t>Women Scientists in America</a:t>
            </a:r>
            <a:r>
              <a:rPr lang="en-US" sz="2000" i="1" dirty="0"/>
              <a:t> (V 1-3): </a:t>
            </a:r>
          </a:p>
        </p:txBody>
      </p:sp>
    </p:spTree>
    <p:extLst>
      <p:ext uri="{BB962C8B-B14F-4D97-AF65-F5344CB8AC3E}">
        <p14:creationId xmlns:p14="http://schemas.microsoft.com/office/powerpoint/2010/main" val="66634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7797" y="1349983"/>
            <a:ext cx="7602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hlinkClick r:id="rId2"/>
              </a:rPr>
              <a:t>Margaret Rossiter</a:t>
            </a:r>
            <a:r>
              <a:rPr lang="en-US" sz="2200" dirty="0"/>
              <a:t> coined the term “</a:t>
            </a:r>
            <a:r>
              <a:rPr lang="en-US" sz="2200" dirty="0">
                <a:hlinkClick r:id="rId3" tooltip="Matilda effect"/>
              </a:rPr>
              <a:t>Matilda effect</a:t>
            </a:r>
            <a:r>
              <a:rPr lang="en-US" sz="2200" dirty="0"/>
              <a:t>” for the repression and denial of women scientists’ contributions, with their work often attributed to male colleagues.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This is similar to the "</a:t>
            </a:r>
            <a:r>
              <a:rPr lang="en-US" sz="2200" dirty="0">
                <a:hlinkClick r:id="rId4"/>
              </a:rPr>
              <a:t>Matthew effect</a:t>
            </a:r>
            <a:r>
              <a:rPr lang="en-US" sz="2200" dirty="0"/>
              <a:t>“, as coined by sociologist </a:t>
            </a:r>
            <a:r>
              <a:rPr lang="en-US" sz="2200" dirty="0">
                <a:hlinkClick r:id="rId5"/>
              </a:rPr>
              <a:t>Robert Merton</a:t>
            </a:r>
            <a:r>
              <a:rPr lang="en-US" sz="2200" dirty="0"/>
              <a:t>, describing how eminent scientists get more credit than lesser-known researchers, even if their work is similar.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For example: An award will usually be granted to the most senior researcher in a project, even if a grad student did all the work. </a:t>
            </a:r>
          </a:p>
        </p:txBody>
      </p:sp>
    </p:spTree>
    <p:extLst>
      <p:ext uri="{BB962C8B-B14F-4D97-AF65-F5344CB8AC3E}">
        <p14:creationId xmlns:p14="http://schemas.microsoft.com/office/powerpoint/2010/main" val="37257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944" y="739863"/>
            <a:ext cx="691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2. NOW LET’S STUDY AN EXAMPLE ERASURE: </a:t>
            </a:r>
          </a:p>
          <a:p>
            <a:r>
              <a:rPr lang="en-US" sz="2000" b="1" dirty="0"/>
              <a:t>The revolution in Very Large Scale Integrated (VLSI) microchip </a:t>
            </a:r>
          </a:p>
          <a:p>
            <a:r>
              <a:rPr lang="en-US" sz="2000" b="1" dirty="0"/>
              <a:t>design and manufacturing that began at  Xerox PARC in 1976.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43" y="1876408"/>
            <a:ext cx="6735774" cy="3787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57907" y="5602473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Link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095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67749</TotalTime>
  <Words>3829</Words>
  <Application>Microsoft Office PowerPoint</Application>
  <PresentationFormat>Widescreen</PresentationFormat>
  <Paragraphs>333</Paragraphs>
  <Slides>44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CcoNECD 2021 Keynote Talk</dc:title>
  <dc:creator>Lynn Conway</dc:creator>
  <cp:keywords/>
  <dc:description/>
  <cp:lastModifiedBy>Lynn Conway</cp:lastModifiedBy>
  <cp:revision>1162</cp:revision>
  <cp:lastPrinted>2019-04-06T17:51:51Z</cp:lastPrinted>
  <dcterms:created xsi:type="dcterms:W3CDTF">2015-04-09T14:43:49Z</dcterms:created>
  <dcterms:modified xsi:type="dcterms:W3CDTF">2021-01-25T14:47:10Z</dcterms:modified>
</cp:coreProperties>
</file>