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503" r:id="rId2"/>
    <p:sldId id="509" r:id="rId3"/>
    <p:sldId id="507" r:id="rId4"/>
    <p:sldId id="400" r:id="rId5"/>
    <p:sldId id="505" r:id="rId6"/>
    <p:sldId id="411" r:id="rId7"/>
    <p:sldId id="412" r:id="rId8"/>
    <p:sldId id="491" r:id="rId9"/>
    <p:sldId id="506" r:id="rId10"/>
    <p:sldId id="508" r:id="rId11"/>
    <p:sldId id="404" r:id="rId12"/>
    <p:sldId id="510" r:id="rId13"/>
    <p:sldId id="50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26" autoAdjust="0"/>
    <p:restoredTop sz="94660"/>
  </p:normalViewPr>
  <p:slideViewPr>
    <p:cSldViewPr snapToGrid="0">
      <p:cViewPr varScale="1">
        <p:scale>
          <a:sx n="79" d="100"/>
          <a:sy n="79" d="100"/>
        </p:scale>
        <p:origin x="144"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54AE3-4C56-4105-A0CE-95E411BF5BF7}" type="datetimeFigureOut">
              <a:rPr lang="en-US" smtClean="0"/>
              <a:t>12/17/2020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72099-B8DC-4EAE-9CDA-51BCC59C8B69}" type="slidenum">
              <a:rPr lang="en-US" smtClean="0"/>
              <a:t>‹#›</a:t>
            </a:fld>
            <a:endParaRPr lang="en-US"/>
          </a:p>
        </p:txBody>
      </p:sp>
    </p:spTree>
    <p:extLst>
      <p:ext uri="{BB962C8B-B14F-4D97-AF65-F5344CB8AC3E}">
        <p14:creationId xmlns:p14="http://schemas.microsoft.com/office/powerpoint/2010/main" val="164965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AE0DD-056C-4D04-94F6-5D24E7FB566F}" type="slidenum">
              <a:rPr lang="en-US" smtClean="0"/>
              <a:t>1</a:t>
            </a:fld>
            <a:endParaRPr lang="en-US"/>
          </a:p>
        </p:txBody>
      </p:sp>
    </p:spTree>
    <p:extLst>
      <p:ext uri="{BB962C8B-B14F-4D97-AF65-F5344CB8AC3E}">
        <p14:creationId xmlns:p14="http://schemas.microsoft.com/office/powerpoint/2010/main" val="396362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CBF93-BAC7-4895-9A0F-F0846C36D50B}" type="slidenum">
              <a:rPr lang="en-US" smtClean="0"/>
              <a:t>3</a:t>
            </a:fld>
            <a:endParaRPr lang="en-US"/>
          </a:p>
        </p:txBody>
      </p:sp>
    </p:spTree>
    <p:extLst>
      <p:ext uri="{BB962C8B-B14F-4D97-AF65-F5344CB8AC3E}">
        <p14:creationId xmlns:p14="http://schemas.microsoft.com/office/powerpoint/2010/main" val="280917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AE0DD-056C-4D04-94F6-5D24E7FB566F}" type="slidenum">
              <a:rPr lang="en-US" smtClean="0"/>
              <a:t>5</a:t>
            </a:fld>
            <a:endParaRPr lang="en-US"/>
          </a:p>
        </p:txBody>
      </p:sp>
    </p:spTree>
    <p:extLst>
      <p:ext uri="{BB962C8B-B14F-4D97-AF65-F5344CB8AC3E}">
        <p14:creationId xmlns:p14="http://schemas.microsoft.com/office/powerpoint/2010/main" val="3112685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A5AA3-B717-4A9F-9700-F19183AFFEC8}" type="slidenum">
              <a:rPr lang="en-US" smtClean="0"/>
              <a:t>8</a:t>
            </a:fld>
            <a:endParaRPr lang="en-US"/>
          </a:p>
        </p:txBody>
      </p:sp>
    </p:spTree>
    <p:extLst>
      <p:ext uri="{BB962C8B-B14F-4D97-AF65-F5344CB8AC3E}">
        <p14:creationId xmlns:p14="http://schemas.microsoft.com/office/powerpoint/2010/main" val="318392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4D57-C166-4E2B-A983-13119E525F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1D61D5-B33A-473E-8366-4E8B414CE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C16EFF-C3C8-4CC6-A737-63A9953C6AFC}"/>
              </a:ext>
            </a:extLst>
          </p:cNvPr>
          <p:cNvSpPr>
            <a:spLocks noGrp="1"/>
          </p:cNvSpPr>
          <p:nvPr>
            <p:ph type="dt" sz="half" idx="10"/>
          </p:nvPr>
        </p:nvSpPr>
        <p:spPr/>
        <p:txBody>
          <a:bodyPr/>
          <a:lstStyle/>
          <a:p>
            <a:fld id="{A3D07043-6E4D-4CFD-9F6A-7D5AA1A3CDC8}" type="datetimeFigureOut">
              <a:rPr lang="en-US" smtClean="0"/>
              <a:t>12/17/2020</a:t>
            </a:fld>
            <a:endParaRPr lang="en-US"/>
          </a:p>
        </p:txBody>
      </p:sp>
      <p:sp>
        <p:nvSpPr>
          <p:cNvPr id="5" name="Footer Placeholder 4">
            <a:extLst>
              <a:ext uri="{FF2B5EF4-FFF2-40B4-BE49-F238E27FC236}">
                <a16:creationId xmlns:a16="http://schemas.microsoft.com/office/drawing/2014/main" id="{324CEB14-3A9F-465C-BAA4-96F651712C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D1F5C-73A9-4172-9497-848FCCFDACF2}"/>
              </a:ext>
            </a:extLst>
          </p:cNvPr>
          <p:cNvSpPr>
            <a:spLocks noGrp="1"/>
          </p:cNvSpPr>
          <p:nvPr>
            <p:ph type="sldNum" sz="quarter" idx="12"/>
          </p:nvPr>
        </p:nvSpPr>
        <p:spPr/>
        <p:txBody>
          <a:bodyPr/>
          <a:lstStyle/>
          <a:p>
            <a:fld id="{26A7156D-3013-44A2-95C5-8419CD803ABF}" type="slidenum">
              <a:rPr lang="en-US" smtClean="0"/>
              <a:t>‹#›</a:t>
            </a:fld>
            <a:endParaRPr lang="en-US"/>
          </a:p>
        </p:txBody>
      </p:sp>
    </p:spTree>
    <p:extLst>
      <p:ext uri="{BB962C8B-B14F-4D97-AF65-F5344CB8AC3E}">
        <p14:creationId xmlns:p14="http://schemas.microsoft.com/office/powerpoint/2010/main" val="1702227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1DC8-4B88-496E-B357-733B5BA0B3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27D9A1-0AE1-4C74-BBA8-D6AA2AEB27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6CD17-F54F-4E27-8306-334F4EF2AFD9}"/>
              </a:ext>
            </a:extLst>
          </p:cNvPr>
          <p:cNvSpPr>
            <a:spLocks noGrp="1"/>
          </p:cNvSpPr>
          <p:nvPr>
            <p:ph type="dt" sz="half" idx="10"/>
          </p:nvPr>
        </p:nvSpPr>
        <p:spPr/>
        <p:txBody>
          <a:bodyPr/>
          <a:lstStyle/>
          <a:p>
            <a:fld id="{A3D07043-6E4D-4CFD-9F6A-7D5AA1A3CDC8}" type="datetimeFigureOut">
              <a:rPr lang="en-US" smtClean="0"/>
              <a:t>12/17/2020</a:t>
            </a:fld>
            <a:endParaRPr lang="en-US"/>
          </a:p>
        </p:txBody>
      </p:sp>
      <p:sp>
        <p:nvSpPr>
          <p:cNvPr id="5" name="Footer Placeholder 4">
            <a:extLst>
              <a:ext uri="{FF2B5EF4-FFF2-40B4-BE49-F238E27FC236}">
                <a16:creationId xmlns:a16="http://schemas.microsoft.com/office/drawing/2014/main" id="{DD7F2591-03F6-4925-8C07-3FE9456AD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E53A9-2756-4C2F-B89E-CCBDA711B4E9}"/>
              </a:ext>
            </a:extLst>
          </p:cNvPr>
          <p:cNvSpPr>
            <a:spLocks noGrp="1"/>
          </p:cNvSpPr>
          <p:nvPr>
            <p:ph type="sldNum" sz="quarter" idx="12"/>
          </p:nvPr>
        </p:nvSpPr>
        <p:spPr/>
        <p:txBody>
          <a:bodyPr/>
          <a:lstStyle/>
          <a:p>
            <a:fld id="{26A7156D-3013-44A2-95C5-8419CD803ABF}" type="slidenum">
              <a:rPr lang="en-US" smtClean="0"/>
              <a:t>‹#›</a:t>
            </a:fld>
            <a:endParaRPr lang="en-US"/>
          </a:p>
        </p:txBody>
      </p:sp>
    </p:spTree>
    <p:extLst>
      <p:ext uri="{BB962C8B-B14F-4D97-AF65-F5344CB8AC3E}">
        <p14:creationId xmlns:p14="http://schemas.microsoft.com/office/powerpoint/2010/main" val="224112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A948B-2832-40A6-8C59-C22269F391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E36ACF-262F-43BE-8EDE-CAE9229658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B6F32-41DB-44FE-99FF-916ED6E2CDC8}"/>
              </a:ext>
            </a:extLst>
          </p:cNvPr>
          <p:cNvSpPr>
            <a:spLocks noGrp="1"/>
          </p:cNvSpPr>
          <p:nvPr>
            <p:ph type="dt" sz="half" idx="10"/>
          </p:nvPr>
        </p:nvSpPr>
        <p:spPr/>
        <p:txBody>
          <a:bodyPr/>
          <a:lstStyle/>
          <a:p>
            <a:fld id="{A3D07043-6E4D-4CFD-9F6A-7D5AA1A3CDC8}" type="datetimeFigureOut">
              <a:rPr lang="en-US" smtClean="0"/>
              <a:t>12/17/2020</a:t>
            </a:fld>
            <a:endParaRPr lang="en-US"/>
          </a:p>
        </p:txBody>
      </p:sp>
      <p:sp>
        <p:nvSpPr>
          <p:cNvPr id="5" name="Footer Placeholder 4">
            <a:extLst>
              <a:ext uri="{FF2B5EF4-FFF2-40B4-BE49-F238E27FC236}">
                <a16:creationId xmlns:a16="http://schemas.microsoft.com/office/drawing/2014/main" id="{7AB5AAC3-B199-47D1-BA81-5DE579D04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E2C63-1EE1-4552-8E52-F83DE14C99B1}"/>
              </a:ext>
            </a:extLst>
          </p:cNvPr>
          <p:cNvSpPr>
            <a:spLocks noGrp="1"/>
          </p:cNvSpPr>
          <p:nvPr>
            <p:ph type="sldNum" sz="quarter" idx="12"/>
          </p:nvPr>
        </p:nvSpPr>
        <p:spPr/>
        <p:txBody>
          <a:bodyPr/>
          <a:lstStyle/>
          <a:p>
            <a:fld id="{26A7156D-3013-44A2-95C5-8419CD803ABF}" type="slidenum">
              <a:rPr lang="en-US" smtClean="0"/>
              <a:t>‹#›</a:t>
            </a:fld>
            <a:endParaRPr lang="en-US"/>
          </a:p>
        </p:txBody>
      </p:sp>
    </p:spTree>
    <p:extLst>
      <p:ext uri="{BB962C8B-B14F-4D97-AF65-F5344CB8AC3E}">
        <p14:creationId xmlns:p14="http://schemas.microsoft.com/office/powerpoint/2010/main" val="82926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89E0C-8C0E-495D-9D15-A5E1CD3ADB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4D3F2-F4BF-44A7-B4C2-50C85BD84A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2416D-4C69-4B36-AD3B-4E605DAA6B8F}"/>
              </a:ext>
            </a:extLst>
          </p:cNvPr>
          <p:cNvSpPr>
            <a:spLocks noGrp="1"/>
          </p:cNvSpPr>
          <p:nvPr>
            <p:ph type="dt" sz="half" idx="10"/>
          </p:nvPr>
        </p:nvSpPr>
        <p:spPr/>
        <p:txBody>
          <a:bodyPr/>
          <a:lstStyle/>
          <a:p>
            <a:fld id="{A3D07043-6E4D-4CFD-9F6A-7D5AA1A3CDC8}" type="datetimeFigureOut">
              <a:rPr lang="en-US" smtClean="0"/>
              <a:t>12/17/2020</a:t>
            </a:fld>
            <a:endParaRPr lang="en-US"/>
          </a:p>
        </p:txBody>
      </p:sp>
      <p:sp>
        <p:nvSpPr>
          <p:cNvPr id="5" name="Footer Placeholder 4">
            <a:extLst>
              <a:ext uri="{FF2B5EF4-FFF2-40B4-BE49-F238E27FC236}">
                <a16:creationId xmlns:a16="http://schemas.microsoft.com/office/drawing/2014/main" id="{4B45E134-13DE-4CB9-AFC8-2FA228CE6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5FB4F-FBE7-4782-8491-FF22A0CC7010}"/>
              </a:ext>
            </a:extLst>
          </p:cNvPr>
          <p:cNvSpPr>
            <a:spLocks noGrp="1"/>
          </p:cNvSpPr>
          <p:nvPr>
            <p:ph type="sldNum" sz="quarter" idx="12"/>
          </p:nvPr>
        </p:nvSpPr>
        <p:spPr/>
        <p:txBody>
          <a:bodyPr/>
          <a:lstStyle/>
          <a:p>
            <a:fld id="{26A7156D-3013-44A2-95C5-8419CD803ABF}" type="slidenum">
              <a:rPr lang="en-US" smtClean="0"/>
              <a:t>‹#›</a:t>
            </a:fld>
            <a:endParaRPr lang="en-US"/>
          </a:p>
        </p:txBody>
      </p:sp>
    </p:spTree>
    <p:extLst>
      <p:ext uri="{BB962C8B-B14F-4D97-AF65-F5344CB8AC3E}">
        <p14:creationId xmlns:p14="http://schemas.microsoft.com/office/powerpoint/2010/main" val="152061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B5719-D7AB-40D1-B821-38CDF8D9E0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F2CD78-CB35-46FC-ABBA-6F69205EA4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747954-4896-4211-B7B5-75133F29ADE0}"/>
              </a:ext>
            </a:extLst>
          </p:cNvPr>
          <p:cNvSpPr>
            <a:spLocks noGrp="1"/>
          </p:cNvSpPr>
          <p:nvPr>
            <p:ph type="dt" sz="half" idx="10"/>
          </p:nvPr>
        </p:nvSpPr>
        <p:spPr/>
        <p:txBody>
          <a:bodyPr/>
          <a:lstStyle/>
          <a:p>
            <a:fld id="{A3D07043-6E4D-4CFD-9F6A-7D5AA1A3CDC8}" type="datetimeFigureOut">
              <a:rPr lang="en-US" smtClean="0"/>
              <a:t>12/17/2020</a:t>
            </a:fld>
            <a:endParaRPr lang="en-US"/>
          </a:p>
        </p:txBody>
      </p:sp>
      <p:sp>
        <p:nvSpPr>
          <p:cNvPr id="5" name="Footer Placeholder 4">
            <a:extLst>
              <a:ext uri="{FF2B5EF4-FFF2-40B4-BE49-F238E27FC236}">
                <a16:creationId xmlns:a16="http://schemas.microsoft.com/office/drawing/2014/main" id="{D5DF2AFE-F4F9-429C-9CFB-ACCF56594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4B82C-A0BA-491D-83A6-79205207B967}"/>
              </a:ext>
            </a:extLst>
          </p:cNvPr>
          <p:cNvSpPr>
            <a:spLocks noGrp="1"/>
          </p:cNvSpPr>
          <p:nvPr>
            <p:ph type="sldNum" sz="quarter" idx="12"/>
          </p:nvPr>
        </p:nvSpPr>
        <p:spPr/>
        <p:txBody>
          <a:bodyPr/>
          <a:lstStyle/>
          <a:p>
            <a:fld id="{26A7156D-3013-44A2-95C5-8419CD803ABF}" type="slidenum">
              <a:rPr lang="en-US" smtClean="0"/>
              <a:t>‹#›</a:t>
            </a:fld>
            <a:endParaRPr lang="en-US"/>
          </a:p>
        </p:txBody>
      </p:sp>
    </p:spTree>
    <p:extLst>
      <p:ext uri="{BB962C8B-B14F-4D97-AF65-F5344CB8AC3E}">
        <p14:creationId xmlns:p14="http://schemas.microsoft.com/office/powerpoint/2010/main" val="123936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305A-EDD9-4212-BE83-50418BDB06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17AB20-D9BD-4AF7-A9B9-00DE559D54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CADEC1-3054-47EA-8E67-2A71082ED1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01EC48-1298-435D-A4CF-709BD94723F2}"/>
              </a:ext>
            </a:extLst>
          </p:cNvPr>
          <p:cNvSpPr>
            <a:spLocks noGrp="1"/>
          </p:cNvSpPr>
          <p:nvPr>
            <p:ph type="dt" sz="half" idx="10"/>
          </p:nvPr>
        </p:nvSpPr>
        <p:spPr/>
        <p:txBody>
          <a:bodyPr/>
          <a:lstStyle/>
          <a:p>
            <a:fld id="{A3D07043-6E4D-4CFD-9F6A-7D5AA1A3CDC8}" type="datetimeFigureOut">
              <a:rPr lang="en-US" smtClean="0"/>
              <a:t>12/17/2020</a:t>
            </a:fld>
            <a:endParaRPr lang="en-US"/>
          </a:p>
        </p:txBody>
      </p:sp>
      <p:sp>
        <p:nvSpPr>
          <p:cNvPr id="6" name="Footer Placeholder 5">
            <a:extLst>
              <a:ext uri="{FF2B5EF4-FFF2-40B4-BE49-F238E27FC236}">
                <a16:creationId xmlns:a16="http://schemas.microsoft.com/office/drawing/2014/main" id="{C1AA663A-2AB7-4EF6-9629-35543A4D3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B326E-D448-4528-BF0B-0037BE4BD992}"/>
              </a:ext>
            </a:extLst>
          </p:cNvPr>
          <p:cNvSpPr>
            <a:spLocks noGrp="1"/>
          </p:cNvSpPr>
          <p:nvPr>
            <p:ph type="sldNum" sz="quarter" idx="12"/>
          </p:nvPr>
        </p:nvSpPr>
        <p:spPr/>
        <p:txBody>
          <a:bodyPr/>
          <a:lstStyle/>
          <a:p>
            <a:fld id="{26A7156D-3013-44A2-95C5-8419CD803ABF}" type="slidenum">
              <a:rPr lang="en-US" smtClean="0"/>
              <a:t>‹#›</a:t>
            </a:fld>
            <a:endParaRPr lang="en-US"/>
          </a:p>
        </p:txBody>
      </p:sp>
    </p:spTree>
    <p:extLst>
      <p:ext uri="{BB962C8B-B14F-4D97-AF65-F5344CB8AC3E}">
        <p14:creationId xmlns:p14="http://schemas.microsoft.com/office/powerpoint/2010/main" val="1166315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0C91-52DE-4BEB-9724-B2AFC8281C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5EB7E2-AFF5-4DC5-8162-AEAA9850C6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1D7279-12A0-4530-8926-2E58A098EE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D90936-1C7C-4CF5-B3DF-8B4E798003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C69CD-772F-4A15-9E1C-B1EF21CF76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88D830-63A7-4075-8B20-211320F06086}"/>
              </a:ext>
            </a:extLst>
          </p:cNvPr>
          <p:cNvSpPr>
            <a:spLocks noGrp="1"/>
          </p:cNvSpPr>
          <p:nvPr>
            <p:ph type="dt" sz="half" idx="10"/>
          </p:nvPr>
        </p:nvSpPr>
        <p:spPr/>
        <p:txBody>
          <a:bodyPr/>
          <a:lstStyle/>
          <a:p>
            <a:fld id="{A3D07043-6E4D-4CFD-9F6A-7D5AA1A3CDC8}" type="datetimeFigureOut">
              <a:rPr lang="en-US" smtClean="0"/>
              <a:t>12/17/2020</a:t>
            </a:fld>
            <a:endParaRPr lang="en-US"/>
          </a:p>
        </p:txBody>
      </p:sp>
      <p:sp>
        <p:nvSpPr>
          <p:cNvPr id="8" name="Footer Placeholder 7">
            <a:extLst>
              <a:ext uri="{FF2B5EF4-FFF2-40B4-BE49-F238E27FC236}">
                <a16:creationId xmlns:a16="http://schemas.microsoft.com/office/drawing/2014/main" id="{B8B3E3E1-1A4E-4D1F-A761-F2D166F4DE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63460E-E84E-4AF0-8C81-C1C2ADE2A39F}"/>
              </a:ext>
            </a:extLst>
          </p:cNvPr>
          <p:cNvSpPr>
            <a:spLocks noGrp="1"/>
          </p:cNvSpPr>
          <p:nvPr>
            <p:ph type="sldNum" sz="quarter" idx="12"/>
          </p:nvPr>
        </p:nvSpPr>
        <p:spPr/>
        <p:txBody>
          <a:bodyPr/>
          <a:lstStyle/>
          <a:p>
            <a:fld id="{26A7156D-3013-44A2-95C5-8419CD803ABF}" type="slidenum">
              <a:rPr lang="en-US" smtClean="0"/>
              <a:t>‹#›</a:t>
            </a:fld>
            <a:endParaRPr lang="en-US"/>
          </a:p>
        </p:txBody>
      </p:sp>
    </p:spTree>
    <p:extLst>
      <p:ext uri="{BB962C8B-B14F-4D97-AF65-F5344CB8AC3E}">
        <p14:creationId xmlns:p14="http://schemas.microsoft.com/office/powerpoint/2010/main" val="37885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0E50-BA0F-4FC1-9094-47A08C60F5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DC2E31-AF4D-4E7A-96E0-9FF69995EED7}"/>
              </a:ext>
            </a:extLst>
          </p:cNvPr>
          <p:cNvSpPr>
            <a:spLocks noGrp="1"/>
          </p:cNvSpPr>
          <p:nvPr>
            <p:ph type="dt" sz="half" idx="10"/>
          </p:nvPr>
        </p:nvSpPr>
        <p:spPr/>
        <p:txBody>
          <a:bodyPr/>
          <a:lstStyle/>
          <a:p>
            <a:fld id="{A3D07043-6E4D-4CFD-9F6A-7D5AA1A3CDC8}" type="datetimeFigureOut">
              <a:rPr lang="en-US" smtClean="0"/>
              <a:t>12/17/2020</a:t>
            </a:fld>
            <a:endParaRPr lang="en-US"/>
          </a:p>
        </p:txBody>
      </p:sp>
      <p:sp>
        <p:nvSpPr>
          <p:cNvPr id="4" name="Footer Placeholder 3">
            <a:extLst>
              <a:ext uri="{FF2B5EF4-FFF2-40B4-BE49-F238E27FC236}">
                <a16:creationId xmlns:a16="http://schemas.microsoft.com/office/drawing/2014/main" id="{6653F536-A9DD-4005-A3E6-A44D41129C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CD2CDE-AB99-43F7-B369-835E4004C246}"/>
              </a:ext>
            </a:extLst>
          </p:cNvPr>
          <p:cNvSpPr>
            <a:spLocks noGrp="1"/>
          </p:cNvSpPr>
          <p:nvPr>
            <p:ph type="sldNum" sz="quarter" idx="12"/>
          </p:nvPr>
        </p:nvSpPr>
        <p:spPr/>
        <p:txBody>
          <a:bodyPr/>
          <a:lstStyle/>
          <a:p>
            <a:fld id="{26A7156D-3013-44A2-95C5-8419CD803ABF}" type="slidenum">
              <a:rPr lang="en-US" smtClean="0"/>
              <a:t>‹#›</a:t>
            </a:fld>
            <a:endParaRPr lang="en-US"/>
          </a:p>
        </p:txBody>
      </p:sp>
    </p:spTree>
    <p:extLst>
      <p:ext uri="{BB962C8B-B14F-4D97-AF65-F5344CB8AC3E}">
        <p14:creationId xmlns:p14="http://schemas.microsoft.com/office/powerpoint/2010/main" val="50195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7F1026-F44E-4A4F-8CD0-A4963E5F9844}"/>
              </a:ext>
            </a:extLst>
          </p:cNvPr>
          <p:cNvSpPr>
            <a:spLocks noGrp="1"/>
          </p:cNvSpPr>
          <p:nvPr>
            <p:ph type="dt" sz="half" idx="10"/>
          </p:nvPr>
        </p:nvSpPr>
        <p:spPr/>
        <p:txBody>
          <a:bodyPr/>
          <a:lstStyle/>
          <a:p>
            <a:fld id="{A3D07043-6E4D-4CFD-9F6A-7D5AA1A3CDC8}" type="datetimeFigureOut">
              <a:rPr lang="en-US" smtClean="0"/>
              <a:t>12/17/2020</a:t>
            </a:fld>
            <a:endParaRPr lang="en-US"/>
          </a:p>
        </p:txBody>
      </p:sp>
      <p:sp>
        <p:nvSpPr>
          <p:cNvPr id="3" name="Footer Placeholder 2">
            <a:extLst>
              <a:ext uri="{FF2B5EF4-FFF2-40B4-BE49-F238E27FC236}">
                <a16:creationId xmlns:a16="http://schemas.microsoft.com/office/drawing/2014/main" id="{14211501-C7BB-40DC-9407-7CC8CCF425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3EE037-875A-45BE-A90B-C42E5DF8D588}"/>
              </a:ext>
            </a:extLst>
          </p:cNvPr>
          <p:cNvSpPr>
            <a:spLocks noGrp="1"/>
          </p:cNvSpPr>
          <p:nvPr>
            <p:ph type="sldNum" sz="quarter" idx="12"/>
          </p:nvPr>
        </p:nvSpPr>
        <p:spPr/>
        <p:txBody>
          <a:bodyPr/>
          <a:lstStyle/>
          <a:p>
            <a:fld id="{26A7156D-3013-44A2-95C5-8419CD803ABF}" type="slidenum">
              <a:rPr lang="en-US" smtClean="0"/>
              <a:t>‹#›</a:t>
            </a:fld>
            <a:endParaRPr lang="en-US"/>
          </a:p>
        </p:txBody>
      </p:sp>
    </p:spTree>
    <p:extLst>
      <p:ext uri="{BB962C8B-B14F-4D97-AF65-F5344CB8AC3E}">
        <p14:creationId xmlns:p14="http://schemas.microsoft.com/office/powerpoint/2010/main" val="140246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2AE4D-BFA6-4674-9A7B-9B33C710B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CFC83E-DD6B-4EA7-A135-AFFD83CBC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EF893C-0177-4B88-9C3A-968101B50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C45054-5182-4936-B392-6A446FA330C1}"/>
              </a:ext>
            </a:extLst>
          </p:cNvPr>
          <p:cNvSpPr>
            <a:spLocks noGrp="1"/>
          </p:cNvSpPr>
          <p:nvPr>
            <p:ph type="dt" sz="half" idx="10"/>
          </p:nvPr>
        </p:nvSpPr>
        <p:spPr/>
        <p:txBody>
          <a:bodyPr/>
          <a:lstStyle/>
          <a:p>
            <a:fld id="{A3D07043-6E4D-4CFD-9F6A-7D5AA1A3CDC8}" type="datetimeFigureOut">
              <a:rPr lang="en-US" smtClean="0"/>
              <a:t>12/17/2020</a:t>
            </a:fld>
            <a:endParaRPr lang="en-US"/>
          </a:p>
        </p:txBody>
      </p:sp>
      <p:sp>
        <p:nvSpPr>
          <p:cNvPr id="6" name="Footer Placeholder 5">
            <a:extLst>
              <a:ext uri="{FF2B5EF4-FFF2-40B4-BE49-F238E27FC236}">
                <a16:creationId xmlns:a16="http://schemas.microsoft.com/office/drawing/2014/main" id="{03545CCD-86DD-4B43-8DE7-F897F5F942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697A54-B1D1-4777-BAB7-A1DC039D59C6}"/>
              </a:ext>
            </a:extLst>
          </p:cNvPr>
          <p:cNvSpPr>
            <a:spLocks noGrp="1"/>
          </p:cNvSpPr>
          <p:nvPr>
            <p:ph type="sldNum" sz="quarter" idx="12"/>
          </p:nvPr>
        </p:nvSpPr>
        <p:spPr/>
        <p:txBody>
          <a:bodyPr/>
          <a:lstStyle/>
          <a:p>
            <a:fld id="{26A7156D-3013-44A2-95C5-8419CD803ABF}" type="slidenum">
              <a:rPr lang="en-US" smtClean="0"/>
              <a:t>‹#›</a:t>
            </a:fld>
            <a:endParaRPr lang="en-US"/>
          </a:p>
        </p:txBody>
      </p:sp>
    </p:spTree>
    <p:extLst>
      <p:ext uri="{BB962C8B-B14F-4D97-AF65-F5344CB8AC3E}">
        <p14:creationId xmlns:p14="http://schemas.microsoft.com/office/powerpoint/2010/main" val="361458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55E0A-5098-4429-B912-C1108D6E2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8ED8A0-AA01-41E5-BD93-FC668EA6A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501A1E-85A6-401D-896C-44DB2FFDF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4E62F6-4174-4FB8-A39E-8EE6F7E8C391}"/>
              </a:ext>
            </a:extLst>
          </p:cNvPr>
          <p:cNvSpPr>
            <a:spLocks noGrp="1"/>
          </p:cNvSpPr>
          <p:nvPr>
            <p:ph type="dt" sz="half" idx="10"/>
          </p:nvPr>
        </p:nvSpPr>
        <p:spPr/>
        <p:txBody>
          <a:bodyPr/>
          <a:lstStyle/>
          <a:p>
            <a:fld id="{A3D07043-6E4D-4CFD-9F6A-7D5AA1A3CDC8}" type="datetimeFigureOut">
              <a:rPr lang="en-US" smtClean="0"/>
              <a:t>12/17/2020</a:t>
            </a:fld>
            <a:endParaRPr lang="en-US"/>
          </a:p>
        </p:txBody>
      </p:sp>
      <p:sp>
        <p:nvSpPr>
          <p:cNvPr id="6" name="Footer Placeholder 5">
            <a:extLst>
              <a:ext uri="{FF2B5EF4-FFF2-40B4-BE49-F238E27FC236}">
                <a16:creationId xmlns:a16="http://schemas.microsoft.com/office/drawing/2014/main" id="{686694AC-36A4-4880-B637-09FF68448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4C7B6D-3942-4435-900C-837F70A48494}"/>
              </a:ext>
            </a:extLst>
          </p:cNvPr>
          <p:cNvSpPr>
            <a:spLocks noGrp="1"/>
          </p:cNvSpPr>
          <p:nvPr>
            <p:ph type="sldNum" sz="quarter" idx="12"/>
          </p:nvPr>
        </p:nvSpPr>
        <p:spPr/>
        <p:txBody>
          <a:bodyPr/>
          <a:lstStyle/>
          <a:p>
            <a:fld id="{26A7156D-3013-44A2-95C5-8419CD803ABF}" type="slidenum">
              <a:rPr lang="en-US" smtClean="0"/>
              <a:t>‹#›</a:t>
            </a:fld>
            <a:endParaRPr lang="en-US"/>
          </a:p>
        </p:txBody>
      </p:sp>
    </p:spTree>
    <p:extLst>
      <p:ext uri="{BB962C8B-B14F-4D97-AF65-F5344CB8AC3E}">
        <p14:creationId xmlns:p14="http://schemas.microsoft.com/office/powerpoint/2010/main" val="46398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FEEFCD-2DAB-4F03-8D76-8797DF820F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F01AF5-938F-4292-B7C2-C21E97296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142CA-F440-499B-A1FF-A570E9CC3E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07043-6E4D-4CFD-9F6A-7D5AA1A3CDC8}" type="datetimeFigureOut">
              <a:rPr lang="en-US" smtClean="0"/>
              <a:t>12/17/2020</a:t>
            </a:fld>
            <a:endParaRPr lang="en-US"/>
          </a:p>
        </p:txBody>
      </p:sp>
      <p:sp>
        <p:nvSpPr>
          <p:cNvPr id="5" name="Footer Placeholder 4">
            <a:extLst>
              <a:ext uri="{FF2B5EF4-FFF2-40B4-BE49-F238E27FC236}">
                <a16:creationId xmlns:a16="http://schemas.microsoft.com/office/drawing/2014/main" id="{3D1E4809-7E0C-466F-8A44-25EC89D05C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1DB36D-5CD0-48C9-8927-91A57698FB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7156D-3013-44A2-95C5-8419CD803ABF}" type="slidenum">
              <a:rPr lang="en-US" smtClean="0"/>
              <a:t>‹#›</a:t>
            </a:fld>
            <a:endParaRPr lang="en-US"/>
          </a:p>
        </p:txBody>
      </p:sp>
    </p:spTree>
    <p:extLst>
      <p:ext uri="{BB962C8B-B14F-4D97-AF65-F5344CB8AC3E}">
        <p14:creationId xmlns:p14="http://schemas.microsoft.com/office/powerpoint/2010/main" val="1700067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ai.eecs.umich.edu/people/conway/Memoirs/VLSI/SSCM/VLSI_Reminiscences.pdf" TargetMode="External"/><Relationship Id="rId3" Type="http://schemas.openxmlformats.org/officeDocument/2006/relationships/image" Target="../media/image1.pn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ai.eecs.umich.edu/people/conway/BioSketch2017.pdf" TargetMode="External"/><Relationship Id="rId5" Type="http://schemas.openxmlformats.org/officeDocument/2006/relationships/hyperlink" Target="https://en.wikipedia.org/wiki/Invisible_Man" TargetMode="External"/><Relationship Id="rId10" Type="http://schemas.openxmlformats.org/officeDocument/2006/relationships/image" Target="../media/image4.jpg"/><Relationship Id="rId4" Type="http://schemas.openxmlformats.org/officeDocument/2006/relationships/hyperlink" Target="https://en.wikipedia.org/wiki/Ralph_Ellison" TargetMode="Externa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7.png"/><Relationship Id="rId2" Type="http://schemas.openxmlformats.org/officeDocument/2006/relationships/hyperlink" Target="http://ai.eecs.umich.edu/people/conway/Memoirs/VLSI/SSCM/VLSI_Reminiscences.pdf" TargetMode="External"/><Relationship Id="rId1" Type="http://schemas.openxmlformats.org/officeDocument/2006/relationships/slideLayout" Target="../slideLayouts/slideLayout7.xml"/><Relationship Id="rId6" Type="http://schemas.openxmlformats.org/officeDocument/2006/relationships/hyperlink" Target="https://www.123rf.com/photo_53893784_businesswoman-looking-through-a-magnifying-glass.html" TargetMode="External"/><Relationship Id="rId5" Type="http://schemas.openxmlformats.org/officeDocument/2006/relationships/hyperlink" Target="http://ai.eecs.umich.edu/people/conway/Memoirs/VLSI/Commentaries/Covering_by_Ken_Shepard.pdf" TargetMode="External"/><Relationship Id="rId4" Type="http://schemas.openxmlformats.org/officeDocument/2006/relationships/hyperlink" Target="http://www.huffingtonpost.com/lynn-conway/the-many-shades-of-out_b_3591764.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123rf.com/photo_53893784_businesswoman-looking-through-a-magnifying-glass.html" TargetMode="External"/><Relationship Id="rId1" Type="http://schemas.openxmlformats.org/officeDocument/2006/relationships/slideLayout" Target="../slideLayouts/slideLayout7.xml"/><Relationship Id="rId5" Type="http://schemas.openxmlformats.org/officeDocument/2006/relationships/hyperlink" Target="mailto:conway@umich.edu" TargetMode="External"/><Relationship Id="rId4" Type="http://schemas.openxmlformats.org/officeDocument/2006/relationships/hyperlink" Target="http://www.lynnconwa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en.wikipedia.org/wiki/Jobs_(film)" TargetMode="Externa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hyperlink" Target="http://boingboing.net/2015/05/08/cto-megan-smith-explains-how-w.html"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Microprocessor" TargetMode="External"/><Relationship Id="rId3" Type="http://schemas.openxmlformats.org/officeDocument/2006/relationships/hyperlink" Target="http://i.ytimg.com/vi/DOeSvmImYOY/maxresdefault.jpg" TargetMode="External"/><Relationship Id="rId7" Type="http://schemas.openxmlformats.org/officeDocument/2006/relationships/hyperlink" Target="http://www.intel.com/content/www/us/en/history/museum-story-of-intel-4004.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www.cpu-zone.com/4004.htm" TargetMode="External"/><Relationship Id="rId4" Type="http://schemas.openxmlformats.org/officeDocument/2006/relationships/image" Target="../media/image7.jpg"/><Relationship Id="rId9" Type="http://schemas.openxmlformats.org/officeDocument/2006/relationships/hyperlink" Target="http://en.wikipedia.org/wiki/Transistor_count"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Robert_Metcalfe" TargetMode="External"/><Relationship Id="rId3" Type="http://schemas.openxmlformats.org/officeDocument/2006/relationships/hyperlink" Target="http://en.wikipedia.org/wiki/Ethernet" TargetMode="External"/><Relationship Id="rId7" Type="http://schemas.openxmlformats.org/officeDocument/2006/relationships/image" Target="../media/image11.jpg"/><Relationship Id="rId2" Type="http://schemas.openxmlformats.org/officeDocument/2006/relationships/hyperlink" Target="http://www.computerhistory.org/revolution/input-output/14/347" TargetMode="Externa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hyperlink" Target="http://www.explainthatstuff.com/laserprinters.html" TargetMode="External"/><Relationship Id="rId5" Type="http://schemas.openxmlformats.org/officeDocument/2006/relationships/image" Target="../media/image9.gif"/><Relationship Id="rId10" Type="http://schemas.openxmlformats.org/officeDocument/2006/relationships/hyperlink" Target="http://en.wikipedia.org/wiki/ARPANET" TargetMode="External"/><Relationship Id="rId4" Type="http://schemas.openxmlformats.org/officeDocument/2006/relationships/hyperlink" Target="http://en.wikipedia.org/wiki/Laser_printing" TargetMode="Externa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ai.eecs.umich.edu/people/conway/VLSI/VLSI.archive.spreadsheet.htm" TargetMode="External"/><Relationship Id="rId7" Type="http://schemas.openxmlformats.org/officeDocument/2006/relationships/hyperlink" Target="https://en.wikipedia.org/wiki/Xerox_Alto"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edn.com/electronics-blogs/other/4307325/The-book-that-changed-everything" TargetMode="External"/><Relationship Id="rId5" Type="http://schemas.openxmlformats.org/officeDocument/2006/relationships/image" Target="../media/image13.jpg"/><Relationship Id="rId4" Type="http://schemas.openxmlformats.org/officeDocument/2006/relationships/hyperlink" Target="http://ai.eecs.umich.edu/people/conway/VLSI/VLSIText/PP-V3/2s/V3.two-sided.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ai.eecs.umich.edu/people/conway/Memoirs/VLSI/Commentaries/A_Paradigm_Shift_Was_Happening_by_Chuck_House.pdf" TargetMode="External"/><Relationship Id="rId1" Type="http://schemas.openxmlformats.org/officeDocument/2006/relationships/slideLayout" Target="../slideLayouts/slideLayout7.xml"/><Relationship Id="rId5" Type="http://schemas.openxmlformats.org/officeDocument/2006/relationships/hyperlink" Target="http://en.wikipedia.org/wiki/Guy_L._Steele_Jr." TargetMode="Externa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hyperlink" Target="http://ai.eecs.umich.edu/people/conway/Memoirs/MIT/MIT_Reminiscences.pdf" TargetMode="External"/><Relationship Id="rId5" Type="http://schemas.openxmlformats.org/officeDocument/2006/relationships/hyperlink" Target="http://ai.eecs.umich.edu/people/conway/VLSI/MIT78/MIT78.pdf" TargetMode="External"/><Relationship Id="rId4" Type="http://schemas.openxmlformats.org/officeDocument/2006/relationships/hyperlink" Target="http://ai.eecs.umich.edu/people/conway/VLSI/MIT78/MITchipphoto.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ai.eecs.umich.edu/people/conway/VLSI/MPCAdv/MPCAdv.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hyperlink" Target="http://ai.eecs.umich.edu/people/conway/VLSI/MPCAdv/MPCAdv.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ai.eecs.umich.edu/people/conway/LynnPhotos/Lynn77PARC.jpg" TargetMode="External"/><Relationship Id="rId7" Type="http://schemas.openxmlformats.org/officeDocument/2006/relationships/hyperlink" Target="http://ai.eecs.umich.edu/people/conway/VLSI/MPCAdv/MPCAdv.html" TargetMode="External"/><Relationship Id="rId12" Type="http://schemas.openxmlformats.org/officeDocument/2006/relationships/hyperlink" Target="http://ai.eecs.umich.edu/people/conway/VLSI/VLSI.archive.spreadsheet.htm" TargetMode="Externa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hyperlink" Target="http://ai.eecs.umich.edu/people/conway/VLSI/VLSIText/PP-V1/V1.pdf" TargetMode="External"/><Relationship Id="rId5" Type="http://schemas.openxmlformats.org/officeDocument/2006/relationships/hyperlink" Target="http://ai.eecs.umich.edu/people/conway/Memoirs/MIT/Figures/MIT78%20ChipSet%20L.jpg" TargetMode="External"/><Relationship Id="rId10" Type="http://schemas.openxmlformats.org/officeDocument/2006/relationships/hyperlink" Target="http://ai.eecs.umich.edu/people/conway/VLSI/MIT78/MIT78.html" TargetMode="External"/><Relationship Id="rId4" Type="http://schemas.openxmlformats.org/officeDocument/2006/relationships/image" Target="../media/image21.jpeg"/><Relationship Id="rId9" Type="http://schemas.openxmlformats.org/officeDocument/2006/relationships/hyperlink" Target="http://ai.eecs.umich.edu/people/conway/VLSI/BackgroundContext/Sutherland_Lette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67D7FA-F1CD-4513-98E6-F4645C1C1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2" y="2444217"/>
            <a:ext cx="3742796" cy="3742796"/>
          </a:xfrm>
          <a:prstGeom prst="rect">
            <a:avLst/>
          </a:prstGeom>
        </p:spPr>
      </p:pic>
      <p:sp>
        <p:nvSpPr>
          <p:cNvPr id="2" name="Rectangle 1"/>
          <p:cNvSpPr/>
          <p:nvPr/>
        </p:nvSpPr>
        <p:spPr>
          <a:xfrm>
            <a:off x="2950858" y="1141788"/>
            <a:ext cx="6366138" cy="4366195"/>
          </a:xfrm>
          <a:prstGeom prst="rect">
            <a:avLst/>
          </a:prstGeom>
        </p:spPr>
        <p:txBody>
          <a:bodyPr wrap="square">
            <a:spAutoFit/>
          </a:bodyPr>
          <a:lstStyle/>
          <a:p>
            <a:pPr>
              <a:lnSpc>
                <a:spcPct val="107000"/>
              </a:lnSpc>
            </a:pPr>
            <a:r>
              <a:rPr lang="en-US" sz="2600" b="1" dirty="0" err="1"/>
              <a:t>SoE</a:t>
            </a:r>
            <a:r>
              <a:rPr lang="en-US" sz="2600" b="1" dirty="0"/>
              <a:t> Diversity, Equity and Inclusion Town Hall</a:t>
            </a:r>
          </a:p>
          <a:p>
            <a:pPr>
              <a:lnSpc>
                <a:spcPct val="107000"/>
              </a:lnSpc>
            </a:pPr>
            <a:r>
              <a:rPr lang="en-US" sz="2200" b="1" dirty="0">
                <a:latin typeface="Calibri" panose="020F0502020204030204" pitchFamily="34" charset="0"/>
                <a:ea typeface="Calibri" panose="020F0502020204030204" pitchFamily="34" charset="0"/>
                <a:cs typeface="Times New Roman" panose="02020603050405020304" pitchFamily="18" charset="0"/>
              </a:rPr>
              <a:t>Cooper Union, </a:t>
            </a:r>
            <a:r>
              <a:rPr lang="en-US" sz="2200" dirty="0">
                <a:latin typeface="Calibri" panose="020F0502020204030204" pitchFamily="34" charset="0"/>
                <a:ea typeface="Calibri" panose="020F0502020204030204" pitchFamily="34" charset="0"/>
                <a:cs typeface="Times New Roman" panose="02020603050405020304" pitchFamily="18" charset="0"/>
              </a:rPr>
              <a:t>Dec. 17, 2020 at 5:00-6:00 pm.</a:t>
            </a: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2300" b="1" dirty="0">
                <a:latin typeface="Calibri" panose="020F0502020204030204" pitchFamily="34" charset="0"/>
                <a:ea typeface="Calibri" panose="020F0502020204030204" pitchFamily="34" charset="0"/>
                <a:cs typeface="Times New Roman" panose="02020603050405020304" pitchFamily="18" charset="0"/>
              </a:rPr>
              <a:t>The Disappeared: Beyond Winning and Losing</a:t>
            </a:r>
            <a:r>
              <a:rPr lang="en-US" sz="2400" b="1" baseline="300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Bef>
                <a:spcPts val="400"/>
              </a:spcBef>
            </a:pPr>
            <a:r>
              <a:rPr lang="en-US" sz="1600" dirty="0">
                <a:latin typeface="Calibri" panose="020F0502020204030204" pitchFamily="34" charset="0"/>
                <a:ea typeface="Calibri" panose="020F0502020204030204" pitchFamily="34" charset="0"/>
                <a:cs typeface="Times New Roman" panose="02020603050405020304" pitchFamily="18" charset="0"/>
              </a:rPr>
              <a:t>Lynn Conway, Professor of EECS Emerita, University of Michigan, Ann Arbor</a:t>
            </a:r>
          </a:p>
          <a:p>
            <a:pPr>
              <a:lnSpc>
                <a:spcPct val="107000"/>
              </a:lnSpc>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600" dirty="0">
                <a:latin typeface="Calibri" panose="020F0502020204030204" pitchFamily="34" charset="0"/>
                <a:ea typeface="Calibri" panose="020F0502020204030204" pitchFamily="34" charset="0"/>
                <a:cs typeface="Times New Roman" panose="02020603050405020304" pitchFamily="18" charset="0"/>
              </a:rPr>
              <a:t>When “others” (such as women and people of color) make innovative contributions in scientific and technical fields, they often “disappear” from later history and their contributions are ascribed elsewhere. This is seldom deliberate — rather, it’s a result of the accumulation of advantage by those who are expected to innovate. This lecture chronicles an example of such a disappearance and introduces the Conway Effect to elucidate the disappearance process (to be followed by a Q/A session).</a:t>
            </a:r>
          </a:p>
          <a:p>
            <a:pPr lvl="0">
              <a:lnSpc>
                <a:spcPct val="107000"/>
              </a:lnSpc>
              <a:spcAft>
                <a:spcPts val="2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200"/>
              </a:spcAft>
            </a:pP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*In remembrance of pioneering novelist </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4"/>
              </a:rPr>
              <a:t>Ralph Ellison</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author of </a:t>
            </a:r>
            <a:r>
              <a:rPr lang="en-US" sz="1400" i="1"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5"/>
              </a:rPr>
              <a:t>Invisible Man</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1952.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87414" y="1126026"/>
            <a:ext cx="1832912" cy="1765880"/>
          </a:xfrm>
          <a:prstGeom prst="rect">
            <a:avLst/>
          </a:prstGeom>
          <a:ln>
            <a:solidFill>
              <a:schemeClr val="accent1"/>
            </a:solidFill>
          </a:ln>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87414" y="3173774"/>
            <a:ext cx="1832912" cy="2283683"/>
          </a:xfrm>
          <a:prstGeom prst="rect">
            <a:avLst/>
          </a:prstGeom>
        </p:spPr>
      </p:pic>
      <p:pic>
        <p:nvPicPr>
          <p:cNvPr id="4" name="Picture 3">
            <a:extLst>
              <a:ext uri="{FF2B5EF4-FFF2-40B4-BE49-F238E27FC236}">
                <a16:creationId xmlns:a16="http://schemas.microsoft.com/office/drawing/2014/main" id="{24235D2F-AD3D-4DCE-8B7A-925F83DC0F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9850" y="1126026"/>
            <a:ext cx="1832912" cy="1832912"/>
          </a:xfrm>
          <a:prstGeom prst="rect">
            <a:avLst/>
          </a:prstGeom>
          <a:ln>
            <a:solidFill>
              <a:schemeClr val="accent1"/>
            </a:solidFill>
          </a:ln>
        </p:spPr>
      </p:pic>
    </p:spTree>
    <p:extLst>
      <p:ext uri="{BB962C8B-B14F-4D97-AF65-F5344CB8AC3E}">
        <p14:creationId xmlns:p14="http://schemas.microsoft.com/office/powerpoint/2010/main" val="1309874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464" y="1113737"/>
            <a:ext cx="2822787" cy="4151376"/>
          </a:xfrm>
          <a:prstGeom prst="rect">
            <a:avLst/>
          </a:prstGeom>
          <a:ln>
            <a:solidFill>
              <a:schemeClr val="accent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9456" y="1113738"/>
            <a:ext cx="5854926" cy="4151375"/>
          </a:xfrm>
          <a:prstGeom prst="rect">
            <a:avLst/>
          </a:prstGeom>
          <a:ln>
            <a:solidFill>
              <a:schemeClr val="accent1"/>
            </a:solidFill>
          </a:ln>
        </p:spPr>
      </p:pic>
      <p:sp>
        <p:nvSpPr>
          <p:cNvPr id="5" name="Rectangle 4"/>
          <p:cNvSpPr/>
          <p:nvPr/>
        </p:nvSpPr>
        <p:spPr>
          <a:xfrm>
            <a:off x="1156634" y="5217091"/>
            <a:ext cx="2941617" cy="307777"/>
          </a:xfrm>
          <a:prstGeom prst="rect">
            <a:avLst/>
          </a:prstGeom>
        </p:spPr>
        <p:txBody>
          <a:bodyPr wrap="square">
            <a:spAutoFit/>
          </a:bodyPr>
          <a:lstStyle/>
          <a:p>
            <a:r>
              <a:rPr lang="en-US" sz="1400" dirty="0"/>
              <a:t>San Jose Mercury News April 30, 2009</a:t>
            </a:r>
          </a:p>
        </p:txBody>
      </p:sp>
      <p:sp>
        <p:nvSpPr>
          <p:cNvPr id="6" name="TextBox 5"/>
          <p:cNvSpPr txBox="1"/>
          <p:nvPr/>
        </p:nvSpPr>
        <p:spPr>
          <a:xfrm>
            <a:off x="1199797" y="566985"/>
            <a:ext cx="5597558" cy="400110"/>
          </a:xfrm>
          <a:prstGeom prst="rect">
            <a:avLst/>
          </a:prstGeom>
          <a:noFill/>
        </p:spPr>
        <p:txBody>
          <a:bodyPr wrap="none" rtlCol="0">
            <a:spAutoFit/>
          </a:bodyPr>
          <a:lstStyle/>
          <a:p>
            <a:r>
              <a:rPr lang="en-US" sz="2000" b="1" dirty="0"/>
              <a:t>Gordon Moore and Carver Mead take center stage:</a:t>
            </a:r>
          </a:p>
        </p:txBody>
      </p:sp>
      <p:sp>
        <p:nvSpPr>
          <p:cNvPr id="7" name="TextBox 6"/>
          <p:cNvSpPr txBox="1"/>
          <p:nvPr/>
        </p:nvSpPr>
        <p:spPr>
          <a:xfrm>
            <a:off x="2686857" y="5524868"/>
            <a:ext cx="7714101" cy="646331"/>
          </a:xfrm>
          <a:prstGeom prst="rect">
            <a:avLst/>
          </a:prstGeom>
          <a:noFill/>
        </p:spPr>
        <p:txBody>
          <a:bodyPr wrap="square" rtlCol="0">
            <a:spAutoFit/>
          </a:bodyPr>
          <a:lstStyle/>
          <a:p>
            <a:r>
              <a:rPr lang="en-US" b="1" dirty="0"/>
              <a:t>Not only was Lynn Conway not invited, she didn’t even know it was happening!</a:t>
            </a:r>
          </a:p>
          <a:p>
            <a:pPr algn="r"/>
            <a:r>
              <a:rPr lang="en-US" b="1" dirty="0"/>
              <a:t>Hmm . . . Reminds us of the Apple Macintosh story, eh?</a:t>
            </a:r>
          </a:p>
        </p:txBody>
      </p:sp>
      <p:sp>
        <p:nvSpPr>
          <p:cNvPr id="4" name="TextBox 3">
            <a:extLst>
              <a:ext uri="{FF2B5EF4-FFF2-40B4-BE49-F238E27FC236}">
                <a16:creationId xmlns:a16="http://schemas.microsoft.com/office/drawing/2014/main" id="{B51EFA24-D7B5-4B21-ADE3-00B6ED3D4BBA}"/>
              </a:ext>
            </a:extLst>
          </p:cNvPr>
          <p:cNvSpPr txBox="1"/>
          <p:nvPr/>
        </p:nvSpPr>
        <p:spPr>
          <a:xfrm>
            <a:off x="11495315" y="343504"/>
            <a:ext cx="301686" cy="369332"/>
          </a:xfrm>
          <a:prstGeom prst="rect">
            <a:avLst/>
          </a:prstGeom>
          <a:noFill/>
        </p:spPr>
        <p:txBody>
          <a:bodyPr wrap="none" rtlCol="0">
            <a:spAutoFit/>
          </a:bodyPr>
          <a:lstStyle/>
          <a:p>
            <a:r>
              <a:rPr lang="en-US" dirty="0"/>
              <a:t>9</a:t>
            </a:r>
          </a:p>
        </p:txBody>
      </p:sp>
    </p:spTree>
    <p:extLst>
      <p:ext uri="{BB962C8B-B14F-4D97-AF65-F5344CB8AC3E}">
        <p14:creationId xmlns:p14="http://schemas.microsoft.com/office/powerpoint/2010/main" val="53446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4613" y="3871576"/>
            <a:ext cx="5259945" cy="1015663"/>
          </a:xfrm>
          <a:prstGeom prst="rect">
            <a:avLst/>
          </a:prstGeom>
          <a:noFill/>
        </p:spPr>
        <p:txBody>
          <a:bodyPr wrap="square" rtlCol="0">
            <a:spAutoFit/>
          </a:bodyPr>
          <a:lstStyle/>
          <a:p>
            <a:r>
              <a:rPr lang="en-US" sz="2000" dirty="0"/>
              <a:t>That led me to write and publish my </a:t>
            </a:r>
            <a:r>
              <a:rPr lang="en-US" sz="1900" dirty="0"/>
              <a:t>“</a:t>
            </a:r>
            <a:r>
              <a:rPr lang="en-US" sz="1900" dirty="0">
                <a:hlinkClick r:id="rId2"/>
              </a:rPr>
              <a:t>Reminiscences of the VLSI Revolution</a:t>
            </a:r>
            <a:r>
              <a:rPr lang="en-US" sz="1900" dirty="0"/>
              <a:t>” in the</a:t>
            </a:r>
          </a:p>
          <a:p>
            <a:r>
              <a:rPr lang="en-US" sz="2000" dirty="0"/>
              <a:t>Fall 2012 IEEE </a:t>
            </a:r>
            <a:r>
              <a:rPr lang="en-US" sz="2000" i="1" dirty="0"/>
              <a:t>Solid State Circuits Magazine</a:t>
            </a:r>
            <a:r>
              <a:rPr lang="en-US" sz="2000" dirty="0"/>
              <a:t>. </a:t>
            </a:r>
          </a:p>
        </p:txBody>
      </p:sp>
      <p:pic>
        <p:nvPicPr>
          <p:cNvPr id="3" name="Picture 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188" y="744024"/>
            <a:ext cx="3834154" cy="5198851"/>
          </a:xfrm>
          <a:prstGeom prst="rect">
            <a:avLst/>
          </a:prstGeom>
        </p:spPr>
      </p:pic>
      <p:sp>
        <p:nvSpPr>
          <p:cNvPr id="5" name="Rectangle 4"/>
          <p:cNvSpPr/>
          <p:nvPr/>
        </p:nvSpPr>
        <p:spPr>
          <a:xfrm>
            <a:off x="1634614" y="2186641"/>
            <a:ext cx="4873446" cy="707886"/>
          </a:xfrm>
          <a:prstGeom prst="rect">
            <a:avLst/>
          </a:prstGeom>
        </p:spPr>
        <p:txBody>
          <a:bodyPr wrap="square">
            <a:spAutoFit/>
          </a:bodyPr>
          <a:lstStyle/>
          <a:p>
            <a:r>
              <a:rPr lang="en-US" sz="2000" b="1" dirty="0"/>
              <a:t>The story of my recent investigations is quite a saga, yet to be fully told . . . </a:t>
            </a:r>
          </a:p>
        </p:txBody>
      </p:sp>
      <p:sp>
        <p:nvSpPr>
          <p:cNvPr id="6" name="TextBox 5"/>
          <p:cNvSpPr txBox="1"/>
          <p:nvPr/>
        </p:nvSpPr>
        <p:spPr>
          <a:xfrm>
            <a:off x="1634612" y="5029627"/>
            <a:ext cx="4829877" cy="707886"/>
          </a:xfrm>
          <a:prstGeom prst="rect">
            <a:avLst/>
          </a:prstGeom>
          <a:noFill/>
        </p:spPr>
        <p:txBody>
          <a:bodyPr wrap="square" rtlCol="0">
            <a:spAutoFit/>
          </a:bodyPr>
          <a:lstStyle/>
          <a:p>
            <a:r>
              <a:rPr lang="en-US" sz="2000" dirty="0"/>
              <a:t>The </a:t>
            </a:r>
            <a:r>
              <a:rPr lang="en-US" sz="2000" dirty="0">
                <a:hlinkClick r:id="rId4"/>
              </a:rPr>
              <a:t>first time in decades I’d come forward</a:t>
            </a:r>
            <a:r>
              <a:rPr lang="en-US" sz="2000" dirty="0"/>
              <a:t> </a:t>
            </a:r>
          </a:p>
          <a:p>
            <a:r>
              <a:rPr lang="en-US" sz="2000" dirty="0"/>
              <a:t>and begun </a:t>
            </a:r>
            <a:r>
              <a:rPr lang="en-US" sz="2000" dirty="0">
                <a:hlinkClick r:id="rId5"/>
              </a:rPr>
              <a:t>telling the story</a:t>
            </a:r>
            <a:r>
              <a:rPr lang="en-US" sz="2000" dirty="0"/>
              <a:t> . . .</a:t>
            </a:r>
          </a:p>
        </p:txBody>
      </p:sp>
      <p:sp>
        <p:nvSpPr>
          <p:cNvPr id="7" name="TextBox 6"/>
          <p:cNvSpPr txBox="1"/>
          <p:nvPr/>
        </p:nvSpPr>
        <p:spPr>
          <a:xfrm>
            <a:off x="1634613" y="3027865"/>
            <a:ext cx="3869201" cy="707886"/>
          </a:xfrm>
          <a:prstGeom prst="rect">
            <a:avLst/>
          </a:prstGeom>
          <a:noFill/>
        </p:spPr>
        <p:txBody>
          <a:bodyPr wrap="none" rtlCol="0">
            <a:spAutoFit/>
          </a:bodyPr>
          <a:lstStyle/>
          <a:p>
            <a:r>
              <a:rPr lang="en-US" sz="2000" dirty="0"/>
              <a:t>Along the way I uncovered all sorts </a:t>
            </a:r>
          </a:p>
          <a:p>
            <a:r>
              <a:rPr lang="en-US" sz="2000" dirty="0"/>
              <a:t>of fascinating data and evidence.</a:t>
            </a:r>
          </a:p>
        </p:txBody>
      </p:sp>
      <p:pic>
        <p:nvPicPr>
          <p:cNvPr id="8" name="Picture 7">
            <a:hlinkClick r:id="rId6"/>
            <a:extLst>
              <a:ext uri="{FF2B5EF4-FFF2-40B4-BE49-F238E27FC236}">
                <a16:creationId xmlns:a16="http://schemas.microsoft.com/office/drawing/2014/main" id="{B16AE2D3-E515-4F48-94A3-9DC370250B35}"/>
              </a:ext>
            </a:extLst>
          </p:cNvPr>
          <p:cNvPicPr>
            <a:picLocks noChangeAspect="1"/>
          </p:cNvPicPr>
          <p:nvPr/>
        </p:nvPicPr>
        <p:blipFill>
          <a:blip r:embed="rId7"/>
          <a:stretch>
            <a:fillRect/>
          </a:stretch>
        </p:blipFill>
        <p:spPr>
          <a:xfrm>
            <a:off x="1741289" y="744024"/>
            <a:ext cx="1265768" cy="1265768"/>
          </a:xfrm>
          <a:prstGeom prst="rect">
            <a:avLst/>
          </a:prstGeom>
          <a:ln>
            <a:solidFill>
              <a:schemeClr val="accent1"/>
            </a:solidFill>
          </a:ln>
        </p:spPr>
      </p:pic>
      <p:sp>
        <p:nvSpPr>
          <p:cNvPr id="4" name="TextBox 3">
            <a:extLst>
              <a:ext uri="{FF2B5EF4-FFF2-40B4-BE49-F238E27FC236}">
                <a16:creationId xmlns:a16="http://schemas.microsoft.com/office/drawing/2014/main" id="{2FEAA301-77AA-4172-8282-F8A5A47969A0}"/>
              </a:ext>
            </a:extLst>
          </p:cNvPr>
          <p:cNvSpPr txBox="1"/>
          <p:nvPr/>
        </p:nvSpPr>
        <p:spPr>
          <a:xfrm>
            <a:off x="11340495" y="374692"/>
            <a:ext cx="418704" cy="369332"/>
          </a:xfrm>
          <a:prstGeom prst="rect">
            <a:avLst/>
          </a:prstGeom>
          <a:noFill/>
        </p:spPr>
        <p:txBody>
          <a:bodyPr wrap="none" rtlCol="0">
            <a:spAutoFit/>
          </a:bodyPr>
          <a:lstStyle/>
          <a:p>
            <a:r>
              <a:rPr lang="en-US" dirty="0"/>
              <a:t>10</a:t>
            </a:r>
          </a:p>
        </p:txBody>
      </p:sp>
    </p:spTree>
    <p:extLst>
      <p:ext uri="{BB962C8B-B14F-4D97-AF65-F5344CB8AC3E}">
        <p14:creationId xmlns:p14="http://schemas.microsoft.com/office/powerpoint/2010/main" val="679950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EF8E4B-1909-460F-BC7C-3BDB3C7536B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47669" y="1394531"/>
            <a:ext cx="5109260" cy="3593594"/>
          </a:xfrm>
          <a:prstGeom prst="rect">
            <a:avLst/>
          </a:prstGeom>
          <a:noFill/>
          <a:ln>
            <a:noFill/>
          </a:ln>
        </p:spPr>
      </p:pic>
      <p:sp>
        <p:nvSpPr>
          <p:cNvPr id="4" name="TextBox 3">
            <a:extLst>
              <a:ext uri="{FF2B5EF4-FFF2-40B4-BE49-F238E27FC236}">
                <a16:creationId xmlns:a16="http://schemas.microsoft.com/office/drawing/2014/main" id="{5BF0C487-7E4D-4564-80D4-17360A8F234C}"/>
              </a:ext>
            </a:extLst>
          </p:cNvPr>
          <p:cNvSpPr txBox="1"/>
          <p:nvPr/>
        </p:nvSpPr>
        <p:spPr>
          <a:xfrm>
            <a:off x="1726342" y="1394531"/>
            <a:ext cx="3519101" cy="4220451"/>
          </a:xfrm>
          <a:prstGeom prst="rect">
            <a:avLst/>
          </a:prstGeom>
          <a:noFill/>
          <a:ln>
            <a:solidFill>
              <a:schemeClr val="accent1"/>
            </a:solidFill>
          </a:ln>
        </p:spPr>
        <p:txBody>
          <a:bodyPr wrap="square">
            <a:spAutoFit/>
          </a:bodyPr>
          <a:lstStyle/>
          <a:p>
            <a:pPr>
              <a:lnSpc>
                <a:spcPct val="107000"/>
              </a:lnSpc>
              <a:spcAft>
                <a:spcPts val="1800"/>
              </a:spcAft>
            </a:pPr>
            <a:r>
              <a:rPr lang="en-US" sz="2800" dirty="0">
                <a:effectLst/>
                <a:latin typeface="Old English Text MT" panose="03040902040508030806" pitchFamily="66" charset="0"/>
                <a:ea typeface="Calibri" panose="020F0502020204030204" pitchFamily="34" charset="0"/>
                <a:cs typeface="Times New Roman" panose="02020603050405020304" pitchFamily="18" charset="0"/>
              </a:rPr>
              <a:t>The New York Times</a:t>
            </a:r>
            <a:endParaRPr lang="en-US" sz="2800" b="1" kern="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800" b="1" kern="1800" dirty="0">
                <a:effectLst/>
                <a:latin typeface="Times New Roman" panose="02020603050405020304" pitchFamily="18" charset="0"/>
                <a:ea typeface="Times New Roman" panose="02020603050405020304" pitchFamily="18" charset="0"/>
                <a:cs typeface="Times New Roman" panose="02020603050405020304" pitchFamily="18" charset="0"/>
              </a:rPr>
              <a:t>52 Years Later, IBM Apologizes for Firing Transgender Woman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5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By Maria Cramer</a:t>
            </a:r>
            <a:r>
              <a:rPr lang="en-US" b="1" dirty="0">
                <a:latin typeface="Calibri" panose="020F0502020204030204" pitchFamily="34"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Nov. 21, 2020</a:t>
            </a: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Lynn Conway was one of the company’s most promising young computer engineers but after confiding to supervisors that she was transgender, they fired her</a:t>
            </a:r>
            <a:r>
              <a:rPr lang="en-US" dirty="0">
                <a:latin typeface="Times New Roman" panose="02020603050405020304" pitchFamily="18" charset="0"/>
                <a:ea typeface="Times New Roman" panose="02020603050405020304" pitchFamily="18" charset="0"/>
                <a:cs typeface="Times New Roman" panose="02020603050405020304" pitchFamily="18" charset="0"/>
              </a:rPr>
              <a:t> . . .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66D4984-B37E-4FA9-9CF0-1D73D57E6A1F}"/>
              </a:ext>
            </a:extLst>
          </p:cNvPr>
          <p:cNvSpPr txBox="1"/>
          <p:nvPr/>
        </p:nvSpPr>
        <p:spPr>
          <a:xfrm>
            <a:off x="5455764" y="5091762"/>
            <a:ext cx="5245187" cy="523220"/>
          </a:xfrm>
          <a:prstGeom prst="rect">
            <a:avLst/>
          </a:prstGeom>
          <a:noFill/>
        </p:spPr>
        <p:txBody>
          <a:bodyPr wrap="square" rtlCol="0">
            <a:spAutoFit/>
          </a:bodyPr>
          <a:lstStyle/>
          <a:p>
            <a:r>
              <a:rPr lang="en-US" sz="1400" dirty="0"/>
              <a:t>Lynn Conway receives an honorary doctorate, and gives the Winter 2018 </a:t>
            </a:r>
            <a:r>
              <a:rPr lang="en-US" sz="1400" dirty="0" err="1"/>
              <a:t>commenment</a:t>
            </a:r>
            <a:r>
              <a:rPr lang="en-US" sz="1400" dirty="0"/>
              <a:t> address at the University of Michigan, Ann Arbor</a:t>
            </a:r>
          </a:p>
        </p:txBody>
      </p:sp>
      <p:sp>
        <p:nvSpPr>
          <p:cNvPr id="7" name="TextBox 6">
            <a:extLst>
              <a:ext uri="{FF2B5EF4-FFF2-40B4-BE49-F238E27FC236}">
                <a16:creationId xmlns:a16="http://schemas.microsoft.com/office/drawing/2014/main" id="{DB9F1C34-D589-4ECC-BE04-657CE5D7AA0F}"/>
              </a:ext>
            </a:extLst>
          </p:cNvPr>
          <p:cNvSpPr txBox="1"/>
          <p:nvPr/>
        </p:nvSpPr>
        <p:spPr>
          <a:xfrm>
            <a:off x="1584239" y="719798"/>
            <a:ext cx="6181983" cy="523220"/>
          </a:xfrm>
          <a:prstGeom prst="rect">
            <a:avLst/>
          </a:prstGeom>
          <a:noFill/>
        </p:spPr>
        <p:txBody>
          <a:bodyPr wrap="square" rtlCol="0">
            <a:spAutoFit/>
          </a:bodyPr>
          <a:lstStyle/>
          <a:p>
            <a:r>
              <a:rPr lang="en-US" sz="2800" b="1" dirty="0"/>
              <a:t>Evidence of Reappearance . . . </a:t>
            </a:r>
          </a:p>
        </p:txBody>
      </p:sp>
      <p:sp>
        <p:nvSpPr>
          <p:cNvPr id="6" name="TextBox 5">
            <a:extLst>
              <a:ext uri="{FF2B5EF4-FFF2-40B4-BE49-F238E27FC236}">
                <a16:creationId xmlns:a16="http://schemas.microsoft.com/office/drawing/2014/main" id="{574093EB-8F63-4ECA-A2EF-864B89C4FF48}"/>
              </a:ext>
            </a:extLst>
          </p:cNvPr>
          <p:cNvSpPr txBox="1"/>
          <p:nvPr/>
        </p:nvSpPr>
        <p:spPr>
          <a:xfrm>
            <a:off x="11219543" y="440267"/>
            <a:ext cx="418704" cy="369332"/>
          </a:xfrm>
          <a:prstGeom prst="rect">
            <a:avLst/>
          </a:prstGeom>
          <a:noFill/>
        </p:spPr>
        <p:txBody>
          <a:bodyPr wrap="none" rtlCol="0">
            <a:spAutoFit/>
          </a:bodyPr>
          <a:lstStyle/>
          <a:p>
            <a:r>
              <a:rPr lang="en-US" dirty="0"/>
              <a:t>11</a:t>
            </a:r>
          </a:p>
        </p:txBody>
      </p:sp>
    </p:spTree>
    <p:extLst>
      <p:ext uri="{BB962C8B-B14F-4D97-AF65-F5344CB8AC3E}">
        <p14:creationId xmlns:p14="http://schemas.microsoft.com/office/powerpoint/2010/main" val="1838388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p:cNvPr>
          <p:cNvPicPr>
            <a:picLocks noChangeAspect="1"/>
          </p:cNvPicPr>
          <p:nvPr/>
        </p:nvPicPr>
        <p:blipFill>
          <a:blip r:embed="rId3"/>
          <a:stretch>
            <a:fillRect/>
          </a:stretch>
        </p:blipFill>
        <p:spPr>
          <a:xfrm>
            <a:off x="4399252" y="830962"/>
            <a:ext cx="3393491" cy="3393491"/>
          </a:xfrm>
          <a:prstGeom prst="rect">
            <a:avLst/>
          </a:prstGeom>
          <a:ln>
            <a:solidFill>
              <a:schemeClr val="accent1"/>
            </a:solidFill>
          </a:ln>
        </p:spPr>
      </p:pic>
      <p:sp>
        <p:nvSpPr>
          <p:cNvPr id="2" name="Rectangle 1"/>
          <p:cNvSpPr/>
          <p:nvPr/>
        </p:nvSpPr>
        <p:spPr>
          <a:xfrm>
            <a:off x="3646768" y="6170512"/>
            <a:ext cx="5192432" cy="307777"/>
          </a:xfrm>
          <a:prstGeom prst="rect">
            <a:avLst/>
          </a:prstGeom>
        </p:spPr>
        <p:txBody>
          <a:bodyPr wrap="square">
            <a:spAutoFit/>
          </a:bodyPr>
          <a:lstStyle/>
          <a:p>
            <a:pPr algn="ctr"/>
            <a:r>
              <a:rPr lang="en-US" sz="1400" dirty="0">
                <a:hlinkClick r:id="rId4"/>
              </a:rPr>
              <a:t>www.lynnconway.com</a:t>
            </a:r>
            <a:r>
              <a:rPr lang="en-US" sz="1400" dirty="0"/>
              <a:t> ; </a:t>
            </a:r>
            <a:r>
              <a:rPr lang="en-US" sz="1400" dirty="0">
                <a:hlinkClick r:id="rId5"/>
              </a:rPr>
              <a:t>conway@umich.edu</a:t>
            </a:r>
            <a:r>
              <a:rPr lang="en-US" sz="1400" dirty="0"/>
              <a:t> </a:t>
            </a:r>
          </a:p>
        </p:txBody>
      </p:sp>
      <p:sp>
        <p:nvSpPr>
          <p:cNvPr id="8" name="Rectangle 7"/>
          <p:cNvSpPr/>
          <p:nvPr/>
        </p:nvSpPr>
        <p:spPr>
          <a:xfrm>
            <a:off x="1682977" y="4385801"/>
            <a:ext cx="8826043" cy="1138773"/>
          </a:xfrm>
          <a:prstGeom prst="rect">
            <a:avLst/>
          </a:prstGeom>
        </p:spPr>
        <p:txBody>
          <a:bodyPr wrap="square">
            <a:spAutoFit/>
          </a:bodyPr>
          <a:lstStyle/>
          <a:p>
            <a:pPr algn="ctr"/>
            <a:r>
              <a:rPr lang="en-US" sz="2000" dirty="0"/>
              <a:t>Moral Of The Story: </a:t>
            </a:r>
          </a:p>
          <a:p>
            <a:pPr algn="ctr"/>
            <a:r>
              <a:rPr lang="en-US" sz="2400" b="1" dirty="0"/>
              <a:t>“When Weirdness breaks out, don’t get upset . . . </a:t>
            </a:r>
          </a:p>
          <a:p>
            <a:pPr algn="ctr"/>
            <a:r>
              <a:rPr lang="en-US" sz="2400" b="1" dirty="0"/>
              <a:t>Do Science On It!”</a:t>
            </a:r>
          </a:p>
        </p:txBody>
      </p:sp>
      <p:sp>
        <p:nvSpPr>
          <p:cNvPr id="4" name="Rectangle 3"/>
          <p:cNvSpPr/>
          <p:nvPr/>
        </p:nvSpPr>
        <p:spPr>
          <a:xfrm>
            <a:off x="7020203" y="2963310"/>
            <a:ext cx="393056" cy="246221"/>
          </a:xfrm>
          <a:prstGeom prst="rect">
            <a:avLst/>
          </a:prstGeom>
        </p:spPr>
        <p:txBody>
          <a:bodyPr wrap="none">
            <a:spAutoFit/>
          </a:bodyPr>
          <a:lstStyle/>
          <a:p>
            <a:r>
              <a:rPr lang="en-US" sz="1000" dirty="0">
                <a:hlinkClick r:id="rId2"/>
              </a:rPr>
              <a:t>Link</a:t>
            </a:r>
            <a:endParaRPr lang="en-US" sz="1000" dirty="0"/>
          </a:p>
        </p:txBody>
      </p:sp>
      <p:sp>
        <p:nvSpPr>
          <p:cNvPr id="7" name="TextBox 6">
            <a:extLst>
              <a:ext uri="{FF2B5EF4-FFF2-40B4-BE49-F238E27FC236}">
                <a16:creationId xmlns:a16="http://schemas.microsoft.com/office/drawing/2014/main" id="{95B3AC19-5E0D-4BC7-8EAD-75706169B1DC}"/>
              </a:ext>
            </a:extLst>
          </p:cNvPr>
          <p:cNvSpPr txBox="1"/>
          <p:nvPr/>
        </p:nvSpPr>
        <p:spPr>
          <a:xfrm>
            <a:off x="11277600" y="401562"/>
            <a:ext cx="418704" cy="369332"/>
          </a:xfrm>
          <a:prstGeom prst="rect">
            <a:avLst/>
          </a:prstGeom>
          <a:noFill/>
        </p:spPr>
        <p:txBody>
          <a:bodyPr wrap="none" rtlCol="0">
            <a:spAutoFit/>
          </a:bodyPr>
          <a:lstStyle/>
          <a:p>
            <a:r>
              <a:rPr lang="en-US" dirty="0"/>
              <a:t>12</a:t>
            </a:r>
          </a:p>
        </p:txBody>
      </p:sp>
    </p:spTree>
    <p:extLst>
      <p:ext uri="{BB962C8B-B14F-4D97-AF65-F5344CB8AC3E}">
        <p14:creationId xmlns:p14="http://schemas.microsoft.com/office/powerpoint/2010/main" val="185621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5411" y="934110"/>
            <a:ext cx="3273319" cy="646331"/>
          </a:xfrm>
          <a:prstGeom prst="rect">
            <a:avLst/>
          </a:prstGeom>
        </p:spPr>
        <p:txBody>
          <a:bodyPr wrap="square">
            <a:spAutoFit/>
          </a:bodyPr>
          <a:lstStyle/>
          <a:p>
            <a:pPr algn="just"/>
            <a:r>
              <a:rPr lang="en-US" dirty="0"/>
              <a:t>There were four women on the Macintosh team in the 1980s . . . </a:t>
            </a:r>
          </a:p>
        </p:txBody>
      </p:sp>
      <p:sp>
        <p:nvSpPr>
          <p:cNvPr id="6" name="Rectangle 5"/>
          <p:cNvSpPr/>
          <p:nvPr/>
        </p:nvSpPr>
        <p:spPr>
          <a:xfrm>
            <a:off x="2165411" y="5000561"/>
            <a:ext cx="7997770" cy="584775"/>
          </a:xfrm>
          <a:prstGeom prst="rect">
            <a:avLst/>
          </a:prstGeom>
        </p:spPr>
        <p:txBody>
          <a:bodyPr wrap="square">
            <a:spAutoFit/>
          </a:bodyPr>
          <a:lstStyle/>
          <a:p>
            <a:pPr algn="just"/>
            <a:r>
              <a:rPr lang="en-US" sz="2800" dirty="0"/>
              <a:t>Can you imagine how it </a:t>
            </a:r>
            <a:r>
              <a:rPr lang="en-US" sz="3200" dirty="0"/>
              <a:t>feels</a:t>
            </a:r>
            <a:r>
              <a:rPr lang="en-US" sz="2800" dirty="0"/>
              <a:t> to be “disappeared”?</a:t>
            </a:r>
          </a:p>
        </p:txBody>
      </p:sp>
      <p:pic>
        <p:nvPicPr>
          <p:cNvPr id="7" name="Picture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496" y="1928741"/>
            <a:ext cx="1933255" cy="2866292"/>
          </a:xfrm>
          <a:prstGeom prst="rect">
            <a:avLst/>
          </a:prstGeom>
          <a:ln>
            <a:solidFill>
              <a:schemeClr val="accent1"/>
            </a:solidFill>
          </a:ln>
        </p:spPr>
      </p:pic>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1981" y="1928741"/>
            <a:ext cx="3325050" cy="2866292"/>
          </a:xfrm>
          <a:prstGeom prst="rect">
            <a:avLst/>
          </a:prstGeom>
        </p:spPr>
      </p:pic>
      <p:sp>
        <p:nvSpPr>
          <p:cNvPr id="2" name="Rectangle 1">
            <a:extLst>
              <a:ext uri="{FF2B5EF4-FFF2-40B4-BE49-F238E27FC236}">
                <a16:creationId xmlns:a16="http://schemas.microsoft.com/office/drawing/2014/main" id="{025C67BC-65BD-4F38-B3FE-079FEEB42875}"/>
              </a:ext>
            </a:extLst>
          </p:cNvPr>
          <p:cNvSpPr/>
          <p:nvPr/>
        </p:nvSpPr>
        <p:spPr>
          <a:xfrm>
            <a:off x="5922962" y="934110"/>
            <a:ext cx="4137417" cy="923330"/>
          </a:xfrm>
          <a:prstGeom prst="rect">
            <a:avLst/>
          </a:prstGeom>
        </p:spPr>
        <p:txBody>
          <a:bodyPr wrap="square">
            <a:spAutoFit/>
          </a:bodyPr>
          <a:lstStyle/>
          <a:p>
            <a:pPr algn="just"/>
            <a:r>
              <a:rPr lang="en-US" dirty="0"/>
              <a:t>But not a single one was cast in the 2013 biopic </a:t>
            </a:r>
            <a:r>
              <a:rPr lang="en-US" i="1" dirty="0"/>
              <a:t>Jobs</a:t>
            </a:r>
            <a:r>
              <a:rPr lang="en-US" dirty="0"/>
              <a:t>.  Even worse, all seven men on the project had speaking roles in the film.</a:t>
            </a:r>
          </a:p>
        </p:txBody>
      </p:sp>
      <p:sp>
        <p:nvSpPr>
          <p:cNvPr id="3" name="TextBox 2">
            <a:extLst>
              <a:ext uri="{FF2B5EF4-FFF2-40B4-BE49-F238E27FC236}">
                <a16:creationId xmlns:a16="http://schemas.microsoft.com/office/drawing/2014/main" id="{07642B2F-28FD-4CE1-93E5-78BC08CE2DB2}"/>
              </a:ext>
            </a:extLst>
          </p:cNvPr>
          <p:cNvSpPr txBox="1"/>
          <p:nvPr/>
        </p:nvSpPr>
        <p:spPr>
          <a:xfrm>
            <a:off x="11616266" y="221273"/>
            <a:ext cx="348344" cy="400110"/>
          </a:xfrm>
          <a:prstGeom prst="rect">
            <a:avLst/>
          </a:prstGeom>
          <a:noFill/>
        </p:spPr>
        <p:txBody>
          <a:bodyPr wrap="square" rtlCol="0">
            <a:spAutoFit/>
          </a:bodyPr>
          <a:lstStyle/>
          <a:p>
            <a:r>
              <a:rPr lang="en-US" sz="2000" dirty="0"/>
              <a:t>1</a:t>
            </a:r>
          </a:p>
        </p:txBody>
      </p:sp>
    </p:spTree>
    <p:extLst>
      <p:ext uri="{BB962C8B-B14F-4D97-AF65-F5344CB8AC3E}">
        <p14:creationId xmlns:p14="http://schemas.microsoft.com/office/powerpoint/2010/main" val="334988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9387" y="1202088"/>
            <a:ext cx="4971622" cy="1785104"/>
          </a:xfrm>
          <a:prstGeom prst="rect">
            <a:avLst/>
          </a:prstGeom>
          <a:noFill/>
        </p:spPr>
        <p:txBody>
          <a:bodyPr wrap="square" rtlCol="0">
            <a:spAutoFit/>
          </a:bodyPr>
          <a:lstStyle/>
          <a:p>
            <a:r>
              <a:rPr lang="en-US" sz="2200" dirty="0"/>
              <a:t>Rapid advances in optical/chemical lithography enabled the ‘printing’ of ever-finer features, and thus ever-increasing numbers of transistors could be printed on single chips.</a:t>
            </a: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3481" y="3728699"/>
            <a:ext cx="3333696" cy="1942909"/>
          </a:xfrm>
          <a:prstGeom prst="rect">
            <a:avLst/>
          </a:prstGeom>
          <a:ln>
            <a:solidFill>
              <a:schemeClr val="accent1"/>
            </a:solidFill>
          </a:ln>
        </p:spPr>
      </p:pic>
      <p:pic>
        <p:nvPicPr>
          <p:cNvPr id="6" name="Picture 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6587" y="1078453"/>
            <a:ext cx="3310590" cy="2350547"/>
          </a:xfrm>
          <a:prstGeom prst="rect">
            <a:avLst/>
          </a:prstGeom>
          <a:ln>
            <a:solidFill>
              <a:schemeClr val="accent1"/>
            </a:solidFill>
          </a:ln>
        </p:spPr>
      </p:pic>
      <p:sp>
        <p:nvSpPr>
          <p:cNvPr id="7" name="Rectangle 6"/>
          <p:cNvSpPr/>
          <p:nvPr/>
        </p:nvSpPr>
        <p:spPr>
          <a:xfrm>
            <a:off x="1677455" y="3058690"/>
            <a:ext cx="4663955" cy="1446550"/>
          </a:xfrm>
          <a:prstGeom prst="rect">
            <a:avLst/>
          </a:prstGeom>
        </p:spPr>
        <p:txBody>
          <a:bodyPr wrap="square">
            <a:spAutoFit/>
          </a:bodyPr>
          <a:lstStyle/>
          <a:p>
            <a:r>
              <a:rPr lang="en-US" sz="2200" b="1" dirty="0"/>
              <a:t>A watershed was crossed in 1971</a:t>
            </a:r>
          </a:p>
          <a:p>
            <a:r>
              <a:rPr lang="en-US" sz="2200" dirty="0"/>
              <a:t>with the introduction of the </a:t>
            </a:r>
            <a:r>
              <a:rPr lang="en-US" sz="2200" dirty="0">
                <a:hlinkClick r:id="rId7"/>
              </a:rPr>
              <a:t>Intel 4004</a:t>
            </a:r>
            <a:r>
              <a:rPr lang="en-US" sz="2200" dirty="0"/>
              <a:t>, the first single-chip “</a:t>
            </a:r>
            <a:r>
              <a:rPr lang="en-US" sz="2200" dirty="0">
                <a:hlinkClick r:id="rId8"/>
              </a:rPr>
              <a:t>microprocessor</a:t>
            </a:r>
            <a:r>
              <a:rPr lang="en-US" sz="2200" dirty="0"/>
              <a:t>”:</a:t>
            </a:r>
          </a:p>
          <a:p>
            <a:r>
              <a:rPr lang="en-US" sz="2200" dirty="0"/>
              <a:t>a “computer processor on a chip” . . . </a:t>
            </a:r>
          </a:p>
        </p:txBody>
      </p:sp>
      <p:sp>
        <p:nvSpPr>
          <p:cNvPr id="8" name="Rectangle 7"/>
          <p:cNvSpPr/>
          <p:nvPr/>
        </p:nvSpPr>
        <p:spPr>
          <a:xfrm>
            <a:off x="1677455" y="4576738"/>
            <a:ext cx="3848233" cy="430887"/>
          </a:xfrm>
          <a:prstGeom prst="rect">
            <a:avLst/>
          </a:prstGeom>
        </p:spPr>
        <p:txBody>
          <a:bodyPr wrap="none">
            <a:spAutoFit/>
          </a:bodyPr>
          <a:lstStyle/>
          <a:p>
            <a:r>
              <a:rPr lang="en-US" sz="2200" dirty="0"/>
              <a:t>It contained </a:t>
            </a:r>
            <a:r>
              <a:rPr lang="en-US" sz="2200" dirty="0">
                <a:hlinkClick r:id="rId9"/>
              </a:rPr>
              <a:t>2300 transistors </a:t>
            </a:r>
            <a:r>
              <a:rPr lang="en-US" sz="2200" dirty="0"/>
              <a:t>. . .</a:t>
            </a:r>
          </a:p>
        </p:txBody>
      </p:sp>
      <p:sp>
        <p:nvSpPr>
          <p:cNvPr id="9" name="TextBox 8">
            <a:hlinkClick r:id="rId5"/>
          </p:cNvPr>
          <p:cNvSpPr txBox="1"/>
          <p:nvPr/>
        </p:nvSpPr>
        <p:spPr>
          <a:xfrm>
            <a:off x="9361779" y="3141090"/>
            <a:ext cx="685800" cy="307777"/>
          </a:xfrm>
          <a:prstGeom prst="rect">
            <a:avLst/>
          </a:prstGeom>
          <a:noFill/>
        </p:spPr>
        <p:txBody>
          <a:bodyPr wrap="square" rtlCol="0">
            <a:spAutoFit/>
          </a:bodyPr>
          <a:lstStyle/>
          <a:p>
            <a:r>
              <a:rPr lang="en-US" sz="1400" dirty="0">
                <a:hlinkClick r:id="rId5"/>
              </a:rPr>
              <a:t>Source</a:t>
            </a:r>
            <a:endParaRPr lang="en-US" sz="1400" dirty="0"/>
          </a:p>
        </p:txBody>
      </p:sp>
      <p:sp>
        <p:nvSpPr>
          <p:cNvPr id="3" name="TextBox 2"/>
          <p:cNvSpPr txBox="1"/>
          <p:nvPr/>
        </p:nvSpPr>
        <p:spPr>
          <a:xfrm>
            <a:off x="9139716" y="5337748"/>
            <a:ext cx="865494" cy="307777"/>
          </a:xfrm>
          <a:prstGeom prst="rect">
            <a:avLst/>
          </a:prstGeom>
          <a:noFill/>
        </p:spPr>
        <p:txBody>
          <a:bodyPr wrap="square" rtlCol="0">
            <a:spAutoFit/>
          </a:bodyPr>
          <a:lstStyle/>
          <a:p>
            <a:r>
              <a:rPr lang="en-US" sz="1400" dirty="0">
                <a:hlinkClick r:id="rId3"/>
              </a:rPr>
              <a:t>Source</a:t>
            </a:r>
            <a:endParaRPr lang="en-US" sz="1400" dirty="0"/>
          </a:p>
        </p:txBody>
      </p:sp>
      <p:sp>
        <p:nvSpPr>
          <p:cNvPr id="5" name="TextBox 4">
            <a:extLst>
              <a:ext uri="{FF2B5EF4-FFF2-40B4-BE49-F238E27FC236}">
                <a16:creationId xmlns:a16="http://schemas.microsoft.com/office/drawing/2014/main" id="{BCD5E643-1623-4FD9-B5BC-21A3F2F6DE99}"/>
              </a:ext>
            </a:extLst>
          </p:cNvPr>
          <p:cNvSpPr txBox="1"/>
          <p:nvPr/>
        </p:nvSpPr>
        <p:spPr>
          <a:xfrm>
            <a:off x="11543696" y="304800"/>
            <a:ext cx="383933"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247815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367" y="624847"/>
            <a:ext cx="9535853" cy="1092607"/>
          </a:xfrm>
          <a:prstGeom prst="rect">
            <a:avLst/>
          </a:prstGeom>
          <a:noFill/>
        </p:spPr>
        <p:txBody>
          <a:bodyPr wrap="square" rtlCol="0">
            <a:spAutoFit/>
          </a:bodyPr>
          <a:lstStyle/>
          <a:p>
            <a:pPr algn="ctr">
              <a:spcAft>
                <a:spcPts val="600"/>
              </a:spcAft>
            </a:pPr>
            <a:r>
              <a:rPr lang="en-US" sz="2000" b="1" dirty="0"/>
              <a:t>The stage was further set by seminal innovations in computing &amp; networking: </a:t>
            </a:r>
          </a:p>
          <a:p>
            <a:pPr algn="ctr"/>
            <a:r>
              <a:rPr lang="en-US" sz="2000" dirty="0"/>
              <a:t>The innovation of the interactive-display, mouse-controlled Alto “</a:t>
            </a:r>
            <a:r>
              <a:rPr lang="en-US" sz="2000" dirty="0">
                <a:hlinkClick r:id="rId2"/>
              </a:rPr>
              <a:t>personal computer</a:t>
            </a:r>
            <a:r>
              <a:rPr lang="en-US" sz="2000" dirty="0"/>
              <a:t>”, </a:t>
            </a:r>
          </a:p>
          <a:p>
            <a:pPr algn="ctr"/>
            <a:r>
              <a:rPr lang="en-US" sz="2000" dirty="0"/>
              <a:t>The “</a:t>
            </a:r>
            <a:r>
              <a:rPr lang="en-US" sz="2000" dirty="0">
                <a:hlinkClick r:id="rId3"/>
              </a:rPr>
              <a:t>Ethernet</a:t>
            </a:r>
            <a:r>
              <a:rPr lang="en-US" sz="2000" dirty="0"/>
              <a:t>” local-area network, and the “</a:t>
            </a:r>
            <a:r>
              <a:rPr lang="en-US" sz="2000" dirty="0">
                <a:hlinkClick r:id="rId4"/>
              </a:rPr>
              <a:t>laser printer</a:t>
            </a:r>
            <a:r>
              <a:rPr lang="en-US" sz="2000" dirty="0"/>
              <a:t>” at Xerox PARC . . .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8474" y="4225222"/>
            <a:ext cx="3678460" cy="213924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1946" y="2754447"/>
            <a:ext cx="2073419" cy="2764558"/>
          </a:xfrm>
          <a:prstGeom prst="rect">
            <a:avLst/>
          </a:prstGeom>
          <a:ln>
            <a:solidFill>
              <a:schemeClr val="accent1"/>
            </a:solidFill>
          </a:ln>
        </p:spPr>
      </p:pic>
      <p:sp>
        <p:nvSpPr>
          <p:cNvPr id="8" name="TextBox 7"/>
          <p:cNvSpPr txBox="1"/>
          <p:nvPr/>
        </p:nvSpPr>
        <p:spPr>
          <a:xfrm>
            <a:off x="1907268" y="2415894"/>
            <a:ext cx="2162175" cy="338554"/>
          </a:xfrm>
          <a:prstGeom prst="rect">
            <a:avLst/>
          </a:prstGeom>
          <a:noFill/>
        </p:spPr>
        <p:txBody>
          <a:bodyPr wrap="square" rtlCol="0">
            <a:spAutoFit/>
          </a:bodyPr>
          <a:lstStyle/>
          <a:p>
            <a:r>
              <a:rPr lang="en-US" sz="1600" dirty="0">
                <a:hlinkClick r:id="rId2"/>
              </a:rPr>
              <a:t>Xerox Alto, 1973</a:t>
            </a:r>
            <a:endParaRPr lang="en-US" sz="1600"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7009" y="3170892"/>
            <a:ext cx="2473281" cy="2293230"/>
          </a:xfrm>
          <a:prstGeom prst="rect">
            <a:avLst/>
          </a:prstGeom>
        </p:spPr>
      </p:pic>
      <p:sp>
        <p:nvSpPr>
          <p:cNvPr id="11" name="TextBox 10"/>
          <p:cNvSpPr txBox="1"/>
          <p:nvPr/>
        </p:nvSpPr>
        <p:spPr>
          <a:xfrm>
            <a:off x="4367009" y="2415804"/>
            <a:ext cx="2110877" cy="584775"/>
          </a:xfrm>
          <a:prstGeom prst="rect">
            <a:avLst/>
          </a:prstGeom>
          <a:noFill/>
        </p:spPr>
        <p:txBody>
          <a:bodyPr wrap="square" rtlCol="0">
            <a:spAutoFit/>
          </a:bodyPr>
          <a:lstStyle/>
          <a:p>
            <a:r>
              <a:rPr lang="en-US" sz="1600" dirty="0">
                <a:hlinkClick r:id="rId8"/>
              </a:rPr>
              <a:t>Metcalfe’s</a:t>
            </a:r>
            <a:r>
              <a:rPr lang="en-US" sz="1600" dirty="0"/>
              <a:t> original</a:t>
            </a:r>
          </a:p>
          <a:p>
            <a:r>
              <a:rPr lang="en-US" sz="1600" dirty="0">
                <a:hlinkClick r:id="rId3"/>
              </a:rPr>
              <a:t>Ethernet</a:t>
            </a:r>
            <a:r>
              <a:rPr lang="en-US" sz="1600" dirty="0"/>
              <a:t> sketch, 1973</a:t>
            </a:r>
          </a:p>
        </p:txBody>
      </p:sp>
      <p:sp>
        <p:nvSpPr>
          <p:cNvPr id="14" name="TextBox 13"/>
          <p:cNvSpPr txBox="1"/>
          <p:nvPr/>
        </p:nvSpPr>
        <p:spPr>
          <a:xfrm>
            <a:off x="2136027" y="1701462"/>
            <a:ext cx="8210294" cy="400110"/>
          </a:xfrm>
          <a:prstGeom prst="rect">
            <a:avLst/>
          </a:prstGeom>
          <a:noFill/>
        </p:spPr>
        <p:txBody>
          <a:bodyPr wrap="square" rtlCol="0">
            <a:spAutoFit/>
          </a:bodyPr>
          <a:lstStyle/>
          <a:p>
            <a:pPr algn="ctr"/>
            <a:r>
              <a:rPr lang="en-US" sz="2000" dirty="0"/>
              <a:t>And by the Dept. of Defense’s “Arpanet” (the early internet), at DARPA . . .</a:t>
            </a: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46814" y="2491783"/>
            <a:ext cx="2389261" cy="1791947"/>
          </a:xfrm>
          <a:prstGeom prst="rect">
            <a:avLst/>
          </a:prstGeom>
        </p:spPr>
      </p:pic>
      <p:sp>
        <p:nvSpPr>
          <p:cNvPr id="4" name="TextBox 3"/>
          <p:cNvSpPr txBox="1"/>
          <p:nvPr/>
        </p:nvSpPr>
        <p:spPr>
          <a:xfrm>
            <a:off x="8187667" y="5294845"/>
            <a:ext cx="2872553" cy="338554"/>
          </a:xfrm>
          <a:prstGeom prst="rect">
            <a:avLst/>
          </a:prstGeom>
          <a:noFill/>
        </p:spPr>
        <p:txBody>
          <a:bodyPr wrap="square" rtlCol="0">
            <a:spAutoFit/>
          </a:bodyPr>
          <a:lstStyle/>
          <a:p>
            <a:r>
              <a:rPr lang="en-US" sz="1600" dirty="0">
                <a:hlinkClick r:id="rId10"/>
              </a:rPr>
              <a:t>Arpanet</a:t>
            </a:r>
            <a:r>
              <a:rPr lang="en-US" sz="1600" dirty="0"/>
              <a:t> map, 1971</a:t>
            </a:r>
          </a:p>
        </p:txBody>
      </p:sp>
      <p:sp>
        <p:nvSpPr>
          <p:cNvPr id="16" name="TextBox 15"/>
          <p:cNvSpPr txBox="1"/>
          <p:nvPr/>
        </p:nvSpPr>
        <p:spPr>
          <a:xfrm>
            <a:off x="7112831" y="2415804"/>
            <a:ext cx="883186" cy="830997"/>
          </a:xfrm>
          <a:prstGeom prst="rect">
            <a:avLst/>
          </a:prstGeom>
          <a:noFill/>
        </p:spPr>
        <p:txBody>
          <a:bodyPr wrap="square" rtlCol="0">
            <a:spAutoFit/>
          </a:bodyPr>
          <a:lstStyle/>
          <a:p>
            <a:r>
              <a:rPr lang="en-US" sz="1600" dirty="0">
                <a:hlinkClick r:id="rId4"/>
              </a:rPr>
              <a:t>Laser printer, 1971</a:t>
            </a:r>
            <a:endParaRPr lang="en-US" sz="1600" dirty="0"/>
          </a:p>
        </p:txBody>
      </p:sp>
      <p:sp>
        <p:nvSpPr>
          <p:cNvPr id="17" name="TextBox 16"/>
          <p:cNvSpPr txBox="1"/>
          <p:nvPr/>
        </p:nvSpPr>
        <p:spPr>
          <a:xfrm>
            <a:off x="7674007" y="3656322"/>
            <a:ext cx="610424" cy="276999"/>
          </a:xfrm>
          <a:prstGeom prst="rect">
            <a:avLst/>
          </a:prstGeom>
          <a:noFill/>
        </p:spPr>
        <p:txBody>
          <a:bodyPr wrap="none" rtlCol="0">
            <a:spAutoFit/>
          </a:bodyPr>
          <a:lstStyle/>
          <a:p>
            <a:r>
              <a:rPr lang="en-US" sz="1200" dirty="0">
                <a:hlinkClick r:id="rId11"/>
              </a:rPr>
              <a:t>Source</a:t>
            </a:r>
            <a:endParaRPr lang="en-US" sz="1200" dirty="0"/>
          </a:p>
        </p:txBody>
      </p:sp>
      <p:sp>
        <p:nvSpPr>
          <p:cNvPr id="3" name="TextBox 2">
            <a:extLst>
              <a:ext uri="{FF2B5EF4-FFF2-40B4-BE49-F238E27FC236}">
                <a16:creationId xmlns:a16="http://schemas.microsoft.com/office/drawing/2014/main" id="{C9CCE954-5DF0-4B40-95AB-FFE3ACF5C41C}"/>
              </a:ext>
            </a:extLst>
          </p:cNvPr>
          <p:cNvSpPr txBox="1"/>
          <p:nvPr/>
        </p:nvSpPr>
        <p:spPr>
          <a:xfrm>
            <a:off x="11577562" y="309638"/>
            <a:ext cx="301686"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269456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9754" y="2648290"/>
            <a:ext cx="4506803" cy="1015663"/>
          </a:xfrm>
          <a:prstGeom prst="rect">
            <a:avLst/>
          </a:prstGeom>
          <a:noFill/>
        </p:spPr>
        <p:txBody>
          <a:bodyPr wrap="square" rtlCol="0">
            <a:spAutoFit/>
          </a:bodyPr>
          <a:lstStyle/>
          <a:p>
            <a:r>
              <a:rPr lang="en-US" sz="2000" dirty="0"/>
              <a:t>That </a:t>
            </a:r>
            <a:r>
              <a:rPr lang="en-US" sz="2000" dirty="0">
                <a:hlinkClick r:id="rId3"/>
              </a:rPr>
              <a:t>computer-edited evolving book</a:t>
            </a:r>
            <a:r>
              <a:rPr lang="en-US" sz="2000" dirty="0"/>
              <a:t>, printed on PARC laser printers, became </a:t>
            </a:r>
            <a:r>
              <a:rPr lang="en-US" sz="2000" dirty="0">
                <a:hlinkClick r:id="rId4"/>
              </a:rPr>
              <a:t>the draft</a:t>
            </a:r>
            <a:r>
              <a:rPr lang="en-US" sz="2000" dirty="0"/>
              <a:t> of the seminal textbook . . .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8049" y="1153854"/>
            <a:ext cx="3569674" cy="4447569"/>
          </a:xfrm>
          <a:prstGeom prst="rect">
            <a:avLst/>
          </a:prstGeom>
        </p:spPr>
      </p:pic>
      <p:sp>
        <p:nvSpPr>
          <p:cNvPr id="4" name="Rectangle 3"/>
          <p:cNvSpPr/>
          <p:nvPr/>
        </p:nvSpPr>
        <p:spPr>
          <a:xfrm>
            <a:off x="1869753" y="3763615"/>
            <a:ext cx="4506803" cy="707886"/>
          </a:xfrm>
          <a:prstGeom prst="rect">
            <a:avLst/>
          </a:prstGeom>
        </p:spPr>
        <p:txBody>
          <a:bodyPr wrap="square">
            <a:spAutoFit/>
          </a:bodyPr>
          <a:lstStyle/>
          <a:p>
            <a:r>
              <a:rPr lang="en-US" sz="2000" i="1" dirty="0">
                <a:hlinkClick r:id="rId6"/>
              </a:rPr>
              <a:t>Introduction to VLSI Systems </a:t>
            </a:r>
            <a:endParaRPr lang="en-US" sz="2000" i="1" dirty="0"/>
          </a:p>
          <a:p>
            <a:r>
              <a:rPr lang="en-US" sz="2000" dirty="0"/>
              <a:t>by Mead and Conway, 1980.</a:t>
            </a:r>
          </a:p>
        </p:txBody>
      </p:sp>
      <p:sp>
        <p:nvSpPr>
          <p:cNvPr id="5" name="Rectangle 4"/>
          <p:cNvSpPr/>
          <p:nvPr/>
        </p:nvSpPr>
        <p:spPr>
          <a:xfrm>
            <a:off x="1869753" y="1225189"/>
            <a:ext cx="4738296" cy="1323439"/>
          </a:xfrm>
          <a:prstGeom prst="rect">
            <a:avLst/>
          </a:prstGeom>
        </p:spPr>
        <p:txBody>
          <a:bodyPr wrap="square">
            <a:spAutoFit/>
          </a:bodyPr>
          <a:lstStyle/>
          <a:p>
            <a:r>
              <a:rPr lang="en-US" sz="2000" dirty="0"/>
              <a:t>Using PARC’s </a:t>
            </a:r>
            <a:r>
              <a:rPr lang="en-US" sz="2000" dirty="0">
                <a:hlinkClick r:id="rId7"/>
              </a:rPr>
              <a:t>Alto</a:t>
            </a:r>
            <a:r>
              <a:rPr lang="en-US" sz="2000" dirty="0"/>
              <a:t> computers not only </a:t>
            </a:r>
          </a:p>
          <a:p>
            <a:r>
              <a:rPr lang="en-US" sz="2000" dirty="0"/>
              <a:t>helped mechanize the evolution of chip designs . . . it also to helped mechanize the evolution of the design-knowledge itself</a:t>
            </a:r>
          </a:p>
        </p:txBody>
      </p:sp>
      <p:sp>
        <p:nvSpPr>
          <p:cNvPr id="6" name="Rectangle 5"/>
          <p:cNvSpPr/>
          <p:nvPr/>
        </p:nvSpPr>
        <p:spPr>
          <a:xfrm>
            <a:off x="1869753" y="4589425"/>
            <a:ext cx="6096000" cy="707886"/>
          </a:xfrm>
          <a:prstGeom prst="rect">
            <a:avLst/>
          </a:prstGeom>
        </p:spPr>
        <p:txBody>
          <a:bodyPr>
            <a:spAutoFit/>
          </a:bodyPr>
          <a:lstStyle/>
          <a:p>
            <a:pPr lvl="0"/>
            <a:r>
              <a:rPr lang="en-US" sz="2000" dirty="0">
                <a:solidFill>
                  <a:prstClr val="black"/>
                </a:solidFill>
              </a:rPr>
              <a:t>(later called “</a:t>
            </a:r>
            <a:r>
              <a:rPr lang="en-US" sz="2000" dirty="0">
                <a:solidFill>
                  <a:prstClr val="black"/>
                </a:solidFill>
                <a:hlinkClick r:id="" action="ppaction://noaction"/>
              </a:rPr>
              <a:t>the book that </a:t>
            </a:r>
          </a:p>
          <a:p>
            <a:pPr lvl="0"/>
            <a:r>
              <a:rPr lang="en-US" sz="2000" dirty="0">
                <a:solidFill>
                  <a:prstClr val="black"/>
                </a:solidFill>
                <a:hlinkClick r:id="" action="ppaction://noaction"/>
              </a:rPr>
              <a:t>changed everything</a:t>
            </a:r>
            <a:r>
              <a:rPr lang="en-US" sz="2000" dirty="0">
                <a:solidFill>
                  <a:prstClr val="black"/>
                </a:solidFill>
              </a:rPr>
              <a:t>” . . . )</a:t>
            </a:r>
          </a:p>
        </p:txBody>
      </p:sp>
      <p:sp>
        <p:nvSpPr>
          <p:cNvPr id="7" name="TextBox 6">
            <a:extLst>
              <a:ext uri="{FF2B5EF4-FFF2-40B4-BE49-F238E27FC236}">
                <a16:creationId xmlns:a16="http://schemas.microsoft.com/office/drawing/2014/main" id="{EE3C0C1E-5ADD-498A-B487-5522BBAAC36D}"/>
              </a:ext>
            </a:extLst>
          </p:cNvPr>
          <p:cNvSpPr txBox="1"/>
          <p:nvPr/>
        </p:nvSpPr>
        <p:spPr>
          <a:xfrm>
            <a:off x="11582400" y="309638"/>
            <a:ext cx="301686"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3071817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70647" y="962832"/>
            <a:ext cx="4693926" cy="1446550"/>
          </a:xfrm>
          <a:prstGeom prst="rect">
            <a:avLst/>
          </a:prstGeom>
        </p:spPr>
        <p:txBody>
          <a:bodyPr wrap="square">
            <a:spAutoFit/>
          </a:bodyPr>
          <a:lstStyle/>
          <a:p>
            <a:r>
              <a:rPr lang="en-US" sz="2200" dirty="0"/>
              <a:t>Students learned chip design in the </a:t>
            </a:r>
          </a:p>
          <a:p>
            <a:r>
              <a:rPr lang="en-US" sz="2200" dirty="0"/>
              <a:t>1st half course, and did project-chip designs in the 2</a:t>
            </a:r>
            <a:r>
              <a:rPr lang="en-US" sz="2200" baseline="30000" dirty="0"/>
              <a:t>nd</a:t>
            </a:r>
            <a:r>
              <a:rPr lang="en-US" sz="2200" dirty="0"/>
              <a:t> half . . . which were </a:t>
            </a:r>
            <a:r>
              <a:rPr lang="en-US" sz="2200" dirty="0">
                <a:hlinkClick r:id="rId2"/>
              </a:rPr>
              <a:t>fabricated at HP</a:t>
            </a:r>
            <a:r>
              <a:rPr lang="en-US" sz="2200" dirty="0"/>
              <a:t> right after the course.</a:t>
            </a: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687" y="1092980"/>
            <a:ext cx="3371332" cy="3314383"/>
          </a:xfrm>
          <a:prstGeom prst="rect">
            <a:avLst/>
          </a:prstGeom>
          <a:ln>
            <a:solidFill>
              <a:schemeClr val="accent1"/>
            </a:solidFill>
          </a:ln>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2207" y="2750171"/>
            <a:ext cx="3704986" cy="2986108"/>
          </a:xfrm>
          <a:prstGeom prst="rect">
            <a:avLst/>
          </a:prstGeom>
          <a:ln>
            <a:solidFill>
              <a:schemeClr val="accent1"/>
            </a:solidFill>
          </a:ln>
        </p:spPr>
      </p:pic>
      <p:sp>
        <p:nvSpPr>
          <p:cNvPr id="10" name="Rectangle 9"/>
          <p:cNvSpPr/>
          <p:nvPr/>
        </p:nvSpPr>
        <p:spPr>
          <a:xfrm>
            <a:off x="6564573" y="4657024"/>
            <a:ext cx="4121356" cy="1107996"/>
          </a:xfrm>
          <a:prstGeom prst="rect">
            <a:avLst/>
          </a:prstGeom>
        </p:spPr>
        <p:txBody>
          <a:bodyPr wrap="square">
            <a:spAutoFit/>
          </a:bodyPr>
          <a:lstStyle/>
          <a:p>
            <a:r>
              <a:rPr lang="en-US" sz="2200" dirty="0"/>
              <a:t>Among many amazing results was </a:t>
            </a:r>
          </a:p>
          <a:p>
            <a:r>
              <a:rPr lang="en-US" sz="2200" dirty="0"/>
              <a:t>a complete Lisp microprocessor designed by </a:t>
            </a:r>
            <a:r>
              <a:rPr lang="en-US" sz="2200" dirty="0">
                <a:hlinkClick r:id="rId5"/>
              </a:rPr>
              <a:t>Guy Steele </a:t>
            </a:r>
            <a:r>
              <a:rPr lang="en-US" sz="2200" dirty="0"/>
              <a:t>. . . </a:t>
            </a:r>
          </a:p>
        </p:txBody>
      </p:sp>
      <p:sp>
        <p:nvSpPr>
          <p:cNvPr id="2" name="TextBox 1">
            <a:extLst>
              <a:ext uri="{FF2B5EF4-FFF2-40B4-BE49-F238E27FC236}">
                <a16:creationId xmlns:a16="http://schemas.microsoft.com/office/drawing/2014/main" id="{209048D1-007A-43C2-BDCF-742A707A8015}"/>
              </a:ext>
            </a:extLst>
          </p:cNvPr>
          <p:cNvSpPr txBox="1"/>
          <p:nvPr/>
        </p:nvSpPr>
        <p:spPr>
          <a:xfrm>
            <a:off x="11577562" y="304800"/>
            <a:ext cx="301686" cy="369332"/>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176406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5472" y="1836027"/>
            <a:ext cx="2861202" cy="3633728"/>
          </a:xfrm>
          <a:ln>
            <a:solidFill>
              <a:schemeClr val="accent1"/>
            </a:solidFill>
          </a:ln>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8332" y="851519"/>
            <a:ext cx="3449539" cy="4614070"/>
          </a:xfrm>
          <a:prstGeom prst="rect">
            <a:avLst/>
          </a:prstGeom>
          <a:ln>
            <a:solidFill>
              <a:schemeClr val="accent1"/>
            </a:solidFill>
          </a:ln>
        </p:spPr>
      </p:pic>
      <p:sp>
        <p:nvSpPr>
          <p:cNvPr id="3" name="TextBox 2"/>
          <p:cNvSpPr txBox="1"/>
          <p:nvPr/>
        </p:nvSpPr>
        <p:spPr>
          <a:xfrm>
            <a:off x="2563552" y="743680"/>
            <a:ext cx="3996645" cy="1015663"/>
          </a:xfrm>
          <a:prstGeom prst="rect">
            <a:avLst/>
          </a:prstGeom>
          <a:noFill/>
        </p:spPr>
        <p:txBody>
          <a:bodyPr wrap="square" rtlCol="0">
            <a:spAutoFit/>
          </a:bodyPr>
          <a:lstStyle/>
          <a:p>
            <a:r>
              <a:rPr lang="en-US" sz="2000" dirty="0">
                <a:hlinkClick r:id="rId4"/>
              </a:rPr>
              <a:t>Map and photomicrograph</a:t>
            </a:r>
            <a:r>
              <a:rPr lang="en-US" sz="2000" dirty="0"/>
              <a:t> </a:t>
            </a:r>
          </a:p>
          <a:p>
            <a:r>
              <a:rPr lang="en-US" sz="2000" dirty="0"/>
              <a:t>of the 19 student projects on </a:t>
            </a:r>
          </a:p>
          <a:p>
            <a:r>
              <a:rPr lang="en-US" sz="2000" dirty="0"/>
              <a:t>the MIT’78 ‘</a:t>
            </a:r>
            <a:r>
              <a:rPr lang="en-US" sz="2000" dirty="0" err="1"/>
              <a:t>MultiProject</a:t>
            </a:r>
            <a:r>
              <a:rPr lang="en-US" sz="2000" dirty="0"/>
              <a:t>’ Chip</a:t>
            </a:r>
          </a:p>
        </p:txBody>
      </p:sp>
      <p:sp>
        <p:nvSpPr>
          <p:cNvPr id="6" name="TextBox 5"/>
          <p:cNvSpPr txBox="1"/>
          <p:nvPr/>
        </p:nvSpPr>
        <p:spPr>
          <a:xfrm>
            <a:off x="2563552" y="5637149"/>
            <a:ext cx="7279092" cy="369332"/>
          </a:xfrm>
          <a:prstGeom prst="rect">
            <a:avLst/>
          </a:prstGeom>
          <a:noFill/>
        </p:spPr>
        <p:txBody>
          <a:bodyPr wrap="square" rtlCol="0">
            <a:spAutoFit/>
          </a:bodyPr>
          <a:lstStyle/>
          <a:p>
            <a:r>
              <a:rPr lang="en-US" dirty="0"/>
              <a:t>For more about the </a:t>
            </a:r>
            <a:r>
              <a:rPr lang="en-US" dirty="0">
                <a:hlinkClick r:id="rId5"/>
              </a:rPr>
              <a:t>MIT’78 course</a:t>
            </a:r>
            <a:r>
              <a:rPr lang="en-US" dirty="0"/>
              <a:t>, see </a:t>
            </a:r>
            <a:r>
              <a:rPr lang="en-US" dirty="0">
                <a:hlinkClick r:id="rId6"/>
              </a:rPr>
              <a:t>Lynn’s “MIT Reminiscences”</a:t>
            </a:r>
            <a:endParaRPr lang="en-US" dirty="0"/>
          </a:p>
        </p:txBody>
      </p:sp>
      <p:sp>
        <p:nvSpPr>
          <p:cNvPr id="2" name="TextBox 1">
            <a:extLst>
              <a:ext uri="{FF2B5EF4-FFF2-40B4-BE49-F238E27FC236}">
                <a16:creationId xmlns:a16="http://schemas.microsoft.com/office/drawing/2014/main" id="{F660DFD7-8254-4B56-8CFC-C8BF48D20934}"/>
              </a:ext>
            </a:extLst>
          </p:cNvPr>
          <p:cNvSpPr txBox="1"/>
          <p:nvPr/>
        </p:nvSpPr>
        <p:spPr>
          <a:xfrm>
            <a:off x="11432419" y="374348"/>
            <a:ext cx="301686"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181136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8391" y="734327"/>
            <a:ext cx="10142147" cy="677108"/>
          </a:xfrm>
          <a:prstGeom prst="rect">
            <a:avLst/>
          </a:prstGeom>
          <a:noFill/>
        </p:spPr>
        <p:txBody>
          <a:bodyPr wrap="square" rtlCol="0">
            <a:spAutoFit/>
          </a:bodyPr>
          <a:lstStyle/>
          <a:p>
            <a:r>
              <a:rPr lang="en-US" sz="1900" b="1" dirty="0"/>
              <a:t>In the fall of 1979, I covertly-orchestrated a huge “Arpanet happening” (</a:t>
            </a:r>
            <a:r>
              <a:rPr lang="en-US" sz="1900" b="1" dirty="0">
                <a:hlinkClick r:id="rId3"/>
              </a:rPr>
              <a:t>MPC79</a:t>
            </a:r>
            <a:r>
              <a:rPr lang="en-US" sz="1900" b="1" dirty="0"/>
              <a:t>)* . . . </a:t>
            </a:r>
          </a:p>
          <a:p>
            <a:r>
              <a:rPr lang="en-US" sz="1900" b="1" dirty="0"/>
              <a:t>involving 129 budding VLSI-designers in Mead-Conway courses at 12 research-universities:</a:t>
            </a:r>
          </a:p>
        </p:txBody>
      </p:sp>
      <p:sp>
        <p:nvSpPr>
          <p:cNvPr id="5" name="Rectangle 4"/>
          <p:cNvSpPr/>
          <p:nvPr/>
        </p:nvSpPr>
        <p:spPr>
          <a:xfrm>
            <a:off x="1468391" y="5261899"/>
            <a:ext cx="5431423" cy="523220"/>
          </a:xfrm>
          <a:prstGeom prst="rect">
            <a:avLst/>
          </a:prstGeom>
        </p:spPr>
        <p:txBody>
          <a:bodyPr wrap="none">
            <a:spAutoFit/>
          </a:bodyPr>
          <a:lstStyle/>
          <a:p>
            <a:r>
              <a:rPr lang="en-US" sz="1400" dirty="0">
                <a:hlinkClick r:id="" action="ppaction://noaction"/>
              </a:rPr>
              <a:t>*The MPC Adventures:  Experiences with the Generation of VLSI Design </a:t>
            </a:r>
          </a:p>
          <a:p>
            <a:r>
              <a:rPr lang="en-US" sz="1400" dirty="0">
                <a:hlinkClick r:id="" action="ppaction://noaction"/>
              </a:rPr>
              <a:t>and Implementation Methodologies, L. Conway, Xerox PARC, 1981</a:t>
            </a:r>
            <a:r>
              <a:rPr lang="en-US" sz="1400" dirty="0"/>
              <a:t> (</a:t>
            </a:r>
            <a:r>
              <a:rPr lang="en-US" sz="1400" dirty="0">
                <a:hlinkClick r:id="rId4"/>
              </a:rPr>
              <a:t>PDF</a:t>
            </a:r>
            <a:r>
              <a:rPr lang="en-US" sz="1400" dirty="0"/>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8391" y="1596101"/>
            <a:ext cx="5396724" cy="341534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4554" y="1560542"/>
            <a:ext cx="3609055" cy="4453573"/>
          </a:xfrm>
          <a:prstGeom prst="rect">
            <a:avLst/>
          </a:prstGeom>
        </p:spPr>
      </p:pic>
      <p:sp>
        <p:nvSpPr>
          <p:cNvPr id="2" name="TextBox 1">
            <a:extLst>
              <a:ext uri="{FF2B5EF4-FFF2-40B4-BE49-F238E27FC236}">
                <a16:creationId xmlns:a16="http://schemas.microsoft.com/office/drawing/2014/main" id="{E99D0D0A-53C4-4C88-A7D7-C06C0420F5A0}"/>
              </a:ext>
            </a:extLst>
          </p:cNvPr>
          <p:cNvSpPr txBox="1"/>
          <p:nvPr/>
        </p:nvSpPr>
        <p:spPr>
          <a:xfrm>
            <a:off x="11459695" y="364995"/>
            <a:ext cx="301686"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377164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951" y="565425"/>
            <a:ext cx="2657080" cy="1451779"/>
          </a:xfrm>
          <a:prstGeom prst="rect">
            <a:avLst/>
          </a:prstGeom>
          <a:ln>
            <a:solidFill>
              <a:schemeClr val="accent1"/>
            </a:solidFill>
          </a:ln>
        </p:spPr>
      </p:pic>
      <p:pic>
        <p:nvPicPr>
          <p:cNvPr id="3" name="Picture 2">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0564" y="832283"/>
            <a:ext cx="3118207" cy="2086282"/>
          </a:xfrm>
          <a:prstGeom prst="rect">
            <a:avLst/>
          </a:prstGeom>
          <a:ln>
            <a:solidFill>
              <a:schemeClr val="accent1"/>
            </a:solidFill>
          </a:ln>
        </p:spPr>
      </p:pic>
      <p:pic>
        <p:nvPicPr>
          <p:cNvPr id="5" name="Picture 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7644" y="1036573"/>
            <a:ext cx="2814004" cy="3763984"/>
          </a:xfrm>
          <a:prstGeom prst="rect">
            <a:avLst/>
          </a:prstGeom>
          <a:ln>
            <a:solidFill>
              <a:schemeClr val="accent1"/>
            </a:solidFill>
          </a:ln>
        </p:spPr>
      </p:pic>
      <p:pic>
        <p:nvPicPr>
          <p:cNvPr id="4" name="Picture 3">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3344" y="1291314"/>
            <a:ext cx="3590900" cy="5272322"/>
          </a:xfrm>
          <a:prstGeom prst="rect">
            <a:avLst/>
          </a:prstGeom>
          <a:ln>
            <a:solidFill>
              <a:schemeClr val="accent1"/>
            </a:solidFill>
          </a:ln>
        </p:spPr>
      </p:pic>
      <p:sp>
        <p:nvSpPr>
          <p:cNvPr id="7" name="TextBox 6"/>
          <p:cNvSpPr txBox="1"/>
          <p:nvPr/>
        </p:nvSpPr>
        <p:spPr>
          <a:xfrm>
            <a:off x="880217" y="228359"/>
            <a:ext cx="802709" cy="369332"/>
          </a:xfrm>
          <a:prstGeom prst="rect">
            <a:avLst/>
          </a:prstGeom>
          <a:noFill/>
        </p:spPr>
        <p:txBody>
          <a:bodyPr wrap="square" rtlCol="0">
            <a:spAutoFit/>
          </a:bodyPr>
          <a:lstStyle/>
          <a:p>
            <a:r>
              <a:rPr lang="en-US" dirty="0">
                <a:hlinkClick r:id="rId9"/>
              </a:rPr>
              <a:t>1976</a:t>
            </a:r>
            <a:endParaRPr lang="en-US" dirty="0"/>
          </a:p>
        </p:txBody>
      </p:sp>
      <p:sp>
        <p:nvSpPr>
          <p:cNvPr id="8" name="TextBox 7"/>
          <p:cNvSpPr txBox="1"/>
          <p:nvPr/>
        </p:nvSpPr>
        <p:spPr>
          <a:xfrm>
            <a:off x="7080946" y="667241"/>
            <a:ext cx="1265129" cy="369332"/>
          </a:xfrm>
          <a:prstGeom prst="rect">
            <a:avLst/>
          </a:prstGeom>
          <a:noFill/>
        </p:spPr>
        <p:txBody>
          <a:bodyPr wrap="square" rtlCol="0">
            <a:spAutoFit/>
          </a:bodyPr>
          <a:lstStyle/>
          <a:p>
            <a:r>
              <a:rPr lang="en-US" dirty="0">
                <a:hlinkClick r:id="rId10"/>
              </a:rPr>
              <a:t>1978</a:t>
            </a:r>
            <a:endParaRPr lang="en-US" dirty="0"/>
          </a:p>
        </p:txBody>
      </p:sp>
      <p:sp>
        <p:nvSpPr>
          <p:cNvPr id="9" name="TextBox 8"/>
          <p:cNvSpPr txBox="1"/>
          <p:nvPr/>
        </p:nvSpPr>
        <p:spPr>
          <a:xfrm>
            <a:off x="10094866" y="921982"/>
            <a:ext cx="784964" cy="369332"/>
          </a:xfrm>
          <a:prstGeom prst="rect">
            <a:avLst/>
          </a:prstGeom>
          <a:noFill/>
        </p:spPr>
        <p:txBody>
          <a:bodyPr wrap="square" rtlCol="0">
            <a:spAutoFit/>
          </a:bodyPr>
          <a:lstStyle/>
          <a:p>
            <a:r>
              <a:rPr lang="en-US" dirty="0">
                <a:hlinkClick r:id="rId7"/>
              </a:rPr>
              <a:t>1979</a:t>
            </a:r>
            <a:endParaRPr lang="en-US" dirty="0"/>
          </a:p>
        </p:txBody>
      </p:sp>
      <p:sp>
        <p:nvSpPr>
          <p:cNvPr id="10" name="TextBox 9"/>
          <p:cNvSpPr txBox="1"/>
          <p:nvPr/>
        </p:nvSpPr>
        <p:spPr>
          <a:xfrm>
            <a:off x="880217" y="5447450"/>
            <a:ext cx="6761298" cy="523220"/>
          </a:xfrm>
          <a:prstGeom prst="rect">
            <a:avLst/>
          </a:prstGeom>
          <a:noFill/>
        </p:spPr>
        <p:txBody>
          <a:bodyPr wrap="square" rtlCol="0">
            <a:spAutoFit/>
          </a:bodyPr>
          <a:lstStyle/>
          <a:p>
            <a:pPr>
              <a:spcAft>
                <a:spcPts val="3600"/>
              </a:spcAft>
            </a:pPr>
            <a:r>
              <a:rPr lang="en-US" sz="2800" dirty="0"/>
              <a:t>’79: Launching the VLSI </a:t>
            </a:r>
            <a:r>
              <a:rPr lang="en-US" sz="2800" dirty="0">
                <a:hlinkClick r:id="rId7"/>
              </a:rPr>
              <a:t>courses via MPC79</a:t>
            </a:r>
            <a:r>
              <a:rPr lang="en-US" sz="2800" dirty="0"/>
              <a:t>!!</a:t>
            </a:r>
          </a:p>
        </p:txBody>
      </p:sp>
      <p:sp>
        <p:nvSpPr>
          <p:cNvPr id="11" name="TextBox 10"/>
          <p:cNvSpPr txBox="1"/>
          <p:nvPr/>
        </p:nvSpPr>
        <p:spPr>
          <a:xfrm>
            <a:off x="4079667" y="438698"/>
            <a:ext cx="1265129" cy="369332"/>
          </a:xfrm>
          <a:prstGeom prst="rect">
            <a:avLst/>
          </a:prstGeom>
          <a:noFill/>
        </p:spPr>
        <p:txBody>
          <a:bodyPr wrap="square" rtlCol="0">
            <a:spAutoFit/>
          </a:bodyPr>
          <a:lstStyle/>
          <a:p>
            <a:r>
              <a:rPr lang="en-US" dirty="0">
                <a:hlinkClick r:id="rId11"/>
              </a:rPr>
              <a:t>1977</a:t>
            </a:r>
            <a:endParaRPr lang="en-US" dirty="0"/>
          </a:p>
        </p:txBody>
      </p:sp>
      <p:sp>
        <p:nvSpPr>
          <p:cNvPr id="13" name="Rectangle 12"/>
          <p:cNvSpPr/>
          <p:nvPr/>
        </p:nvSpPr>
        <p:spPr>
          <a:xfrm>
            <a:off x="880217" y="3852972"/>
            <a:ext cx="3872342" cy="369332"/>
          </a:xfrm>
          <a:prstGeom prst="rect">
            <a:avLst/>
          </a:prstGeom>
        </p:spPr>
        <p:txBody>
          <a:bodyPr wrap="none">
            <a:spAutoFit/>
          </a:bodyPr>
          <a:lstStyle/>
          <a:p>
            <a:pPr>
              <a:spcAft>
                <a:spcPts val="3000"/>
              </a:spcAft>
            </a:pPr>
            <a:r>
              <a:rPr lang="en-US" dirty="0"/>
              <a:t>’76: How to cope with VLSI </a:t>
            </a:r>
            <a:r>
              <a:rPr lang="en-US" dirty="0">
                <a:hlinkClick r:id="rId9"/>
              </a:rPr>
              <a:t>complexity</a:t>
            </a:r>
            <a:r>
              <a:rPr lang="en-US" dirty="0"/>
              <a:t>?</a:t>
            </a:r>
          </a:p>
        </p:txBody>
      </p:sp>
      <p:sp>
        <p:nvSpPr>
          <p:cNvPr id="16" name="Rectangle 15"/>
          <p:cNvSpPr/>
          <p:nvPr/>
        </p:nvSpPr>
        <p:spPr>
          <a:xfrm>
            <a:off x="848125" y="4282464"/>
            <a:ext cx="4362092" cy="400110"/>
          </a:xfrm>
          <a:prstGeom prst="rect">
            <a:avLst/>
          </a:prstGeom>
        </p:spPr>
        <p:txBody>
          <a:bodyPr wrap="none">
            <a:spAutoFit/>
          </a:bodyPr>
          <a:lstStyle/>
          <a:p>
            <a:pPr>
              <a:spcAft>
                <a:spcPts val="3600"/>
              </a:spcAft>
            </a:pPr>
            <a:r>
              <a:rPr lang="en-US" sz="2000" dirty="0"/>
              <a:t>’77: Inventing scalable VLSI </a:t>
            </a:r>
            <a:r>
              <a:rPr lang="en-US" sz="2000" dirty="0">
                <a:hlinkClick r:id="rId11"/>
              </a:rPr>
              <a:t>design rules</a:t>
            </a:r>
            <a:r>
              <a:rPr lang="en-US" sz="2000" dirty="0"/>
              <a:t>.</a:t>
            </a:r>
          </a:p>
        </p:txBody>
      </p:sp>
      <p:sp>
        <p:nvSpPr>
          <p:cNvPr id="17" name="Rectangle 16"/>
          <p:cNvSpPr/>
          <p:nvPr/>
        </p:nvSpPr>
        <p:spPr>
          <a:xfrm>
            <a:off x="848125" y="4790939"/>
            <a:ext cx="5638018" cy="492443"/>
          </a:xfrm>
          <a:prstGeom prst="rect">
            <a:avLst/>
          </a:prstGeom>
        </p:spPr>
        <p:txBody>
          <a:bodyPr wrap="none">
            <a:spAutoFit/>
          </a:bodyPr>
          <a:lstStyle/>
          <a:p>
            <a:pPr>
              <a:spcAft>
                <a:spcPts val="3600"/>
              </a:spcAft>
            </a:pPr>
            <a:r>
              <a:rPr lang="en-US" sz="2600" dirty="0"/>
              <a:t>’78: Launching the VLSI </a:t>
            </a:r>
            <a:r>
              <a:rPr lang="en-US" sz="2600" dirty="0">
                <a:hlinkClick r:id="rId10"/>
              </a:rPr>
              <a:t>methods at MIT</a:t>
            </a:r>
            <a:r>
              <a:rPr lang="en-US" sz="2600" dirty="0"/>
              <a:t>!</a:t>
            </a:r>
          </a:p>
        </p:txBody>
      </p:sp>
      <p:sp>
        <p:nvSpPr>
          <p:cNvPr id="18" name="TextBox 17"/>
          <p:cNvSpPr txBox="1"/>
          <p:nvPr/>
        </p:nvSpPr>
        <p:spPr>
          <a:xfrm>
            <a:off x="880217" y="3044947"/>
            <a:ext cx="4819775" cy="707886"/>
          </a:xfrm>
          <a:prstGeom prst="rect">
            <a:avLst/>
          </a:prstGeom>
          <a:noFill/>
        </p:spPr>
        <p:txBody>
          <a:bodyPr wrap="square" rtlCol="0">
            <a:spAutoFit/>
          </a:bodyPr>
          <a:lstStyle/>
          <a:p>
            <a:r>
              <a:rPr lang="en-US" sz="2000" b="1" dirty="0">
                <a:hlinkClick r:id="rId12"/>
              </a:rPr>
              <a:t>Visualizing the </a:t>
            </a:r>
            <a:r>
              <a:rPr lang="en-US" sz="2000" b="1" dirty="0" err="1">
                <a:hlinkClick r:id="rId12"/>
              </a:rPr>
              <a:t>exponentiating</a:t>
            </a:r>
            <a:r>
              <a:rPr lang="en-US" sz="2000" b="1" dirty="0">
                <a:hlinkClick r:id="" action="ppaction://noaction"/>
              </a:rPr>
              <a:t> </a:t>
            </a:r>
          </a:p>
          <a:p>
            <a:r>
              <a:rPr lang="en-US" sz="2000" b="1" dirty="0">
                <a:hlinkClick r:id="" action="ppaction://noaction"/>
              </a:rPr>
              <a:t>wave of VLSI innovation </a:t>
            </a:r>
            <a:r>
              <a:rPr lang="en-US" sz="2000" b="1" dirty="0"/>
              <a:t>. . . </a:t>
            </a:r>
          </a:p>
        </p:txBody>
      </p:sp>
      <p:sp>
        <p:nvSpPr>
          <p:cNvPr id="6" name="TextBox 5">
            <a:extLst>
              <a:ext uri="{FF2B5EF4-FFF2-40B4-BE49-F238E27FC236}">
                <a16:creationId xmlns:a16="http://schemas.microsoft.com/office/drawing/2014/main" id="{D0AF51B4-67C8-433F-9B3A-39F7F650016E}"/>
              </a:ext>
            </a:extLst>
          </p:cNvPr>
          <p:cNvSpPr txBox="1"/>
          <p:nvPr/>
        </p:nvSpPr>
        <p:spPr>
          <a:xfrm>
            <a:off x="11497542" y="297909"/>
            <a:ext cx="285448"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97346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859</Words>
  <Application>Microsoft Office PowerPoint</Application>
  <PresentationFormat>Widescreen</PresentationFormat>
  <Paragraphs>96</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Old English Text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Conway</dc:creator>
  <cp:lastModifiedBy>Lynn Conway</cp:lastModifiedBy>
  <cp:revision>26</cp:revision>
  <dcterms:created xsi:type="dcterms:W3CDTF">2020-12-16T19:22:21Z</dcterms:created>
  <dcterms:modified xsi:type="dcterms:W3CDTF">2020-12-18T00:12:36Z</dcterms:modified>
</cp:coreProperties>
</file>