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8917" r:id="rId3"/>
  </p:sldMasterIdLst>
  <p:notesMasterIdLst>
    <p:notesMasterId r:id="rId15"/>
  </p:notesMasterIdLst>
  <p:handoutMasterIdLst>
    <p:handoutMasterId r:id="rId16"/>
  </p:handoutMasterIdLst>
  <p:sldIdLst>
    <p:sldId id="576" r:id="rId4"/>
    <p:sldId id="721" r:id="rId5"/>
    <p:sldId id="753" r:id="rId6"/>
    <p:sldId id="773" r:id="rId7"/>
    <p:sldId id="726" r:id="rId8"/>
    <p:sldId id="727" r:id="rId9"/>
    <p:sldId id="779" r:id="rId10"/>
    <p:sldId id="759" r:id="rId11"/>
    <p:sldId id="744" r:id="rId12"/>
    <p:sldId id="760" r:id="rId13"/>
    <p:sldId id="761" r:id="rId14"/>
  </p:sldIdLst>
  <p:sldSz cx="12188825" cy="6858000"/>
  <p:notesSz cx="7026275" cy="931227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84" userDrawn="1">
          <p15:clr>
            <a:srgbClr val="A4A3A4"/>
          </p15:clr>
        </p15:guide>
        <p15:guide id="2" pos="215" userDrawn="1">
          <p15:clr>
            <a:srgbClr val="A4A3A4"/>
          </p15:clr>
        </p15:guide>
        <p15:guide id="3" pos="7463" userDrawn="1">
          <p15:clr>
            <a:srgbClr val="A4A3A4"/>
          </p15:clr>
        </p15:guide>
        <p15:guide id="4" orient="horz" pos="624" userDrawn="1">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Papermaster, Mark" initials="PM" lastIdx="12" clrIdx="6">
    <p:extLst>
      <p:ext uri="{19B8F6BF-5375-455C-9EA6-DF929625EA0E}">
        <p15:presenceInfo xmlns:p15="http://schemas.microsoft.com/office/powerpoint/2012/main" userId="S-1-5-21-249263827-1212357926-315576832-486086" providerId="AD"/>
      </p:ext>
    </p:extLst>
  </p:cmAuthor>
  <p:cmAuthor id="1" name="Nations, Deb" initials="ND" lastIdx="16" clrIdx="0">
    <p:extLst>
      <p:ext uri="{19B8F6BF-5375-455C-9EA6-DF929625EA0E}">
        <p15:presenceInfo xmlns:p15="http://schemas.microsoft.com/office/powerpoint/2012/main" userId="S-1-5-21-249263827-1212357926-315576832-584159" providerId="AD"/>
      </p:ext>
    </p:extLst>
  </p:cmAuthor>
  <p:cmAuthor id="2" name="Miriam Cox" initials="MC" lastIdx="10" clrIdx="1">
    <p:extLst>
      <p:ext uri="{19B8F6BF-5375-455C-9EA6-DF929625EA0E}">
        <p15:presenceInfo xmlns:p15="http://schemas.microsoft.com/office/powerpoint/2012/main" userId="Miriam Cox" providerId="None"/>
      </p:ext>
    </p:extLst>
  </p:cmAuthor>
  <p:cmAuthor id="3" name="Prairie, Drew" initials="PD" lastIdx="2" clrIdx="2">
    <p:extLst>
      <p:ext uri="{19B8F6BF-5375-455C-9EA6-DF929625EA0E}">
        <p15:presenceInfo xmlns:p15="http://schemas.microsoft.com/office/powerpoint/2012/main" userId="S-1-5-21-249263827-1212357926-315576832-11461" providerId="AD"/>
      </p:ext>
    </p:extLst>
  </p:cmAuthor>
  <p:cmAuthor id="4" name="Cox, Miriam" initials="CM" lastIdx="5" clrIdx="3">
    <p:extLst>
      <p:ext uri="{19B8F6BF-5375-455C-9EA6-DF929625EA0E}">
        <p15:presenceInfo xmlns:p15="http://schemas.microsoft.com/office/powerpoint/2012/main" userId="S-1-5-21-249263827-1212357926-315576832-584389" providerId="AD"/>
      </p:ext>
    </p:extLst>
  </p:cmAuthor>
  <p:cmAuthor id="5" name="Brown, Pat" initials="BP" lastIdx="26" clrIdx="4">
    <p:extLst>
      <p:ext uri="{19B8F6BF-5375-455C-9EA6-DF929625EA0E}">
        <p15:presenceInfo xmlns:p15="http://schemas.microsoft.com/office/powerpoint/2012/main" userId="S-1-5-21-249263827-1212357926-315576832-148597" providerId="AD"/>
      </p:ext>
    </p:extLst>
  </p:cmAuthor>
  <p:cmAuthor id="6" name="Chavez, Theresa" initials="CT" lastIdx="51" clrIdx="5">
    <p:extLst>
      <p:ext uri="{19B8F6BF-5375-455C-9EA6-DF929625EA0E}">
        <p15:presenceInfo xmlns:p15="http://schemas.microsoft.com/office/powerpoint/2012/main" userId="S-1-5-21-249263827-1212357926-315576832-4365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826300"/>
    <a:srgbClr val="157085"/>
    <a:srgbClr val="40C2E0"/>
    <a:srgbClr val="834603"/>
    <a:srgbClr val="FA8A10"/>
    <a:srgbClr val="CC6D04"/>
    <a:srgbClr val="FCB668"/>
    <a:srgbClr val="FB5B10"/>
    <a:srgbClr val="BEA3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ABF4FF-3E70-47D4-BB9D-2780EBB02FB3}" v="182" dt="2018-08-20T09:40:02.0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6" autoAdjust="0"/>
    <p:restoredTop sz="92239" autoAdjust="0"/>
  </p:normalViewPr>
  <p:slideViewPr>
    <p:cSldViewPr snapToGrid="0" snapToObjects="1">
      <p:cViewPr varScale="1">
        <p:scale>
          <a:sx n="78" d="100"/>
          <a:sy n="78" d="100"/>
        </p:scale>
        <p:origin x="785" y="34"/>
      </p:cViewPr>
      <p:guideLst>
        <p:guide orient="horz" pos="384"/>
        <p:guide pos="215"/>
        <p:guide pos="7463"/>
        <p:guide orient="horz" pos="624"/>
      </p:guideLst>
    </p:cSldViewPr>
  </p:slideViewPr>
  <p:outlineViewPr>
    <p:cViewPr>
      <p:scale>
        <a:sx n="33" d="100"/>
        <a:sy n="33" d="100"/>
      </p:scale>
      <p:origin x="0" y="-2196"/>
    </p:cViewPr>
  </p:outlineViewPr>
  <p:notesTextViewPr>
    <p:cViewPr>
      <p:scale>
        <a:sx n="150" d="100"/>
        <a:sy n="150" d="100"/>
      </p:scale>
      <p:origin x="0" y="0"/>
    </p:cViewPr>
  </p:notesTextViewPr>
  <p:sorterViewPr>
    <p:cViewPr>
      <p:scale>
        <a:sx n="50" d="100"/>
        <a:sy n="50" d="100"/>
      </p:scale>
      <p:origin x="0" y="0"/>
    </p:cViewPr>
  </p:sorterViewPr>
  <p:notesViewPr>
    <p:cSldViewPr snapToGrid="0" snapToObjects="1">
      <p:cViewPr>
        <p:scale>
          <a:sx n="90" d="100"/>
          <a:sy n="90" d="100"/>
        </p:scale>
        <p:origin x="1338" y="-2112"/>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711473276396738"/>
          <c:y val="0.13792850412122129"/>
          <c:w val="0.68471408126826894"/>
          <c:h val="0.71277822305501104"/>
        </c:manualLayout>
      </c:layout>
      <c:scatterChart>
        <c:scatterStyle val="lineMarker"/>
        <c:varyColors val="0"/>
        <c:ser>
          <c:idx val="0"/>
          <c:order val="0"/>
          <c:spPr>
            <a:ln w="19050" cap="rnd">
              <a:noFill/>
              <a:round/>
            </a:ln>
            <a:effectLst/>
          </c:spPr>
          <c:marker>
            <c:symbol val="circle"/>
            <c:size val="8"/>
            <c:spPr>
              <a:solidFill>
                <a:srgbClr val="FFC000"/>
              </a:solidFill>
              <a:ln w="12700">
                <a:solidFill>
                  <a:srgbClr val="826300"/>
                </a:solidFill>
              </a:ln>
              <a:effectLst/>
            </c:spPr>
          </c:marker>
          <c:trendline>
            <c:spPr>
              <a:ln w="25400" cap="rnd">
                <a:solidFill>
                  <a:srgbClr val="FFC000">
                    <a:alpha val="72000"/>
                  </a:srgbClr>
                </a:solidFill>
                <a:prstDash val="sysDot"/>
              </a:ln>
              <a:effectLst/>
            </c:spPr>
            <c:trendlineType val="exp"/>
            <c:dispRSqr val="0"/>
            <c:dispEq val="0"/>
          </c:trendline>
          <c:xVal>
            <c:numRef>
              <c:f>'GPU trends'!$B$6:$B$19</c:f>
              <c:numCache>
                <c:formatCode>General</c:formatCode>
                <c:ptCount val="14"/>
                <c:pt idx="0">
                  <c:v>2008.5</c:v>
                </c:pt>
                <c:pt idx="1">
                  <c:v>2008.5</c:v>
                </c:pt>
                <c:pt idx="2">
                  <c:v>2009.1</c:v>
                </c:pt>
                <c:pt idx="3">
                  <c:v>2009.6</c:v>
                </c:pt>
                <c:pt idx="4">
                  <c:v>2010.4</c:v>
                </c:pt>
                <c:pt idx="5">
                  <c:v>2010.8</c:v>
                </c:pt>
                <c:pt idx="6">
                  <c:v>2010.9</c:v>
                </c:pt>
                <c:pt idx="7">
                  <c:v>2012.1</c:v>
                </c:pt>
                <c:pt idx="8">
                  <c:v>2012.4</c:v>
                </c:pt>
                <c:pt idx="9">
                  <c:v>2013.7</c:v>
                </c:pt>
                <c:pt idx="10">
                  <c:v>2013.8</c:v>
                </c:pt>
                <c:pt idx="11">
                  <c:v>2015.5</c:v>
                </c:pt>
                <c:pt idx="12">
                  <c:v>2015.5</c:v>
                </c:pt>
                <c:pt idx="13">
                  <c:v>2017.4</c:v>
                </c:pt>
              </c:numCache>
            </c:numRef>
          </c:xVal>
          <c:yVal>
            <c:numRef>
              <c:f>'GPU trends'!$I$6:$I$19</c:f>
              <c:numCache>
                <c:formatCode>0" GF"</c:formatCode>
                <c:ptCount val="14"/>
                <c:pt idx="0">
                  <c:v>1200</c:v>
                </c:pt>
                <c:pt idx="1">
                  <c:v>470</c:v>
                </c:pt>
                <c:pt idx="2">
                  <c:v>708</c:v>
                </c:pt>
                <c:pt idx="3">
                  <c:v>2720</c:v>
                </c:pt>
                <c:pt idx="4">
                  <c:v>1345</c:v>
                </c:pt>
                <c:pt idx="5">
                  <c:v>1581</c:v>
                </c:pt>
                <c:pt idx="6">
                  <c:v>2703.36</c:v>
                </c:pt>
                <c:pt idx="7">
                  <c:v>3789</c:v>
                </c:pt>
                <c:pt idx="8">
                  <c:v>3090</c:v>
                </c:pt>
                <c:pt idx="9">
                  <c:v>5632</c:v>
                </c:pt>
                <c:pt idx="10">
                  <c:v>5046</c:v>
                </c:pt>
                <c:pt idx="11">
                  <c:v>8601.6</c:v>
                </c:pt>
                <c:pt idx="12">
                  <c:v>5632</c:v>
                </c:pt>
                <c:pt idx="13">
                  <c:v>10609</c:v>
                </c:pt>
              </c:numCache>
            </c:numRef>
          </c:yVal>
          <c:smooth val="0"/>
          <c:extLst>
            <c:ext xmlns:c16="http://schemas.microsoft.com/office/drawing/2014/chart" uri="{C3380CC4-5D6E-409C-BE32-E72D297353CC}">
              <c16:uniqueId val="{00000001-D4E9-469F-AEC2-C47ED0581F02}"/>
            </c:ext>
          </c:extLst>
        </c:ser>
        <c:dLbls>
          <c:showLegendKey val="0"/>
          <c:showVal val="0"/>
          <c:showCatName val="0"/>
          <c:showSerName val="0"/>
          <c:showPercent val="0"/>
          <c:showBubbleSize val="0"/>
        </c:dLbls>
        <c:axId val="384362912"/>
        <c:axId val="384363304"/>
      </c:scatterChart>
      <c:valAx>
        <c:axId val="384362912"/>
        <c:scaling>
          <c:orientation val="minMax"/>
        </c:scaling>
        <c:delete val="0"/>
        <c:axPos val="b"/>
        <c:majorGridlines>
          <c:spPr>
            <a:ln w="9525" cap="flat" cmpd="sng" algn="ctr">
              <a:solidFill>
                <a:sysClr val="window" lastClr="FFFFFF">
                  <a:alpha val="14000"/>
                </a:sysClr>
              </a:solidFill>
              <a:round/>
            </a:ln>
            <a:effectLst/>
          </c:spPr>
        </c:majorGridlines>
        <c:numFmt formatCode="General" sourceLinked="1"/>
        <c:majorTickMark val="none"/>
        <c:minorTickMark val="none"/>
        <c:tickLblPos val="nextTo"/>
        <c:spPr>
          <a:noFill/>
          <a:ln w="9525" cap="flat" cmpd="sng" algn="ctr">
            <a:noFill/>
            <a:round/>
          </a:ln>
          <a:effectLst/>
        </c:spPr>
        <c:txPr>
          <a:bodyPr rot="5400000" spcFirstLastPara="1" vertOverflow="ellipsis" wrap="square" anchor="ctr" anchorCtr="1"/>
          <a:lstStyle/>
          <a:p>
            <a:pPr>
              <a:defRPr sz="1200" b="0" i="0" u="none" strike="noStrike" kern="1200" baseline="0">
                <a:solidFill>
                  <a:schemeClr val="bg1"/>
                </a:solidFill>
                <a:latin typeface="+mn-lt"/>
                <a:ea typeface="+mn-ea"/>
                <a:cs typeface="+mn-cs"/>
              </a:defRPr>
            </a:pPr>
            <a:endParaRPr lang="en-US"/>
          </a:p>
        </c:txPr>
        <c:crossAx val="384363304"/>
        <c:crosses val="autoZero"/>
        <c:crossBetween val="midCat"/>
        <c:majorUnit val="1"/>
      </c:valAx>
      <c:valAx>
        <c:axId val="384363304"/>
        <c:scaling>
          <c:logBase val="10"/>
          <c:orientation val="minMax"/>
          <c:max val="100000"/>
          <c:min val="100"/>
        </c:scaling>
        <c:delete val="0"/>
        <c:axPos val="l"/>
        <c:majorGridlines>
          <c:spPr>
            <a:ln w="9525" cap="flat" cmpd="sng" algn="ctr">
              <a:solidFill>
                <a:sysClr val="window" lastClr="FFFFFF">
                  <a:alpha val="14000"/>
                </a:sysClr>
              </a:solidFill>
              <a:round/>
            </a:ln>
            <a:effectLst/>
          </c:spPr>
        </c:majorGridlines>
        <c:title>
          <c:tx>
            <c:rich>
              <a:bodyPr rot="-5400000" spcFirstLastPara="1" vertOverflow="ellipsis" vert="horz" wrap="square" anchor="ctr" anchorCtr="1"/>
              <a:lstStyle/>
              <a:p>
                <a:pPr>
                  <a:defRPr sz="1200" b="0" i="0" u="none" strike="noStrike" kern="1200" baseline="0">
                    <a:solidFill>
                      <a:schemeClr val="bg1"/>
                    </a:solidFill>
                    <a:latin typeface="+mn-lt"/>
                    <a:ea typeface="+mn-ea"/>
                    <a:cs typeface="+mn-cs"/>
                  </a:defRPr>
                </a:pPr>
                <a:r>
                  <a:rPr lang="en-US" sz="1200" dirty="0"/>
                  <a:t>Single Precision GFLOPS</a:t>
                </a:r>
              </a:p>
            </c:rich>
          </c:tx>
          <c:layout>
            <c:manualLayout>
              <c:xMode val="edge"/>
              <c:yMode val="edge"/>
              <c:x val="4.2328272990059881E-2"/>
              <c:y val="0.2080174268060445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title>
        <c:numFmt formatCode="#,##0\ &quot; GF&quot;"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384362912"/>
        <c:crosses val="autoZero"/>
        <c:crossBetween val="midCat"/>
      </c:valAx>
      <c:spPr>
        <a:solidFill>
          <a:srgbClr val="000000">
            <a:alpha val="20000"/>
          </a:srgbClr>
        </a:solidFill>
        <a:ln>
          <a:noFill/>
        </a:ln>
        <a:effectLst/>
      </c:spPr>
    </c:plotArea>
    <c:plotVisOnly val="1"/>
    <c:dispBlanksAs val="gap"/>
    <c:showDLblsOverMax val="0"/>
  </c:chart>
  <c:spPr>
    <a:noFill/>
    <a:ln w="9525" cap="flat" cmpd="sng" algn="ctr">
      <a:noFill/>
      <a:round/>
    </a:ln>
    <a:effectLst/>
  </c:spPr>
  <c:txPr>
    <a:bodyPr/>
    <a:lstStyle/>
    <a:p>
      <a:pPr>
        <a:defRPr>
          <a:solidFill>
            <a:schemeClr val="bg1"/>
          </a:solidFill>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53634006191244"/>
          <c:y val="0.17935854032879173"/>
          <c:w val="0.74572462689668639"/>
          <c:h val="0.67169913057044595"/>
        </c:manualLayout>
      </c:layout>
      <c:scatterChart>
        <c:scatterStyle val="lineMarker"/>
        <c:varyColors val="0"/>
        <c:ser>
          <c:idx val="0"/>
          <c:order val="0"/>
          <c:tx>
            <c:strRef>
              <c:f>'Compute trends'!$B$1</c:f>
              <c:strCache>
                <c:ptCount val="1"/>
                <c:pt idx="0">
                  <c:v>SpecIntRate</c:v>
                </c:pt>
              </c:strCache>
            </c:strRef>
          </c:tx>
          <c:spPr>
            <a:ln w="19050" cap="rnd">
              <a:noFill/>
              <a:round/>
            </a:ln>
            <a:effectLst/>
          </c:spPr>
          <c:marker>
            <c:symbol val="circle"/>
            <c:size val="8"/>
            <c:spPr>
              <a:solidFill>
                <a:srgbClr val="FFC000"/>
              </a:solidFill>
              <a:ln w="12700">
                <a:solidFill>
                  <a:srgbClr val="826300"/>
                </a:solidFill>
              </a:ln>
              <a:effectLst/>
            </c:spPr>
          </c:marker>
          <c:trendline>
            <c:spPr>
              <a:ln w="25400" cap="rnd">
                <a:solidFill>
                  <a:srgbClr val="FFC000">
                    <a:alpha val="72000"/>
                  </a:srgbClr>
                </a:solidFill>
                <a:prstDash val="sysDot"/>
              </a:ln>
              <a:effectLst/>
            </c:spPr>
            <c:trendlineType val="exp"/>
            <c:dispRSqr val="0"/>
            <c:dispEq val="0"/>
          </c:trendline>
          <c:xVal>
            <c:numRef>
              <c:f>'Compute trends'!$A$18:$A$115</c:f>
              <c:numCache>
                <c:formatCode>mmm\-yy</c:formatCode>
                <c:ptCount val="98"/>
                <c:pt idx="0">
                  <c:v>39873</c:v>
                </c:pt>
                <c:pt idx="1">
                  <c:v>39904</c:v>
                </c:pt>
                <c:pt idx="2">
                  <c:v>39904</c:v>
                </c:pt>
                <c:pt idx="3">
                  <c:v>39934</c:v>
                </c:pt>
                <c:pt idx="4">
                  <c:v>39934</c:v>
                </c:pt>
                <c:pt idx="5">
                  <c:v>39965</c:v>
                </c:pt>
                <c:pt idx="6">
                  <c:v>39995</c:v>
                </c:pt>
                <c:pt idx="7">
                  <c:v>40026</c:v>
                </c:pt>
                <c:pt idx="8">
                  <c:v>40148</c:v>
                </c:pt>
                <c:pt idx="9">
                  <c:v>40269</c:v>
                </c:pt>
                <c:pt idx="10">
                  <c:v>40269</c:v>
                </c:pt>
                <c:pt idx="11">
                  <c:v>40269</c:v>
                </c:pt>
                <c:pt idx="12">
                  <c:v>40391</c:v>
                </c:pt>
                <c:pt idx="13">
                  <c:v>40391</c:v>
                </c:pt>
                <c:pt idx="14">
                  <c:v>40422</c:v>
                </c:pt>
                <c:pt idx="15">
                  <c:v>40422</c:v>
                </c:pt>
                <c:pt idx="16">
                  <c:v>40422</c:v>
                </c:pt>
                <c:pt idx="17">
                  <c:v>40422</c:v>
                </c:pt>
                <c:pt idx="18">
                  <c:v>40483</c:v>
                </c:pt>
                <c:pt idx="19">
                  <c:v>40483</c:v>
                </c:pt>
                <c:pt idx="20">
                  <c:v>40575</c:v>
                </c:pt>
                <c:pt idx="21">
                  <c:v>40575</c:v>
                </c:pt>
                <c:pt idx="22">
                  <c:v>40575</c:v>
                </c:pt>
                <c:pt idx="23">
                  <c:v>40603</c:v>
                </c:pt>
                <c:pt idx="24">
                  <c:v>40603</c:v>
                </c:pt>
                <c:pt idx="25">
                  <c:v>40603</c:v>
                </c:pt>
                <c:pt idx="26">
                  <c:v>40664</c:v>
                </c:pt>
                <c:pt idx="27">
                  <c:v>40848</c:v>
                </c:pt>
                <c:pt idx="28">
                  <c:v>40848</c:v>
                </c:pt>
                <c:pt idx="29">
                  <c:v>40969</c:v>
                </c:pt>
                <c:pt idx="30">
                  <c:v>40969</c:v>
                </c:pt>
                <c:pt idx="31">
                  <c:v>40969</c:v>
                </c:pt>
                <c:pt idx="32">
                  <c:v>40969</c:v>
                </c:pt>
                <c:pt idx="33">
                  <c:v>40969</c:v>
                </c:pt>
                <c:pt idx="34">
                  <c:v>41000</c:v>
                </c:pt>
                <c:pt idx="35">
                  <c:v>41000</c:v>
                </c:pt>
                <c:pt idx="36">
                  <c:v>41000</c:v>
                </c:pt>
                <c:pt idx="37">
                  <c:v>41000</c:v>
                </c:pt>
                <c:pt idx="38">
                  <c:v>41030</c:v>
                </c:pt>
                <c:pt idx="39">
                  <c:v>41030</c:v>
                </c:pt>
                <c:pt idx="40">
                  <c:v>41030</c:v>
                </c:pt>
                <c:pt idx="41">
                  <c:v>41030</c:v>
                </c:pt>
                <c:pt idx="42">
                  <c:v>41030</c:v>
                </c:pt>
                <c:pt idx="43">
                  <c:v>41061</c:v>
                </c:pt>
                <c:pt idx="44">
                  <c:v>41091</c:v>
                </c:pt>
                <c:pt idx="45">
                  <c:v>41122</c:v>
                </c:pt>
                <c:pt idx="46">
                  <c:v>41122</c:v>
                </c:pt>
                <c:pt idx="47">
                  <c:v>41122</c:v>
                </c:pt>
                <c:pt idx="48">
                  <c:v>41122</c:v>
                </c:pt>
                <c:pt idx="49">
                  <c:v>41153</c:v>
                </c:pt>
                <c:pt idx="50">
                  <c:v>41153</c:v>
                </c:pt>
                <c:pt idx="51">
                  <c:v>41153</c:v>
                </c:pt>
                <c:pt idx="52">
                  <c:v>41153</c:v>
                </c:pt>
                <c:pt idx="53">
                  <c:v>41153</c:v>
                </c:pt>
                <c:pt idx="54">
                  <c:v>41183</c:v>
                </c:pt>
                <c:pt idx="55">
                  <c:v>41183</c:v>
                </c:pt>
                <c:pt idx="56">
                  <c:v>41183</c:v>
                </c:pt>
                <c:pt idx="57">
                  <c:v>41183</c:v>
                </c:pt>
                <c:pt idx="58">
                  <c:v>41183</c:v>
                </c:pt>
                <c:pt idx="59">
                  <c:v>41183</c:v>
                </c:pt>
                <c:pt idx="60">
                  <c:v>41183</c:v>
                </c:pt>
                <c:pt idx="61">
                  <c:v>41183</c:v>
                </c:pt>
                <c:pt idx="62">
                  <c:v>41214</c:v>
                </c:pt>
                <c:pt idx="63">
                  <c:v>41214</c:v>
                </c:pt>
                <c:pt idx="64">
                  <c:v>41214</c:v>
                </c:pt>
                <c:pt idx="65">
                  <c:v>41214</c:v>
                </c:pt>
                <c:pt idx="66">
                  <c:v>41244</c:v>
                </c:pt>
                <c:pt idx="67">
                  <c:v>41426</c:v>
                </c:pt>
                <c:pt idx="68">
                  <c:v>41426</c:v>
                </c:pt>
                <c:pt idx="69">
                  <c:v>41426</c:v>
                </c:pt>
                <c:pt idx="70">
                  <c:v>41456</c:v>
                </c:pt>
                <c:pt idx="71">
                  <c:v>41456</c:v>
                </c:pt>
                <c:pt idx="72">
                  <c:v>41456</c:v>
                </c:pt>
                <c:pt idx="73">
                  <c:v>41456</c:v>
                </c:pt>
                <c:pt idx="74">
                  <c:v>41548</c:v>
                </c:pt>
                <c:pt idx="75">
                  <c:v>41548</c:v>
                </c:pt>
                <c:pt idx="76">
                  <c:v>41548</c:v>
                </c:pt>
                <c:pt idx="77">
                  <c:v>41548</c:v>
                </c:pt>
                <c:pt idx="78">
                  <c:v>41548</c:v>
                </c:pt>
                <c:pt idx="79">
                  <c:v>41548</c:v>
                </c:pt>
                <c:pt idx="80">
                  <c:v>41640</c:v>
                </c:pt>
                <c:pt idx="81">
                  <c:v>41913</c:v>
                </c:pt>
                <c:pt idx="82">
                  <c:v>41944</c:v>
                </c:pt>
                <c:pt idx="83">
                  <c:v>42036</c:v>
                </c:pt>
                <c:pt idx="84">
                  <c:v>42036</c:v>
                </c:pt>
                <c:pt idx="85">
                  <c:v>42064</c:v>
                </c:pt>
                <c:pt idx="86">
                  <c:v>42064</c:v>
                </c:pt>
                <c:pt idx="87">
                  <c:v>42095</c:v>
                </c:pt>
                <c:pt idx="88">
                  <c:v>42095</c:v>
                </c:pt>
                <c:pt idx="89">
                  <c:v>42095</c:v>
                </c:pt>
                <c:pt idx="90">
                  <c:v>42248</c:v>
                </c:pt>
                <c:pt idx="91">
                  <c:v>42461</c:v>
                </c:pt>
                <c:pt idx="92">
                  <c:v>42461</c:v>
                </c:pt>
                <c:pt idx="93">
                  <c:v>42461</c:v>
                </c:pt>
                <c:pt idx="94">
                  <c:v>42461</c:v>
                </c:pt>
                <c:pt idx="95">
                  <c:v>42491</c:v>
                </c:pt>
                <c:pt idx="96">
                  <c:v>42491</c:v>
                </c:pt>
                <c:pt idx="97">
                  <c:v>42916</c:v>
                </c:pt>
              </c:numCache>
            </c:numRef>
          </c:xVal>
          <c:yVal>
            <c:numRef>
              <c:f>'Compute trends'!$B$18:$B$115</c:f>
              <c:numCache>
                <c:formatCode>0.00"X"</c:formatCode>
                <c:ptCount val="98"/>
                <c:pt idx="0">
                  <c:v>2.0714285714285716</c:v>
                </c:pt>
                <c:pt idx="1">
                  <c:v>2.0803571428571428</c:v>
                </c:pt>
                <c:pt idx="2">
                  <c:v>2.0892857142857144</c:v>
                </c:pt>
                <c:pt idx="3">
                  <c:v>2.0535714285714284</c:v>
                </c:pt>
                <c:pt idx="4">
                  <c:v>2.0803571428571428</c:v>
                </c:pt>
                <c:pt idx="5">
                  <c:v>2.0714285714285716</c:v>
                </c:pt>
                <c:pt idx="6">
                  <c:v>#N/A</c:v>
                </c:pt>
                <c:pt idx="7">
                  <c:v>#N/A</c:v>
                </c:pt>
                <c:pt idx="8">
                  <c:v>1.7946428571428572</c:v>
                </c:pt>
                <c:pt idx="9">
                  <c:v>2.9107142857142856</c:v>
                </c:pt>
                <c:pt idx="10">
                  <c:v>2.9642857142857144</c:v>
                </c:pt>
                <c:pt idx="11">
                  <c:v>2.9642857142857144</c:v>
                </c:pt>
                <c:pt idx="12">
                  <c:v>2.9017857142857144</c:v>
                </c:pt>
                <c:pt idx="13">
                  <c:v>2.9910714285714284</c:v>
                </c:pt>
                <c:pt idx="14">
                  <c:v>2.9642857142857144</c:v>
                </c:pt>
                <c:pt idx="15">
                  <c:v>2.9642857142857144</c:v>
                </c:pt>
                <c:pt idx="16">
                  <c:v>2.9642857142857144</c:v>
                </c:pt>
                <c:pt idx="17">
                  <c:v>2.9910714285714284</c:v>
                </c:pt>
                <c:pt idx="18">
                  <c:v>#N/A</c:v>
                </c:pt>
                <c:pt idx="19">
                  <c:v>#N/A</c:v>
                </c:pt>
                <c:pt idx="20">
                  <c:v>3.5</c:v>
                </c:pt>
                <c:pt idx="21">
                  <c:v>3.3571428571428572</c:v>
                </c:pt>
                <c:pt idx="22">
                  <c:v>3.3571428571428572</c:v>
                </c:pt>
                <c:pt idx="23">
                  <c:v>3.0178571428571428</c:v>
                </c:pt>
                <c:pt idx="24">
                  <c:v>3.25</c:v>
                </c:pt>
                <c:pt idx="25">
                  <c:v>3.2678571428571428</c:v>
                </c:pt>
                <c:pt idx="26">
                  <c:v>#N/A</c:v>
                </c:pt>
                <c:pt idx="27">
                  <c:v>3.7053571428571428</c:v>
                </c:pt>
                <c:pt idx="28">
                  <c:v>#N/A</c:v>
                </c:pt>
                <c:pt idx="29">
                  <c:v>5.5178571428571432</c:v>
                </c:pt>
                <c:pt idx="30">
                  <c:v>5.5178571428571432</c:v>
                </c:pt>
                <c:pt idx="31">
                  <c:v>5.5</c:v>
                </c:pt>
                <c:pt idx="32">
                  <c:v>5.0714285714285712</c:v>
                </c:pt>
                <c:pt idx="33">
                  <c:v>5.0892857142857144</c:v>
                </c:pt>
                <c:pt idx="34">
                  <c:v>#N/A</c:v>
                </c:pt>
                <c:pt idx="35">
                  <c:v>5.0535714285714288</c:v>
                </c:pt>
                <c:pt idx="36">
                  <c:v>5.0178571428571432</c:v>
                </c:pt>
                <c:pt idx="37">
                  <c:v>5.0178571428571432</c:v>
                </c:pt>
                <c:pt idx="38">
                  <c:v>5.0535714285714288</c:v>
                </c:pt>
                <c:pt idx="39">
                  <c:v>5.0357142857142856</c:v>
                </c:pt>
                <c:pt idx="40">
                  <c:v>5.0625</c:v>
                </c:pt>
                <c:pt idx="41">
                  <c:v>3.7767857142857144</c:v>
                </c:pt>
                <c:pt idx="42">
                  <c:v>5.0178571428571432</c:v>
                </c:pt>
                <c:pt idx="43">
                  <c:v>#N/A</c:v>
                </c:pt>
                <c:pt idx="44">
                  <c:v>5.1875</c:v>
                </c:pt>
                <c:pt idx="45">
                  <c:v>5.0446428571428568</c:v>
                </c:pt>
                <c:pt idx="46">
                  <c:v>5</c:v>
                </c:pt>
                <c:pt idx="47">
                  <c:v>5.0625</c:v>
                </c:pt>
                <c:pt idx="48">
                  <c:v>5.0714285714285712</c:v>
                </c:pt>
                <c:pt idx="49">
                  <c:v>5.0535714285714288</c:v>
                </c:pt>
                <c:pt idx="50">
                  <c:v>5.0357142857142856</c:v>
                </c:pt>
                <c:pt idx="51">
                  <c:v>5.0625</c:v>
                </c:pt>
                <c:pt idx="52">
                  <c:v>5.0446428571428568</c:v>
                </c:pt>
                <c:pt idx="53">
                  <c:v>5.0178571428571432</c:v>
                </c:pt>
                <c:pt idx="54">
                  <c:v>5.1339285714285712</c:v>
                </c:pt>
                <c:pt idx="55">
                  <c:v>5.0267857142857144</c:v>
                </c:pt>
                <c:pt idx="56">
                  <c:v>5.0178571428571432</c:v>
                </c:pt>
                <c:pt idx="57">
                  <c:v>5.0714285714285712</c:v>
                </c:pt>
                <c:pt idx="58">
                  <c:v>5.0803571428571432</c:v>
                </c:pt>
                <c:pt idx="59">
                  <c:v>5.0803571428571432</c:v>
                </c:pt>
                <c:pt idx="60">
                  <c:v>5.0446428571428568</c:v>
                </c:pt>
                <c:pt idx="61">
                  <c:v>5.6964285714285712</c:v>
                </c:pt>
                <c:pt idx="62">
                  <c:v>4.9553571428571432</c:v>
                </c:pt>
                <c:pt idx="63">
                  <c:v>5.0535714285714288</c:v>
                </c:pt>
                <c:pt idx="64">
                  <c:v>#N/A</c:v>
                </c:pt>
                <c:pt idx="65">
                  <c:v>#N/A</c:v>
                </c:pt>
                <c:pt idx="66">
                  <c:v>#N/A</c:v>
                </c:pt>
                <c:pt idx="67">
                  <c:v>4.5357142857142856</c:v>
                </c:pt>
                <c:pt idx="68">
                  <c:v>5.0714285714285712</c:v>
                </c:pt>
                <c:pt idx="69">
                  <c:v>4.625</c:v>
                </c:pt>
                <c:pt idx="70">
                  <c:v>5.0714285714285712</c:v>
                </c:pt>
                <c:pt idx="71">
                  <c:v>4.5357142857142856</c:v>
                </c:pt>
                <c:pt idx="72">
                  <c:v>4.6160714285714288</c:v>
                </c:pt>
                <c:pt idx="73">
                  <c:v>5.0803571428571432</c:v>
                </c:pt>
                <c:pt idx="74">
                  <c:v>6.4196428571428568</c:v>
                </c:pt>
                <c:pt idx="75">
                  <c:v>6.3928571428571432</c:v>
                </c:pt>
                <c:pt idx="76">
                  <c:v>6.3928571428571432</c:v>
                </c:pt>
                <c:pt idx="77">
                  <c:v>6.3839285714285712</c:v>
                </c:pt>
                <c:pt idx="78">
                  <c:v>6.3839285714285712</c:v>
                </c:pt>
                <c:pt idx="79">
                  <c:v>6.4464285714285712</c:v>
                </c:pt>
                <c:pt idx="80">
                  <c:v>#N/A</c:v>
                </c:pt>
                <c:pt idx="81">
                  <c:v>12.232142857142858</c:v>
                </c:pt>
                <c:pt idx="82">
                  <c:v>12.321428571428571</c:v>
                </c:pt>
                <c:pt idx="83">
                  <c:v>11.875</c:v>
                </c:pt>
                <c:pt idx="84">
                  <c:v>12.321428571428571</c:v>
                </c:pt>
                <c:pt idx="85">
                  <c:v>12.053571428571429</c:v>
                </c:pt>
                <c:pt idx="86">
                  <c:v>12.142857142857142</c:v>
                </c:pt>
                <c:pt idx="87">
                  <c:v>12.142857142857142</c:v>
                </c:pt>
                <c:pt idx="88">
                  <c:v>12.142857142857142</c:v>
                </c:pt>
                <c:pt idx="89">
                  <c:v>12.142857142857142</c:v>
                </c:pt>
                <c:pt idx="90">
                  <c:v>12.321428571428571</c:v>
                </c:pt>
                <c:pt idx="91">
                  <c:v>15.089285714285714</c:v>
                </c:pt>
                <c:pt idx="92">
                  <c:v>15.625</c:v>
                </c:pt>
                <c:pt idx="93">
                  <c:v>15.714285714285714</c:v>
                </c:pt>
                <c:pt idx="94">
                  <c:v>14.196428571428571</c:v>
                </c:pt>
                <c:pt idx="95">
                  <c:v>15.089285714285714</c:v>
                </c:pt>
                <c:pt idx="96">
                  <c:v>15.089285714285714</c:v>
                </c:pt>
                <c:pt idx="97">
                  <c:v>22.887931034482758</c:v>
                </c:pt>
              </c:numCache>
            </c:numRef>
          </c:yVal>
          <c:smooth val="0"/>
          <c:extLst>
            <c:ext xmlns:c16="http://schemas.microsoft.com/office/drawing/2014/chart" uri="{C3380CC4-5D6E-409C-BE32-E72D297353CC}">
              <c16:uniqueId val="{00000001-A49E-4186-A1A4-16A1F88DDB91}"/>
            </c:ext>
          </c:extLst>
        </c:ser>
        <c:dLbls>
          <c:showLegendKey val="0"/>
          <c:showVal val="0"/>
          <c:showCatName val="0"/>
          <c:showSerName val="0"/>
          <c:showPercent val="0"/>
          <c:showBubbleSize val="0"/>
        </c:dLbls>
        <c:axId val="385329904"/>
        <c:axId val="385330296"/>
      </c:scatterChart>
      <c:valAx>
        <c:axId val="385329904"/>
        <c:scaling>
          <c:orientation val="minMax"/>
          <c:max val="43135"/>
          <c:min val="39448"/>
        </c:scaling>
        <c:delete val="0"/>
        <c:axPos val="b"/>
        <c:majorGridlines>
          <c:spPr>
            <a:ln w="9525" cap="flat" cmpd="sng" algn="ctr">
              <a:solidFill>
                <a:sysClr val="window" lastClr="FFFFFF">
                  <a:alpha val="14000"/>
                </a:sysClr>
              </a:solidFill>
              <a:round/>
            </a:ln>
            <a:effectLst/>
          </c:spPr>
        </c:majorGridlines>
        <c:numFmt formatCode="yyyy" sourceLinked="0"/>
        <c:majorTickMark val="none"/>
        <c:minorTickMark val="none"/>
        <c:tickLblPos val="nextTo"/>
        <c:spPr>
          <a:noFill/>
          <a:ln w="9525" cap="flat" cmpd="sng" algn="ctr">
            <a:noFill/>
            <a:round/>
          </a:ln>
          <a:effectLst/>
        </c:spPr>
        <c:txPr>
          <a:bodyPr rot="5400000" spcFirstLastPara="1" vertOverflow="ellipsis" wrap="square" anchor="ctr" anchorCtr="1"/>
          <a:lstStyle/>
          <a:p>
            <a:pPr>
              <a:defRPr sz="1200" b="0" i="0" u="none" strike="noStrike" kern="1200" baseline="0">
                <a:solidFill>
                  <a:schemeClr val="bg1"/>
                </a:solidFill>
                <a:latin typeface="+mn-lt"/>
                <a:ea typeface="+mn-ea"/>
                <a:cs typeface="+mn-cs"/>
              </a:defRPr>
            </a:pPr>
            <a:endParaRPr lang="en-US"/>
          </a:p>
        </c:txPr>
        <c:crossAx val="385330296"/>
        <c:crosses val="autoZero"/>
        <c:crossBetween val="midCat"/>
        <c:majorUnit val="366"/>
      </c:valAx>
      <c:valAx>
        <c:axId val="385330296"/>
        <c:scaling>
          <c:logBase val="10"/>
          <c:orientation val="minMax"/>
        </c:scaling>
        <c:delete val="0"/>
        <c:axPos val="l"/>
        <c:majorGridlines>
          <c:spPr>
            <a:ln w="9525" cap="flat" cmpd="sng" algn="ctr">
              <a:solidFill>
                <a:sysClr val="window" lastClr="FFFFFF">
                  <a:alpha val="14000"/>
                </a:sysClr>
              </a:solidFill>
              <a:round/>
            </a:ln>
            <a:effectLst/>
          </c:spPr>
        </c:majorGridlines>
        <c:title>
          <c:tx>
            <c:rich>
              <a:bodyPr rot="-5400000" spcFirstLastPara="1" vertOverflow="ellipsis" vert="horz" wrap="square" anchor="ctr" anchorCtr="1"/>
              <a:lstStyle/>
              <a:p>
                <a:pPr>
                  <a:defRPr sz="1200" b="0" i="0" u="none" strike="noStrike" kern="1200" baseline="0">
                    <a:solidFill>
                      <a:schemeClr val="bg1"/>
                    </a:solidFill>
                    <a:latin typeface="+mn-lt"/>
                    <a:ea typeface="+mn-ea"/>
                    <a:cs typeface="+mn-cs"/>
                  </a:defRPr>
                </a:pPr>
                <a:r>
                  <a:rPr lang="en-US" sz="1200" dirty="0"/>
                  <a:t>Throughput Performance Ratio</a:t>
                </a:r>
              </a:p>
            </c:rich>
          </c:tx>
          <c:layout>
            <c:manualLayout>
              <c:xMode val="edge"/>
              <c:yMode val="edge"/>
              <c:x val="4.0071501359050547E-3"/>
              <c:y val="0.1671537039397012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title>
        <c:numFmt formatCode="0&quot;X&quot;"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385329904"/>
        <c:crosses val="autoZero"/>
        <c:crossBetween val="midCat"/>
      </c:valAx>
      <c:spPr>
        <a:solidFill>
          <a:srgbClr val="000000">
            <a:alpha val="20000"/>
          </a:srgbClr>
        </a:solidFill>
        <a:ln>
          <a:noFill/>
        </a:ln>
        <a:effectLst/>
      </c:spPr>
    </c:plotArea>
    <c:plotVisOnly val="1"/>
    <c:dispBlanksAs val="gap"/>
    <c:showDLblsOverMax val="0"/>
  </c:chart>
  <c:spPr>
    <a:noFill/>
    <a:ln w="9525" cap="flat" cmpd="sng" algn="ctr">
      <a:noFill/>
      <a:round/>
    </a:ln>
    <a:effectLst/>
  </c:spPr>
  <c:txPr>
    <a:bodyPr/>
    <a:lstStyle/>
    <a:p>
      <a:pPr>
        <a:defRPr>
          <a:solidFill>
            <a:schemeClr val="bg1"/>
          </a:solidFill>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45531670354863"/>
          <c:y val="9.0933994765969736E-2"/>
          <c:w val="0.85172610156636519"/>
          <c:h val="0.69131725138739464"/>
        </c:manualLayout>
      </c:layout>
      <c:scatterChart>
        <c:scatterStyle val="lineMarker"/>
        <c:varyColors val="0"/>
        <c:ser>
          <c:idx val="0"/>
          <c:order val="0"/>
          <c:tx>
            <c:strRef>
              <c:f>'power_ssj2008-results-20170219-'!$BD$1:$BF$1</c:f>
              <c:strCache>
                <c:ptCount val="1"/>
                <c:pt idx="0">
                  <c:v>Intel</c:v>
                </c:pt>
              </c:strCache>
            </c:strRef>
          </c:tx>
          <c:spPr>
            <a:ln w="25400" cap="rnd">
              <a:noFill/>
              <a:round/>
            </a:ln>
            <a:effectLst/>
          </c:spPr>
          <c:marker>
            <c:symbol val="circle"/>
            <c:size val="9"/>
            <c:spPr>
              <a:solidFill>
                <a:srgbClr val="FFC000"/>
              </a:solidFill>
              <a:ln w="12700">
                <a:solidFill>
                  <a:srgbClr val="826300"/>
                </a:solidFill>
              </a:ln>
              <a:effectLst/>
            </c:spPr>
          </c:marker>
          <c:trendline>
            <c:spPr>
              <a:ln w="44450" cap="rnd">
                <a:solidFill>
                  <a:srgbClr val="FFC000">
                    <a:alpha val="55000"/>
                  </a:srgbClr>
                </a:solidFill>
                <a:prstDash val="sysDot"/>
              </a:ln>
              <a:effectLst/>
            </c:spPr>
            <c:trendlineType val="exp"/>
            <c:dispRSqr val="0"/>
            <c:dispEq val="0"/>
          </c:trendline>
          <c:xVal>
            <c:numRef>
              <c:f>'power_ssj2008-results-20170219-'!$BD$154:$BD$521</c:f>
              <c:numCache>
                <c:formatCode>m/d/yyyy</c:formatCode>
                <c:ptCount val="87"/>
                <c:pt idx="0">
                  <c:v>40269</c:v>
                </c:pt>
                <c:pt idx="1">
                  <c:v>40269</c:v>
                </c:pt>
                <c:pt idx="2">
                  <c:v>40391</c:v>
                </c:pt>
                <c:pt idx="3">
                  <c:v>40391</c:v>
                </c:pt>
                <c:pt idx="4">
                  <c:v>40422</c:v>
                </c:pt>
                <c:pt idx="5">
                  <c:v>40422</c:v>
                </c:pt>
                <c:pt idx="6">
                  <c:v>40422</c:v>
                </c:pt>
                <c:pt idx="7">
                  <c:v>40422</c:v>
                </c:pt>
                <c:pt idx="8">
                  <c:v>#N/A</c:v>
                </c:pt>
                <c:pt idx="9">
                  <c:v>#N/A</c:v>
                </c:pt>
                <c:pt idx="10">
                  <c:v>40575</c:v>
                </c:pt>
                <c:pt idx="11">
                  <c:v>40575</c:v>
                </c:pt>
                <c:pt idx="12">
                  <c:v>40575</c:v>
                </c:pt>
                <c:pt idx="13">
                  <c:v>40603</c:v>
                </c:pt>
                <c:pt idx="14">
                  <c:v>40603</c:v>
                </c:pt>
                <c:pt idx="15">
                  <c:v>40603</c:v>
                </c:pt>
                <c:pt idx="16">
                  <c:v>#N/A</c:v>
                </c:pt>
                <c:pt idx="17">
                  <c:v>#N/A</c:v>
                </c:pt>
                <c:pt idx="18">
                  <c:v>#N/A</c:v>
                </c:pt>
                <c:pt idx="19">
                  <c:v>40969</c:v>
                </c:pt>
                <c:pt idx="20">
                  <c:v>40969</c:v>
                </c:pt>
                <c:pt idx="21">
                  <c:v>40969</c:v>
                </c:pt>
                <c:pt idx="22">
                  <c:v>40969</c:v>
                </c:pt>
                <c:pt idx="23">
                  <c:v>40969</c:v>
                </c:pt>
                <c:pt idx="24">
                  <c:v>#N/A</c:v>
                </c:pt>
                <c:pt idx="25">
                  <c:v>41000</c:v>
                </c:pt>
                <c:pt idx="26">
                  <c:v>41000</c:v>
                </c:pt>
                <c:pt idx="27">
                  <c:v>41000</c:v>
                </c:pt>
                <c:pt idx="28">
                  <c:v>41030</c:v>
                </c:pt>
                <c:pt idx="29">
                  <c:v>41030</c:v>
                </c:pt>
                <c:pt idx="30">
                  <c:v>41030</c:v>
                </c:pt>
                <c:pt idx="31">
                  <c:v>41030</c:v>
                </c:pt>
                <c:pt idx="32">
                  <c:v>41030</c:v>
                </c:pt>
                <c:pt idx="33">
                  <c:v>#N/A</c:v>
                </c:pt>
                <c:pt idx="34">
                  <c:v>41091</c:v>
                </c:pt>
                <c:pt idx="35">
                  <c:v>41122</c:v>
                </c:pt>
                <c:pt idx="36">
                  <c:v>41122</c:v>
                </c:pt>
                <c:pt idx="37">
                  <c:v>41122</c:v>
                </c:pt>
                <c:pt idx="38">
                  <c:v>41122</c:v>
                </c:pt>
                <c:pt idx="39">
                  <c:v>41153</c:v>
                </c:pt>
                <c:pt idx="40">
                  <c:v>41153</c:v>
                </c:pt>
                <c:pt idx="41">
                  <c:v>41153</c:v>
                </c:pt>
                <c:pt idx="42">
                  <c:v>41153</c:v>
                </c:pt>
                <c:pt idx="43">
                  <c:v>41153</c:v>
                </c:pt>
                <c:pt idx="44">
                  <c:v>41183</c:v>
                </c:pt>
                <c:pt idx="45">
                  <c:v>41183</c:v>
                </c:pt>
                <c:pt idx="46">
                  <c:v>41183</c:v>
                </c:pt>
                <c:pt idx="47">
                  <c:v>41183</c:v>
                </c:pt>
                <c:pt idx="48">
                  <c:v>41183</c:v>
                </c:pt>
                <c:pt idx="49">
                  <c:v>41183</c:v>
                </c:pt>
                <c:pt idx="50">
                  <c:v>41183</c:v>
                </c:pt>
                <c:pt idx="51">
                  <c:v>41183</c:v>
                </c:pt>
                <c:pt idx="52">
                  <c:v>41214</c:v>
                </c:pt>
                <c:pt idx="53">
                  <c:v>41214</c:v>
                </c:pt>
                <c:pt idx="54">
                  <c:v>#N/A</c:v>
                </c:pt>
                <c:pt idx="55">
                  <c:v>#N/A</c:v>
                </c:pt>
                <c:pt idx="56">
                  <c:v>#N/A</c:v>
                </c:pt>
                <c:pt idx="57">
                  <c:v>41426</c:v>
                </c:pt>
                <c:pt idx="58">
                  <c:v>41426</c:v>
                </c:pt>
                <c:pt idx="59">
                  <c:v>41426</c:v>
                </c:pt>
                <c:pt idx="60">
                  <c:v>41456</c:v>
                </c:pt>
                <c:pt idx="61">
                  <c:v>41456</c:v>
                </c:pt>
                <c:pt idx="62">
                  <c:v>41456</c:v>
                </c:pt>
                <c:pt idx="63">
                  <c:v>41456</c:v>
                </c:pt>
                <c:pt idx="64">
                  <c:v>41548</c:v>
                </c:pt>
                <c:pt idx="65">
                  <c:v>41548</c:v>
                </c:pt>
                <c:pt idx="66">
                  <c:v>41548</c:v>
                </c:pt>
                <c:pt idx="67">
                  <c:v>41548</c:v>
                </c:pt>
                <c:pt idx="68">
                  <c:v>41548</c:v>
                </c:pt>
                <c:pt idx="69">
                  <c:v>41548</c:v>
                </c:pt>
                <c:pt idx="70">
                  <c:v>#N/A</c:v>
                </c:pt>
                <c:pt idx="71">
                  <c:v>41913</c:v>
                </c:pt>
                <c:pt idx="72">
                  <c:v>41944</c:v>
                </c:pt>
                <c:pt idx="73">
                  <c:v>42036</c:v>
                </c:pt>
                <c:pt idx="74">
                  <c:v>42036</c:v>
                </c:pt>
                <c:pt idx="75">
                  <c:v>42064</c:v>
                </c:pt>
                <c:pt idx="76">
                  <c:v>42064</c:v>
                </c:pt>
                <c:pt idx="77">
                  <c:v>42095</c:v>
                </c:pt>
                <c:pt idx="78">
                  <c:v>42095</c:v>
                </c:pt>
                <c:pt idx="79">
                  <c:v>42095</c:v>
                </c:pt>
                <c:pt idx="80">
                  <c:v>42248</c:v>
                </c:pt>
                <c:pt idx="81">
                  <c:v>42461</c:v>
                </c:pt>
                <c:pt idx="82">
                  <c:v>42461</c:v>
                </c:pt>
                <c:pt idx="83">
                  <c:v>42461</c:v>
                </c:pt>
                <c:pt idx="84">
                  <c:v>42461</c:v>
                </c:pt>
                <c:pt idx="85">
                  <c:v>42491</c:v>
                </c:pt>
                <c:pt idx="86">
                  <c:v>42491</c:v>
                </c:pt>
              </c:numCache>
            </c:numRef>
          </c:xVal>
          <c:yVal>
            <c:numRef>
              <c:f>'power_ssj2008-results-20170219-'!$BF$154:$BF$521</c:f>
              <c:numCache>
                <c:formatCode>_(* #,##0.00_);_(* \(#,##0.00\);_(* "-"??_);_(@_)</c:formatCode>
                <c:ptCount val="87"/>
                <c:pt idx="0">
                  <c:v>3.4191555097837285</c:v>
                </c:pt>
                <c:pt idx="1">
                  <c:v>3.4191555097837285</c:v>
                </c:pt>
                <c:pt idx="2">
                  <c:v>3.3470648815653967</c:v>
                </c:pt>
                <c:pt idx="3">
                  <c:v>3.4500514933058706</c:v>
                </c:pt>
                <c:pt idx="4">
                  <c:v>3.4191555097837285</c:v>
                </c:pt>
                <c:pt idx="5">
                  <c:v>3.4191555097837285</c:v>
                </c:pt>
                <c:pt idx="6">
                  <c:v>3.4191555097837285</c:v>
                </c:pt>
                <c:pt idx="7">
                  <c:v>3.4500514933058706</c:v>
                </c:pt>
                <c:pt idx="8">
                  <c:v>3.4500514933058706</c:v>
                </c:pt>
                <c:pt idx="9">
                  <c:v>3.4500514933058706</c:v>
                </c:pt>
                <c:pt idx="10">
                  <c:v>4.0370751802265712</c:v>
                </c:pt>
                <c:pt idx="11">
                  <c:v>3.8722966014418128</c:v>
                </c:pt>
                <c:pt idx="12">
                  <c:v>3.8722966014418128</c:v>
                </c:pt>
                <c:pt idx="13">
                  <c:v>3.4809474768280126</c:v>
                </c:pt>
                <c:pt idx="14">
                  <c:v>3.7487126673532445</c:v>
                </c:pt>
                <c:pt idx="15">
                  <c:v>3.7693099897013389</c:v>
                </c:pt>
                <c:pt idx="16">
                  <c:v>3.5942327497425337</c:v>
                </c:pt>
                <c:pt idx="17">
                  <c:v>4.2739443872296601</c:v>
                </c:pt>
                <c:pt idx="18">
                  <c:v>3.3676622039134916</c:v>
                </c:pt>
                <c:pt idx="19">
                  <c:v>6.3645726055612775</c:v>
                </c:pt>
                <c:pt idx="20">
                  <c:v>6.3645726055612775</c:v>
                </c:pt>
                <c:pt idx="21">
                  <c:v>6.343975283213183</c:v>
                </c:pt>
                <c:pt idx="22">
                  <c:v>5.8496395468589091</c:v>
                </c:pt>
                <c:pt idx="23">
                  <c:v>5.8702368692070035</c:v>
                </c:pt>
                <c:pt idx="24">
                  <c:v>5.8702368692070035</c:v>
                </c:pt>
                <c:pt idx="25">
                  <c:v>5.8290422245108138</c:v>
                </c:pt>
                <c:pt idx="26">
                  <c:v>5.7878475798146241</c:v>
                </c:pt>
                <c:pt idx="27">
                  <c:v>5.7878475798146241</c:v>
                </c:pt>
                <c:pt idx="28">
                  <c:v>5.8290422245108138</c:v>
                </c:pt>
                <c:pt idx="29">
                  <c:v>5.8084449021627194</c:v>
                </c:pt>
                <c:pt idx="30">
                  <c:v>5.8393408856848614</c:v>
                </c:pt>
                <c:pt idx="31">
                  <c:v>4.3563336766220395</c:v>
                </c:pt>
                <c:pt idx="32">
                  <c:v>5.7878475798146241</c:v>
                </c:pt>
                <c:pt idx="33">
                  <c:v>5.7878475798146241</c:v>
                </c:pt>
                <c:pt idx="34">
                  <c:v>5.9835221421215241</c:v>
                </c:pt>
                <c:pt idx="35">
                  <c:v>5.8187435633367661</c:v>
                </c:pt>
                <c:pt idx="36">
                  <c:v>5.7672502574665296</c:v>
                </c:pt>
                <c:pt idx="37">
                  <c:v>5.8393408856848614</c:v>
                </c:pt>
                <c:pt idx="38">
                  <c:v>5.8496395468589091</c:v>
                </c:pt>
                <c:pt idx="39">
                  <c:v>5.8290422245108138</c:v>
                </c:pt>
                <c:pt idx="40">
                  <c:v>5.8084449021627194</c:v>
                </c:pt>
                <c:pt idx="41">
                  <c:v>5.8393408856848614</c:v>
                </c:pt>
                <c:pt idx="42">
                  <c:v>5.8187435633367661</c:v>
                </c:pt>
                <c:pt idx="43">
                  <c:v>5.7878475798146241</c:v>
                </c:pt>
                <c:pt idx="44">
                  <c:v>5.92173017507724</c:v>
                </c:pt>
                <c:pt idx="45">
                  <c:v>5.7981462409886717</c:v>
                </c:pt>
                <c:pt idx="46">
                  <c:v>5.7878475798146241</c:v>
                </c:pt>
                <c:pt idx="47">
                  <c:v>5.8496395468589091</c:v>
                </c:pt>
                <c:pt idx="48">
                  <c:v>5.8599382080329558</c:v>
                </c:pt>
                <c:pt idx="49">
                  <c:v>5.8599382080329558</c:v>
                </c:pt>
                <c:pt idx="50">
                  <c:v>5.8187435633367661</c:v>
                </c:pt>
                <c:pt idx="51">
                  <c:v>6.5705458290422252</c:v>
                </c:pt>
                <c:pt idx="52">
                  <c:v>5.7157569515962932</c:v>
                </c:pt>
                <c:pt idx="53">
                  <c:v>5.8290422245108138</c:v>
                </c:pt>
                <c:pt idx="54">
                  <c:v>5.8290422245108138</c:v>
                </c:pt>
                <c:pt idx="55">
                  <c:v>5.8290422245108138</c:v>
                </c:pt>
                <c:pt idx="56">
                  <c:v>5.8290422245108138</c:v>
                </c:pt>
                <c:pt idx="57">
                  <c:v>5.231719876416066</c:v>
                </c:pt>
                <c:pt idx="58">
                  <c:v>5.8496395468589091</c:v>
                </c:pt>
                <c:pt idx="59">
                  <c:v>5.3347064881565398</c:v>
                </c:pt>
                <c:pt idx="60">
                  <c:v>5.8496395468589091</c:v>
                </c:pt>
                <c:pt idx="61">
                  <c:v>5.231719876416066</c:v>
                </c:pt>
                <c:pt idx="62">
                  <c:v>5.3244078269824922</c:v>
                </c:pt>
                <c:pt idx="63">
                  <c:v>5.8599382080329558</c:v>
                </c:pt>
                <c:pt idx="64">
                  <c:v>7.4047373841400619</c:v>
                </c:pt>
                <c:pt idx="65">
                  <c:v>7.3738414006179198</c:v>
                </c:pt>
                <c:pt idx="66">
                  <c:v>7.3738414006179198</c:v>
                </c:pt>
                <c:pt idx="67">
                  <c:v>7.3635427394438731</c:v>
                </c:pt>
                <c:pt idx="68">
                  <c:v>7.3635427394438731</c:v>
                </c:pt>
                <c:pt idx="69">
                  <c:v>7.435633367662204</c:v>
                </c:pt>
                <c:pt idx="70">
                  <c:v>7.435633367662204</c:v>
                </c:pt>
                <c:pt idx="71">
                  <c:v>14.109165808444903</c:v>
                </c:pt>
                <c:pt idx="72">
                  <c:v>14.212152420185376</c:v>
                </c:pt>
                <c:pt idx="73">
                  <c:v>13.697219361483008</c:v>
                </c:pt>
                <c:pt idx="74">
                  <c:v>14.212152420185376</c:v>
                </c:pt>
                <c:pt idx="75">
                  <c:v>13.903192584963955</c:v>
                </c:pt>
                <c:pt idx="76">
                  <c:v>14.00617919670443</c:v>
                </c:pt>
                <c:pt idx="77">
                  <c:v>14.00617919670443</c:v>
                </c:pt>
                <c:pt idx="78">
                  <c:v>14.00617919670443</c:v>
                </c:pt>
                <c:pt idx="79">
                  <c:v>14.00617919670443</c:v>
                </c:pt>
                <c:pt idx="80">
                  <c:v>14.212152420185376</c:v>
                </c:pt>
                <c:pt idx="81">
                  <c:v>17.404737384140063</c:v>
                </c:pt>
                <c:pt idx="82">
                  <c:v>18.022657054582904</c:v>
                </c:pt>
                <c:pt idx="83">
                  <c:v>18.125643666323381</c:v>
                </c:pt>
                <c:pt idx="84">
                  <c:v>16.374871266735326</c:v>
                </c:pt>
                <c:pt idx="85">
                  <c:v>17.404737384140063</c:v>
                </c:pt>
                <c:pt idx="86">
                  <c:v>17.404737384140063</c:v>
                </c:pt>
              </c:numCache>
            </c:numRef>
          </c:yVal>
          <c:smooth val="0"/>
          <c:extLst>
            <c:ext xmlns:c16="http://schemas.microsoft.com/office/drawing/2014/chart" uri="{C3380CC4-5D6E-409C-BE32-E72D297353CC}">
              <c16:uniqueId val="{00000001-17DD-4B23-8C8B-A0AB52B526B9}"/>
            </c:ext>
          </c:extLst>
        </c:ser>
        <c:dLbls>
          <c:showLegendKey val="0"/>
          <c:showVal val="0"/>
          <c:showCatName val="0"/>
          <c:showSerName val="0"/>
          <c:showPercent val="0"/>
          <c:showBubbleSize val="0"/>
        </c:dLbls>
        <c:axId val="528249592"/>
        <c:axId val="528251160"/>
      </c:scatterChart>
      <c:valAx>
        <c:axId val="528249592"/>
        <c:scaling>
          <c:orientation val="minMax"/>
        </c:scaling>
        <c:delete val="0"/>
        <c:axPos val="b"/>
        <c:majorGridlines>
          <c:spPr>
            <a:ln w="9525" cap="flat" cmpd="sng" algn="ctr">
              <a:solidFill>
                <a:sysClr val="window" lastClr="FFFFFF">
                  <a:alpha val="14000"/>
                </a:sysClr>
              </a:solidFill>
              <a:round/>
            </a:ln>
            <a:effectLst/>
          </c:spPr>
        </c:majorGridlines>
        <c:numFmt formatCode="yyyy"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28251160"/>
        <c:crosses val="autoZero"/>
        <c:crossBetween val="midCat"/>
        <c:majorUnit val="365"/>
      </c:valAx>
      <c:valAx>
        <c:axId val="528251160"/>
        <c:scaling>
          <c:logBase val="10"/>
          <c:orientation val="minMax"/>
        </c:scaling>
        <c:delete val="0"/>
        <c:axPos val="l"/>
        <c:majorGridlines>
          <c:spPr>
            <a:ln w="9525" cap="flat" cmpd="sng" algn="ctr">
              <a:solidFill>
                <a:sysClr val="window" lastClr="FFFFFF">
                  <a:alpha val="20000"/>
                </a:sysClr>
              </a:solidFill>
              <a:round/>
            </a:ln>
            <a:effectLst/>
          </c:spPr>
        </c:majorGridlines>
        <c:title>
          <c:tx>
            <c:rich>
              <a:bodyPr rot="-5400000" spcFirstLastPara="1" vertOverflow="ellipsis" vert="horz" wrap="square" anchor="ctr" anchorCtr="1"/>
              <a:lstStyle/>
              <a:p>
                <a:pPr>
                  <a:defRPr sz="1400" b="0" i="0" u="none" strike="noStrike" kern="1200" baseline="0">
                    <a:solidFill>
                      <a:schemeClr val="bg1"/>
                    </a:solidFill>
                    <a:latin typeface="+mn-lt"/>
                    <a:ea typeface="+mn-ea"/>
                    <a:cs typeface="+mn-cs"/>
                  </a:defRPr>
                </a:pPr>
                <a:r>
                  <a:rPr lang="en-US" sz="1400" dirty="0"/>
                  <a:t>Spec Power® Overall Score Ratio</a:t>
                </a:r>
              </a:p>
            </c:rich>
          </c:tx>
          <c:layout>
            <c:manualLayout>
              <c:xMode val="edge"/>
              <c:yMode val="edge"/>
              <c:x val="1.2157829536744193E-2"/>
              <c:y val="0.1876520944332753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title>
        <c:numFmt formatCode="_(* #,##0_);_(* \(#,##0\);_(* &quot;-&quot;_);_(@_)"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28249592"/>
        <c:crosses val="autoZero"/>
        <c:crossBetween val="midCat"/>
        <c:majorUnit val="10"/>
      </c:valAx>
      <c:spPr>
        <a:solidFill>
          <a:srgbClr val="000000">
            <a:alpha val="20000"/>
          </a:srgbClr>
        </a:solidFill>
        <a:ln>
          <a:noFill/>
        </a:ln>
        <a:effectLst/>
      </c:spPr>
    </c:plotArea>
    <c:plotVisOnly val="1"/>
    <c:dispBlanksAs val="gap"/>
    <c:showDLblsOverMax val="0"/>
  </c:chart>
  <c:spPr>
    <a:noFill/>
    <a:ln w="9525" cap="flat" cmpd="sng" algn="ctr">
      <a:noFill/>
      <a:round/>
    </a:ln>
    <a:effectLst/>
  </c:spPr>
  <c:txPr>
    <a:bodyPr/>
    <a:lstStyle/>
    <a:p>
      <a:pPr>
        <a:defRPr>
          <a:solidFill>
            <a:schemeClr val="bg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51596803137921"/>
          <c:y val="8.34756849066291E-2"/>
          <c:w val="0.8253911251576227"/>
          <c:h val="0.80501803147289241"/>
        </c:manualLayout>
      </c:layout>
      <c:lineChart>
        <c:grouping val="standard"/>
        <c:varyColors val="0"/>
        <c:ser>
          <c:idx val="0"/>
          <c:order val="0"/>
          <c:tx>
            <c:strRef>
              <c:f>Sheet1!$B$1</c:f>
              <c:strCache>
                <c:ptCount val="1"/>
                <c:pt idx="0">
                  <c:v>Series 1</c:v>
                </c:pt>
              </c:strCache>
            </c:strRef>
          </c:tx>
          <c:spPr>
            <a:ln w="79375" cap="rnd">
              <a:solidFill>
                <a:srgbClr val="FFC000">
                  <a:alpha val="70000"/>
                </a:srgbClr>
              </a:solidFill>
              <a:round/>
            </a:ln>
            <a:effectLst/>
          </c:spPr>
          <c:marker>
            <c:symbol val="circle"/>
            <c:size val="12"/>
            <c:spPr>
              <a:solidFill>
                <a:srgbClr val="FFC000"/>
              </a:solidFill>
              <a:ln w="15875">
                <a:solidFill>
                  <a:srgbClr val="826300"/>
                </a:solidFill>
              </a:ln>
              <a:effectLst/>
            </c:spPr>
          </c:marker>
          <c:cat>
            <c:strRef>
              <c:f>Sheet1!$A$2:$A$7</c:f>
              <c:strCache>
                <c:ptCount val="6"/>
                <c:pt idx="0">
                  <c:v>45nm</c:v>
                </c:pt>
                <c:pt idx="1">
                  <c:v>32nm</c:v>
                </c:pt>
                <c:pt idx="2">
                  <c:v>28nm</c:v>
                </c:pt>
                <c:pt idx="3">
                  <c:v>20nm</c:v>
                </c:pt>
                <c:pt idx="4">
                  <c:v>14/16nm</c:v>
                </c:pt>
                <c:pt idx="5">
                  <c:v>7nm</c:v>
                </c:pt>
              </c:strCache>
            </c:strRef>
          </c:cat>
          <c:val>
            <c:numRef>
              <c:f>Sheet1!$B$2:$B$7</c:f>
              <c:numCache>
                <c:formatCode>_(* #,##0.00_);_(* \(#,##0.00\);_(* "-"??_);_(@_)</c:formatCode>
                <c:ptCount val="6"/>
                <c:pt idx="0">
                  <c:v>1</c:v>
                </c:pt>
                <c:pt idx="1">
                  <c:v>1.4545155993431853</c:v>
                </c:pt>
                <c:pt idx="2">
                  <c:v>1.62791088692728</c:v>
                </c:pt>
                <c:pt idx="3">
                  <c:v>1.9517657192075795</c:v>
                </c:pt>
                <c:pt idx="4">
                  <c:v>2.1770145310435929</c:v>
                </c:pt>
                <c:pt idx="5">
                  <c:v>3.8740009402914901</c:v>
                </c:pt>
              </c:numCache>
            </c:numRef>
          </c:val>
          <c:smooth val="0"/>
          <c:extLst>
            <c:ext xmlns:c16="http://schemas.microsoft.com/office/drawing/2014/chart" uri="{C3380CC4-5D6E-409C-BE32-E72D297353CC}">
              <c16:uniqueId val="{00000000-D96B-4955-BB5F-AB8FDF6EF842}"/>
            </c:ext>
          </c:extLst>
        </c:ser>
        <c:dLbls>
          <c:showLegendKey val="0"/>
          <c:showVal val="0"/>
          <c:showCatName val="0"/>
          <c:showSerName val="0"/>
          <c:showPercent val="0"/>
          <c:showBubbleSize val="0"/>
        </c:dLbls>
        <c:marker val="1"/>
        <c:smooth val="0"/>
        <c:axId val="536828880"/>
        <c:axId val="536829272"/>
      </c:lineChart>
      <c:catAx>
        <c:axId val="536828880"/>
        <c:scaling>
          <c:orientation val="minMax"/>
        </c:scaling>
        <c:delete val="0"/>
        <c:axPos val="b"/>
        <c:numFmt formatCode="General" sourceLinked="1"/>
        <c:majorTickMark val="none"/>
        <c:minorTickMark val="none"/>
        <c:tickLblPos val="nextTo"/>
        <c:spPr>
          <a:noFill/>
          <a:ln w="9525" cap="flat" cmpd="sng" algn="ctr">
            <a:solidFill>
              <a:schemeClr val="bg2">
                <a:lumMod val="75000"/>
                <a:lumOff val="2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Calibri" panose="020F0502020204030204" pitchFamily="34" charset="0"/>
                <a:ea typeface="+mn-ea"/>
                <a:cs typeface="+mn-cs"/>
              </a:defRPr>
            </a:pPr>
            <a:endParaRPr lang="en-US"/>
          </a:p>
        </c:txPr>
        <c:crossAx val="536829272"/>
        <c:crosses val="autoZero"/>
        <c:auto val="1"/>
        <c:lblAlgn val="ctr"/>
        <c:lblOffset val="100"/>
        <c:noMultiLvlLbl val="0"/>
      </c:catAx>
      <c:valAx>
        <c:axId val="536829272"/>
        <c:scaling>
          <c:orientation val="minMax"/>
          <c:max val="5"/>
        </c:scaling>
        <c:delete val="0"/>
        <c:axPos val="l"/>
        <c:majorGridlines>
          <c:spPr>
            <a:ln w="9525" cap="flat" cmpd="sng" algn="ctr">
              <a:solidFill>
                <a:schemeClr val="bg1">
                  <a:alpha val="20000"/>
                </a:schemeClr>
              </a:solidFill>
              <a:round/>
            </a:ln>
            <a:effectLst/>
          </c:spPr>
        </c:majorGridlines>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36828880"/>
        <c:crosses val="autoZero"/>
        <c:crossBetween val="between"/>
        <c:majorUnit val="1"/>
      </c:valAx>
      <c:spPr>
        <a:solidFill>
          <a:schemeClr val="bg2">
            <a:alpha val="20000"/>
          </a:schemeClr>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0.30838</cdr:x>
      <cdr:y>0.24496</cdr:y>
    </cdr:from>
    <cdr:to>
      <cdr:x>0.65205</cdr:x>
      <cdr:y>0.27363</cdr:y>
    </cdr:to>
    <cdr:sp macro="" textlink="">
      <cdr:nvSpPr>
        <cdr:cNvPr id="3" name="Text Box 2">
          <a:extLst xmlns:a="http://schemas.openxmlformats.org/drawingml/2006/main">
            <a:ext uri="{FF2B5EF4-FFF2-40B4-BE49-F238E27FC236}">
              <a16:creationId xmlns:a16="http://schemas.microsoft.com/office/drawing/2014/main" id="{6E8B9B14-ACF7-405F-BB1A-6055F673036D}"/>
            </a:ext>
          </a:extLst>
        </cdr:cNvPr>
        <cdr:cNvSpPr txBox="1"/>
      </cdr:nvSpPr>
      <cdr:spPr>
        <a:xfrm xmlns:a="http://schemas.openxmlformats.org/drawingml/2006/main" rot="20630931">
          <a:off x="1428888" y="844571"/>
          <a:ext cx="1592411" cy="9884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dirty="0">
              <a:solidFill>
                <a:schemeClr val="bg1"/>
              </a:solidFill>
            </a:rPr>
            <a:t>2X</a:t>
          </a:r>
          <a:r>
            <a:rPr lang="en-US" sz="1800" b="1" baseline="0" dirty="0">
              <a:solidFill>
                <a:schemeClr val="bg1"/>
              </a:solidFill>
            </a:rPr>
            <a:t> every 2.1 years</a:t>
          </a:r>
          <a:endParaRPr lang="en-US" sz="1800" b="1"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0.31801</cdr:x>
      <cdr:y>0.36513</cdr:y>
    </cdr:from>
    <cdr:to>
      <cdr:x>0.61531</cdr:x>
      <cdr:y>0.4717</cdr:y>
    </cdr:to>
    <cdr:sp macro="" textlink="">
      <cdr:nvSpPr>
        <cdr:cNvPr id="3" name="Text Box 2">
          <a:extLst xmlns:a="http://schemas.openxmlformats.org/drawingml/2006/main">
            <a:ext uri="{FF2B5EF4-FFF2-40B4-BE49-F238E27FC236}">
              <a16:creationId xmlns:a16="http://schemas.microsoft.com/office/drawing/2014/main" id="{300491A9-9356-4454-B706-C8B09B87848B}"/>
            </a:ext>
          </a:extLst>
        </cdr:cNvPr>
        <cdr:cNvSpPr txBox="1"/>
      </cdr:nvSpPr>
      <cdr:spPr>
        <a:xfrm xmlns:a="http://schemas.openxmlformats.org/drawingml/2006/main" rot="20236403">
          <a:off x="1369685" y="1334019"/>
          <a:ext cx="1280487" cy="38935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dirty="0">
              <a:solidFill>
                <a:schemeClr val="bg1"/>
              </a:solidFill>
            </a:rPr>
            <a:t>2X</a:t>
          </a:r>
          <a:r>
            <a:rPr lang="en-US" sz="1800" b="1" baseline="0" dirty="0">
              <a:solidFill>
                <a:schemeClr val="bg1"/>
              </a:solidFill>
            </a:rPr>
            <a:t> every 2.4 years</a:t>
          </a:r>
          <a:endParaRPr lang="en-US" sz="1800" b="1"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sz="quarter" idx="1"/>
          </p:nvPr>
        </p:nvSpPr>
        <p:spPr>
          <a:xfrm>
            <a:off x="3979930" y="0"/>
            <a:ext cx="3044719" cy="467231"/>
          </a:xfrm>
          <a:prstGeom prst="rect">
            <a:avLst/>
          </a:prstGeom>
        </p:spPr>
        <p:txBody>
          <a:bodyPr vert="horz" lIns="93360" tIns="46680" rIns="93360" bIns="46680" rtlCol="0"/>
          <a:lstStyle>
            <a:lvl1pPr algn="r">
              <a:defRPr sz="1200"/>
            </a:lvl1pPr>
          </a:lstStyle>
          <a:p>
            <a:fld id="{03EE3507-1557-42D2-AE36-7DC6801EE1FA}" type="datetimeFigureOut">
              <a:rPr lang="en-US" smtClean="0"/>
              <a:t>8/31/2018</a:t>
            </a:fld>
            <a:endParaRPr lang="en-US" dirty="0"/>
          </a:p>
        </p:txBody>
      </p:sp>
      <p:sp>
        <p:nvSpPr>
          <p:cNvPr id="4" name="Footer Placeholder 3"/>
          <p:cNvSpPr>
            <a:spLocks noGrp="1"/>
          </p:cNvSpPr>
          <p:nvPr>
            <p:ph type="ftr" sz="quarter" idx="2"/>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930" y="8845046"/>
            <a:ext cx="3044719" cy="467230"/>
          </a:xfrm>
          <a:prstGeom prst="rect">
            <a:avLst/>
          </a:prstGeom>
        </p:spPr>
        <p:txBody>
          <a:bodyPr vert="horz" lIns="93360" tIns="46680" rIns="93360" bIns="46680" rtlCol="0" anchor="b"/>
          <a:lstStyle>
            <a:lvl1pPr algn="r">
              <a:defRPr sz="1200"/>
            </a:lvl1pPr>
          </a:lstStyle>
          <a:p>
            <a:fld id="{9346E38B-7821-4CE1-9BA3-B965F07E0A22}" type="slidenum">
              <a:rPr lang="en-US" smtClean="0"/>
              <a:t>‹#›</a:t>
            </a:fld>
            <a:endParaRPr lang="en-US" dirty="0"/>
          </a:p>
        </p:txBody>
      </p:sp>
    </p:spTree>
    <p:extLst>
      <p:ext uri="{BB962C8B-B14F-4D97-AF65-F5344CB8AC3E}">
        <p14:creationId xmlns:p14="http://schemas.microsoft.com/office/powerpoint/2010/main" val="666847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eaLnBrk="1" fontAlgn="auto" hangingPunct="1">
              <a:spcBef>
                <a:spcPts val="0"/>
              </a:spcBef>
              <a:spcAft>
                <a:spcPts val="0"/>
              </a:spcAft>
              <a:defRPr sz="900">
                <a:latin typeface="+mn-lt"/>
                <a:cs typeface="+mn-cs"/>
              </a:defRPr>
            </a:lvl1pPr>
          </a:lstStyle>
          <a:p>
            <a:pPr>
              <a:defRPr/>
            </a:pPr>
            <a:endParaRPr lang="en-US" dirty="0"/>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eaLnBrk="1" fontAlgn="auto" hangingPunct="1">
              <a:spcBef>
                <a:spcPts val="0"/>
              </a:spcBef>
              <a:spcAft>
                <a:spcPts val="0"/>
              </a:spcAft>
              <a:defRPr sz="900">
                <a:latin typeface="+mn-lt"/>
                <a:cs typeface="+mn-cs"/>
              </a:defRPr>
            </a:lvl1pPr>
          </a:lstStyle>
          <a:p>
            <a:pPr>
              <a:defRPr/>
            </a:pPr>
            <a:fld id="{8CFEBF98-3760-4409-ADD7-17DE7CDC0D41}" type="datetimeFigureOut">
              <a:rPr lang="en-US"/>
              <a:pPr>
                <a:defRPr/>
              </a:pPr>
              <a:t>8/31/2018</a:t>
            </a:fld>
            <a:endParaRPr lang="en-US" dirty="0"/>
          </a:p>
        </p:txBody>
      </p:sp>
      <p:sp>
        <p:nvSpPr>
          <p:cNvPr id="4" name="Slide Image Placeholder 3"/>
          <p:cNvSpPr>
            <a:spLocks noGrp="1" noRot="1" noChangeAspect="1"/>
          </p:cNvSpPr>
          <p:nvPr>
            <p:ph type="sldImg" idx="2"/>
          </p:nvPr>
        </p:nvSpPr>
        <p:spPr>
          <a:xfrm>
            <a:off x="409575" y="698500"/>
            <a:ext cx="6207125" cy="3492500"/>
          </a:xfrm>
          <a:prstGeom prst="rect">
            <a:avLst/>
          </a:prstGeom>
          <a:noFill/>
          <a:ln w="12700">
            <a:solidFill>
              <a:prstClr val="black"/>
            </a:solidFill>
          </a:ln>
        </p:spPr>
        <p:txBody>
          <a:bodyPr vert="horz" lIns="93360" tIns="46680" rIns="93360" bIns="46680" rtlCol="0" anchor="ctr"/>
          <a:lstStyle/>
          <a:p>
            <a:pPr lvl="0"/>
            <a:endParaRPr lang="en-US" noProof="0" dirty="0"/>
          </a:p>
        </p:txBody>
      </p:sp>
      <p:sp>
        <p:nvSpPr>
          <p:cNvPr id="5" name="Notes Placeholder 4"/>
          <p:cNvSpPr>
            <a:spLocks noGrp="1"/>
          </p:cNvSpPr>
          <p:nvPr>
            <p:ph type="body" sz="quarter" idx="3"/>
          </p:nvPr>
        </p:nvSpPr>
        <p:spPr>
          <a:xfrm>
            <a:off x="374084" y="4445965"/>
            <a:ext cx="6278107" cy="4190524"/>
          </a:xfrm>
          <a:prstGeom prst="rect">
            <a:avLst/>
          </a:prstGeom>
        </p:spPr>
        <p:txBody>
          <a:bodyPr vert="horz" lIns="93360" tIns="46680" rIns="93360" bIns="4668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eaLnBrk="1" fontAlgn="auto" hangingPunct="1">
              <a:spcBef>
                <a:spcPts val="0"/>
              </a:spcBef>
              <a:spcAft>
                <a:spcPts val="0"/>
              </a:spcAft>
              <a:defRPr sz="9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wrap="square" lIns="93360" tIns="46680" rIns="93360" bIns="46680" numCol="1" anchor="b" anchorCtr="0" compatLnSpc="1">
            <a:prstTxWarp prst="textNoShape">
              <a:avLst/>
            </a:prstTxWarp>
          </a:bodyPr>
          <a:lstStyle>
            <a:lvl1pPr algn="r" eaLnBrk="1" hangingPunct="1">
              <a:defRPr sz="900">
                <a:latin typeface="Arial" panose="020B0604020202020204" pitchFamily="34" charset="0"/>
              </a:defRPr>
            </a:lvl1pPr>
          </a:lstStyle>
          <a:p>
            <a:fld id="{DFFE71C4-9214-42D4-8943-2EAC92708AFB}" type="slidenum">
              <a:rPr lang="en-US" altLang="en-US"/>
              <a:pPr/>
              <a:t>‹#›</a:t>
            </a:fld>
            <a:endParaRPr lang="en-US" altLang="en-US" dirty="0"/>
          </a:p>
        </p:txBody>
      </p:sp>
    </p:spTree>
    <p:extLst>
      <p:ext uri="{BB962C8B-B14F-4D97-AF65-F5344CB8AC3E}">
        <p14:creationId xmlns:p14="http://schemas.microsoft.com/office/powerpoint/2010/main" val="2942497491"/>
      </p:ext>
    </p:extLst>
  </p:cSld>
  <p:clrMap bg1="lt1" tx1="dk1" bg2="lt2" tx2="dk2" accent1="accent1" accent2="accent2" accent3="accent3" accent4="accent4" accent5="accent5" accent6="accent6" hlink="hlink" folHlink="folHlink"/>
  <p:notesStyle>
    <a:lvl1pPr marL="115888" indent="-115888" algn="l" rtl="0" eaLnBrk="0" fontAlgn="base" hangingPunct="0">
      <a:spcBef>
        <a:spcPct val="30000"/>
      </a:spcBef>
      <a:spcAft>
        <a:spcPct val="0"/>
      </a:spcAft>
      <a:buFont typeface="Wingdings 3" panose="05040102010807070707" pitchFamily="18" charset="2"/>
      <a:buChar char="}"/>
      <a:defRPr sz="1000" kern="1200">
        <a:solidFill>
          <a:schemeClr val="tx1"/>
        </a:solidFill>
        <a:latin typeface="+mn-lt"/>
        <a:ea typeface="+mn-ea"/>
        <a:cs typeface="+mn-cs"/>
      </a:defRPr>
    </a:lvl1pPr>
    <a:lvl2pPr marL="406400" indent="-171450" algn="l" rtl="0" eaLnBrk="0" fontAlgn="base" hangingPunct="0">
      <a:spcBef>
        <a:spcPct val="30000"/>
      </a:spcBef>
      <a:spcAft>
        <a:spcPct val="0"/>
      </a:spcAft>
      <a:buFont typeface="Arial" panose="020B0604020202020204" pitchFamily="34" charset="0"/>
      <a:buChar char="–"/>
      <a:defRPr sz="1000" kern="1200">
        <a:solidFill>
          <a:schemeClr val="tx1"/>
        </a:solidFill>
        <a:latin typeface="+mn-lt"/>
        <a:ea typeface="+mn-ea"/>
        <a:cs typeface="+mn-cs"/>
      </a:defRPr>
    </a:lvl2pPr>
    <a:lvl3pPr marL="573088" indent="-115888" algn="l" rtl="0" eaLnBrk="0" fontAlgn="base" hangingPunct="0">
      <a:spcBef>
        <a:spcPct val="30000"/>
      </a:spcBef>
      <a:spcAft>
        <a:spcPct val="0"/>
      </a:spcAft>
      <a:buFont typeface="Arial" panose="020B0604020202020204" pitchFamily="34" charset="0"/>
      <a:buChar char="•"/>
      <a:defRPr sz="1000" kern="1200">
        <a:solidFill>
          <a:schemeClr val="tx1"/>
        </a:solidFill>
        <a:latin typeface="+mn-lt"/>
        <a:ea typeface="+mn-ea"/>
        <a:cs typeface="+mn-cs"/>
      </a:defRPr>
    </a:lvl3pPr>
    <a:lvl4pPr marL="914400" algn="l" rtl="0" eaLnBrk="0" fontAlgn="base" hangingPunct="0">
      <a:spcBef>
        <a:spcPct val="30000"/>
      </a:spcBef>
      <a:spcAft>
        <a:spcPct val="0"/>
      </a:spcAft>
      <a:defRPr sz="1000" kern="1200">
        <a:solidFill>
          <a:schemeClr val="tx1"/>
        </a:solidFill>
        <a:latin typeface="+mn-lt"/>
        <a:ea typeface="+mn-ea"/>
        <a:cs typeface="+mn-cs"/>
      </a:defRPr>
    </a:lvl4pPr>
    <a:lvl5pPr marL="1149350" algn="l" rtl="0" eaLnBrk="0" fontAlgn="base" hangingPunct="0">
      <a:spcBef>
        <a:spcPct val="30000"/>
      </a:spcBef>
      <a:spcAft>
        <a:spcPct val="0"/>
      </a:spcAft>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E71C4-9214-42D4-8943-2EAC92708AFB}" type="slidenum">
              <a:rPr lang="en-US" altLang="en-US" smtClean="0"/>
              <a:pPr/>
              <a:t>1</a:t>
            </a:fld>
            <a:endParaRPr lang="en-US" altLang="en-US" dirty="0"/>
          </a:p>
        </p:txBody>
      </p:sp>
    </p:spTree>
    <p:extLst>
      <p:ext uri="{BB962C8B-B14F-4D97-AF65-F5344CB8AC3E}">
        <p14:creationId xmlns:p14="http://schemas.microsoft.com/office/powerpoint/2010/main" val="441594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E71C4-9214-42D4-8943-2EAC92708AFB}" type="slidenum">
              <a:rPr lang="en-US" altLang="en-US" smtClean="0"/>
              <a:pPr/>
              <a:t>11</a:t>
            </a:fld>
            <a:endParaRPr lang="en-US" altLang="en-US" dirty="0"/>
          </a:p>
        </p:txBody>
      </p:sp>
    </p:spTree>
    <p:extLst>
      <p:ext uri="{BB962C8B-B14F-4D97-AF65-F5344CB8AC3E}">
        <p14:creationId xmlns:p14="http://schemas.microsoft.com/office/powerpoint/2010/main" val="725448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5888" marR="0" lvl="0" indent="-115888" algn="l" defTabSz="914400" rtl="0" eaLnBrk="0" fontAlgn="base" latinLnBrk="0" hangingPunct="0">
              <a:lnSpc>
                <a:spcPct val="100000"/>
              </a:lnSpc>
              <a:spcBef>
                <a:spcPct val="30000"/>
              </a:spcBef>
              <a:spcAft>
                <a:spcPct val="0"/>
              </a:spcAft>
              <a:buClrTx/>
              <a:buSzTx/>
              <a:buFont typeface="Wingdings 3" panose="05040102010807070707" pitchFamily="18" charset="2"/>
              <a:buChar char="}"/>
              <a:tabLst/>
              <a:defRPr/>
            </a:pP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E71C4-9214-42D4-8943-2EAC92708AFB}" type="slidenum">
              <a:rPr lang="en-US" altLang="en-US" smtClean="0"/>
              <a:pPr/>
              <a:t>2</a:t>
            </a:fld>
            <a:endParaRPr lang="en-US" altLang="en-US" dirty="0"/>
          </a:p>
        </p:txBody>
      </p:sp>
    </p:spTree>
    <p:extLst>
      <p:ext uri="{BB962C8B-B14F-4D97-AF65-F5344CB8AC3E}">
        <p14:creationId xmlns:p14="http://schemas.microsoft.com/office/powerpoint/2010/main" val="913425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2D4D94-5C76-49E9-9C93-333F4BE89A1F}" type="slidenum">
              <a:rPr lang="en-US" smtClean="0"/>
              <a:t>3</a:t>
            </a:fld>
            <a:endParaRPr lang="en-US"/>
          </a:p>
        </p:txBody>
      </p:sp>
    </p:spTree>
    <p:extLst>
      <p:ext uri="{BB962C8B-B14F-4D97-AF65-F5344CB8AC3E}">
        <p14:creationId xmlns:p14="http://schemas.microsoft.com/office/powerpoint/2010/main" val="317839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2D4D94-5C76-49E9-9C93-333F4BE89A1F}" type="slidenum">
              <a:rPr lang="en-US" smtClean="0"/>
              <a:t>4</a:t>
            </a:fld>
            <a:endParaRPr lang="en-US"/>
          </a:p>
        </p:txBody>
      </p:sp>
    </p:spTree>
    <p:extLst>
      <p:ext uri="{BB962C8B-B14F-4D97-AF65-F5344CB8AC3E}">
        <p14:creationId xmlns:p14="http://schemas.microsoft.com/office/powerpoint/2010/main" val="293039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5206" indent="-115206" defTabSz="909019">
              <a:defRPr/>
            </a:pPr>
            <a:endParaRPr lang="en-US" dirty="0"/>
          </a:p>
        </p:txBody>
      </p:sp>
      <p:sp>
        <p:nvSpPr>
          <p:cNvPr id="4" name="Slide Number Placeholder 3"/>
          <p:cNvSpPr>
            <a:spLocks noGrp="1"/>
          </p:cNvSpPr>
          <p:nvPr>
            <p:ph type="sldNum" sz="quarter" idx="10"/>
          </p:nvPr>
        </p:nvSpPr>
        <p:spPr/>
        <p:txBody>
          <a:bodyPr/>
          <a:lstStyle/>
          <a:p>
            <a:fld id="{DFFE71C4-9214-42D4-8943-2EAC92708AFB}" type="slidenum">
              <a:rPr lang="en-US" altLang="en-US" smtClean="0"/>
              <a:pPr/>
              <a:t>5</a:t>
            </a:fld>
            <a:endParaRPr lang="en-US" altLang="en-US" dirty="0"/>
          </a:p>
        </p:txBody>
      </p:sp>
    </p:spTree>
    <p:extLst>
      <p:ext uri="{BB962C8B-B14F-4D97-AF65-F5344CB8AC3E}">
        <p14:creationId xmlns:p14="http://schemas.microsoft.com/office/powerpoint/2010/main" val="1758525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E71C4-9214-42D4-8943-2EAC92708AFB}" type="slidenum">
              <a:rPr lang="en-US" altLang="en-US" smtClean="0"/>
              <a:pPr/>
              <a:t>6</a:t>
            </a:fld>
            <a:endParaRPr lang="en-US" altLang="en-US" dirty="0"/>
          </a:p>
        </p:txBody>
      </p:sp>
    </p:spTree>
    <p:extLst>
      <p:ext uri="{BB962C8B-B14F-4D97-AF65-F5344CB8AC3E}">
        <p14:creationId xmlns:p14="http://schemas.microsoft.com/office/powerpoint/2010/main" val="1078408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E71C4-9214-42D4-8943-2EAC92708AFB}" type="slidenum">
              <a:rPr lang="en-US" altLang="en-US" smtClean="0"/>
              <a:pPr/>
              <a:t>8</a:t>
            </a:fld>
            <a:endParaRPr lang="en-US" altLang="en-US"/>
          </a:p>
        </p:txBody>
      </p:sp>
    </p:spTree>
    <p:extLst>
      <p:ext uri="{BB962C8B-B14F-4D97-AF65-F5344CB8AC3E}">
        <p14:creationId xmlns:p14="http://schemas.microsoft.com/office/powerpoint/2010/main" val="3220800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5888" marR="0" lvl="0" indent="-115888" algn="l" defTabSz="914400" rtl="0" eaLnBrk="0" fontAlgn="base" latinLnBrk="0" hangingPunct="0">
              <a:lnSpc>
                <a:spcPct val="100000"/>
              </a:lnSpc>
              <a:spcBef>
                <a:spcPct val="30000"/>
              </a:spcBef>
              <a:spcAft>
                <a:spcPct val="0"/>
              </a:spcAft>
              <a:buClrTx/>
              <a:buSzTx/>
              <a:buFont typeface="Wingdings 3" panose="05040102010807070707" pitchFamily="18" charset="2"/>
              <a:buChar char="}"/>
              <a:tabLst/>
              <a:defRPr/>
            </a:pPr>
            <a:endParaRPr lang="en-US" sz="10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FE71C4-9214-42D4-8943-2EAC92708AFB}" type="slidenum">
              <a:rPr lang="en-US" altLang="en-US" smtClean="0"/>
              <a:pPr/>
              <a:t>9</a:t>
            </a:fld>
            <a:endParaRPr lang="en-US" altLang="en-US"/>
          </a:p>
        </p:txBody>
      </p:sp>
    </p:spTree>
    <p:extLst>
      <p:ext uri="{BB962C8B-B14F-4D97-AF65-F5344CB8AC3E}">
        <p14:creationId xmlns:p14="http://schemas.microsoft.com/office/powerpoint/2010/main" val="3227233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a:p>
            <a:pPr lvl="1"/>
            <a:endParaRPr lang="en-US" dirty="0"/>
          </a:p>
        </p:txBody>
      </p:sp>
      <p:sp>
        <p:nvSpPr>
          <p:cNvPr id="4" name="Slide Number Placeholder 3"/>
          <p:cNvSpPr>
            <a:spLocks noGrp="1"/>
          </p:cNvSpPr>
          <p:nvPr>
            <p:ph type="sldNum" sz="quarter" idx="10"/>
          </p:nvPr>
        </p:nvSpPr>
        <p:spPr/>
        <p:txBody>
          <a:bodyPr/>
          <a:lstStyle/>
          <a:p>
            <a:fld id="{DFFE71C4-9214-42D4-8943-2EAC92708AFB}" type="slidenum">
              <a:rPr lang="en-US" altLang="en-US" smtClean="0"/>
              <a:pPr/>
              <a:t>10</a:t>
            </a:fld>
            <a:endParaRPr lang="en-US" altLang="en-US" dirty="0"/>
          </a:p>
        </p:txBody>
      </p:sp>
    </p:spTree>
    <p:extLst>
      <p:ext uri="{BB962C8B-B14F-4D97-AF65-F5344CB8AC3E}">
        <p14:creationId xmlns:p14="http://schemas.microsoft.com/office/powerpoint/2010/main" val="515718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000000"/>
        </a:solidFill>
        <a:effectLst/>
      </p:bgPr>
    </p:bg>
    <p:spTree>
      <p:nvGrpSpPr>
        <p:cNvPr id="1" name=""/>
        <p:cNvGrpSpPr/>
        <p:nvPr/>
      </p:nvGrpSpPr>
      <p:grpSpPr>
        <a:xfrm>
          <a:off x="0" y="0"/>
          <a:ext cx="0" cy="0"/>
          <a:chOff x="0" y="0"/>
          <a:chExt cx="0" cy="0"/>
        </a:xfrm>
      </p:grpSpPr>
      <p:pic>
        <p:nvPicPr>
          <p:cNvPr id="3" name="Picture 2" descr="A picture containing building, indoor, floor&#10;&#10;Description generated with high confidence">
            <a:extLst>
              <a:ext uri="{FF2B5EF4-FFF2-40B4-BE49-F238E27FC236}">
                <a16:creationId xmlns:a16="http://schemas.microsoft.com/office/drawing/2014/main" id="{983EC78F-2D8F-47B6-A2B0-9A15950816FA}"/>
              </a:ext>
            </a:extLst>
          </p:cNvPr>
          <p:cNvPicPr>
            <a:picLocks noChangeAspect="1"/>
          </p:cNvPicPr>
          <p:nvPr userDrawn="1"/>
        </p:nvPicPr>
        <p:blipFill rotWithShape="1">
          <a:blip r:embed="rId2"/>
          <a:srcRect l="25323" b="25323"/>
          <a:stretch/>
        </p:blipFill>
        <p:spPr>
          <a:xfrm flipH="1">
            <a:off x="0" y="893"/>
            <a:ext cx="12188825" cy="6856214"/>
          </a:xfrm>
          <a:prstGeom prst="rect">
            <a:avLst/>
          </a:prstGeom>
        </p:spPr>
      </p:pic>
      <p:sp>
        <p:nvSpPr>
          <p:cNvPr id="12" name="Text Placeholder 11"/>
          <p:cNvSpPr>
            <a:spLocks noGrp="1"/>
          </p:cNvSpPr>
          <p:nvPr>
            <p:ph type="body" sz="quarter" idx="10" hasCustomPrompt="1"/>
          </p:nvPr>
        </p:nvSpPr>
        <p:spPr>
          <a:xfrm>
            <a:off x="731520" y="3810221"/>
            <a:ext cx="6870700" cy="370015"/>
          </a:xfrm>
        </p:spPr>
        <p:txBody>
          <a:bodyPr/>
          <a:lstStyle>
            <a:lvl1pPr marL="0" indent="0">
              <a:buNone/>
              <a:defRPr b="1"/>
            </a:lvl1pPr>
            <a:lvl2pPr marL="367665" indent="0">
              <a:buNone/>
              <a:defRPr/>
            </a:lvl2pPr>
            <a:lvl3pPr marL="746125" indent="0">
              <a:buNone/>
              <a:defRPr/>
            </a:lvl3pPr>
            <a:lvl4pPr marL="1188720" indent="0">
              <a:buNone/>
              <a:defRPr/>
            </a:lvl4pPr>
            <a:lvl5pPr marL="1481328" indent="0">
              <a:buNone/>
              <a:defRPr/>
            </a:lvl5pPr>
          </a:lstStyle>
          <a:p>
            <a:pPr lvl="0"/>
            <a:r>
              <a:rPr lang="en-US" dirty="0"/>
              <a:t>CLICK TO EDIT MASTER TEXT STYLES</a:t>
            </a:r>
          </a:p>
        </p:txBody>
      </p:sp>
      <p:sp>
        <p:nvSpPr>
          <p:cNvPr id="13" name="Text Placeholder 11"/>
          <p:cNvSpPr>
            <a:spLocks noGrp="1"/>
          </p:cNvSpPr>
          <p:nvPr>
            <p:ph type="body" sz="quarter" idx="11" hasCustomPrompt="1"/>
          </p:nvPr>
        </p:nvSpPr>
        <p:spPr>
          <a:xfrm>
            <a:off x="731520" y="4186082"/>
            <a:ext cx="6870700" cy="370015"/>
          </a:xfrm>
        </p:spPr>
        <p:txBody>
          <a:bodyPr/>
          <a:lstStyle>
            <a:lvl1pPr marL="0" indent="0">
              <a:buNone/>
              <a:defRPr sz="1800" b="0" i="1"/>
            </a:lvl1pPr>
            <a:lvl2pPr marL="367665" indent="0">
              <a:buNone/>
              <a:defRPr/>
            </a:lvl2pPr>
            <a:lvl3pPr marL="746125" indent="0">
              <a:buNone/>
              <a:defRPr/>
            </a:lvl3pPr>
            <a:lvl4pPr marL="1188720" indent="0">
              <a:buNone/>
              <a:defRPr/>
            </a:lvl4pPr>
            <a:lvl5pPr marL="1481328" indent="0">
              <a:buNone/>
              <a:defRPr/>
            </a:lvl5pPr>
          </a:lstStyle>
          <a:p>
            <a:pPr lvl="0"/>
            <a:r>
              <a:rPr lang="en-US" dirty="0"/>
              <a:t>Click To Edit Master Text Styles</a:t>
            </a:r>
          </a:p>
        </p:txBody>
      </p:sp>
    </p:spTree>
    <p:extLst>
      <p:ext uri="{BB962C8B-B14F-4D97-AF65-F5344CB8AC3E}">
        <p14:creationId xmlns:p14="http://schemas.microsoft.com/office/powerpoint/2010/main" val="36367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74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59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Custom Layout">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13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365761"/>
            <a:ext cx="12188825" cy="579027"/>
          </a:xfrm>
        </p:spPr>
        <p:txBody>
          <a:bodyPr tIns="0" anchor="t" anchorCtr="0"/>
          <a:lstStyle>
            <a:lvl1pPr algn="ctr">
              <a:defRPr sz="3999"/>
            </a:lvl1pPr>
          </a:lstStyle>
          <a:p>
            <a:r>
              <a:rPr lang="en-US" dirty="0"/>
              <a:t>Click to edit Master title style</a:t>
            </a:r>
          </a:p>
        </p:txBody>
      </p:sp>
    </p:spTree>
    <p:extLst>
      <p:ext uri="{BB962C8B-B14F-4D97-AF65-F5344CB8AC3E}">
        <p14:creationId xmlns:p14="http://schemas.microsoft.com/office/powerpoint/2010/main" val="286214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365761"/>
            <a:ext cx="12188825" cy="579027"/>
          </a:xfrm>
        </p:spPr>
        <p:txBody>
          <a:bodyPr tIns="0" anchor="t" anchorCtr="0"/>
          <a:lstStyle>
            <a:lvl1pPr algn="ctr">
              <a:defRPr sz="3999"/>
            </a:lvl1pPr>
          </a:lstStyle>
          <a:p>
            <a:r>
              <a:rPr lang="en-US" dirty="0"/>
              <a:t>Click to edit Master title style</a:t>
            </a:r>
          </a:p>
        </p:txBody>
      </p:sp>
    </p:spTree>
    <p:extLst>
      <p:ext uri="{BB962C8B-B14F-4D97-AF65-F5344CB8AC3E}">
        <p14:creationId xmlns:p14="http://schemas.microsoft.com/office/powerpoint/2010/main" val="204950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365761"/>
            <a:ext cx="12188825" cy="579027"/>
          </a:xfrm>
        </p:spPr>
        <p:txBody>
          <a:bodyPr tIns="0" anchor="t" anchorCtr="0"/>
          <a:lstStyle>
            <a:lvl1pPr algn="ctr">
              <a:defRPr sz="3999"/>
            </a:lvl1pPr>
          </a:lstStyle>
          <a:p>
            <a:r>
              <a:rPr lang="en-US" dirty="0"/>
              <a:t>Click to edit Master title style</a:t>
            </a:r>
          </a:p>
        </p:txBody>
      </p:sp>
    </p:spTree>
    <p:extLst>
      <p:ext uri="{BB962C8B-B14F-4D97-AF65-F5344CB8AC3E}">
        <p14:creationId xmlns:p14="http://schemas.microsoft.com/office/powerpoint/2010/main" val="140228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D875748-679D-4077-BEE2-782409B89840}"/>
              </a:ext>
            </a:extLst>
          </p:cNvPr>
          <p:cNvPicPr>
            <a:picLocks noChangeAspect="1"/>
          </p:cNvPicPr>
          <p:nvPr userDrawn="1"/>
        </p:nvPicPr>
        <p:blipFill>
          <a:blip r:embed="rId9">
            <a:alphaModFix amt="50000"/>
            <a:extLst>
              <a:ext uri="{28A0092B-C50C-407E-A947-70E740481C1C}">
                <a14:useLocalDpi xmlns:a14="http://schemas.microsoft.com/office/drawing/2010/main" val="0"/>
              </a:ext>
            </a:extLst>
          </a:blip>
          <a:stretch>
            <a:fillRect/>
          </a:stretch>
        </p:blipFill>
        <p:spPr>
          <a:xfrm>
            <a:off x="0" y="0"/>
            <a:ext cx="12192000" cy="3575050"/>
          </a:xfrm>
          <a:prstGeom prst="rect">
            <a:avLst/>
          </a:prstGeom>
        </p:spPr>
      </p:pic>
      <p:sp>
        <p:nvSpPr>
          <p:cNvPr id="11" name="Rectangle 10">
            <a:extLst>
              <a:ext uri="{FF2B5EF4-FFF2-40B4-BE49-F238E27FC236}">
                <a16:creationId xmlns:a16="http://schemas.microsoft.com/office/drawing/2014/main" id="{9D6754E7-6EBF-447B-AB62-300FE96305B4}"/>
              </a:ext>
            </a:extLst>
          </p:cNvPr>
          <p:cNvSpPr/>
          <p:nvPr userDrawn="1"/>
        </p:nvSpPr>
        <p:spPr>
          <a:xfrm rot="5400000">
            <a:off x="2686050" y="-2686048"/>
            <a:ext cx="6819900" cy="12192000"/>
          </a:xfrm>
          <a:prstGeom prst="rect">
            <a:avLst/>
          </a:prstGeom>
          <a:gradFill>
            <a:gsLst>
              <a:gs pos="74000">
                <a:srgbClr val="000000">
                  <a:alpha val="90000"/>
                </a:srgbClr>
              </a:gs>
              <a:gs pos="100000">
                <a:srgbClr val="000000">
                  <a:alpha val="10000"/>
                </a:srgbClr>
              </a:gs>
            </a:gsLst>
            <a:lin ang="108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 name="Title Placeholder 1"/>
          <p:cNvSpPr>
            <a:spLocks noGrp="1"/>
          </p:cNvSpPr>
          <p:nvPr>
            <p:ph type="title"/>
          </p:nvPr>
        </p:nvSpPr>
        <p:spPr>
          <a:xfrm>
            <a:off x="365760" y="245565"/>
            <a:ext cx="9991212" cy="474345"/>
          </a:xfrm>
          <a:prstGeom prst="rect">
            <a:avLst/>
          </a:prstGeom>
        </p:spPr>
        <p:txBody>
          <a:bodyPr vert="horz" lIns="0" tIns="4572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365760" y="1463040"/>
            <a:ext cx="11442700" cy="4937760"/>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199563" y="6562202"/>
            <a:ext cx="150682" cy="236748"/>
          </a:xfrm>
          <a:prstGeom prst="rect">
            <a:avLst/>
          </a:prstGeom>
          <a:noFill/>
        </p:spPr>
        <p:txBody>
          <a:bodyPr wrap="none" lIns="0" tIns="41029" rIns="0" bIns="41029" rtlCol="0" anchor="ctr">
            <a:spAutoFit/>
          </a:bodyPr>
          <a:lstStyle/>
          <a:p>
            <a:pPr algn="r" eaLnBrk="1" fontAlgn="auto" hangingPunct="1">
              <a:spcBef>
                <a:spcPts val="0"/>
              </a:spcBef>
              <a:spcAft>
                <a:spcPts val="0"/>
              </a:spcAft>
            </a:pPr>
            <a:fld id="{B50A2252-0B00-49D0-9A28-2F5CCECF09D1}" type="slidenum">
              <a:rPr lang="en-US" sz="1000" cap="all" smtClean="0">
                <a:solidFill>
                  <a:srgbClr val="FFFFFF"/>
                </a:solidFill>
              </a:rPr>
              <a:pPr algn="r" eaLnBrk="1" fontAlgn="auto" hangingPunct="1">
                <a:spcBef>
                  <a:spcPts val="0"/>
                </a:spcBef>
                <a:spcAft>
                  <a:spcPts val="0"/>
                </a:spcAft>
              </a:pPr>
              <a:t>‹#›</a:t>
            </a:fld>
            <a:endParaRPr lang="en-US" sz="1000" cap="all" dirty="0">
              <a:solidFill>
                <a:srgbClr val="FFFFFF"/>
              </a:solidFill>
            </a:endParaRPr>
          </a:p>
        </p:txBody>
      </p:sp>
      <p:pic>
        <p:nvPicPr>
          <p:cNvPr id="25" name="Picture 24"/>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bwMode="auto">
          <a:xfrm>
            <a:off x="11435883" y="6555526"/>
            <a:ext cx="687718" cy="264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p:cNvSpPr txBox="1"/>
          <p:nvPr userDrawn="1"/>
        </p:nvSpPr>
        <p:spPr>
          <a:xfrm>
            <a:off x="438437" y="6556982"/>
            <a:ext cx="6227834" cy="236748"/>
          </a:xfrm>
          <a:prstGeom prst="rect">
            <a:avLst/>
          </a:prstGeom>
          <a:noFill/>
        </p:spPr>
        <p:txBody>
          <a:bodyPr wrap="square" lIns="0" tIns="41029" rIns="0" bIns="41029" rtlCol="0" anchor="ctr">
            <a:spAutoFit/>
          </a:bodyPr>
          <a:lstStyle/>
          <a:p>
            <a:pPr eaLnBrk="1" fontAlgn="auto" hangingPunct="1">
              <a:spcBef>
                <a:spcPts val="0"/>
              </a:spcBef>
              <a:spcAft>
                <a:spcPts val="0"/>
              </a:spcAft>
              <a:defRPr/>
            </a:pPr>
            <a:r>
              <a:rPr lang="en-CA" sz="1000" cap="all" dirty="0">
                <a:solidFill>
                  <a:schemeClr val="bg1"/>
                </a:solidFill>
              </a:rPr>
              <a:t>|  </a:t>
            </a:r>
            <a:r>
              <a:rPr lang="en-CA" sz="1000" cap="all" baseline="0" dirty="0">
                <a:solidFill>
                  <a:schemeClr val="bg1"/>
                </a:solidFill>
              </a:rPr>
              <a:t>D60:  Breakthrough technology:  Past, Present, Future </a:t>
            </a:r>
            <a:r>
              <a:rPr lang="en-CA" sz="1000" cap="all" dirty="0">
                <a:solidFill>
                  <a:schemeClr val="bg1"/>
                </a:solidFill>
              </a:rPr>
              <a:t>|  </a:t>
            </a:r>
            <a:r>
              <a:rPr lang="en-US" sz="1000" cap="all" dirty="0">
                <a:solidFill>
                  <a:schemeClr val="bg1"/>
                </a:solidFill>
              </a:rPr>
              <a:t>September 5, 2018 |</a:t>
            </a:r>
            <a:endParaRPr lang="en-CA" sz="1000" cap="all" dirty="0">
              <a:solidFill>
                <a:schemeClr val="bg1"/>
              </a:solidFill>
            </a:endParaRPr>
          </a:p>
        </p:txBody>
      </p:sp>
    </p:spTree>
    <p:extLst>
      <p:ext uri="{BB962C8B-B14F-4D97-AF65-F5344CB8AC3E}">
        <p14:creationId xmlns:p14="http://schemas.microsoft.com/office/powerpoint/2010/main" val="356537926"/>
      </p:ext>
    </p:extLst>
  </p:cSld>
  <p:clrMap bg1="lt1" tx1="dk1" bg2="lt2" tx2="dk2" accent1="accent1" accent2="accent2" accent3="accent3" accent4="accent4" accent5="accent5" accent6="accent6" hlink="hlink" folHlink="folHlink"/>
  <p:sldLayoutIdLst>
    <p:sldLayoutId id="2147489129" r:id="rId1"/>
    <p:sldLayoutId id="2147489127" r:id="rId2"/>
    <p:sldLayoutId id="2147489134" r:id="rId3"/>
    <p:sldLayoutId id="2147489128" r:id="rId4"/>
    <p:sldLayoutId id="2147489130" r:id="rId5"/>
    <p:sldLayoutId id="2147489131" r:id="rId6"/>
    <p:sldLayoutId id="2147489132"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2400" strike="noStrike" kern="1200" cap="all" baseline="0">
          <a:solidFill>
            <a:srgbClr val="FFFFFF"/>
          </a:solidFill>
          <a:latin typeface="Calibri" pitchFamily="34" charset="0"/>
          <a:ea typeface="+mj-ea"/>
          <a:cs typeface="+mj-cs"/>
        </a:defRPr>
      </a:lvl1pPr>
    </p:titleStyle>
    <p:bodyStyle>
      <a:lvl1pPr marL="342900" indent="-342900" algn="l" defTabSz="914400" rtl="0" eaLnBrk="1" latinLnBrk="0" hangingPunct="1">
        <a:spcBef>
          <a:spcPts val="800"/>
        </a:spcBef>
        <a:spcAft>
          <a:spcPts val="0"/>
        </a:spcAft>
        <a:buClr>
          <a:schemeClr val="tx1">
            <a:lumMod val="50000"/>
            <a:lumOff val="50000"/>
          </a:schemeClr>
        </a:buClr>
        <a:buSzPct val="90000"/>
        <a:buFont typeface="Wingdings 3" pitchFamily="18" charset="2"/>
        <a:buChar char=""/>
        <a:defRPr sz="2000" kern="1200">
          <a:solidFill>
            <a:srgbClr val="FFFFFF"/>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lumMod val="50000"/>
            <a:lumOff val="50000"/>
          </a:schemeClr>
        </a:buClr>
        <a:buSzPct val="90000"/>
        <a:buFont typeface="Calibri" pitchFamily="34" charset="0"/>
        <a:buChar char="‒"/>
        <a:defRPr sz="1800" kern="1200">
          <a:solidFill>
            <a:srgbClr val="FFFFFF"/>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lumMod val="50000"/>
            <a:lumOff val="50000"/>
          </a:schemeClr>
        </a:buClr>
        <a:buSzPct val="90000"/>
        <a:buFont typeface="Calibri" pitchFamily="34" charset="0"/>
        <a:buChar char="‒"/>
        <a:defRPr sz="1600" kern="1200">
          <a:solidFill>
            <a:srgbClr val="FFFFFF"/>
          </a:solidFill>
          <a:latin typeface="Calibri" pitchFamily="34" charset="0"/>
          <a:ea typeface="+mn-ea"/>
          <a:cs typeface="+mn-cs"/>
        </a:defRPr>
      </a:lvl3pPr>
      <a:lvl4pPr marL="1371600" indent="-182880" algn="l" defTabSz="914400" rtl="0" eaLnBrk="1" latinLnBrk="0" hangingPunct="1">
        <a:spcBef>
          <a:spcPts val="300"/>
        </a:spcBef>
        <a:buClr>
          <a:schemeClr val="tx1">
            <a:lumMod val="50000"/>
            <a:lumOff val="50000"/>
          </a:schemeClr>
        </a:buClr>
        <a:buSzPct val="90000"/>
        <a:buFont typeface="Calibri" pitchFamily="34" charset="0"/>
        <a:buChar char="‒"/>
        <a:defRPr sz="1200" kern="1200">
          <a:solidFill>
            <a:srgbClr val="FFFFFF"/>
          </a:solidFill>
          <a:latin typeface="Calibri" pitchFamily="34" charset="0"/>
          <a:ea typeface="+mn-ea"/>
          <a:cs typeface="+mn-cs"/>
        </a:defRPr>
      </a:lvl4pPr>
      <a:lvl5pPr marL="1645920" indent="-164592" algn="l" defTabSz="914400" rtl="0" eaLnBrk="1" latinLnBrk="0" hangingPunct="1">
        <a:spcBef>
          <a:spcPts val="300"/>
        </a:spcBef>
        <a:buClr>
          <a:schemeClr val="tx1">
            <a:lumMod val="50000"/>
            <a:lumOff val="50000"/>
          </a:schemeClr>
        </a:buClr>
        <a:buSzPct val="90000"/>
        <a:buFont typeface="Calibri" pitchFamily="34" charset="0"/>
        <a:buChar char="‒"/>
        <a:defRPr sz="1200" kern="1200">
          <a:solidFill>
            <a:srgbClr val="FFFFFF"/>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karlrupp.net/2015/06/40-years-of-microprocessor-trend-data/"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31520" y="2141266"/>
            <a:ext cx="10546080" cy="1338187"/>
          </a:xfrm>
          <a:prstGeom prst="rect">
            <a:avLst/>
          </a:prstGeom>
          <a:noFill/>
        </p:spPr>
        <p:txBody>
          <a:bodyPr wrap="square" lIns="0" rtlCol="0">
            <a:spAutoFit/>
          </a:bodyPr>
          <a:lstStyle/>
          <a:p>
            <a:pPr marL="0" indent="0">
              <a:lnSpc>
                <a:spcPct val="80000"/>
              </a:lnSpc>
              <a:spcBef>
                <a:spcPts val="0"/>
              </a:spcBef>
              <a:buFont typeface="Wingdings" panose="05000000000000000000" pitchFamily="2" charset="2"/>
              <a:buNone/>
            </a:pPr>
            <a:r>
              <a:rPr lang="en-US" sz="4800" b="1" dirty="0">
                <a:solidFill>
                  <a:srgbClr val="FFC000"/>
                </a:solidFill>
              </a:rPr>
              <a:t>MOORE’S LAW </a:t>
            </a:r>
            <a:r>
              <a:rPr lang="en-US" sz="5200" b="1" dirty="0">
                <a:solidFill>
                  <a:srgbClr val="FFC000"/>
                </a:solidFill>
              </a:rPr>
              <a:t>+</a:t>
            </a:r>
            <a:r>
              <a:rPr lang="en-US" sz="4800" b="1" dirty="0">
                <a:solidFill>
                  <a:srgbClr val="FFC000"/>
                </a:solidFill>
              </a:rPr>
              <a:t>  </a:t>
            </a:r>
          </a:p>
          <a:p>
            <a:pPr marL="0" indent="0">
              <a:lnSpc>
                <a:spcPct val="80000"/>
              </a:lnSpc>
              <a:spcBef>
                <a:spcPts val="0"/>
              </a:spcBef>
              <a:buFont typeface="Wingdings" panose="05000000000000000000" pitchFamily="2" charset="2"/>
              <a:buNone/>
            </a:pPr>
            <a:r>
              <a:rPr lang="en-US" sz="4800" b="1" dirty="0">
                <a:solidFill>
                  <a:schemeClr val="bg1"/>
                </a:solidFill>
              </a:rPr>
              <a:t>The Journey Continues</a:t>
            </a:r>
          </a:p>
        </p:txBody>
      </p:sp>
      <p:sp>
        <p:nvSpPr>
          <p:cNvPr id="4" name="Text Placeholder 3"/>
          <p:cNvSpPr>
            <a:spLocks noGrp="1"/>
          </p:cNvSpPr>
          <p:nvPr>
            <p:ph type="body" sz="quarter" idx="10"/>
          </p:nvPr>
        </p:nvSpPr>
        <p:spPr>
          <a:xfrm>
            <a:off x="731520" y="4288597"/>
            <a:ext cx="6870700" cy="370015"/>
          </a:xfrm>
        </p:spPr>
        <p:txBody>
          <a:bodyPr/>
          <a:lstStyle/>
          <a:p>
            <a:r>
              <a:rPr lang="en-US" sz="2400" b="0" dirty="0"/>
              <a:t>Mark Papermaster</a:t>
            </a:r>
          </a:p>
          <a:p>
            <a:r>
              <a:rPr lang="en-US" sz="2400" b="0" dirty="0"/>
              <a:t>CTO &amp; SVP, Technology &amp; Engineering</a:t>
            </a:r>
          </a:p>
        </p:txBody>
      </p:sp>
      <p:pic>
        <p:nvPicPr>
          <p:cNvPr id="8" name="Picture 7">
            <a:extLst>
              <a:ext uri="{FF2B5EF4-FFF2-40B4-BE49-F238E27FC236}">
                <a16:creationId xmlns:a16="http://schemas.microsoft.com/office/drawing/2014/main" id="{B24E0579-D072-4A68-B933-E3EDD33A3E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457201" y="795791"/>
            <a:ext cx="3492500" cy="134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7005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7200"/>
            <a:ext cx="12188825" cy="474663"/>
          </a:xfrm>
        </p:spPr>
        <p:txBody>
          <a:bodyPr/>
          <a:lstStyle/>
          <a:p>
            <a:pPr algn="ctr"/>
            <a:r>
              <a:rPr lang="en-US" sz="3200" b="1" dirty="0"/>
              <a:t>Disclaimer &amp; Attribution</a:t>
            </a:r>
          </a:p>
        </p:txBody>
      </p:sp>
      <p:sp>
        <p:nvSpPr>
          <p:cNvPr id="6" name="Content Placeholder 2">
            <a:extLst>
              <a:ext uri="{FF2B5EF4-FFF2-40B4-BE49-F238E27FC236}">
                <a16:creationId xmlns:a16="http://schemas.microsoft.com/office/drawing/2014/main" id="{1EDD001D-FD60-416E-9510-4028EF71C58C}"/>
              </a:ext>
            </a:extLst>
          </p:cNvPr>
          <p:cNvSpPr txBox="1">
            <a:spLocks/>
          </p:cNvSpPr>
          <p:nvPr/>
        </p:nvSpPr>
        <p:spPr>
          <a:xfrm>
            <a:off x="608012" y="2011681"/>
            <a:ext cx="10972800" cy="3399539"/>
          </a:xfrm>
          <a:prstGeom prst="rect">
            <a:avLst/>
          </a:prstGeom>
        </p:spPr>
        <p:txBody>
          <a:bodyPr vert="horz" lIns="0" tIns="45720" rIns="0" bIns="45720" rtlCol="0" anchor="t">
            <a:noAutofit/>
          </a:bodyPr>
          <a:lstStyle>
            <a:lvl1pPr marL="257244" indent="-257244" algn="l" defTabSz="685983" rtl="0" eaLnBrk="1" latinLnBrk="0" hangingPunct="1">
              <a:spcBef>
                <a:spcPts val="600"/>
              </a:spcBef>
              <a:spcAft>
                <a:spcPts val="0"/>
              </a:spcAft>
              <a:buClr>
                <a:schemeClr val="tx1">
                  <a:lumMod val="50000"/>
                  <a:lumOff val="50000"/>
                </a:schemeClr>
              </a:buClr>
              <a:buSzPct val="90000"/>
              <a:buFont typeface="Wingdings 3" pitchFamily="18" charset="2"/>
              <a:buChar char=""/>
              <a:defRPr sz="1500" kern="1200">
                <a:solidFill>
                  <a:srgbClr val="FFFFFF"/>
                </a:solidFill>
                <a:latin typeface="Calibri" pitchFamily="34" charset="0"/>
                <a:ea typeface="+mn-ea"/>
                <a:cs typeface="+mn-cs"/>
              </a:defRPr>
            </a:lvl1pPr>
            <a:lvl2pPr marL="411590" indent="-135767" algn="l" defTabSz="685983" rtl="0" eaLnBrk="1" latinLnBrk="0" hangingPunct="1">
              <a:spcBef>
                <a:spcPts val="225"/>
              </a:spcBef>
              <a:spcAft>
                <a:spcPts val="0"/>
              </a:spcAft>
              <a:buClr>
                <a:schemeClr val="tx1">
                  <a:lumMod val="50000"/>
                  <a:lumOff val="50000"/>
                </a:schemeClr>
              </a:buClr>
              <a:buSzPct val="90000"/>
              <a:buFont typeface="Calibri" pitchFamily="34" charset="0"/>
              <a:buChar char="‒"/>
              <a:defRPr sz="1350" kern="1200">
                <a:solidFill>
                  <a:srgbClr val="FFFFFF"/>
                </a:solidFill>
                <a:latin typeface="Calibri" pitchFamily="34" charset="0"/>
                <a:ea typeface="+mn-ea"/>
                <a:cs typeface="+mn-cs"/>
              </a:defRPr>
            </a:lvl2pPr>
            <a:lvl3pPr marL="685983" indent="-126240" algn="l" defTabSz="685983" rtl="0" eaLnBrk="1" latinLnBrk="0" hangingPunct="1">
              <a:spcBef>
                <a:spcPts val="225"/>
              </a:spcBef>
              <a:spcAft>
                <a:spcPts val="0"/>
              </a:spcAft>
              <a:buClr>
                <a:schemeClr val="tx1">
                  <a:lumMod val="50000"/>
                  <a:lumOff val="50000"/>
                </a:schemeClr>
              </a:buClr>
              <a:buSzPct val="90000"/>
              <a:buFont typeface="Calibri" pitchFamily="34" charset="0"/>
              <a:buChar char="‒"/>
              <a:defRPr sz="1200" kern="1200">
                <a:solidFill>
                  <a:srgbClr val="FFFFFF"/>
                </a:solidFill>
                <a:latin typeface="Calibri" pitchFamily="34" charset="0"/>
                <a:ea typeface="+mn-ea"/>
                <a:cs typeface="+mn-cs"/>
              </a:defRPr>
            </a:lvl3pPr>
            <a:lvl4pPr marL="1028974" indent="-137197" algn="l" defTabSz="685983" rtl="0" eaLnBrk="1" latinLnBrk="0" hangingPunct="1">
              <a:spcBef>
                <a:spcPts val="225"/>
              </a:spcBef>
              <a:buClr>
                <a:schemeClr val="tx1">
                  <a:lumMod val="50000"/>
                  <a:lumOff val="50000"/>
                </a:schemeClr>
              </a:buClr>
              <a:buSzPct val="90000"/>
              <a:buFont typeface="Calibri" pitchFamily="34" charset="0"/>
              <a:buChar char="‒"/>
              <a:defRPr sz="900" kern="1200">
                <a:solidFill>
                  <a:srgbClr val="FFFFFF"/>
                </a:solidFill>
                <a:latin typeface="Calibri" pitchFamily="34" charset="0"/>
                <a:ea typeface="+mn-ea"/>
                <a:cs typeface="+mn-cs"/>
              </a:defRPr>
            </a:lvl4pPr>
            <a:lvl5pPr marL="1234769" indent="-123477" algn="l" defTabSz="685983" rtl="0" eaLnBrk="1" latinLnBrk="0" hangingPunct="1">
              <a:spcBef>
                <a:spcPts val="225"/>
              </a:spcBef>
              <a:buClr>
                <a:schemeClr val="tx1">
                  <a:lumMod val="50000"/>
                  <a:lumOff val="50000"/>
                </a:schemeClr>
              </a:buClr>
              <a:buSzPct val="90000"/>
              <a:buFont typeface="Calibri" pitchFamily="34" charset="0"/>
              <a:buChar char="‒"/>
              <a:defRPr sz="900" kern="1200">
                <a:solidFill>
                  <a:srgbClr val="FFFFFF"/>
                </a:solidFill>
                <a:latin typeface="Calibri" pitchFamily="34" charset="0"/>
                <a:ea typeface="+mn-ea"/>
                <a:cs typeface="+mn-cs"/>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489103" fontAlgn="auto">
              <a:buNone/>
            </a:pPr>
            <a:r>
              <a:rPr lang="en-US" altLang="en-US" sz="1100" dirty="0"/>
              <a:t>The information presented in this document is for informational purposes only and may contain technical inaccuracies, omissions and typographical errors.</a:t>
            </a:r>
            <a:br>
              <a:rPr lang="en-US" altLang="en-US" sz="1100" dirty="0"/>
            </a:br>
            <a:endParaRPr lang="en-US" altLang="en-US" sz="1100" dirty="0"/>
          </a:p>
          <a:p>
            <a:pPr marL="0" indent="0" defTabSz="489103" fontAlgn="auto">
              <a:buNone/>
            </a:pPr>
            <a:r>
              <a:rPr lang="en-US" altLang="en-US" sz="1100" dirty="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br>
              <a:rPr lang="en-US" altLang="en-US" sz="1100" dirty="0"/>
            </a:br>
            <a:endParaRPr lang="en-US" altLang="en-US" sz="1100" dirty="0"/>
          </a:p>
          <a:p>
            <a:pPr marL="0" indent="0" defTabSz="489103" fontAlgn="auto">
              <a:buNone/>
            </a:pPr>
            <a:r>
              <a:rPr lang="en-US" altLang="en-US" sz="1100" dirty="0"/>
              <a:t>AMD MAKES NO REPRESENTATIONS OR WARRANTIES WITH RESPECT TO THE CONTENTS HEREOF AND ASSUMES NO RESPONSIBILITY FOR ANY INACCURACIES, ERRORS OR OMISSIONS THAT MAY APPEAR IN THIS INFORMATION.</a:t>
            </a:r>
            <a:br>
              <a:rPr lang="en-US" altLang="en-US" sz="1100" dirty="0"/>
            </a:br>
            <a:endParaRPr lang="en-US" altLang="en-US" sz="1100" dirty="0"/>
          </a:p>
          <a:p>
            <a:pPr marL="0" indent="0" defTabSz="489103" fontAlgn="auto">
              <a:buNone/>
            </a:pPr>
            <a:r>
              <a:rPr lang="en-US" altLang="en-US" sz="1100" dirty="0"/>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marL="0" indent="0" algn="just" defTabSz="489103" fontAlgn="auto">
              <a:buNone/>
            </a:pPr>
            <a:endParaRPr lang="en-US" altLang="en-US" sz="1100" b="1" u="sng" dirty="0"/>
          </a:p>
          <a:p>
            <a:pPr marL="0" indent="0" algn="just" defTabSz="489103" fontAlgn="auto">
              <a:buNone/>
            </a:pPr>
            <a:r>
              <a:rPr lang="en-US" altLang="en-US" sz="1100" b="1" u="sng" dirty="0"/>
              <a:t>ATTRIBUTION</a:t>
            </a:r>
          </a:p>
          <a:p>
            <a:pPr marL="0" indent="0" defTabSz="489103" fontAlgn="auto">
              <a:buNone/>
            </a:pPr>
            <a:r>
              <a:rPr lang="en-US" altLang="en-US" sz="1100" dirty="0"/>
              <a:t>© 2018 Advanced Micro Devices, Inc. All rights reserved. AMD, the AMD Arrow logo</a:t>
            </a:r>
            <a:r>
              <a:rPr lang="en-CA" altLang="en-US" sz="1100" dirty="0"/>
              <a:t> </a:t>
            </a:r>
            <a:r>
              <a:rPr lang="en-US" altLang="en-US" sz="1100" dirty="0"/>
              <a:t>and combinations there of are trademarks of Advanced Micro Devices, Inc. in the United States and/or other jurisdictions. Other names are for informational purposes only and may be trademarks of their respective owners.</a:t>
            </a:r>
          </a:p>
        </p:txBody>
      </p:sp>
    </p:spTree>
    <p:extLst>
      <p:ext uri="{BB962C8B-B14F-4D97-AF65-F5344CB8AC3E}">
        <p14:creationId xmlns:p14="http://schemas.microsoft.com/office/powerpoint/2010/main" val="218302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DE405C0-23EC-4667-9B43-4D0F574189E4}"/>
              </a:ext>
            </a:extLst>
          </p:cNvPr>
          <p:cNvSpPr txBox="1">
            <a:spLocks/>
          </p:cNvSpPr>
          <p:nvPr/>
        </p:nvSpPr>
        <p:spPr>
          <a:xfrm>
            <a:off x="0" y="457200"/>
            <a:ext cx="12188825" cy="474662"/>
          </a:xfrm>
          <a:prstGeom prst="rect">
            <a:avLst/>
          </a:prstGeom>
        </p:spPr>
        <p:txBody>
          <a:bodyPr vert="horz" lIns="0" tIns="45720" rIns="0" bIns="0" rtlCol="0" anchor="b" anchorCtr="0">
            <a:noAutofit/>
          </a:bodyPr>
          <a:lstStyle>
            <a:lvl1pPr algn="l" defTabSz="914400" rtl="0" eaLnBrk="1" latinLnBrk="0" hangingPunct="1">
              <a:spcBef>
                <a:spcPct val="0"/>
              </a:spcBef>
              <a:buNone/>
              <a:defRPr sz="2400" strike="noStrike" kern="1200" cap="all" baseline="0">
                <a:solidFill>
                  <a:srgbClr val="FFFFFF"/>
                </a:solidFill>
                <a:latin typeface="Calibri" pitchFamily="34" charset="0"/>
                <a:ea typeface="+mj-ea"/>
                <a:cs typeface="+mj-cs"/>
              </a:defRPr>
            </a:lvl1pPr>
          </a:lstStyle>
          <a:p>
            <a:pPr algn="ctr" fontAlgn="auto">
              <a:spcAft>
                <a:spcPts val="0"/>
              </a:spcAft>
            </a:pPr>
            <a:r>
              <a:rPr lang="en-US" sz="3200" b="1" dirty="0"/>
              <a:t>ENDNOTES</a:t>
            </a:r>
          </a:p>
        </p:txBody>
      </p:sp>
      <p:sp>
        <p:nvSpPr>
          <p:cNvPr id="5" name="Content Placeholder 2">
            <a:extLst>
              <a:ext uri="{FF2B5EF4-FFF2-40B4-BE49-F238E27FC236}">
                <a16:creationId xmlns:a16="http://schemas.microsoft.com/office/drawing/2014/main" id="{CDE256F4-609F-44AE-B209-AC04002EBA49}"/>
              </a:ext>
            </a:extLst>
          </p:cNvPr>
          <p:cNvSpPr txBox="1">
            <a:spLocks/>
          </p:cNvSpPr>
          <p:nvPr/>
        </p:nvSpPr>
        <p:spPr>
          <a:xfrm>
            <a:off x="608012" y="2011681"/>
            <a:ext cx="10972800" cy="3399539"/>
          </a:xfrm>
          <a:prstGeom prst="rect">
            <a:avLst/>
          </a:prstGeom>
        </p:spPr>
        <p:txBody>
          <a:bodyPr vert="horz" lIns="0" tIns="45720" rIns="0" bIns="45720" rtlCol="0" anchor="t">
            <a:noAutofit/>
          </a:bodyPr>
          <a:lstStyle>
            <a:lvl1pPr marL="257244" indent="-257244" algn="l" defTabSz="685983" rtl="0" eaLnBrk="1" latinLnBrk="0" hangingPunct="1">
              <a:spcBef>
                <a:spcPts val="600"/>
              </a:spcBef>
              <a:spcAft>
                <a:spcPts val="0"/>
              </a:spcAft>
              <a:buClr>
                <a:schemeClr val="tx1">
                  <a:lumMod val="50000"/>
                  <a:lumOff val="50000"/>
                </a:schemeClr>
              </a:buClr>
              <a:buSzPct val="90000"/>
              <a:buFont typeface="Wingdings 3" pitchFamily="18" charset="2"/>
              <a:buChar char=""/>
              <a:defRPr sz="1500" kern="1200">
                <a:solidFill>
                  <a:srgbClr val="FFFFFF"/>
                </a:solidFill>
                <a:latin typeface="Calibri" pitchFamily="34" charset="0"/>
                <a:ea typeface="+mn-ea"/>
                <a:cs typeface="+mn-cs"/>
              </a:defRPr>
            </a:lvl1pPr>
            <a:lvl2pPr marL="411590" indent="-135767" algn="l" defTabSz="685983" rtl="0" eaLnBrk="1" latinLnBrk="0" hangingPunct="1">
              <a:spcBef>
                <a:spcPts val="225"/>
              </a:spcBef>
              <a:spcAft>
                <a:spcPts val="0"/>
              </a:spcAft>
              <a:buClr>
                <a:schemeClr val="tx1">
                  <a:lumMod val="50000"/>
                  <a:lumOff val="50000"/>
                </a:schemeClr>
              </a:buClr>
              <a:buSzPct val="90000"/>
              <a:buFont typeface="Calibri" pitchFamily="34" charset="0"/>
              <a:buChar char="‒"/>
              <a:defRPr sz="1350" kern="1200">
                <a:solidFill>
                  <a:srgbClr val="FFFFFF"/>
                </a:solidFill>
                <a:latin typeface="Calibri" pitchFamily="34" charset="0"/>
                <a:ea typeface="+mn-ea"/>
                <a:cs typeface="+mn-cs"/>
              </a:defRPr>
            </a:lvl2pPr>
            <a:lvl3pPr marL="685983" indent="-126240" algn="l" defTabSz="685983" rtl="0" eaLnBrk="1" latinLnBrk="0" hangingPunct="1">
              <a:spcBef>
                <a:spcPts val="225"/>
              </a:spcBef>
              <a:spcAft>
                <a:spcPts val="0"/>
              </a:spcAft>
              <a:buClr>
                <a:schemeClr val="tx1">
                  <a:lumMod val="50000"/>
                  <a:lumOff val="50000"/>
                </a:schemeClr>
              </a:buClr>
              <a:buSzPct val="90000"/>
              <a:buFont typeface="Calibri" pitchFamily="34" charset="0"/>
              <a:buChar char="‒"/>
              <a:defRPr sz="1200" kern="1200">
                <a:solidFill>
                  <a:srgbClr val="FFFFFF"/>
                </a:solidFill>
                <a:latin typeface="Calibri" pitchFamily="34" charset="0"/>
                <a:ea typeface="+mn-ea"/>
                <a:cs typeface="+mn-cs"/>
              </a:defRPr>
            </a:lvl3pPr>
            <a:lvl4pPr marL="1028974" indent="-137197" algn="l" defTabSz="685983" rtl="0" eaLnBrk="1" latinLnBrk="0" hangingPunct="1">
              <a:spcBef>
                <a:spcPts val="225"/>
              </a:spcBef>
              <a:buClr>
                <a:schemeClr val="tx1">
                  <a:lumMod val="50000"/>
                  <a:lumOff val="50000"/>
                </a:schemeClr>
              </a:buClr>
              <a:buSzPct val="90000"/>
              <a:buFont typeface="Calibri" pitchFamily="34" charset="0"/>
              <a:buChar char="‒"/>
              <a:defRPr sz="900" kern="1200">
                <a:solidFill>
                  <a:srgbClr val="FFFFFF"/>
                </a:solidFill>
                <a:latin typeface="Calibri" pitchFamily="34" charset="0"/>
                <a:ea typeface="+mn-ea"/>
                <a:cs typeface="+mn-cs"/>
              </a:defRPr>
            </a:lvl4pPr>
            <a:lvl5pPr marL="1234769" indent="-123477" algn="l" defTabSz="685983" rtl="0" eaLnBrk="1" latinLnBrk="0" hangingPunct="1">
              <a:spcBef>
                <a:spcPts val="225"/>
              </a:spcBef>
              <a:buClr>
                <a:schemeClr val="tx1">
                  <a:lumMod val="50000"/>
                  <a:lumOff val="50000"/>
                </a:schemeClr>
              </a:buClr>
              <a:buSzPct val="90000"/>
              <a:buFont typeface="Calibri" pitchFamily="34" charset="0"/>
              <a:buChar char="‒"/>
              <a:defRPr sz="900" kern="1200">
                <a:solidFill>
                  <a:srgbClr val="FFFFFF"/>
                </a:solidFill>
                <a:latin typeface="Calibri" pitchFamily="34" charset="0"/>
                <a:ea typeface="+mn-ea"/>
                <a:cs typeface="+mn-cs"/>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489103" fontAlgn="auto">
              <a:buNone/>
            </a:pPr>
            <a:r>
              <a:rPr lang="en-US" altLang="en-US" sz="1100" dirty="0"/>
              <a:t>Slides 3,4,5,6,8</a:t>
            </a:r>
          </a:p>
          <a:p>
            <a:pPr marL="0" indent="0" defTabSz="489103" fontAlgn="auto">
              <a:buNone/>
            </a:pPr>
            <a:r>
              <a:rPr lang="en-US" altLang="en-US" sz="1100" dirty="0"/>
              <a:t>Lisa T. Su, Samuel </a:t>
            </a:r>
            <a:r>
              <a:rPr lang="en-US" altLang="en-US" sz="1100" dirty="0" err="1"/>
              <a:t>Naffziger</a:t>
            </a:r>
            <a:r>
              <a:rPr lang="en-US" altLang="en-US" sz="1100" dirty="0"/>
              <a:t>, and Mark </a:t>
            </a:r>
            <a:r>
              <a:rPr lang="en-US" altLang="en-US" sz="1100" dirty="0" err="1"/>
              <a:t>Papermaster</a:t>
            </a:r>
            <a:r>
              <a:rPr lang="en-US" altLang="en-US" sz="1100" dirty="0"/>
              <a:t>, “Multi-Chip Technologies to Unleash Computing Performance Gains over the Next Decade,” IEDM Conference 2017.</a:t>
            </a:r>
          </a:p>
          <a:p>
            <a:pPr marL="0" indent="0" defTabSz="489103" fontAlgn="auto">
              <a:buNone/>
            </a:pPr>
            <a:endParaRPr lang="en-US" altLang="en-US" sz="1100" dirty="0"/>
          </a:p>
          <a:p>
            <a:pPr marL="0" indent="0" defTabSz="489103" fontAlgn="auto">
              <a:buNone/>
            </a:pPr>
            <a:r>
              <a:rPr lang="en-US" altLang="en-US" sz="1100" dirty="0"/>
              <a:t>Slide 5:</a:t>
            </a:r>
          </a:p>
          <a:p>
            <a:pPr marL="0" indent="0" defTabSz="489103" fontAlgn="auto">
              <a:buNone/>
            </a:pPr>
            <a:r>
              <a:rPr lang="en-US" altLang="en-US" sz="1100" dirty="0"/>
              <a:t>Original data up to the year 2010 collected and plotted by M. Horowitz, F </a:t>
            </a:r>
            <a:r>
              <a:rPr lang="en-US" altLang="en-US" sz="1100" dirty="0" err="1"/>
              <a:t>Labonte</a:t>
            </a:r>
            <a:r>
              <a:rPr lang="en-US" altLang="en-US" sz="1100" dirty="0"/>
              <a:t> </a:t>
            </a:r>
            <a:r>
              <a:rPr lang="en-US" altLang="en-US" sz="1100" dirty="0" err="1"/>
              <a:t>O.Shacham</a:t>
            </a:r>
            <a:r>
              <a:rPr lang="en-US" altLang="en-US" sz="1100" dirty="0"/>
              <a:t>, K. </a:t>
            </a:r>
            <a:r>
              <a:rPr lang="en-US" altLang="en-US" sz="1100" dirty="0" err="1"/>
              <a:t>Olukotun</a:t>
            </a:r>
            <a:r>
              <a:rPr lang="en-US" altLang="en-US" sz="1100" dirty="0"/>
              <a:t>, L. Hammond, and C. Batten. </a:t>
            </a:r>
            <a:br>
              <a:rPr lang="en-US" altLang="en-US" sz="1100" dirty="0"/>
            </a:br>
            <a:r>
              <a:rPr lang="en-US" altLang="en-US" sz="1100" dirty="0"/>
              <a:t>New plot and data collected for 2010-2015 by K. Rupp. </a:t>
            </a:r>
            <a:r>
              <a:rPr lang="en-US" altLang="en-US" sz="1100" dirty="0">
                <a:hlinkClick r:id="rId3"/>
              </a:rPr>
              <a:t>https://www.karlrupp.net/2015/06/40-years-of-microprocessor-trend-data/</a:t>
            </a:r>
            <a:r>
              <a:rPr lang="en-US" altLang="en-US" sz="1100" dirty="0"/>
              <a:t> </a:t>
            </a:r>
          </a:p>
        </p:txBody>
      </p:sp>
    </p:spTree>
    <p:extLst>
      <p:ext uri="{BB962C8B-B14F-4D97-AF65-F5344CB8AC3E}">
        <p14:creationId xmlns:p14="http://schemas.microsoft.com/office/powerpoint/2010/main" val="188471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5"/>
          <p:cNvSpPr txBox="1">
            <a:spLocks/>
          </p:cNvSpPr>
          <p:nvPr/>
        </p:nvSpPr>
        <p:spPr>
          <a:xfrm>
            <a:off x="8024235" y="4130235"/>
            <a:ext cx="3473815" cy="2102572"/>
          </a:xfrm>
          <a:prstGeom prst="rect">
            <a:avLst/>
          </a:prstGeom>
          <a:solidFill>
            <a:schemeClr val="bg1">
              <a:alpha val="10000"/>
            </a:schemeClr>
          </a:solidFill>
        </p:spPr>
        <p:txBody>
          <a:bodyPr vert="horz" wrap="square" lIns="255965" tIns="182832" rIns="182832" bIns="0" rtlCol="0" anchor="t" anchorCtr="0">
            <a:noAutofit/>
          </a:bodyPr>
          <a:lstStyle>
            <a:lvl1pPr marL="461963" indent="-461963" algn="l" defTabSz="914400" rtl="0" eaLnBrk="1" latinLnBrk="0" hangingPunct="1">
              <a:spcBef>
                <a:spcPts val="1200"/>
              </a:spcBef>
              <a:spcAft>
                <a:spcPts val="0"/>
              </a:spcAft>
              <a:buClr>
                <a:schemeClr val="tx1"/>
              </a:buClr>
              <a:buFont typeface="Wingdings 3" pitchFamily="18" charset="2"/>
              <a:buChar char=""/>
              <a:defRPr sz="2800" kern="1200">
                <a:solidFill>
                  <a:schemeClr val="tx1"/>
                </a:solidFill>
                <a:latin typeface="Calibri" pitchFamily="34" charset="0"/>
                <a:ea typeface="+mn-ea"/>
                <a:cs typeface="+mn-cs"/>
              </a:defRPr>
            </a:lvl1pPr>
            <a:lvl2pPr marL="682625" indent="-220663"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2317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146175" indent="-231775" algn="l" defTabSz="914400" rtl="0" eaLnBrk="1" latinLnBrk="0" hangingPunct="1">
              <a:spcBef>
                <a:spcPts val="300"/>
              </a:spcBef>
              <a:spcAft>
                <a:spcPts val="0"/>
              </a:spcAft>
              <a:buClr>
                <a:schemeClr val="tx1"/>
              </a:buClr>
              <a:buFont typeface="Calibri" pitchFamily="34" charset="0"/>
              <a:buChar char="‒"/>
              <a:defRPr sz="1400" kern="1200">
                <a:solidFill>
                  <a:schemeClr val="tx1"/>
                </a:solidFill>
                <a:latin typeface="Calibri" pitchFamily="34" charset="0"/>
                <a:ea typeface="+mn-ea"/>
                <a:cs typeface="+mn-cs"/>
              </a:defRPr>
            </a:lvl4pPr>
            <a:lvl5pPr marL="1376363" indent="-230188" algn="l" defTabSz="914400" rtl="0" eaLnBrk="1" latinLnBrk="0" hangingPunct="1">
              <a:spcBef>
                <a:spcPts val="300"/>
              </a:spcBef>
              <a:spcAft>
                <a:spcPts val="0"/>
              </a:spcAft>
              <a:buClr>
                <a:schemeClr val="tx1"/>
              </a:buClr>
              <a:buFont typeface="Calibri" pitchFamily="34" charset="0"/>
              <a:buChar char="‒"/>
              <a:defRPr sz="14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600" dirty="0">
              <a:solidFill>
                <a:schemeClr val="accent2"/>
              </a:solidFill>
            </a:endParaRPr>
          </a:p>
        </p:txBody>
      </p:sp>
      <p:sp>
        <p:nvSpPr>
          <p:cNvPr id="34" name="Content Placeholder 5"/>
          <p:cNvSpPr txBox="1">
            <a:spLocks/>
          </p:cNvSpPr>
          <p:nvPr/>
        </p:nvSpPr>
        <p:spPr>
          <a:xfrm>
            <a:off x="8024235" y="1203497"/>
            <a:ext cx="3473815" cy="2102572"/>
          </a:xfrm>
          <a:prstGeom prst="rect">
            <a:avLst/>
          </a:prstGeom>
          <a:solidFill>
            <a:schemeClr val="bg1">
              <a:alpha val="10000"/>
            </a:schemeClr>
          </a:solidFill>
        </p:spPr>
        <p:txBody>
          <a:bodyPr vert="horz" wrap="square" lIns="255965" tIns="182832" rIns="182832" bIns="0" rtlCol="0" anchor="t" anchorCtr="0">
            <a:noAutofit/>
          </a:bodyPr>
          <a:lstStyle>
            <a:lvl1pPr marL="461963" indent="-461963" algn="l" defTabSz="914400" rtl="0" eaLnBrk="1" latinLnBrk="0" hangingPunct="1">
              <a:spcBef>
                <a:spcPts val="1200"/>
              </a:spcBef>
              <a:spcAft>
                <a:spcPts val="0"/>
              </a:spcAft>
              <a:buClr>
                <a:schemeClr val="tx1"/>
              </a:buClr>
              <a:buFont typeface="Wingdings 3" pitchFamily="18" charset="2"/>
              <a:buChar char=""/>
              <a:defRPr sz="2800" kern="1200">
                <a:solidFill>
                  <a:schemeClr val="tx1"/>
                </a:solidFill>
                <a:latin typeface="Calibri" pitchFamily="34" charset="0"/>
                <a:ea typeface="+mn-ea"/>
                <a:cs typeface="+mn-cs"/>
              </a:defRPr>
            </a:lvl1pPr>
            <a:lvl2pPr marL="682625" indent="-220663"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2317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146175" indent="-231775" algn="l" defTabSz="914400" rtl="0" eaLnBrk="1" latinLnBrk="0" hangingPunct="1">
              <a:spcBef>
                <a:spcPts val="300"/>
              </a:spcBef>
              <a:spcAft>
                <a:spcPts val="0"/>
              </a:spcAft>
              <a:buClr>
                <a:schemeClr val="tx1"/>
              </a:buClr>
              <a:buFont typeface="Calibri" pitchFamily="34" charset="0"/>
              <a:buChar char="‒"/>
              <a:defRPr sz="1400" kern="1200">
                <a:solidFill>
                  <a:schemeClr val="tx1"/>
                </a:solidFill>
                <a:latin typeface="Calibri" pitchFamily="34" charset="0"/>
                <a:ea typeface="+mn-ea"/>
                <a:cs typeface="+mn-cs"/>
              </a:defRPr>
            </a:lvl4pPr>
            <a:lvl5pPr marL="1376363" indent="-230188" algn="l" defTabSz="914400" rtl="0" eaLnBrk="1" latinLnBrk="0" hangingPunct="1">
              <a:spcBef>
                <a:spcPts val="300"/>
              </a:spcBef>
              <a:spcAft>
                <a:spcPts val="0"/>
              </a:spcAft>
              <a:buClr>
                <a:schemeClr val="tx1"/>
              </a:buClr>
              <a:buFont typeface="Calibri" pitchFamily="34" charset="0"/>
              <a:buChar char="‒"/>
              <a:defRPr sz="14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600" dirty="0">
              <a:solidFill>
                <a:schemeClr val="accent2"/>
              </a:solidFill>
            </a:endParaRPr>
          </a:p>
        </p:txBody>
      </p:sp>
      <p:sp>
        <p:nvSpPr>
          <p:cNvPr id="28" name="Content Placeholder 5"/>
          <p:cNvSpPr txBox="1">
            <a:spLocks/>
          </p:cNvSpPr>
          <p:nvPr/>
        </p:nvSpPr>
        <p:spPr>
          <a:xfrm>
            <a:off x="4380278" y="1203497"/>
            <a:ext cx="3473815" cy="2102572"/>
          </a:xfrm>
          <a:prstGeom prst="rect">
            <a:avLst/>
          </a:prstGeom>
          <a:solidFill>
            <a:schemeClr val="bg1">
              <a:alpha val="10000"/>
            </a:schemeClr>
          </a:solidFill>
        </p:spPr>
        <p:txBody>
          <a:bodyPr vert="horz" wrap="square" lIns="255965" tIns="182832" rIns="182832" bIns="0" rtlCol="0" anchor="t" anchorCtr="0">
            <a:noAutofit/>
          </a:bodyPr>
          <a:lstStyle>
            <a:lvl1pPr marL="461963" indent="-461963" algn="l" defTabSz="914400" rtl="0" eaLnBrk="1" latinLnBrk="0" hangingPunct="1">
              <a:spcBef>
                <a:spcPts val="1200"/>
              </a:spcBef>
              <a:spcAft>
                <a:spcPts val="0"/>
              </a:spcAft>
              <a:buClr>
                <a:schemeClr val="tx1"/>
              </a:buClr>
              <a:buFont typeface="Wingdings 3" pitchFamily="18" charset="2"/>
              <a:buChar char=""/>
              <a:defRPr sz="2800" kern="1200">
                <a:solidFill>
                  <a:schemeClr val="tx1"/>
                </a:solidFill>
                <a:latin typeface="Calibri" pitchFamily="34" charset="0"/>
                <a:ea typeface="+mn-ea"/>
                <a:cs typeface="+mn-cs"/>
              </a:defRPr>
            </a:lvl1pPr>
            <a:lvl2pPr marL="682625" indent="-220663"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2317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146175" indent="-231775" algn="l" defTabSz="914400" rtl="0" eaLnBrk="1" latinLnBrk="0" hangingPunct="1">
              <a:spcBef>
                <a:spcPts val="300"/>
              </a:spcBef>
              <a:spcAft>
                <a:spcPts val="0"/>
              </a:spcAft>
              <a:buClr>
                <a:schemeClr val="tx1"/>
              </a:buClr>
              <a:buFont typeface="Calibri" pitchFamily="34" charset="0"/>
              <a:buChar char="‒"/>
              <a:defRPr sz="1400" kern="1200">
                <a:solidFill>
                  <a:schemeClr val="tx1"/>
                </a:solidFill>
                <a:latin typeface="Calibri" pitchFamily="34" charset="0"/>
                <a:ea typeface="+mn-ea"/>
                <a:cs typeface="+mn-cs"/>
              </a:defRPr>
            </a:lvl4pPr>
            <a:lvl5pPr marL="1376363" indent="-230188" algn="l" defTabSz="914400" rtl="0" eaLnBrk="1" latinLnBrk="0" hangingPunct="1">
              <a:spcBef>
                <a:spcPts val="300"/>
              </a:spcBef>
              <a:spcAft>
                <a:spcPts val="0"/>
              </a:spcAft>
              <a:buClr>
                <a:schemeClr val="tx1"/>
              </a:buClr>
              <a:buFont typeface="Calibri" pitchFamily="34" charset="0"/>
              <a:buChar char="‒"/>
              <a:defRPr sz="14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600" dirty="0">
              <a:solidFill>
                <a:schemeClr val="accent2"/>
              </a:solidFill>
            </a:endParaRPr>
          </a:p>
        </p:txBody>
      </p:sp>
      <p:pic>
        <p:nvPicPr>
          <p:cNvPr id="52" name="Picture 5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31243" y="1357756"/>
            <a:ext cx="3173278" cy="1460671"/>
          </a:xfrm>
          <a:prstGeom prst="rect">
            <a:avLst/>
          </a:prstGeom>
          <a:ln w="3175">
            <a:solidFill>
              <a:schemeClr val="bg1">
                <a:alpha val="25000"/>
              </a:schemeClr>
            </a:solidFill>
          </a:ln>
        </p:spPr>
      </p:pic>
      <p:sp>
        <p:nvSpPr>
          <p:cNvPr id="41" name="Content Placeholder 5"/>
          <p:cNvSpPr txBox="1">
            <a:spLocks/>
          </p:cNvSpPr>
          <p:nvPr/>
        </p:nvSpPr>
        <p:spPr>
          <a:xfrm>
            <a:off x="736320" y="4130235"/>
            <a:ext cx="3473815" cy="2102572"/>
          </a:xfrm>
          <a:prstGeom prst="rect">
            <a:avLst/>
          </a:prstGeom>
          <a:solidFill>
            <a:schemeClr val="bg1">
              <a:alpha val="10000"/>
            </a:schemeClr>
          </a:solidFill>
        </p:spPr>
        <p:txBody>
          <a:bodyPr vert="horz" wrap="square" lIns="255965" tIns="182832" rIns="182832" bIns="0" rtlCol="0" anchor="t" anchorCtr="0">
            <a:noAutofit/>
          </a:bodyPr>
          <a:lstStyle>
            <a:lvl1pPr marL="461963" indent="-461963" algn="l" defTabSz="914400" rtl="0" eaLnBrk="1" latinLnBrk="0" hangingPunct="1">
              <a:spcBef>
                <a:spcPts val="1200"/>
              </a:spcBef>
              <a:spcAft>
                <a:spcPts val="0"/>
              </a:spcAft>
              <a:buClr>
                <a:schemeClr val="tx1"/>
              </a:buClr>
              <a:buFont typeface="Wingdings 3" pitchFamily="18" charset="2"/>
              <a:buChar char=""/>
              <a:defRPr sz="2800" kern="1200">
                <a:solidFill>
                  <a:schemeClr val="tx1"/>
                </a:solidFill>
                <a:latin typeface="Calibri" pitchFamily="34" charset="0"/>
                <a:ea typeface="+mn-ea"/>
                <a:cs typeface="+mn-cs"/>
              </a:defRPr>
            </a:lvl1pPr>
            <a:lvl2pPr marL="682625" indent="-220663"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2317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146175" indent="-231775" algn="l" defTabSz="914400" rtl="0" eaLnBrk="1" latinLnBrk="0" hangingPunct="1">
              <a:spcBef>
                <a:spcPts val="300"/>
              </a:spcBef>
              <a:spcAft>
                <a:spcPts val="0"/>
              </a:spcAft>
              <a:buClr>
                <a:schemeClr val="tx1"/>
              </a:buClr>
              <a:buFont typeface="Calibri" pitchFamily="34" charset="0"/>
              <a:buChar char="‒"/>
              <a:defRPr sz="1400" kern="1200">
                <a:solidFill>
                  <a:schemeClr val="tx1"/>
                </a:solidFill>
                <a:latin typeface="Calibri" pitchFamily="34" charset="0"/>
                <a:ea typeface="+mn-ea"/>
                <a:cs typeface="+mn-cs"/>
              </a:defRPr>
            </a:lvl4pPr>
            <a:lvl5pPr marL="1376363" indent="-230188" algn="l" defTabSz="914400" rtl="0" eaLnBrk="1" latinLnBrk="0" hangingPunct="1">
              <a:spcBef>
                <a:spcPts val="300"/>
              </a:spcBef>
              <a:spcAft>
                <a:spcPts val="0"/>
              </a:spcAft>
              <a:buClr>
                <a:schemeClr val="tx1"/>
              </a:buClr>
              <a:buFont typeface="Calibri" pitchFamily="34" charset="0"/>
              <a:buChar char="‒"/>
              <a:defRPr sz="14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600" dirty="0">
              <a:solidFill>
                <a:schemeClr val="accent2"/>
              </a:solidFill>
            </a:endParaRPr>
          </a:p>
        </p:txBody>
      </p:sp>
      <p:sp>
        <p:nvSpPr>
          <p:cNvPr id="43" name="Content Placeholder 5"/>
          <p:cNvSpPr txBox="1">
            <a:spLocks/>
          </p:cNvSpPr>
          <p:nvPr/>
        </p:nvSpPr>
        <p:spPr>
          <a:xfrm>
            <a:off x="4380278" y="4130235"/>
            <a:ext cx="3473815" cy="2102572"/>
          </a:xfrm>
          <a:prstGeom prst="rect">
            <a:avLst/>
          </a:prstGeom>
          <a:solidFill>
            <a:schemeClr val="bg1">
              <a:alpha val="10000"/>
            </a:schemeClr>
          </a:solidFill>
        </p:spPr>
        <p:txBody>
          <a:bodyPr vert="horz" wrap="square" lIns="255965" tIns="182832" rIns="182832" bIns="0" rtlCol="0" anchor="t" anchorCtr="0">
            <a:noAutofit/>
          </a:bodyPr>
          <a:lstStyle>
            <a:lvl1pPr marL="461963" indent="-461963" algn="l" defTabSz="914400" rtl="0" eaLnBrk="1" latinLnBrk="0" hangingPunct="1">
              <a:spcBef>
                <a:spcPts val="1200"/>
              </a:spcBef>
              <a:spcAft>
                <a:spcPts val="0"/>
              </a:spcAft>
              <a:buClr>
                <a:schemeClr val="tx1"/>
              </a:buClr>
              <a:buFont typeface="Wingdings 3" pitchFamily="18" charset="2"/>
              <a:buChar char=""/>
              <a:defRPr sz="2800" kern="1200">
                <a:solidFill>
                  <a:schemeClr val="tx1"/>
                </a:solidFill>
                <a:latin typeface="Calibri" pitchFamily="34" charset="0"/>
                <a:ea typeface="+mn-ea"/>
                <a:cs typeface="+mn-cs"/>
              </a:defRPr>
            </a:lvl1pPr>
            <a:lvl2pPr marL="682625" indent="-220663"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2317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146175" indent="-231775" algn="l" defTabSz="914400" rtl="0" eaLnBrk="1" latinLnBrk="0" hangingPunct="1">
              <a:spcBef>
                <a:spcPts val="300"/>
              </a:spcBef>
              <a:spcAft>
                <a:spcPts val="0"/>
              </a:spcAft>
              <a:buClr>
                <a:schemeClr val="tx1"/>
              </a:buClr>
              <a:buFont typeface="Calibri" pitchFamily="34" charset="0"/>
              <a:buChar char="‒"/>
              <a:defRPr sz="1400" kern="1200">
                <a:solidFill>
                  <a:schemeClr val="tx1"/>
                </a:solidFill>
                <a:latin typeface="Calibri" pitchFamily="34" charset="0"/>
                <a:ea typeface="+mn-ea"/>
                <a:cs typeface="+mn-cs"/>
              </a:defRPr>
            </a:lvl4pPr>
            <a:lvl5pPr marL="1376363" indent="-230188" algn="l" defTabSz="914400" rtl="0" eaLnBrk="1" latinLnBrk="0" hangingPunct="1">
              <a:spcBef>
                <a:spcPts val="300"/>
              </a:spcBef>
              <a:spcAft>
                <a:spcPts val="0"/>
              </a:spcAft>
              <a:buClr>
                <a:schemeClr val="tx1"/>
              </a:buClr>
              <a:buFont typeface="Calibri" pitchFamily="34" charset="0"/>
              <a:buChar char="‒"/>
              <a:defRPr sz="14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600" dirty="0">
              <a:solidFill>
                <a:schemeClr val="accent2"/>
              </a:solidFill>
            </a:endParaRPr>
          </a:p>
        </p:txBody>
      </p:sp>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31243" y="4284494"/>
            <a:ext cx="3173278" cy="1462659"/>
          </a:xfrm>
          <a:prstGeom prst="rect">
            <a:avLst/>
          </a:prstGeom>
          <a:ln w="3175">
            <a:solidFill>
              <a:schemeClr val="bg1">
                <a:alpha val="25000"/>
              </a:schemeClr>
            </a:solidFill>
          </a:ln>
        </p:spPr>
      </p:pic>
      <p:sp>
        <p:nvSpPr>
          <p:cNvPr id="19" name="Content Placeholder 5"/>
          <p:cNvSpPr txBox="1">
            <a:spLocks/>
          </p:cNvSpPr>
          <p:nvPr/>
        </p:nvSpPr>
        <p:spPr>
          <a:xfrm>
            <a:off x="736320" y="1203497"/>
            <a:ext cx="3473815" cy="2102572"/>
          </a:xfrm>
          <a:prstGeom prst="rect">
            <a:avLst/>
          </a:prstGeom>
          <a:solidFill>
            <a:schemeClr val="bg1">
              <a:alpha val="10000"/>
            </a:schemeClr>
          </a:solidFill>
        </p:spPr>
        <p:txBody>
          <a:bodyPr vert="horz" wrap="square" lIns="255965" tIns="182832" rIns="182832" bIns="0" rtlCol="0" anchor="t" anchorCtr="0">
            <a:noAutofit/>
          </a:bodyPr>
          <a:lstStyle>
            <a:lvl1pPr marL="461963" indent="-461963" algn="l" defTabSz="914400" rtl="0" eaLnBrk="1" latinLnBrk="0" hangingPunct="1">
              <a:spcBef>
                <a:spcPts val="1200"/>
              </a:spcBef>
              <a:spcAft>
                <a:spcPts val="0"/>
              </a:spcAft>
              <a:buClr>
                <a:schemeClr val="tx1"/>
              </a:buClr>
              <a:buFont typeface="Wingdings 3" pitchFamily="18" charset="2"/>
              <a:buChar char=""/>
              <a:defRPr sz="2800" kern="1200">
                <a:solidFill>
                  <a:schemeClr val="tx1"/>
                </a:solidFill>
                <a:latin typeface="Calibri" pitchFamily="34" charset="0"/>
                <a:ea typeface="+mn-ea"/>
                <a:cs typeface="+mn-cs"/>
              </a:defRPr>
            </a:lvl1pPr>
            <a:lvl2pPr marL="682625" indent="-220663"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2317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146175" indent="-231775" algn="l" defTabSz="914400" rtl="0" eaLnBrk="1" latinLnBrk="0" hangingPunct="1">
              <a:spcBef>
                <a:spcPts val="300"/>
              </a:spcBef>
              <a:spcAft>
                <a:spcPts val="0"/>
              </a:spcAft>
              <a:buClr>
                <a:schemeClr val="tx1"/>
              </a:buClr>
              <a:buFont typeface="Calibri" pitchFamily="34" charset="0"/>
              <a:buChar char="‒"/>
              <a:defRPr sz="1400" kern="1200">
                <a:solidFill>
                  <a:schemeClr val="tx1"/>
                </a:solidFill>
                <a:latin typeface="Calibri" pitchFamily="34" charset="0"/>
                <a:ea typeface="+mn-ea"/>
                <a:cs typeface="+mn-cs"/>
              </a:defRPr>
            </a:lvl4pPr>
            <a:lvl5pPr marL="1376363" indent="-230188" algn="l" defTabSz="914400" rtl="0" eaLnBrk="1" latinLnBrk="0" hangingPunct="1">
              <a:spcBef>
                <a:spcPts val="300"/>
              </a:spcBef>
              <a:spcAft>
                <a:spcPts val="0"/>
              </a:spcAft>
              <a:buClr>
                <a:schemeClr val="tx1"/>
              </a:buClr>
              <a:buFont typeface="Calibri" pitchFamily="34" charset="0"/>
              <a:buChar char="‒"/>
              <a:defRPr sz="14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600" dirty="0">
              <a:solidFill>
                <a:schemeClr val="accent2"/>
              </a:solidFill>
            </a:endParaRPr>
          </a:p>
        </p:txBody>
      </p:sp>
      <p:sp>
        <p:nvSpPr>
          <p:cNvPr id="36" name="Rectangle 35"/>
          <p:cNvSpPr/>
          <p:nvPr/>
        </p:nvSpPr>
        <p:spPr>
          <a:xfrm>
            <a:off x="8176596" y="2911749"/>
            <a:ext cx="3171884" cy="307697"/>
          </a:xfrm>
          <a:prstGeom prst="rect">
            <a:avLst/>
          </a:prstGeom>
        </p:spPr>
        <p:txBody>
          <a:bodyPr wrap="square">
            <a:spAutoFit/>
          </a:bodyPr>
          <a:lstStyle/>
          <a:p>
            <a:pPr algn="ctr"/>
            <a:r>
              <a:rPr lang="en-US" sz="1400" dirty="0">
                <a:solidFill>
                  <a:schemeClr val="bg1"/>
                </a:solidFill>
                <a:latin typeface="Calibri" charset="0"/>
                <a:ea typeface="Calibri" charset="0"/>
                <a:cs typeface="Times New Roman" charset="0"/>
              </a:rPr>
              <a:t>VR, AR </a:t>
            </a:r>
          </a:p>
        </p:txBody>
      </p:sp>
      <p:sp>
        <p:nvSpPr>
          <p:cNvPr id="38" name="Rectangle 37"/>
          <p:cNvSpPr/>
          <p:nvPr/>
        </p:nvSpPr>
        <p:spPr>
          <a:xfrm>
            <a:off x="869503" y="2911749"/>
            <a:ext cx="3171884" cy="307697"/>
          </a:xfrm>
          <a:prstGeom prst="rect">
            <a:avLst/>
          </a:prstGeom>
        </p:spPr>
        <p:txBody>
          <a:bodyPr wrap="square">
            <a:spAutoFit/>
          </a:bodyPr>
          <a:lstStyle/>
          <a:p>
            <a:pPr algn="ctr"/>
            <a:r>
              <a:rPr lang="en-US" sz="1400" dirty="0">
                <a:solidFill>
                  <a:schemeClr val="bg1"/>
                </a:solidFill>
                <a:latin typeface="Calibri" charset="0"/>
                <a:ea typeface="Calibri" charset="0"/>
                <a:cs typeface="Times New Roman" charset="0"/>
              </a:rPr>
              <a:t>VOICE, GESTURE, FACE RECOGNITION</a:t>
            </a:r>
          </a:p>
        </p:txBody>
      </p:sp>
      <p:sp>
        <p:nvSpPr>
          <p:cNvPr id="40" name="Rectangle 39"/>
          <p:cNvSpPr/>
          <p:nvPr/>
        </p:nvSpPr>
        <p:spPr>
          <a:xfrm>
            <a:off x="4532638" y="2911749"/>
            <a:ext cx="3171884" cy="307697"/>
          </a:xfrm>
          <a:prstGeom prst="rect">
            <a:avLst/>
          </a:prstGeom>
        </p:spPr>
        <p:txBody>
          <a:bodyPr wrap="square">
            <a:spAutoFit/>
          </a:bodyPr>
          <a:lstStyle/>
          <a:p>
            <a:pPr algn="ctr"/>
            <a:r>
              <a:rPr lang="en-US" sz="1400" dirty="0">
                <a:solidFill>
                  <a:schemeClr val="bg1"/>
                </a:solidFill>
                <a:latin typeface="Calibri" charset="0"/>
                <a:ea typeface="Calibri" charset="0"/>
                <a:cs typeface="Times New Roman" charset="0"/>
              </a:rPr>
              <a:t>SUPER HIGH RESOLUTION DISPLAYS </a:t>
            </a:r>
          </a:p>
        </p:txBody>
      </p:sp>
      <p:sp>
        <p:nvSpPr>
          <p:cNvPr id="25" name="Title 3"/>
          <p:cNvSpPr txBox="1">
            <a:spLocks/>
          </p:cNvSpPr>
          <p:nvPr/>
        </p:nvSpPr>
        <p:spPr>
          <a:xfrm>
            <a:off x="961308" y="3497602"/>
            <a:ext cx="10266209" cy="594855"/>
          </a:xfrm>
          <a:prstGeom prst="rect">
            <a:avLst/>
          </a:prstGeom>
        </p:spPr>
        <p:txBody>
          <a:bodyPr vert="horz" lIns="0" tIns="0" rIns="0" bIns="0" rtlCol="0" anchor="t" anchorCtr="0">
            <a:noAutofit/>
          </a:bodyPr>
          <a:lstStyle>
            <a:lvl1pPr algn="l" defTabSz="914400" rtl="0" eaLnBrk="1" latinLnBrk="0" hangingPunct="1">
              <a:spcBef>
                <a:spcPct val="0"/>
              </a:spcBef>
              <a:buNone/>
              <a:defRPr sz="2200" b="0" kern="1200" spc="60" baseline="0">
                <a:solidFill>
                  <a:schemeClr val="bg1"/>
                </a:solidFill>
                <a:latin typeface="Avenir Next" panose="020B0503020202020204"/>
                <a:ea typeface="+mj-ea"/>
                <a:cs typeface="+mj-cs"/>
              </a:defRPr>
            </a:lvl1pPr>
          </a:lstStyle>
          <a:p>
            <a:pPr algn="ctr" fontAlgn="base">
              <a:lnSpc>
                <a:spcPct val="80000"/>
              </a:lnSpc>
              <a:spcAft>
                <a:spcPct val="0"/>
              </a:spcAft>
            </a:pPr>
            <a:r>
              <a:rPr lang="en-US" sz="4400" b="1" spc="0" dirty="0">
                <a:latin typeface="Calibri" panose="020F0502020204030204" pitchFamily="34" charset="0"/>
                <a:ea typeface="Klavika Medium" charset="0"/>
                <a:cs typeface="Calibri" panose="020F0502020204030204" pitchFamily="34" charset="0"/>
              </a:rPr>
              <a:t>HUGE DEMAND FOR </a:t>
            </a:r>
            <a:r>
              <a:rPr lang="en-US" sz="4400" b="1" spc="0" dirty="0">
                <a:solidFill>
                  <a:srgbClr val="FFC000"/>
                </a:solidFill>
                <a:latin typeface="Calibri" panose="020F0502020204030204" pitchFamily="34" charset="0"/>
                <a:ea typeface="Klavika Medium" charset="0"/>
                <a:cs typeface="Calibri" panose="020F0502020204030204" pitchFamily="34" charset="0"/>
              </a:rPr>
              <a:t>MORE COMPUTE</a:t>
            </a:r>
          </a:p>
        </p:txBody>
      </p:sp>
      <p:sp>
        <p:nvSpPr>
          <p:cNvPr id="47" name="Rectangle 46"/>
          <p:cNvSpPr/>
          <p:nvPr/>
        </p:nvSpPr>
        <p:spPr>
          <a:xfrm>
            <a:off x="8176596" y="5838487"/>
            <a:ext cx="3171884" cy="307697"/>
          </a:xfrm>
          <a:prstGeom prst="rect">
            <a:avLst/>
          </a:prstGeom>
        </p:spPr>
        <p:txBody>
          <a:bodyPr wrap="square">
            <a:spAutoFit/>
          </a:bodyPr>
          <a:lstStyle/>
          <a:p>
            <a:pPr algn="ctr"/>
            <a:r>
              <a:rPr lang="en-US" sz="1400" dirty="0">
                <a:solidFill>
                  <a:schemeClr val="bg1"/>
                </a:solidFill>
                <a:latin typeface="Calibri" charset="0"/>
                <a:ea typeface="Calibri" charset="0"/>
                <a:cs typeface="Times New Roman" charset="0"/>
              </a:rPr>
              <a:t>MACHINE LEARNING</a:t>
            </a:r>
          </a:p>
        </p:txBody>
      </p:sp>
      <p:sp>
        <p:nvSpPr>
          <p:cNvPr id="48" name="Rectangle 47"/>
          <p:cNvSpPr/>
          <p:nvPr/>
        </p:nvSpPr>
        <p:spPr>
          <a:xfrm>
            <a:off x="869503" y="5838487"/>
            <a:ext cx="3171884" cy="307697"/>
          </a:xfrm>
          <a:prstGeom prst="rect">
            <a:avLst/>
          </a:prstGeom>
        </p:spPr>
        <p:txBody>
          <a:bodyPr wrap="square">
            <a:spAutoFit/>
          </a:bodyPr>
          <a:lstStyle/>
          <a:p>
            <a:pPr algn="ctr"/>
            <a:r>
              <a:rPr lang="en-US" sz="1400" dirty="0">
                <a:solidFill>
                  <a:schemeClr val="bg1"/>
                </a:solidFill>
                <a:latin typeface="Calibri" charset="0"/>
                <a:ea typeface="Calibri" charset="0"/>
                <a:cs typeface="Times New Roman" charset="0"/>
              </a:rPr>
              <a:t>BIG DATA ANALYTICS</a:t>
            </a:r>
          </a:p>
        </p:txBody>
      </p:sp>
      <p:sp>
        <p:nvSpPr>
          <p:cNvPr id="49" name="Rectangle 48"/>
          <p:cNvSpPr/>
          <p:nvPr/>
        </p:nvSpPr>
        <p:spPr>
          <a:xfrm>
            <a:off x="4532638" y="5838487"/>
            <a:ext cx="3171884" cy="307697"/>
          </a:xfrm>
          <a:prstGeom prst="rect">
            <a:avLst/>
          </a:prstGeom>
        </p:spPr>
        <p:txBody>
          <a:bodyPr wrap="square">
            <a:spAutoFit/>
          </a:bodyPr>
          <a:lstStyle/>
          <a:p>
            <a:pPr algn="ctr"/>
            <a:r>
              <a:rPr lang="en-US" sz="1400" dirty="0">
                <a:solidFill>
                  <a:schemeClr val="bg1"/>
                </a:solidFill>
                <a:latin typeface="Calibri" charset="0"/>
                <a:ea typeface="Calibri" charset="0"/>
                <a:cs typeface="Times New Roman" charset="0"/>
              </a:rPr>
              <a:t>HIGH-PERFORMANCE COMPUTING</a:t>
            </a:r>
          </a:p>
        </p:txBody>
      </p:sp>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8832" y="1302550"/>
            <a:ext cx="2473615" cy="1680366"/>
          </a:xfrm>
          <a:prstGeom prst="rect">
            <a:avLst/>
          </a:prstGeom>
          <a:ln w="3175">
            <a:noFill/>
          </a:ln>
        </p:spPr>
      </p:pic>
      <p:sp>
        <p:nvSpPr>
          <p:cNvPr id="23" name="Title 3">
            <a:extLst>
              <a:ext uri="{FF2B5EF4-FFF2-40B4-BE49-F238E27FC236}">
                <a16:creationId xmlns:a16="http://schemas.microsoft.com/office/drawing/2014/main" id="{EA489A33-99E0-4244-83C1-98ABAE2BFB22}"/>
              </a:ext>
            </a:extLst>
          </p:cNvPr>
          <p:cNvSpPr txBox="1">
            <a:spLocks/>
          </p:cNvSpPr>
          <p:nvPr/>
        </p:nvSpPr>
        <p:spPr>
          <a:xfrm>
            <a:off x="961308" y="457200"/>
            <a:ext cx="10266209" cy="594855"/>
          </a:xfrm>
          <a:prstGeom prst="rect">
            <a:avLst/>
          </a:prstGeom>
        </p:spPr>
        <p:txBody>
          <a:bodyPr vert="horz" lIns="0" tIns="0" rIns="0" bIns="0" rtlCol="0" anchor="t" anchorCtr="0">
            <a:noAutofit/>
          </a:bodyPr>
          <a:lstStyle>
            <a:lvl1pPr algn="l" defTabSz="914400" rtl="0" eaLnBrk="1" latinLnBrk="0" hangingPunct="1">
              <a:spcBef>
                <a:spcPct val="0"/>
              </a:spcBef>
              <a:buNone/>
              <a:defRPr sz="2200" b="0" kern="1200" spc="60" baseline="0">
                <a:solidFill>
                  <a:schemeClr val="bg1"/>
                </a:solidFill>
                <a:latin typeface="Avenir Next" panose="020B0503020202020204"/>
                <a:ea typeface="+mj-ea"/>
                <a:cs typeface="+mj-cs"/>
              </a:defRPr>
            </a:lvl1pPr>
          </a:lstStyle>
          <a:p>
            <a:pPr algn="ctr">
              <a:lnSpc>
                <a:spcPct val="85000"/>
              </a:lnSpc>
            </a:pPr>
            <a:r>
              <a:rPr lang="en-US" sz="4400" b="1" spc="0" dirty="0">
                <a:latin typeface="Calibri" panose="020F0502020204030204" pitchFamily="34" charset="0"/>
                <a:ea typeface="Klavika Medium" charset="0"/>
                <a:cs typeface="Calibri" panose="020F0502020204030204" pitchFamily="34" charset="0"/>
              </a:rPr>
              <a:t>DEMAND FOR </a:t>
            </a:r>
            <a:r>
              <a:rPr lang="en-US" sz="4400" b="1" spc="0" dirty="0">
                <a:solidFill>
                  <a:srgbClr val="FFC000"/>
                </a:solidFill>
                <a:latin typeface="Calibri" panose="020F0502020204030204" pitchFamily="34" charset="0"/>
                <a:ea typeface="Klavika Medium" charset="0"/>
                <a:cs typeface="Calibri" panose="020F0502020204030204" pitchFamily="34" charset="0"/>
              </a:rPr>
              <a:t>BETTER EXPERIENCES</a:t>
            </a:r>
          </a:p>
        </p:txBody>
      </p:sp>
      <p:pic>
        <p:nvPicPr>
          <p:cNvPr id="3" name="Picture 2" descr="A car driving down a busy highway&#10;&#10;Description generated with high confidence">
            <a:extLst>
              <a:ext uri="{FF2B5EF4-FFF2-40B4-BE49-F238E27FC236}">
                <a16:creationId xmlns:a16="http://schemas.microsoft.com/office/drawing/2014/main" id="{D32ECECA-D543-41D5-BBE8-5442B44B1E8A}"/>
              </a:ext>
            </a:extLst>
          </p:cNvPr>
          <p:cNvPicPr>
            <a:picLocks noChangeAspect="1"/>
          </p:cNvPicPr>
          <p:nvPr/>
        </p:nvPicPr>
        <p:blipFill rotWithShape="1">
          <a:blip r:embed="rId6"/>
          <a:srcRect l="11837" t="23593" r="11837" b="23593"/>
          <a:stretch/>
        </p:blipFill>
        <p:spPr>
          <a:xfrm flipH="1">
            <a:off x="8176593" y="4283992"/>
            <a:ext cx="3171883" cy="1463162"/>
          </a:xfrm>
          <a:prstGeom prst="rect">
            <a:avLst/>
          </a:prstGeom>
          <a:ln w="3175">
            <a:solidFill>
              <a:schemeClr val="bg1">
                <a:alpha val="25000"/>
              </a:schemeClr>
            </a:solidFill>
          </a:ln>
        </p:spPr>
      </p:pic>
      <p:pic>
        <p:nvPicPr>
          <p:cNvPr id="5" name="Picture 4" descr="A picture containing person, outdoor, standing, building&#10;&#10;Description generated with high confidence">
            <a:extLst>
              <a:ext uri="{FF2B5EF4-FFF2-40B4-BE49-F238E27FC236}">
                <a16:creationId xmlns:a16="http://schemas.microsoft.com/office/drawing/2014/main" id="{3CE771A0-040A-4784-A890-C1D1067F7848}"/>
              </a:ext>
            </a:extLst>
          </p:cNvPr>
          <p:cNvPicPr>
            <a:picLocks noChangeAspect="1"/>
          </p:cNvPicPr>
          <p:nvPr/>
        </p:nvPicPr>
        <p:blipFill rotWithShape="1">
          <a:blip r:embed="rId7"/>
          <a:srcRect l="15830" t="22672" r="423" b="21114"/>
          <a:stretch/>
        </p:blipFill>
        <p:spPr>
          <a:xfrm flipH="1">
            <a:off x="885514" y="4284495"/>
            <a:ext cx="3172142" cy="1462658"/>
          </a:xfrm>
          <a:prstGeom prst="rect">
            <a:avLst/>
          </a:prstGeom>
          <a:ln w="3175">
            <a:solidFill>
              <a:schemeClr val="bg1">
                <a:alpha val="25000"/>
              </a:schemeClr>
            </a:solidFill>
          </a:ln>
        </p:spPr>
      </p:pic>
      <p:pic>
        <p:nvPicPr>
          <p:cNvPr id="8" name="Picture 7" descr="A person standing in front of a building&#10;&#10;Description generated with high confidence">
            <a:extLst>
              <a:ext uri="{FF2B5EF4-FFF2-40B4-BE49-F238E27FC236}">
                <a16:creationId xmlns:a16="http://schemas.microsoft.com/office/drawing/2014/main" id="{C05B15ED-2DBE-4203-868D-E3F6E517E691}"/>
              </a:ext>
            </a:extLst>
          </p:cNvPr>
          <p:cNvPicPr>
            <a:picLocks noChangeAspect="1"/>
          </p:cNvPicPr>
          <p:nvPr/>
        </p:nvPicPr>
        <p:blipFill rotWithShape="1">
          <a:blip r:embed="rId8"/>
          <a:srcRect l="1206" t="16396" r="5110" b="16396"/>
          <a:stretch/>
        </p:blipFill>
        <p:spPr>
          <a:xfrm>
            <a:off x="885514" y="1357756"/>
            <a:ext cx="3172142" cy="1467370"/>
          </a:xfrm>
          <a:prstGeom prst="rect">
            <a:avLst/>
          </a:prstGeom>
          <a:ln w="3175">
            <a:solidFill>
              <a:schemeClr val="bg1">
                <a:alpha val="25000"/>
              </a:schemeClr>
            </a:solidFill>
          </a:ln>
        </p:spPr>
      </p:pic>
      <p:pic>
        <p:nvPicPr>
          <p:cNvPr id="12" name="Picture 11" descr="A person wearing a blue hat&#10;&#10;Description generated with very high confidence">
            <a:extLst>
              <a:ext uri="{FF2B5EF4-FFF2-40B4-BE49-F238E27FC236}">
                <a16:creationId xmlns:a16="http://schemas.microsoft.com/office/drawing/2014/main" id="{6D980D1B-3D35-4D08-9159-BF66BA8B76A8}"/>
              </a:ext>
            </a:extLst>
          </p:cNvPr>
          <p:cNvPicPr>
            <a:picLocks noChangeAspect="1"/>
          </p:cNvPicPr>
          <p:nvPr/>
        </p:nvPicPr>
        <p:blipFill rotWithShape="1">
          <a:blip r:embed="rId9"/>
          <a:srcRect l="1504" t="10829" r="1504" b="22319"/>
          <a:stretch/>
        </p:blipFill>
        <p:spPr>
          <a:xfrm>
            <a:off x="8176594" y="1357755"/>
            <a:ext cx="3171882" cy="1460672"/>
          </a:xfrm>
          <a:prstGeom prst="rect">
            <a:avLst/>
          </a:prstGeom>
          <a:ln w="3175">
            <a:solidFill>
              <a:schemeClr val="bg1">
                <a:alpha val="25000"/>
              </a:schemeClr>
            </a:solidFill>
          </a:ln>
        </p:spPr>
      </p:pic>
    </p:spTree>
    <p:extLst>
      <p:ext uri="{BB962C8B-B14F-4D97-AF65-F5344CB8AC3E}">
        <p14:creationId xmlns:p14="http://schemas.microsoft.com/office/powerpoint/2010/main" val="133766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A51E2B4-0F6D-4FFE-BD64-81E1C5AC7AEA}"/>
              </a:ext>
            </a:extLst>
          </p:cNvPr>
          <p:cNvSpPr/>
          <p:nvPr/>
        </p:nvSpPr>
        <p:spPr>
          <a:xfrm rot="5400000" flipH="1">
            <a:off x="938094" y="833719"/>
            <a:ext cx="4539180" cy="5732744"/>
          </a:xfrm>
          <a:prstGeom prst="rect">
            <a:avLst/>
          </a:prstGeom>
          <a:gradFill flip="none" rotWithShape="1">
            <a:gsLst>
              <a:gs pos="0">
                <a:schemeClr val="bg1">
                  <a:alpha val="0"/>
                </a:schemeClr>
              </a:gs>
              <a:gs pos="99000">
                <a:schemeClr val="tx2">
                  <a:alpha val="15000"/>
                </a:schemeClr>
              </a:gs>
            </a:gsLst>
            <a:lin ang="0" scaled="1"/>
            <a:tileRect/>
          </a:gradFill>
          <a:ln w="25400" cap="flat" cmpd="sng" algn="ctr">
            <a:noFill/>
            <a:prstDash val="solid"/>
          </a:ln>
          <a:effectLst/>
        </p:spPr>
        <p:txBody>
          <a:bodyPr rtlCol="0" anchor="ctr"/>
          <a:lstStyle/>
          <a:p>
            <a:pPr algn="ctr" defTabSz="685983" eaLnBrk="1" fontAlgn="auto" hangingPunct="1">
              <a:spcBef>
                <a:spcPts val="0"/>
              </a:spcBef>
              <a:spcAft>
                <a:spcPts val="0"/>
              </a:spcAft>
              <a:defRPr/>
            </a:pPr>
            <a:endParaRPr lang="en-US" sz="1350" kern="0" dirty="0">
              <a:solidFill>
                <a:srgbClr val="000000"/>
              </a:solidFill>
              <a:latin typeface="+mj-lt"/>
              <a:cs typeface="+mn-cs"/>
            </a:endParaRPr>
          </a:p>
        </p:txBody>
      </p:sp>
      <p:sp>
        <p:nvSpPr>
          <p:cNvPr id="24" name="Rectangle 23">
            <a:extLst>
              <a:ext uri="{FF2B5EF4-FFF2-40B4-BE49-F238E27FC236}">
                <a16:creationId xmlns:a16="http://schemas.microsoft.com/office/drawing/2014/main" id="{8F9BD3DE-EC82-473F-A5BC-42E65B62EE9F}"/>
              </a:ext>
            </a:extLst>
          </p:cNvPr>
          <p:cNvSpPr/>
          <p:nvPr/>
        </p:nvSpPr>
        <p:spPr>
          <a:xfrm rot="5400000" flipH="1">
            <a:off x="6742272" y="864441"/>
            <a:ext cx="4539180" cy="5671302"/>
          </a:xfrm>
          <a:prstGeom prst="rect">
            <a:avLst/>
          </a:prstGeom>
          <a:gradFill flip="none" rotWithShape="1">
            <a:gsLst>
              <a:gs pos="0">
                <a:schemeClr val="bg1">
                  <a:alpha val="0"/>
                </a:schemeClr>
              </a:gs>
              <a:gs pos="99000">
                <a:schemeClr val="tx2">
                  <a:alpha val="15000"/>
                </a:schemeClr>
              </a:gs>
            </a:gsLst>
            <a:lin ang="0" scaled="1"/>
            <a:tileRect/>
          </a:gradFill>
          <a:ln w="25400" cap="flat" cmpd="sng" algn="ctr">
            <a:noFill/>
            <a:prstDash val="solid"/>
          </a:ln>
          <a:effectLst/>
        </p:spPr>
        <p:txBody>
          <a:bodyPr rtlCol="0" anchor="ctr"/>
          <a:lstStyle/>
          <a:p>
            <a:pPr algn="ctr" defTabSz="685983" eaLnBrk="1" fontAlgn="auto" hangingPunct="1">
              <a:spcBef>
                <a:spcPts val="0"/>
              </a:spcBef>
              <a:spcAft>
                <a:spcPts val="0"/>
              </a:spcAft>
              <a:defRPr/>
            </a:pPr>
            <a:endParaRPr lang="en-US" sz="1350" kern="0" dirty="0">
              <a:solidFill>
                <a:srgbClr val="000000"/>
              </a:solidFill>
              <a:latin typeface="+mj-lt"/>
              <a:cs typeface="+mn-cs"/>
            </a:endParaRPr>
          </a:p>
        </p:txBody>
      </p:sp>
      <p:graphicFrame>
        <p:nvGraphicFramePr>
          <p:cNvPr id="3" name="Chart 2">
            <a:extLst>
              <a:ext uri="{FF2B5EF4-FFF2-40B4-BE49-F238E27FC236}">
                <a16:creationId xmlns:a16="http://schemas.microsoft.com/office/drawing/2014/main" id="{F8F7D673-4877-4E32-A470-6174AD5AC070}"/>
              </a:ext>
            </a:extLst>
          </p:cNvPr>
          <p:cNvGraphicFramePr>
            <a:graphicFrameLocks/>
          </p:cNvGraphicFramePr>
          <p:nvPr>
            <p:extLst>
              <p:ext uri="{D42A27DB-BD31-4B8C-83A1-F6EECF244321}">
                <p14:modId xmlns:p14="http://schemas.microsoft.com/office/powerpoint/2010/main" val="4185100173"/>
              </p:ext>
            </p:extLst>
          </p:nvPr>
        </p:nvGraphicFramePr>
        <p:xfrm>
          <a:off x="285379" y="1875526"/>
          <a:ext cx="5773791" cy="3693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CA28D803-5195-443F-9A08-407131AD5137}"/>
              </a:ext>
            </a:extLst>
          </p:cNvPr>
          <p:cNvGraphicFramePr>
            <a:graphicFrameLocks/>
          </p:cNvGraphicFramePr>
          <p:nvPr>
            <p:extLst>
              <p:ext uri="{D42A27DB-BD31-4B8C-83A1-F6EECF244321}">
                <p14:modId xmlns:p14="http://schemas.microsoft.com/office/powerpoint/2010/main" val="4011454418"/>
              </p:ext>
            </p:extLst>
          </p:nvPr>
        </p:nvGraphicFramePr>
        <p:xfrm>
          <a:off x="6293473" y="1684416"/>
          <a:ext cx="5394435" cy="3913536"/>
        </p:xfrm>
        <a:graphic>
          <a:graphicData uri="http://schemas.openxmlformats.org/drawingml/2006/chart">
            <c:chart xmlns:c="http://schemas.openxmlformats.org/drawingml/2006/chart" xmlns:r="http://schemas.openxmlformats.org/officeDocument/2006/relationships" r:id="rId4"/>
          </a:graphicData>
        </a:graphic>
      </p:graphicFrame>
      <p:sp>
        <p:nvSpPr>
          <p:cNvPr id="9" name="Down Arrow 5">
            <a:extLst>
              <a:ext uri="{FF2B5EF4-FFF2-40B4-BE49-F238E27FC236}">
                <a16:creationId xmlns:a16="http://schemas.microsoft.com/office/drawing/2014/main" id="{17EC0CF4-010C-486C-B140-AACF87E91DFD}"/>
              </a:ext>
            </a:extLst>
          </p:cNvPr>
          <p:cNvSpPr/>
          <p:nvPr/>
        </p:nvSpPr>
        <p:spPr>
          <a:xfrm rot="15252283">
            <a:off x="3185262" y="2292955"/>
            <a:ext cx="299261" cy="1824911"/>
          </a:xfrm>
          <a:prstGeom prst="downArrow">
            <a:avLst>
              <a:gd name="adj1" fmla="val 50000"/>
              <a:gd name="adj2" fmla="val 75405"/>
            </a:avLst>
          </a:prstGeom>
          <a:gradFill>
            <a:gsLst>
              <a:gs pos="0">
                <a:schemeClr val="bg1">
                  <a:alpha val="0"/>
                </a:schemeClr>
              </a:gs>
              <a:gs pos="100000">
                <a:schemeClr val="bg1">
                  <a:alpha val="60000"/>
                </a:schemeClr>
              </a:gs>
            </a:gsLst>
            <a:lin ang="5400000" scaled="1"/>
          </a:gradFill>
          <a:ln w="9525" cap="flat" cmpd="sng" algn="ctr">
            <a:noFill/>
            <a:prstDash val="solid"/>
          </a:ln>
          <a:effectLst/>
        </p:spPr>
        <p:txBody>
          <a:bodyPr rtlCol="0" anchor="ctr"/>
          <a:lstStyle/>
          <a:p>
            <a:pPr algn="ctr" defTabSz="685800">
              <a:defRPr/>
            </a:pPr>
            <a:endParaRPr lang="en-US" sz="1350" kern="0" dirty="0">
              <a:solidFill>
                <a:prstClr val="white"/>
              </a:solidFill>
              <a:latin typeface="Klavika Light"/>
              <a:cs typeface="+mn-cs"/>
            </a:endParaRPr>
          </a:p>
        </p:txBody>
      </p:sp>
      <p:sp>
        <p:nvSpPr>
          <p:cNvPr id="14" name="Down Arrow 5">
            <a:extLst>
              <a:ext uri="{FF2B5EF4-FFF2-40B4-BE49-F238E27FC236}">
                <a16:creationId xmlns:a16="http://schemas.microsoft.com/office/drawing/2014/main" id="{17EC0CF4-010C-486C-B140-AACF87E91DFD}"/>
              </a:ext>
            </a:extLst>
          </p:cNvPr>
          <p:cNvSpPr/>
          <p:nvPr/>
        </p:nvSpPr>
        <p:spPr>
          <a:xfrm rot="14853472">
            <a:off x="8962809" y="2639738"/>
            <a:ext cx="252411" cy="1779800"/>
          </a:xfrm>
          <a:prstGeom prst="downArrow">
            <a:avLst>
              <a:gd name="adj1" fmla="val 50000"/>
              <a:gd name="adj2" fmla="val 75405"/>
            </a:avLst>
          </a:prstGeom>
          <a:gradFill>
            <a:gsLst>
              <a:gs pos="0">
                <a:schemeClr val="bg1">
                  <a:alpha val="0"/>
                </a:schemeClr>
              </a:gs>
              <a:gs pos="100000">
                <a:schemeClr val="bg1">
                  <a:alpha val="60000"/>
                </a:schemeClr>
              </a:gs>
            </a:gsLst>
            <a:lin ang="5400000" scaled="1"/>
          </a:gradFill>
          <a:ln w="9525" cap="flat" cmpd="sng" algn="ctr">
            <a:noFill/>
            <a:prstDash val="solid"/>
          </a:ln>
          <a:effectLst/>
        </p:spPr>
        <p:txBody>
          <a:bodyPr rtlCol="0" anchor="ctr"/>
          <a:lstStyle/>
          <a:p>
            <a:pPr algn="ctr" defTabSz="685800">
              <a:defRPr/>
            </a:pPr>
            <a:endParaRPr lang="en-US" sz="1350" kern="0" dirty="0">
              <a:solidFill>
                <a:prstClr val="white"/>
              </a:solidFill>
              <a:latin typeface="Klavika Light"/>
              <a:cs typeface="+mn-cs"/>
            </a:endParaRPr>
          </a:p>
        </p:txBody>
      </p:sp>
      <p:sp>
        <p:nvSpPr>
          <p:cNvPr id="22" name="Title 7">
            <a:extLst>
              <a:ext uri="{FF2B5EF4-FFF2-40B4-BE49-F238E27FC236}">
                <a16:creationId xmlns:a16="http://schemas.microsoft.com/office/drawing/2014/main" id="{BBF17563-BEE4-4547-8ADC-FD15F8163AB5}"/>
              </a:ext>
            </a:extLst>
          </p:cNvPr>
          <p:cNvSpPr txBox="1">
            <a:spLocks/>
          </p:cNvSpPr>
          <p:nvPr/>
        </p:nvSpPr>
        <p:spPr>
          <a:xfrm>
            <a:off x="1549401" y="1646219"/>
            <a:ext cx="4221998" cy="472950"/>
          </a:xfrm>
          <a:prstGeom prst="rect">
            <a:avLst/>
          </a:prstGeom>
        </p:spPr>
        <p:txBody>
          <a:bodyPr vert="horz" wrap="square" lIns="0" tIns="0" rIns="0" bIns="0" rtlCol="0" anchor="t" anchorCtr="0">
            <a:spAutoFit/>
          </a:bodyPr>
          <a:lstStyle>
            <a:lvl1pPr algn="l" defTabSz="914400" rtl="0" eaLnBrk="1" latinLnBrk="0" hangingPunct="1">
              <a:lnSpc>
                <a:spcPct val="85000"/>
              </a:lnSpc>
              <a:spcBef>
                <a:spcPct val="0"/>
              </a:spcBef>
              <a:buNone/>
              <a:defRPr sz="5400" b="1" strike="noStrike" kern="1200" cap="none" baseline="0">
                <a:solidFill>
                  <a:srgbClr val="FFFFFF"/>
                </a:solidFill>
                <a:latin typeface="Calibri" pitchFamily="34" charset="0"/>
                <a:ea typeface="+mj-ea"/>
                <a:cs typeface="+mj-cs"/>
              </a:defRPr>
            </a:lvl1pPr>
          </a:lstStyle>
          <a:p>
            <a:pPr algn="ctr"/>
            <a:r>
              <a:rPr lang="en-CA" sz="1800" b="0" dirty="0">
                <a:solidFill>
                  <a:srgbClr val="FFC000"/>
                </a:solidFill>
                <a:latin typeface="+mj-lt"/>
                <a:ea typeface="Klavika Medium" charset="0"/>
                <a:cs typeface="Klavika Medium" charset="0"/>
              </a:rPr>
              <a:t>GPU SINGLE PRECISION FLOATING POINT </a:t>
            </a:r>
            <a:br>
              <a:rPr lang="en-CA" sz="1800" b="0" dirty="0">
                <a:solidFill>
                  <a:srgbClr val="FFC000"/>
                </a:solidFill>
                <a:latin typeface="+mj-lt"/>
                <a:ea typeface="Klavika Medium" charset="0"/>
                <a:cs typeface="Klavika Medium" charset="0"/>
              </a:rPr>
            </a:br>
            <a:r>
              <a:rPr lang="en-CA" sz="1800" b="0" dirty="0">
                <a:solidFill>
                  <a:srgbClr val="FFC000"/>
                </a:solidFill>
                <a:latin typeface="+mj-lt"/>
                <a:ea typeface="Klavika Medium" charset="0"/>
                <a:cs typeface="Klavika Medium" charset="0"/>
              </a:rPr>
              <a:t>OPERATIONS PER SECOND TREND</a:t>
            </a:r>
          </a:p>
        </p:txBody>
      </p:sp>
      <p:sp>
        <p:nvSpPr>
          <p:cNvPr id="25" name="Title 7">
            <a:extLst>
              <a:ext uri="{FF2B5EF4-FFF2-40B4-BE49-F238E27FC236}">
                <a16:creationId xmlns:a16="http://schemas.microsoft.com/office/drawing/2014/main" id="{44C94BBA-5D65-4321-ADDB-83804D225AFC}"/>
              </a:ext>
            </a:extLst>
          </p:cNvPr>
          <p:cNvSpPr txBox="1">
            <a:spLocks/>
          </p:cNvSpPr>
          <p:nvPr/>
        </p:nvSpPr>
        <p:spPr>
          <a:xfrm>
            <a:off x="7150099" y="1646219"/>
            <a:ext cx="4015549" cy="472950"/>
          </a:xfrm>
          <a:prstGeom prst="rect">
            <a:avLst/>
          </a:prstGeom>
        </p:spPr>
        <p:txBody>
          <a:bodyPr vert="horz" wrap="square" lIns="0" tIns="0" rIns="0" bIns="0" rtlCol="0" anchor="t" anchorCtr="0">
            <a:spAutoFit/>
          </a:bodyPr>
          <a:lstStyle>
            <a:lvl1pPr algn="l" defTabSz="914400" rtl="0" eaLnBrk="1" latinLnBrk="0" hangingPunct="1">
              <a:lnSpc>
                <a:spcPct val="85000"/>
              </a:lnSpc>
              <a:spcBef>
                <a:spcPct val="0"/>
              </a:spcBef>
              <a:buNone/>
              <a:defRPr sz="5400" b="1" strike="noStrike" kern="1200" cap="none" baseline="0">
                <a:solidFill>
                  <a:srgbClr val="FFFFFF"/>
                </a:solidFill>
                <a:latin typeface="Calibri" pitchFamily="34" charset="0"/>
                <a:ea typeface="+mj-ea"/>
                <a:cs typeface="+mj-cs"/>
              </a:defRPr>
            </a:lvl1pPr>
          </a:lstStyle>
          <a:p>
            <a:pPr algn="ctr"/>
            <a:r>
              <a:rPr lang="en-CA" sz="1800" b="0" dirty="0">
                <a:solidFill>
                  <a:srgbClr val="FFC000"/>
                </a:solidFill>
                <a:latin typeface="+mj-lt"/>
                <a:ea typeface="Klavika Medium" charset="0"/>
                <a:cs typeface="Klavika Medium" charset="0"/>
              </a:rPr>
              <a:t>SPECINT®_RATE2006 2P SERVER </a:t>
            </a:r>
            <a:br>
              <a:rPr lang="en-CA" sz="1800" b="0" dirty="0">
                <a:solidFill>
                  <a:srgbClr val="FFC000"/>
                </a:solidFill>
                <a:latin typeface="+mj-lt"/>
                <a:ea typeface="Klavika Medium" charset="0"/>
                <a:cs typeface="Klavika Medium" charset="0"/>
              </a:rPr>
            </a:br>
            <a:r>
              <a:rPr lang="en-CA" sz="1800" b="0" dirty="0">
                <a:solidFill>
                  <a:srgbClr val="FFC000"/>
                </a:solidFill>
                <a:latin typeface="+mj-lt"/>
                <a:ea typeface="Klavika Medium" charset="0"/>
                <a:cs typeface="Klavika Medium" charset="0"/>
              </a:rPr>
              <a:t>PERFORMANCE TREND OVER TIME</a:t>
            </a:r>
          </a:p>
        </p:txBody>
      </p:sp>
      <p:sp>
        <p:nvSpPr>
          <p:cNvPr id="26" name="Title 7">
            <a:extLst>
              <a:ext uri="{FF2B5EF4-FFF2-40B4-BE49-F238E27FC236}">
                <a16:creationId xmlns:a16="http://schemas.microsoft.com/office/drawing/2014/main" id="{DC6921AA-6E9A-496F-A28D-8D6398EFBA49}"/>
              </a:ext>
            </a:extLst>
          </p:cNvPr>
          <p:cNvSpPr txBox="1">
            <a:spLocks/>
          </p:cNvSpPr>
          <p:nvPr/>
        </p:nvSpPr>
        <p:spPr>
          <a:xfrm>
            <a:off x="2" y="5852160"/>
            <a:ext cx="12188824" cy="369460"/>
          </a:xfrm>
          <a:prstGeom prst="rect">
            <a:avLst/>
          </a:prstGeom>
        </p:spPr>
        <p:txBody>
          <a:bodyPr vert="horz" wrap="square" lIns="0" tIns="0" rIns="0" bIns="0" rtlCol="0" anchor="t" anchorCtr="0">
            <a:spAutoFit/>
          </a:bodyPr>
          <a:lstStyle>
            <a:lvl1pPr algn="l" defTabSz="914400" rtl="0" eaLnBrk="1" latinLnBrk="0" hangingPunct="1">
              <a:lnSpc>
                <a:spcPct val="85000"/>
              </a:lnSpc>
              <a:spcBef>
                <a:spcPct val="0"/>
              </a:spcBef>
              <a:buNone/>
              <a:defRPr sz="5400" b="1" strike="noStrike" kern="1200" cap="none" baseline="0">
                <a:solidFill>
                  <a:srgbClr val="FFFFFF"/>
                </a:solidFill>
                <a:latin typeface="Calibri" pitchFamily="34" charset="0"/>
                <a:ea typeface="+mj-ea"/>
                <a:cs typeface="+mj-cs"/>
              </a:defRPr>
            </a:lvl1pPr>
          </a:lstStyle>
          <a:p>
            <a:pPr algn="ctr"/>
            <a:r>
              <a:rPr lang="en-CA" sz="2800" b="0" dirty="0">
                <a:solidFill>
                  <a:schemeClr val="bg1"/>
                </a:solidFill>
                <a:ea typeface="Klavika Medium" charset="0"/>
                <a:cs typeface="Klavika Medium" charset="0"/>
              </a:rPr>
              <a:t>CONSISTENT AND EXPONENTIAL GPU/CPU </a:t>
            </a:r>
            <a:r>
              <a:rPr lang="en-CA" sz="2800" b="0" dirty="0">
                <a:solidFill>
                  <a:srgbClr val="FFC000"/>
                </a:solidFill>
                <a:ea typeface="Klavika Medium" charset="0"/>
                <a:cs typeface="Klavika Medium" charset="0"/>
              </a:rPr>
              <a:t>PERFORMANCE GAINS</a:t>
            </a:r>
          </a:p>
        </p:txBody>
      </p:sp>
      <p:sp>
        <p:nvSpPr>
          <p:cNvPr id="2" name="Title 1">
            <a:extLst>
              <a:ext uri="{FF2B5EF4-FFF2-40B4-BE49-F238E27FC236}">
                <a16:creationId xmlns:a16="http://schemas.microsoft.com/office/drawing/2014/main" id="{DDE98429-5E3E-41E6-9487-C4908DDC52E0}"/>
              </a:ext>
            </a:extLst>
          </p:cNvPr>
          <p:cNvSpPr>
            <a:spLocks noGrp="1"/>
          </p:cNvSpPr>
          <p:nvPr>
            <p:ph type="title" idx="4294967295"/>
          </p:nvPr>
        </p:nvSpPr>
        <p:spPr>
          <a:xfrm>
            <a:off x="0" y="457200"/>
            <a:ext cx="12188825" cy="623888"/>
          </a:xfrm>
        </p:spPr>
        <p:txBody>
          <a:bodyPr tIns="0" anchor="t" anchorCtr="0"/>
          <a:lstStyle/>
          <a:p>
            <a:pPr algn="ctr">
              <a:lnSpc>
                <a:spcPct val="85000"/>
              </a:lnSpc>
            </a:pPr>
            <a:r>
              <a:rPr lang="en-CA" sz="4400" b="1" dirty="0" err="1">
                <a:solidFill>
                  <a:schemeClr val="bg1"/>
                </a:solidFill>
              </a:rPr>
              <a:t>Gpu</a:t>
            </a:r>
            <a:r>
              <a:rPr lang="en-CA" sz="4400" b="1" dirty="0">
                <a:solidFill>
                  <a:schemeClr val="bg1"/>
                </a:solidFill>
              </a:rPr>
              <a:t> &amp; </a:t>
            </a:r>
            <a:r>
              <a:rPr lang="en-CA" sz="4400" b="1" dirty="0" err="1">
                <a:solidFill>
                  <a:schemeClr val="bg1"/>
                </a:solidFill>
              </a:rPr>
              <a:t>Cpu</a:t>
            </a:r>
            <a:r>
              <a:rPr lang="en-CA" sz="4400" b="1" dirty="0">
                <a:solidFill>
                  <a:schemeClr val="bg1"/>
                </a:solidFill>
              </a:rPr>
              <a:t> performance trends</a:t>
            </a:r>
            <a:endParaRPr lang="en-US" sz="4400" b="1" dirty="0">
              <a:solidFill>
                <a:schemeClr val="bg1"/>
              </a:solidFill>
            </a:endParaRPr>
          </a:p>
        </p:txBody>
      </p:sp>
      <p:sp>
        <p:nvSpPr>
          <p:cNvPr id="13" name="TextBox 12">
            <a:extLst>
              <a:ext uri="{FF2B5EF4-FFF2-40B4-BE49-F238E27FC236}">
                <a16:creationId xmlns:a16="http://schemas.microsoft.com/office/drawing/2014/main" id="{E58E5E17-9A62-4C3E-B683-93394A5A0AED}"/>
              </a:ext>
            </a:extLst>
          </p:cNvPr>
          <p:cNvSpPr txBox="1"/>
          <p:nvPr/>
        </p:nvSpPr>
        <p:spPr>
          <a:xfrm>
            <a:off x="6248400" y="6565572"/>
            <a:ext cx="4929948" cy="230832"/>
          </a:xfrm>
          <a:prstGeom prst="rect">
            <a:avLst/>
          </a:prstGeom>
          <a:noFill/>
        </p:spPr>
        <p:txBody>
          <a:bodyPr wrap="square" rtlCol="0">
            <a:spAutoFit/>
          </a:bodyPr>
          <a:lstStyle/>
          <a:p>
            <a:pPr algn="r">
              <a:spcAft>
                <a:spcPts val="600"/>
              </a:spcAft>
              <a:buClr>
                <a:schemeClr val="bg2"/>
              </a:buClr>
            </a:pPr>
            <a:r>
              <a:rPr lang="en-CA" sz="900" dirty="0">
                <a:solidFill>
                  <a:schemeClr val="bg1"/>
                </a:solidFill>
              </a:rPr>
              <a:t>See Endnotes</a:t>
            </a:r>
          </a:p>
        </p:txBody>
      </p:sp>
    </p:spTree>
    <p:extLst>
      <p:ext uri="{BB962C8B-B14F-4D97-AF65-F5344CB8AC3E}">
        <p14:creationId xmlns:p14="http://schemas.microsoft.com/office/powerpoint/2010/main" val="80128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1FF6CA4-A355-4664-A55D-6F49001CB1B0}"/>
              </a:ext>
            </a:extLst>
          </p:cNvPr>
          <p:cNvSpPr/>
          <p:nvPr/>
        </p:nvSpPr>
        <p:spPr>
          <a:xfrm rot="5400000" flipH="1">
            <a:off x="3844967" y="-2348091"/>
            <a:ext cx="4498888" cy="11506199"/>
          </a:xfrm>
          <a:prstGeom prst="rect">
            <a:avLst/>
          </a:prstGeom>
          <a:gradFill flip="none" rotWithShape="1">
            <a:gsLst>
              <a:gs pos="0">
                <a:schemeClr val="bg1">
                  <a:alpha val="0"/>
                </a:schemeClr>
              </a:gs>
              <a:gs pos="99000">
                <a:schemeClr val="tx2">
                  <a:alpha val="7000"/>
                </a:schemeClr>
              </a:gs>
            </a:gsLst>
            <a:lin ang="0" scaled="1"/>
            <a:tileRect/>
          </a:gradFill>
          <a:ln w="25400" cap="flat" cmpd="sng" algn="ctr">
            <a:noFill/>
            <a:prstDash val="solid"/>
          </a:ln>
          <a:effectLst/>
        </p:spPr>
        <p:txBody>
          <a:bodyPr rtlCol="0" anchor="ctr"/>
          <a:lstStyle/>
          <a:p>
            <a:pPr algn="ctr" defTabSz="685983" eaLnBrk="1" fontAlgn="auto" hangingPunct="1">
              <a:spcBef>
                <a:spcPts val="0"/>
              </a:spcBef>
              <a:spcAft>
                <a:spcPts val="0"/>
              </a:spcAft>
              <a:defRPr/>
            </a:pPr>
            <a:endParaRPr lang="en-US" sz="1350" kern="0" dirty="0">
              <a:solidFill>
                <a:srgbClr val="000000"/>
              </a:solidFill>
              <a:latin typeface="+mj-lt"/>
              <a:cs typeface="+mn-cs"/>
            </a:endParaRPr>
          </a:p>
        </p:txBody>
      </p:sp>
      <p:graphicFrame>
        <p:nvGraphicFramePr>
          <p:cNvPr id="4" name="Chart 3">
            <a:extLst>
              <a:ext uri="{FF2B5EF4-FFF2-40B4-BE49-F238E27FC236}">
                <a16:creationId xmlns:a16="http://schemas.microsoft.com/office/drawing/2014/main" id="{D6D8E120-9DA4-4341-85FB-5334305B8D44}"/>
              </a:ext>
            </a:extLst>
          </p:cNvPr>
          <p:cNvGraphicFramePr>
            <a:graphicFrameLocks/>
          </p:cNvGraphicFramePr>
          <p:nvPr>
            <p:extLst>
              <p:ext uri="{D42A27DB-BD31-4B8C-83A1-F6EECF244321}">
                <p14:modId xmlns:p14="http://schemas.microsoft.com/office/powerpoint/2010/main" val="1482314193"/>
              </p:ext>
            </p:extLst>
          </p:nvPr>
        </p:nvGraphicFramePr>
        <p:xfrm>
          <a:off x="731520" y="1430232"/>
          <a:ext cx="10283741" cy="4566653"/>
        </p:xfrm>
        <a:graphic>
          <a:graphicData uri="http://schemas.openxmlformats.org/drawingml/2006/chart">
            <c:chart xmlns:c="http://schemas.openxmlformats.org/drawingml/2006/chart" xmlns:r="http://schemas.openxmlformats.org/officeDocument/2006/relationships" r:id="rId3"/>
          </a:graphicData>
        </a:graphic>
      </p:graphicFrame>
      <p:sp>
        <p:nvSpPr>
          <p:cNvPr id="11" name="Down Arrow 5">
            <a:extLst>
              <a:ext uri="{FF2B5EF4-FFF2-40B4-BE49-F238E27FC236}">
                <a16:creationId xmlns:a16="http://schemas.microsoft.com/office/drawing/2014/main" id="{17EC0CF4-010C-486C-B140-AACF87E91DFD}"/>
              </a:ext>
            </a:extLst>
          </p:cNvPr>
          <p:cNvSpPr/>
          <p:nvPr/>
        </p:nvSpPr>
        <p:spPr>
          <a:xfrm rot="15564918">
            <a:off x="5783842" y="1860413"/>
            <a:ext cx="435392" cy="2400588"/>
          </a:xfrm>
          <a:prstGeom prst="downArrow">
            <a:avLst>
              <a:gd name="adj1" fmla="val 50000"/>
              <a:gd name="adj2" fmla="val 75405"/>
            </a:avLst>
          </a:prstGeom>
          <a:gradFill>
            <a:gsLst>
              <a:gs pos="0">
                <a:schemeClr val="bg1">
                  <a:alpha val="0"/>
                </a:schemeClr>
              </a:gs>
              <a:gs pos="100000">
                <a:schemeClr val="bg1">
                  <a:alpha val="60000"/>
                </a:schemeClr>
              </a:gs>
            </a:gsLst>
            <a:lin ang="5400000" scaled="1"/>
          </a:gradFill>
          <a:ln w="9525" cap="flat" cmpd="sng" algn="ctr">
            <a:noFill/>
            <a:prstDash val="solid"/>
          </a:ln>
          <a:effectLst/>
        </p:spPr>
        <p:txBody>
          <a:bodyPr rtlCol="0" anchor="ctr"/>
          <a:lstStyle/>
          <a:p>
            <a:pPr algn="ctr" defTabSz="685800">
              <a:defRPr/>
            </a:pPr>
            <a:endParaRPr lang="en-US" sz="1350" kern="0" dirty="0">
              <a:solidFill>
                <a:prstClr val="white"/>
              </a:solidFill>
              <a:latin typeface="Klavika Light"/>
              <a:cs typeface="+mn-cs"/>
            </a:endParaRPr>
          </a:p>
        </p:txBody>
      </p:sp>
      <p:sp>
        <p:nvSpPr>
          <p:cNvPr id="12" name="Text Box 2">
            <a:extLst>
              <a:ext uri="{FF2B5EF4-FFF2-40B4-BE49-F238E27FC236}">
                <a16:creationId xmlns:a16="http://schemas.microsoft.com/office/drawing/2014/main" id="{300491A9-9356-4454-B706-C8B09B87848B}"/>
              </a:ext>
            </a:extLst>
          </p:cNvPr>
          <p:cNvSpPr txBox="1"/>
          <p:nvPr/>
        </p:nvSpPr>
        <p:spPr>
          <a:xfrm rot="20941149">
            <a:off x="4857390" y="2577619"/>
            <a:ext cx="1959818" cy="37760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bg1"/>
                </a:solidFill>
              </a:rPr>
              <a:t>2X every 2.4 years</a:t>
            </a:r>
          </a:p>
        </p:txBody>
      </p:sp>
      <p:sp>
        <p:nvSpPr>
          <p:cNvPr id="35" name="Title 7">
            <a:extLst>
              <a:ext uri="{FF2B5EF4-FFF2-40B4-BE49-F238E27FC236}">
                <a16:creationId xmlns:a16="http://schemas.microsoft.com/office/drawing/2014/main" id="{0EB936C3-B9F5-45FE-9397-3FF491E6DA0C}"/>
              </a:ext>
            </a:extLst>
          </p:cNvPr>
          <p:cNvSpPr txBox="1">
            <a:spLocks/>
          </p:cNvSpPr>
          <p:nvPr/>
        </p:nvSpPr>
        <p:spPr>
          <a:xfrm>
            <a:off x="1" y="5852160"/>
            <a:ext cx="12186710" cy="369460"/>
          </a:xfrm>
          <a:prstGeom prst="rect">
            <a:avLst/>
          </a:prstGeom>
        </p:spPr>
        <p:txBody>
          <a:bodyPr vert="horz" wrap="square" lIns="0" tIns="0" rIns="0" bIns="0" rtlCol="0" anchor="t" anchorCtr="0">
            <a:spAutoFit/>
          </a:bodyPr>
          <a:lstStyle>
            <a:lvl1pPr algn="l" defTabSz="914400" rtl="0" eaLnBrk="1" latinLnBrk="0" hangingPunct="1">
              <a:lnSpc>
                <a:spcPct val="85000"/>
              </a:lnSpc>
              <a:spcBef>
                <a:spcPct val="0"/>
              </a:spcBef>
              <a:buNone/>
              <a:defRPr sz="5400" b="1" strike="noStrike" kern="1200" cap="none" baseline="0">
                <a:solidFill>
                  <a:srgbClr val="FFFFFF"/>
                </a:solidFill>
                <a:latin typeface="Calibri" pitchFamily="34" charset="0"/>
                <a:ea typeface="+mj-ea"/>
                <a:cs typeface="+mj-cs"/>
              </a:defRPr>
            </a:lvl1pPr>
          </a:lstStyle>
          <a:p>
            <a:pPr algn="ctr"/>
            <a:r>
              <a:rPr lang="en-CA" sz="2800" b="0" dirty="0">
                <a:solidFill>
                  <a:srgbClr val="FFC000"/>
                </a:solidFill>
                <a:latin typeface="+mj-lt"/>
                <a:ea typeface="Klavika Medium" charset="0"/>
                <a:cs typeface="Klavika Medium" charset="0"/>
              </a:rPr>
              <a:t>PERFORMANCE GAINS </a:t>
            </a:r>
            <a:r>
              <a:rPr lang="en-CA" sz="2800" b="0" dirty="0">
                <a:solidFill>
                  <a:schemeClr val="bg1"/>
                </a:solidFill>
                <a:latin typeface="+mj-lt"/>
                <a:ea typeface="Klavika Medium" charset="0"/>
                <a:cs typeface="Klavika Medium" charset="0"/>
              </a:rPr>
              <a:t>HAVE BEEN SYSTEM LEVEL POWER-NEUTRAL</a:t>
            </a:r>
          </a:p>
        </p:txBody>
      </p:sp>
      <p:sp>
        <p:nvSpPr>
          <p:cNvPr id="10" name="TextBox 9">
            <a:extLst>
              <a:ext uri="{FF2B5EF4-FFF2-40B4-BE49-F238E27FC236}">
                <a16:creationId xmlns:a16="http://schemas.microsoft.com/office/drawing/2014/main" id="{44BEEC96-7090-4B91-A76A-2F76240B3294}"/>
              </a:ext>
            </a:extLst>
          </p:cNvPr>
          <p:cNvSpPr txBox="1"/>
          <p:nvPr/>
        </p:nvSpPr>
        <p:spPr>
          <a:xfrm>
            <a:off x="6248400" y="6565572"/>
            <a:ext cx="4929948" cy="230832"/>
          </a:xfrm>
          <a:prstGeom prst="rect">
            <a:avLst/>
          </a:prstGeom>
          <a:noFill/>
        </p:spPr>
        <p:txBody>
          <a:bodyPr wrap="square" rtlCol="0">
            <a:spAutoFit/>
          </a:bodyPr>
          <a:lstStyle/>
          <a:p>
            <a:pPr algn="r">
              <a:spcAft>
                <a:spcPts val="600"/>
              </a:spcAft>
              <a:buClr>
                <a:schemeClr val="bg2"/>
              </a:buClr>
            </a:pPr>
            <a:r>
              <a:rPr lang="en-CA" sz="900" dirty="0">
                <a:solidFill>
                  <a:schemeClr val="bg1"/>
                </a:solidFill>
              </a:rPr>
              <a:t>See Endnotes</a:t>
            </a:r>
          </a:p>
        </p:txBody>
      </p:sp>
      <p:sp>
        <p:nvSpPr>
          <p:cNvPr id="13" name="Title 2">
            <a:extLst>
              <a:ext uri="{FF2B5EF4-FFF2-40B4-BE49-F238E27FC236}">
                <a16:creationId xmlns:a16="http://schemas.microsoft.com/office/drawing/2014/main" id="{D4C4E2E6-271A-46FE-BCD3-485B210059D4}"/>
              </a:ext>
            </a:extLst>
          </p:cNvPr>
          <p:cNvSpPr txBox="1">
            <a:spLocks/>
          </p:cNvSpPr>
          <p:nvPr/>
        </p:nvSpPr>
        <p:spPr>
          <a:xfrm>
            <a:off x="-2114" y="455619"/>
            <a:ext cx="12190939" cy="474345"/>
          </a:xfrm>
          <a:prstGeom prst="rect">
            <a:avLst/>
          </a:prstGeom>
        </p:spPr>
        <p:txBody>
          <a:bodyPr vert="horz" lIns="0" tIns="45720" rIns="0" bIns="0" rtlCol="0" anchor="b" anchorCtr="0">
            <a:noAutofit/>
          </a:bodyPr>
          <a:lstStyle>
            <a:lvl1pPr algn="ctr" defTabSz="914400" rtl="0" eaLnBrk="1" latinLnBrk="0" hangingPunct="1">
              <a:spcBef>
                <a:spcPct val="0"/>
              </a:spcBef>
              <a:buNone/>
              <a:defRPr sz="3300" b="1" strike="noStrike" kern="1200" cap="all" baseline="0">
                <a:solidFill>
                  <a:srgbClr val="FFFFFF"/>
                </a:solidFill>
                <a:latin typeface="Calibri" pitchFamily="34" charset="0"/>
                <a:ea typeface="+mj-ea"/>
                <a:cs typeface="+mj-cs"/>
              </a:defRPr>
            </a:lvl1pPr>
          </a:lstStyle>
          <a:p>
            <a:pPr fontAlgn="auto">
              <a:lnSpc>
                <a:spcPct val="85000"/>
              </a:lnSpc>
              <a:spcAft>
                <a:spcPts val="0"/>
              </a:spcAft>
            </a:pPr>
            <a:r>
              <a:rPr lang="en-US" sz="2800" dirty="0">
                <a:solidFill>
                  <a:schemeClr val="bg1"/>
                </a:solidFill>
              </a:rPr>
              <a:t>System-level performance/Watt improving at the same rate</a:t>
            </a:r>
          </a:p>
        </p:txBody>
      </p:sp>
      <p:sp>
        <p:nvSpPr>
          <p:cNvPr id="14" name="Text Placeholder 1">
            <a:extLst>
              <a:ext uri="{FF2B5EF4-FFF2-40B4-BE49-F238E27FC236}">
                <a16:creationId xmlns:a16="http://schemas.microsoft.com/office/drawing/2014/main" id="{87B37686-A7BD-45E0-BEDC-9F5B21649471}"/>
              </a:ext>
            </a:extLst>
          </p:cNvPr>
          <p:cNvSpPr txBox="1">
            <a:spLocks/>
          </p:cNvSpPr>
          <p:nvPr/>
        </p:nvSpPr>
        <p:spPr>
          <a:xfrm>
            <a:off x="1733428" y="1342600"/>
            <a:ext cx="8721969" cy="290287"/>
          </a:xfrm>
          <a:prstGeom prst="rect">
            <a:avLst/>
          </a:prstGeom>
        </p:spPr>
        <p:txBody>
          <a:bodyPr vert="horz" lIns="0" tIns="0" rIns="0" bIns="91440" rtlCol="0">
            <a:noAutofit/>
          </a:bodyPr>
          <a:lstStyle>
            <a:lvl1pPr marL="0" indent="0" algn="ctr" defTabSz="914400" rtl="0" eaLnBrk="1" latinLnBrk="0" hangingPunct="1">
              <a:spcBef>
                <a:spcPts val="800"/>
              </a:spcBef>
              <a:spcAft>
                <a:spcPts val="0"/>
              </a:spcAft>
              <a:buClr>
                <a:schemeClr val="tx1">
                  <a:lumMod val="50000"/>
                  <a:lumOff val="50000"/>
                </a:schemeClr>
              </a:buClr>
              <a:buSzPct val="90000"/>
              <a:buFont typeface="Wingdings 3" pitchFamily="18" charset="2"/>
              <a:buNone/>
              <a:defRPr sz="1800" kern="1200">
                <a:solidFill>
                  <a:srgbClr val="FFC000"/>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lumMod val="50000"/>
                  <a:lumOff val="50000"/>
                </a:schemeClr>
              </a:buClr>
              <a:buSzPct val="90000"/>
              <a:buFont typeface="Calibri" pitchFamily="34" charset="0"/>
              <a:buChar char="‒"/>
              <a:defRPr sz="1800" kern="1200">
                <a:solidFill>
                  <a:srgbClr val="FFFFFF"/>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lumMod val="50000"/>
                  <a:lumOff val="50000"/>
                </a:schemeClr>
              </a:buClr>
              <a:buSzPct val="90000"/>
              <a:buFont typeface="Calibri" pitchFamily="34" charset="0"/>
              <a:buChar char="‒"/>
              <a:defRPr sz="1600" kern="1200">
                <a:solidFill>
                  <a:srgbClr val="FFFFFF"/>
                </a:solidFill>
                <a:latin typeface="Calibri" pitchFamily="34" charset="0"/>
                <a:ea typeface="+mn-ea"/>
                <a:cs typeface="+mn-cs"/>
              </a:defRPr>
            </a:lvl3pPr>
            <a:lvl4pPr marL="1371600" indent="-182880" algn="l" defTabSz="914400" rtl="0" eaLnBrk="1" latinLnBrk="0" hangingPunct="1">
              <a:spcBef>
                <a:spcPts val="300"/>
              </a:spcBef>
              <a:buClr>
                <a:schemeClr val="tx1">
                  <a:lumMod val="50000"/>
                  <a:lumOff val="50000"/>
                </a:schemeClr>
              </a:buClr>
              <a:buSzPct val="90000"/>
              <a:buFont typeface="Calibri" pitchFamily="34" charset="0"/>
              <a:buChar char="‒"/>
              <a:defRPr sz="1200" kern="1200">
                <a:solidFill>
                  <a:srgbClr val="FFFFFF"/>
                </a:solidFill>
                <a:latin typeface="Calibri" pitchFamily="34" charset="0"/>
                <a:ea typeface="+mn-ea"/>
                <a:cs typeface="+mn-cs"/>
              </a:defRPr>
            </a:lvl4pPr>
            <a:lvl5pPr marL="1645920" indent="-164592" algn="l" defTabSz="914400" rtl="0" eaLnBrk="1" latinLnBrk="0" hangingPunct="1">
              <a:spcBef>
                <a:spcPts val="300"/>
              </a:spcBef>
              <a:buClr>
                <a:schemeClr val="tx1">
                  <a:lumMod val="50000"/>
                  <a:lumOff val="50000"/>
                </a:schemeClr>
              </a:buClr>
              <a:buSzPct val="90000"/>
              <a:buFont typeface="Calibri" pitchFamily="34" charset="0"/>
              <a:buChar char="‒"/>
              <a:defRPr sz="1200" kern="1200">
                <a:solidFill>
                  <a:srgbClr val="FFFFFF"/>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sz="2000" dirty="0"/>
              <a:t>PERFORMANCE-PER-WATT TREND OVER TIME IN SERVER CPUS</a:t>
            </a:r>
          </a:p>
        </p:txBody>
      </p:sp>
    </p:spTree>
    <p:extLst>
      <p:ext uri="{BB962C8B-B14F-4D97-AF65-F5344CB8AC3E}">
        <p14:creationId xmlns:p14="http://schemas.microsoft.com/office/powerpoint/2010/main" val="184426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Rectangle 184">
            <a:extLst>
              <a:ext uri="{FF2B5EF4-FFF2-40B4-BE49-F238E27FC236}">
                <a16:creationId xmlns:a16="http://schemas.microsoft.com/office/drawing/2014/main" id="{A3380009-7C63-4030-9225-0E1930745884}"/>
              </a:ext>
            </a:extLst>
          </p:cNvPr>
          <p:cNvSpPr/>
          <p:nvPr/>
        </p:nvSpPr>
        <p:spPr>
          <a:xfrm rot="5400000" flipH="1">
            <a:off x="3821538" y="-2283299"/>
            <a:ext cx="4545737" cy="11481067"/>
          </a:xfrm>
          <a:prstGeom prst="rect">
            <a:avLst/>
          </a:prstGeom>
          <a:gradFill flip="none" rotWithShape="1">
            <a:gsLst>
              <a:gs pos="0">
                <a:schemeClr val="bg1">
                  <a:alpha val="0"/>
                </a:schemeClr>
              </a:gs>
              <a:gs pos="99000">
                <a:schemeClr val="tx2">
                  <a:alpha val="7000"/>
                </a:schemeClr>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mj-lt"/>
              <a:ea typeface="+mn-ea"/>
              <a:cs typeface="+mn-cs"/>
            </a:endParaRPr>
          </a:p>
        </p:txBody>
      </p:sp>
      <p:graphicFrame>
        <p:nvGraphicFramePr>
          <p:cNvPr id="189" name="Table 188">
            <a:extLst>
              <a:ext uri="{FF2B5EF4-FFF2-40B4-BE49-F238E27FC236}">
                <a16:creationId xmlns:a16="http://schemas.microsoft.com/office/drawing/2014/main" id="{608B7F5D-5883-49DF-8442-2A132EA88CB2}"/>
              </a:ext>
            </a:extLst>
          </p:cNvPr>
          <p:cNvGraphicFramePr>
            <a:graphicFrameLocks noGrp="1"/>
          </p:cNvGraphicFramePr>
          <p:nvPr>
            <p:extLst>
              <p:ext uri="{D42A27DB-BD31-4B8C-83A1-F6EECF244321}">
                <p14:modId xmlns:p14="http://schemas.microsoft.com/office/powerpoint/2010/main" val="2249247318"/>
              </p:ext>
            </p:extLst>
          </p:nvPr>
        </p:nvGraphicFramePr>
        <p:xfrm>
          <a:off x="1601698" y="2135567"/>
          <a:ext cx="7434492" cy="3434488"/>
        </p:xfrm>
        <a:graphic>
          <a:graphicData uri="http://schemas.openxmlformats.org/drawingml/2006/table">
            <a:tbl>
              <a:tblPr firstRow="1" bandRow="1">
                <a:tableStyleId>{5C22544A-7EE6-4342-B048-85BDC9FD1C3A}</a:tableStyleId>
              </a:tblPr>
              <a:tblGrid>
                <a:gridCol w="1239082">
                  <a:extLst>
                    <a:ext uri="{9D8B030D-6E8A-4147-A177-3AD203B41FA5}">
                      <a16:colId xmlns:a16="http://schemas.microsoft.com/office/drawing/2014/main" val="20000"/>
                    </a:ext>
                  </a:extLst>
                </a:gridCol>
                <a:gridCol w="1239082">
                  <a:extLst>
                    <a:ext uri="{9D8B030D-6E8A-4147-A177-3AD203B41FA5}">
                      <a16:colId xmlns:a16="http://schemas.microsoft.com/office/drawing/2014/main" val="20001"/>
                    </a:ext>
                  </a:extLst>
                </a:gridCol>
                <a:gridCol w="1239082">
                  <a:extLst>
                    <a:ext uri="{9D8B030D-6E8A-4147-A177-3AD203B41FA5}">
                      <a16:colId xmlns:a16="http://schemas.microsoft.com/office/drawing/2014/main" val="20002"/>
                    </a:ext>
                  </a:extLst>
                </a:gridCol>
                <a:gridCol w="1239082">
                  <a:extLst>
                    <a:ext uri="{9D8B030D-6E8A-4147-A177-3AD203B41FA5}">
                      <a16:colId xmlns:a16="http://schemas.microsoft.com/office/drawing/2014/main" val="20003"/>
                    </a:ext>
                  </a:extLst>
                </a:gridCol>
                <a:gridCol w="1239082">
                  <a:extLst>
                    <a:ext uri="{9D8B030D-6E8A-4147-A177-3AD203B41FA5}">
                      <a16:colId xmlns:a16="http://schemas.microsoft.com/office/drawing/2014/main" val="20004"/>
                    </a:ext>
                  </a:extLst>
                </a:gridCol>
                <a:gridCol w="1239082">
                  <a:extLst>
                    <a:ext uri="{9D8B030D-6E8A-4147-A177-3AD203B41FA5}">
                      <a16:colId xmlns:a16="http://schemas.microsoft.com/office/drawing/2014/main" val="1503022775"/>
                    </a:ext>
                  </a:extLst>
                </a:gridCol>
              </a:tblGrid>
              <a:tr h="429311">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extLst>
                  <a:ext uri="{0D108BD9-81ED-4DB2-BD59-A6C34878D82A}">
                    <a16:rowId xmlns:a16="http://schemas.microsoft.com/office/drawing/2014/main" val="10000"/>
                  </a:ext>
                </a:extLst>
              </a:tr>
              <a:tr h="429311">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extLst>
                  <a:ext uri="{0D108BD9-81ED-4DB2-BD59-A6C34878D82A}">
                    <a16:rowId xmlns:a16="http://schemas.microsoft.com/office/drawing/2014/main" val="10001"/>
                  </a:ext>
                </a:extLst>
              </a:tr>
              <a:tr h="429311">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extLst>
                  <a:ext uri="{0D108BD9-81ED-4DB2-BD59-A6C34878D82A}">
                    <a16:rowId xmlns:a16="http://schemas.microsoft.com/office/drawing/2014/main" val="10002"/>
                  </a:ext>
                </a:extLst>
              </a:tr>
              <a:tr h="429311">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extLst>
                  <a:ext uri="{0D108BD9-81ED-4DB2-BD59-A6C34878D82A}">
                    <a16:rowId xmlns:a16="http://schemas.microsoft.com/office/drawing/2014/main" val="10003"/>
                  </a:ext>
                </a:extLst>
              </a:tr>
              <a:tr h="429311">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extLst>
                  <a:ext uri="{0D108BD9-81ED-4DB2-BD59-A6C34878D82A}">
                    <a16:rowId xmlns:a16="http://schemas.microsoft.com/office/drawing/2014/main" val="10004"/>
                  </a:ext>
                </a:extLst>
              </a:tr>
              <a:tr h="429311">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extLst>
                  <a:ext uri="{0D108BD9-81ED-4DB2-BD59-A6C34878D82A}">
                    <a16:rowId xmlns:a16="http://schemas.microsoft.com/office/drawing/2014/main" val="10005"/>
                  </a:ext>
                </a:extLst>
              </a:tr>
              <a:tr h="429311">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extLst>
                  <a:ext uri="{0D108BD9-81ED-4DB2-BD59-A6C34878D82A}">
                    <a16:rowId xmlns:a16="http://schemas.microsoft.com/office/drawing/2014/main" val="10006"/>
                  </a:ext>
                </a:extLst>
              </a:tr>
              <a:tr h="429311">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tc>
                  <a:txBody>
                    <a:bodyPr/>
                    <a:lstStyle/>
                    <a:p>
                      <a:endParaRPr lang="en-US" sz="1800" dirty="0"/>
                    </a:p>
                  </a:txBody>
                  <a:tcPr marL="91416" marR="91416" marT="45708" marB="45708">
                    <a:lnL w="9525" cap="flat" cmpd="sng" algn="ctr">
                      <a:solidFill>
                        <a:schemeClr val="bg2">
                          <a:lumMod val="75000"/>
                          <a:lumOff val="25000"/>
                        </a:schemeClr>
                      </a:solidFill>
                      <a:prstDash val="solid"/>
                      <a:round/>
                      <a:headEnd type="none" w="med" len="med"/>
                      <a:tailEnd type="none" w="med" len="med"/>
                    </a:lnL>
                    <a:lnR w="9525" cap="flat" cmpd="sng" algn="ctr">
                      <a:solidFill>
                        <a:schemeClr val="bg2">
                          <a:lumMod val="75000"/>
                          <a:lumOff val="25000"/>
                        </a:schemeClr>
                      </a:solidFill>
                      <a:prstDash val="solid"/>
                      <a:round/>
                      <a:headEnd type="none" w="med" len="med"/>
                      <a:tailEnd type="none" w="med" len="med"/>
                    </a:lnR>
                    <a:lnT w="9525" cap="flat" cmpd="sng" algn="ctr">
                      <a:solidFill>
                        <a:schemeClr val="bg2">
                          <a:lumMod val="75000"/>
                          <a:lumOff val="25000"/>
                        </a:schemeClr>
                      </a:solidFill>
                      <a:prstDash val="solid"/>
                      <a:round/>
                      <a:headEnd type="none" w="med" len="med"/>
                      <a:tailEnd type="none" w="med" len="med"/>
                    </a:lnT>
                    <a:lnB w="9525" cap="flat" cmpd="sng" algn="ctr">
                      <a:solidFill>
                        <a:schemeClr val="bg2">
                          <a:lumMod val="75000"/>
                          <a:lumOff val="25000"/>
                        </a:schemeClr>
                      </a:solidFill>
                      <a:prstDash val="solid"/>
                      <a:round/>
                      <a:headEnd type="none" w="med" len="med"/>
                      <a:tailEnd type="none" w="med" len="med"/>
                    </a:lnB>
                    <a:solidFill>
                      <a:srgbClr val="000000">
                        <a:alpha val="20000"/>
                      </a:srgbClr>
                    </a:solidFill>
                  </a:tcPr>
                </a:tc>
                <a:extLst>
                  <a:ext uri="{0D108BD9-81ED-4DB2-BD59-A6C34878D82A}">
                    <a16:rowId xmlns:a16="http://schemas.microsoft.com/office/drawing/2014/main" val="10007"/>
                  </a:ext>
                </a:extLst>
              </a:tr>
            </a:tbl>
          </a:graphicData>
        </a:graphic>
      </p:graphicFrame>
      <p:sp>
        <p:nvSpPr>
          <p:cNvPr id="190" name="Title 3">
            <a:extLst>
              <a:ext uri="{FF2B5EF4-FFF2-40B4-BE49-F238E27FC236}">
                <a16:creationId xmlns:a16="http://schemas.microsoft.com/office/drawing/2014/main" id="{D6C4C2C9-6EC7-4333-97C6-448C214AFC86}"/>
              </a:ext>
            </a:extLst>
          </p:cNvPr>
          <p:cNvSpPr txBox="1">
            <a:spLocks/>
          </p:cNvSpPr>
          <p:nvPr/>
        </p:nvSpPr>
        <p:spPr>
          <a:xfrm>
            <a:off x="8133504" y="1624042"/>
            <a:ext cx="2571903" cy="498468"/>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200" b="0" kern="1200" spc="60" baseline="0">
                <a:solidFill>
                  <a:schemeClr val="bg1"/>
                </a:solidFill>
                <a:latin typeface="Avenir Next" panose="020B0503020202020204"/>
                <a:ea typeface="+mj-ea"/>
                <a:cs typeface="+mj-cs"/>
              </a:defRPr>
            </a:lvl1pPr>
          </a:lstStyle>
          <a:p>
            <a:pPr>
              <a:lnSpc>
                <a:spcPct val="80000"/>
              </a:lnSpc>
              <a:spcBef>
                <a:spcPts val="0"/>
              </a:spcBef>
              <a:spcAft>
                <a:spcPts val="0"/>
              </a:spcAft>
            </a:pPr>
            <a:r>
              <a:rPr lang="en-CA" sz="1999" spc="0" dirty="0">
                <a:latin typeface="Calibri" panose="020F0502020204030204" pitchFamily="34" charset="0"/>
                <a:ea typeface="Klavika Medium" charset="0"/>
                <a:cs typeface="Calibri" panose="020F0502020204030204" pitchFamily="34" charset="0"/>
              </a:rPr>
              <a:t>More transistors</a:t>
            </a:r>
          </a:p>
          <a:p>
            <a:pPr>
              <a:lnSpc>
                <a:spcPct val="80000"/>
              </a:lnSpc>
              <a:spcBef>
                <a:spcPts val="0"/>
              </a:spcBef>
              <a:spcAft>
                <a:spcPts val="0"/>
              </a:spcAft>
            </a:pPr>
            <a:r>
              <a:rPr lang="en-CA" sz="1999" spc="0" dirty="0">
                <a:latin typeface="Calibri" panose="020F0502020204030204" pitchFamily="34" charset="0"/>
                <a:ea typeface="Klavika Medium" charset="0"/>
                <a:cs typeface="Calibri" panose="020F0502020204030204" pitchFamily="34" charset="0"/>
              </a:rPr>
              <a:t>more power efficiency</a:t>
            </a:r>
          </a:p>
        </p:txBody>
      </p:sp>
      <p:sp>
        <p:nvSpPr>
          <p:cNvPr id="192" name="Title 3">
            <a:extLst>
              <a:ext uri="{FF2B5EF4-FFF2-40B4-BE49-F238E27FC236}">
                <a16:creationId xmlns:a16="http://schemas.microsoft.com/office/drawing/2014/main" id="{25F38061-AA45-42C1-B131-29BA7AB7D54D}"/>
              </a:ext>
            </a:extLst>
          </p:cNvPr>
          <p:cNvSpPr txBox="1">
            <a:spLocks/>
          </p:cNvSpPr>
          <p:nvPr/>
        </p:nvSpPr>
        <p:spPr>
          <a:xfrm>
            <a:off x="9088542" y="3390288"/>
            <a:ext cx="1901617" cy="525391"/>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200" b="0" kern="1200" spc="60" baseline="0">
                <a:solidFill>
                  <a:schemeClr val="bg1"/>
                </a:solidFill>
                <a:latin typeface="Avenir Next" panose="020B0503020202020204"/>
                <a:ea typeface="+mj-ea"/>
                <a:cs typeface="+mj-cs"/>
              </a:defRPr>
            </a:lvl1pPr>
          </a:lstStyle>
          <a:p>
            <a:pPr>
              <a:lnSpc>
                <a:spcPct val="85000"/>
              </a:lnSpc>
              <a:spcBef>
                <a:spcPts val="600"/>
              </a:spcBef>
              <a:spcAft>
                <a:spcPts val="0"/>
              </a:spcAft>
            </a:pPr>
            <a:r>
              <a:rPr lang="en-CA" sz="1999" spc="0" dirty="0">
                <a:latin typeface="Calibri" panose="020F0502020204030204" pitchFamily="34" charset="0"/>
                <a:ea typeface="Klavika Medium" charset="0"/>
                <a:cs typeface="Calibri" panose="020F0502020204030204" pitchFamily="34" charset="0"/>
              </a:rPr>
              <a:t>Less frequency gain per node</a:t>
            </a:r>
          </a:p>
        </p:txBody>
      </p:sp>
      <p:grpSp>
        <p:nvGrpSpPr>
          <p:cNvPr id="194" name="Group 193">
            <a:extLst>
              <a:ext uri="{FF2B5EF4-FFF2-40B4-BE49-F238E27FC236}">
                <a16:creationId xmlns:a16="http://schemas.microsoft.com/office/drawing/2014/main" id="{7E1CE7FE-C889-44C4-80B4-7DF6E9D92C6A}"/>
              </a:ext>
            </a:extLst>
          </p:cNvPr>
          <p:cNvGrpSpPr/>
          <p:nvPr/>
        </p:nvGrpSpPr>
        <p:grpSpPr>
          <a:xfrm>
            <a:off x="1446801" y="5698097"/>
            <a:ext cx="7801966" cy="276799"/>
            <a:chOff x="899746" y="5946596"/>
            <a:chExt cx="7254964" cy="276871"/>
          </a:xfrm>
        </p:grpSpPr>
        <p:sp>
          <p:nvSpPr>
            <p:cNvPr id="195" name="Title 3">
              <a:extLst>
                <a:ext uri="{FF2B5EF4-FFF2-40B4-BE49-F238E27FC236}">
                  <a16:creationId xmlns:a16="http://schemas.microsoft.com/office/drawing/2014/main" id="{DABB22A4-EAD5-4CC8-9948-27050D4770D1}"/>
                </a:ext>
              </a:extLst>
            </p:cNvPr>
            <p:cNvSpPr txBox="1">
              <a:spLocks/>
            </p:cNvSpPr>
            <p:nvPr/>
          </p:nvSpPr>
          <p:spPr>
            <a:xfrm>
              <a:off x="899746" y="5946596"/>
              <a:ext cx="457200" cy="276871"/>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200" b="0" kern="1200" spc="60" baseline="0">
                  <a:solidFill>
                    <a:schemeClr val="bg1"/>
                  </a:solidFill>
                  <a:latin typeface="Avenir Next" panose="020B0503020202020204"/>
                  <a:ea typeface="+mj-ea"/>
                  <a:cs typeface="+mj-cs"/>
                </a:defRPr>
              </a:lvl1pPr>
            </a:lstStyle>
            <a:p>
              <a:pPr>
                <a:spcAft>
                  <a:spcPts val="0"/>
                </a:spcAft>
              </a:pPr>
              <a:r>
                <a:rPr lang="en-CA" sz="1799" spc="0" dirty="0">
                  <a:latin typeface="Calibri" panose="020F0502020204030204" pitchFamily="34" charset="0"/>
                  <a:ea typeface="Klavika Medium" charset="0"/>
                  <a:cs typeface="Calibri" panose="020F0502020204030204" pitchFamily="34" charset="0"/>
                </a:rPr>
                <a:t>1970</a:t>
              </a:r>
            </a:p>
          </p:txBody>
        </p:sp>
        <p:sp>
          <p:nvSpPr>
            <p:cNvPr id="196" name="Title 3">
              <a:extLst>
                <a:ext uri="{FF2B5EF4-FFF2-40B4-BE49-F238E27FC236}">
                  <a16:creationId xmlns:a16="http://schemas.microsoft.com/office/drawing/2014/main" id="{E3B14798-1207-42A5-8997-03B404902C27}"/>
                </a:ext>
              </a:extLst>
            </p:cNvPr>
            <p:cNvSpPr txBox="1">
              <a:spLocks/>
            </p:cNvSpPr>
            <p:nvPr/>
          </p:nvSpPr>
          <p:spPr>
            <a:xfrm>
              <a:off x="2012141" y="5946596"/>
              <a:ext cx="457200" cy="276871"/>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200" b="0" kern="1200" spc="60" baseline="0">
                  <a:solidFill>
                    <a:schemeClr val="bg1"/>
                  </a:solidFill>
                  <a:latin typeface="Avenir Next" panose="020B0503020202020204"/>
                  <a:ea typeface="+mj-ea"/>
                  <a:cs typeface="+mj-cs"/>
                </a:defRPr>
              </a:lvl1pPr>
            </a:lstStyle>
            <a:p>
              <a:pPr>
                <a:spcAft>
                  <a:spcPts val="0"/>
                </a:spcAft>
              </a:pPr>
              <a:r>
                <a:rPr lang="en-CA" sz="1799" spc="0" dirty="0">
                  <a:latin typeface="Calibri" panose="020F0502020204030204" pitchFamily="34" charset="0"/>
                  <a:ea typeface="Klavika Medium" charset="0"/>
                  <a:cs typeface="Calibri" panose="020F0502020204030204" pitchFamily="34" charset="0"/>
                </a:rPr>
                <a:t>1980</a:t>
              </a:r>
            </a:p>
          </p:txBody>
        </p:sp>
        <p:sp>
          <p:nvSpPr>
            <p:cNvPr id="197" name="Title 3">
              <a:extLst>
                <a:ext uri="{FF2B5EF4-FFF2-40B4-BE49-F238E27FC236}">
                  <a16:creationId xmlns:a16="http://schemas.microsoft.com/office/drawing/2014/main" id="{060D0F30-399D-4CDB-8879-EC77741A2F0B}"/>
                </a:ext>
              </a:extLst>
            </p:cNvPr>
            <p:cNvSpPr txBox="1">
              <a:spLocks/>
            </p:cNvSpPr>
            <p:nvPr/>
          </p:nvSpPr>
          <p:spPr>
            <a:xfrm>
              <a:off x="3143939" y="5946596"/>
              <a:ext cx="457200" cy="276871"/>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200" b="0" kern="1200" spc="60" baseline="0">
                  <a:solidFill>
                    <a:schemeClr val="bg1"/>
                  </a:solidFill>
                  <a:latin typeface="Avenir Next" panose="020B0503020202020204"/>
                  <a:ea typeface="+mj-ea"/>
                  <a:cs typeface="+mj-cs"/>
                </a:defRPr>
              </a:lvl1pPr>
            </a:lstStyle>
            <a:p>
              <a:pPr>
                <a:spcAft>
                  <a:spcPts val="0"/>
                </a:spcAft>
              </a:pPr>
              <a:r>
                <a:rPr lang="en-CA" sz="1799" spc="0" dirty="0">
                  <a:latin typeface="Calibri" panose="020F0502020204030204" pitchFamily="34" charset="0"/>
                  <a:ea typeface="Klavika Medium" charset="0"/>
                  <a:cs typeface="Calibri" panose="020F0502020204030204" pitchFamily="34" charset="0"/>
                </a:rPr>
                <a:t>1990</a:t>
              </a:r>
            </a:p>
          </p:txBody>
        </p:sp>
        <p:sp>
          <p:nvSpPr>
            <p:cNvPr id="198" name="Title 3">
              <a:extLst>
                <a:ext uri="{FF2B5EF4-FFF2-40B4-BE49-F238E27FC236}">
                  <a16:creationId xmlns:a16="http://schemas.microsoft.com/office/drawing/2014/main" id="{2F9EEB06-F387-4E8C-A76E-1B519E85DEA5}"/>
                </a:ext>
              </a:extLst>
            </p:cNvPr>
            <p:cNvSpPr txBox="1">
              <a:spLocks/>
            </p:cNvSpPr>
            <p:nvPr/>
          </p:nvSpPr>
          <p:spPr>
            <a:xfrm>
              <a:off x="4286501" y="5946596"/>
              <a:ext cx="457200" cy="276871"/>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200" b="0" kern="1200" spc="60" baseline="0">
                  <a:solidFill>
                    <a:schemeClr val="bg1"/>
                  </a:solidFill>
                  <a:latin typeface="Avenir Next" panose="020B0503020202020204"/>
                  <a:ea typeface="+mj-ea"/>
                  <a:cs typeface="+mj-cs"/>
                </a:defRPr>
              </a:lvl1pPr>
            </a:lstStyle>
            <a:p>
              <a:pPr>
                <a:spcAft>
                  <a:spcPts val="0"/>
                </a:spcAft>
              </a:pPr>
              <a:r>
                <a:rPr lang="en-CA" sz="1799" spc="0" dirty="0">
                  <a:latin typeface="Calibri" panose="020F0502020204030204" pitchFamily="34" charset="0"/>
                  <a:ea typeface="Klavika Medium" charset="0"/>
                  <a:cs typeface="Calibri" panose="020F0502020204030204" pitchFamily="34" charset="0"/>
                </a:rPr>
                <a:t>2000</a:t>
              </a:r>
            </a:p>
          </p:txBody>
        </p:sp>
        <p:sp>
          <p:nvSpPr>
            <p:cNvPr id="199" name="Title 3">
              <a:extLst>
                <a:ext uri="{FF2B5EF4-FFF2-40B4-BE49-F238E27FC236}">
                  <a16:creationId xmlns:a16="http://schemas.microsoft.com/office/drawing/2014/main" id="{746EDA9A-D761-4174-B54D-797C75970DF2}"/>
                </a:ext>
              </a:extLst>
            </p:cNvPr>
            <p:cNvSpPr txBox="1">
              <a:spLocks/>
            </p:cNvSpPr>
            <p:nvPr/>
          </p:nvSpPr>
          <p:spPr>
            <a:xfrm>
              <a:off x="5418293" y="5946596"/>
              <a:ext cx="457200" cy="276871"/>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200" b="0" kern="1200" spc="60" baseline="0">
                  <a:solidFill>
                    <a:schemeClr val="bg1"/>
                  </a:solidFill>
                  <a:latin typeface="Avenir Next" panose="020B0503020202020204"/>
                  <a:ea typeface="+mj-ea"/>
                  <a:cs typeface="+mj-cs"/>
                </a:defRPr>
              </a:lvl1pPr>
            </a:lstStyle>
            <a:p>
              <a:pPr>
                <a:spcAft>
                  <a:spcPts val="0"/>
                </a:spcAft>
              </a:pPr>
              <a:r>
                <a:rPr lang="en-CA" sz="1799" spc="0" dirty="0">
                  <a:latin typeface="Calibri" panose="020F0502020204030204" pitchFamily="34" charset="0"/>
                  <a:ea typeface="Klavika Medium" charset="0"/>
                  <a:cs typeface="Calibri" panose="020F0502020204030204" pitchFamily="34" charset="0"/>
                </a:rPr>
                <a:t>2010</a:t>
              </a:r>
            </a:p>
          </p:txBody>
        </p:sp>
        <p:sp>
          <p:nvSpPr>
            <p:cNvPr id="200" name="Title 3">
              <a:extLst>
                <a:ext uri="{FF2B5EF4-FFF2-40B4-BE49-F238E27FC236}">
                  <a16:creationId xmlns:a16="http://schemas.microsoft.com/office/drawing/2014/main" id="{B2C45633-0FF1-4FFD-BDD3-5C2037437C7D}"/>
                </a:ext>
              </a:extLst>
            </p:cNvPr>
            <p:cNvSpPr txBox="1">
              <a:spLocks/>
            </p:cNvSpPr>
            <p:nvPr/>
          </p:nvSpPr>
          <p:spPr>
            <a:xfrm>
              <a:off x="7697510" y="5946596"/>
              <a:ext cx="457200" cy="276871"/>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200" b="0" kern="1200" spc="60" baseline="0">
                  <a:solidFill>
                    <a:schemeClr val="bg1"/>
                  </a:solidFill>
                  <a:latin typeface="Avenir Next" panose="020B0503020202020204"/>
                  <a:ea typeface="+mj-ea"/>
                  <a:cs typeface="+mj-cs"/>
                </a:defRPr>
              </a:lvl1pPr>
            </a:lstStyle>
            <a:p>
              <a:pPr>
                <a:spcAft>
                  <a:spcPts val="0"/>
                </a:spcAft>
              </a:pPr>
              <a:r>
                <a:rPr lang="en-CA" sz="1799" spc="0" dirty="0">
                  <a:latin typeface="Calibri" panose="020F0502020204030204" pitchFamily="34" charset="0"/>
                  <a:ea typeface="Klavika Medium" charset="0"/>
                  <a:cs typeface="Calibri" panose="020F0502020204030204" pitchFamily="34" charset="0"/>
                </a:rPr>
                <a:t>2030</a:t>
              </a:r>
            </a:p>
          </p:txBody>
        </p:sp>
        <p:sp>
          <p:nvSpPr>
            <p:cNvPr id="201" name="Title 3">
              <a:extLst>
                <a:ext uri="{FF2B5EF4-FFF2-40B4-BE49-F238E27FC236}">
                  <a16:creationId xmlns:a16="http://schemas.microsoft.com/office/drawing/2014/main" id="{9683CA01-DEED-4455-B7B7-D12A23A6F233}"/>
                </a:ext>
              </a:extLst>
            </p:cNvPr>
            <p:cNvSpPr txBox="1">
              <a:spLocks/>
            </p:cNvSpPr>
            <p:nvPr/>
          </p:nvSpPr>
          <p:spPr>
            <a:xfrm>
              <a:off x="6528582" y="5946596"/>
              <a:ext cx="457200" cy="276871"/>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200" b="0" kern="1200" spc="60" baseline="0">
                  <a:solidFill>
                    <a:schemeClr val="bg1"/>
                  </a:solidFill>
                  <a:latin typeface="Avenir Next" panose="020B0503020202020204"/>
                  <a:ea typeface="+mj-ea"/>
                  <a:cs typeface="+mj-cs"/>
                </a:defRPr>
              </a:lvl1pPr>
            </a:lstStyle>
            <a:p>
              <a:pPr>
                <a:spcAft>
                  <a:spcPts val="0"/>
                </a:spcAft>
              </a:pPr>
              <a:r>
                <a:rPr lang="en-CA" sz="1799" spc="0" dirty="0">
                  <a:latin typeface="Calibri" panose="020F0502020204030204" pitchFamily="34" charset="0"/>
                  <a:ea typeface="Klavika Medium" charset="0"/>
                  <a:cs typeface="Calibri" panose="020F0502020204030204" pitchFamily="34" charset="0"/>
                </a:rPr>
                <a:t>2020</a:t>
              </a:r>
            </a:p>
          </p:txBody>
        </p:sp>
      </p:grpSp>
      <p:sp>
        <p:nvSpPr>
          <p:cNvPr id="202" name="Right Arrow 7">
            <a:extLst>
              <a:ext uri="{FF2B5EF4-FFF2-40B4-BE49-F238E27FC236}">
                <a16:creationId xmlns:a16="http://schemas.microsoft.com/office/drawing/2014/main" id="{1B5D3A0F-9A9C-48A7-BA65-107531A1427A}"/>
              </a:ext>
            </a:extLst>
          </p:cNvPr>
          <p:cNvSpPr/>
          <p:nvPr/>
        </p:nvSpPr>
        <p:spPr>
          <a:xfrm rot="21416463">
            <a:off x="6601957" y="3274142"/>
            <a:ext cx="1278084" cy="664082"/>
          </a:xfrm>
          <a:prstGeom prst="rightArrow">
            <a:avLst>
              <a:gd name="adj1" fmla="val 50000"/>
              <a:gd name="adj2" fmla="val 72847"/>
            </a:avLst>
          </a:prstGeom>
          <a:gradFill>
            <a:gsLst>
              <a:gs pos="0">
                <a:srgbClr val="00B0F0">
                  <a:alpha val="0"/>
                </a:srgbClr>
              </a:gs>
              <a:gs pos="100000">
                <a:srgbClr val="00B0F0"/>
              </a:gs>
            </a:gsLst>
            <a:lin ang="0" scaled="1"/>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nvGrpSpPr>
          <p:cNvPr id="203" name="Group 202">
            <a:extLst>
              <a:ext uri="{FF2B5EF4-FFF2-40B4-BE49-F238E27FC236}">
                <a16:creationId xmlns:a16="http://schemas.microsoft.com/office/drawing/2014/main" id="{DFDD0DEF-32A0-40BC-A443-04A67AE561A6}"/>
              </a:ext>
            </a:extLst>
          </p:cNvPr>
          <p:cNvGrpSpPr/>
          <p:nvPr/>
        </p:nvGrpSpPr>
        <p:grpSpPr>
          <a:xfrm>
            <a:off x="1880449" y="3459950"/>
            <a:ext cx="5324304" cy="1774560"/>
            <a:chOff x="1880449" y="3401335"/>
            <a:chExt cx="5324304" cy="1774560"/>
          </a:xfrm>
          <a:solidFill>
            <a:srgbClr val="00B0F0"/>
          </a:solidFill>
        </p:grpSpPr>
        <p:sp>
          <p:nvSpPr>
            <p:cNvPr id="204" name="Oval 203">
              <a:extLst>
                <a:ext uri="{FF2B5EF4-FFF2-40B4-BE49-F238E27FC236}">
                  <a16:creationId xmlns:a16="http://schemas.microsoft.com/office/drawing/2014/main" id="{C7219AB0-3A05-4D78-B2A5-29C41073B123}"/>
                </a:ext>
              </a:extLst>
            </p:cNvPr>
            <p:cNvSpPr/>
            <p:nvPr/>
          </p:nvSpPr>
          <p:spPr>
            <a:xfrm flipV="1">
              <a:off x="1880449" y="5049240"/>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05" name="Oval 204">
              <a:extLst>
                <a:ext uri="{FF2B5EF4-FFF2-40B4-BE49-F238E27FC236}">
                  <a16:creationId xmlns:a16="http://schemas.microsoft.com/office/drawing/2014/main" id="{0A417219-58C3-4759-9E11-6F16A6BA008F}"/>
                </a:ext>
              </a:extLst>
            </p:cNvPr>
            <p:cNvSpPr/>
            <p:nvPr/>
          </p:nvSpPr>
          <p:spPr>
            <a:xfrm flipV="1">
              <a:off x="1939742" y="5084455"/>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06" name="Oval 205">
              <a:extLst>
                <a:ext uri="{FF2B5EF4-FFF2-40B4-BE49-F238E27FC236}">
                  <a16:creationId xmlns:a16="http://schemas.microsoft.com/office/drawing/2014/main" id="{96A59DD0-70E1-4927-80D4-A6EBE45CB225}"/>
                </a:ext>
              </a:extLst>
            </p:cNvPr>
            <p:cNvSpPr/>
            <p:nvPr/>
          </p:nvSpPr>
          <p:spPr>
            <a:xfrm flipV="1">
              <a:off x="2191654" y="4858264"/>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07" name="Oval 206">
              <a:extLst>
                <a:ext uri="{FF2B5EF4-FFF2-40B4-BE49-F238E27FC236}">
                  <a16:creationId xmlns:a16="http://schemas.microsoft.com/office/drawing/2014/main" id="{AEFE7B83-25B6-4A0A-BD8E-9481AA4BA96F}"/>
                </a:ext>
              </a:extLst>
            </p:cNvPr>
            <p:cNvSpPr/>
            <p:nvPr/>
          </p:nvSpPr>
          <p:spPr>
            <a:xfrm flipV="1">
              <a:off x="2826414" y="4681574"/>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08" name="Oval 207">
              <a:extLst>
                <a:ext uri="{FF2B5EF4-FFF2-40B4-BE49-F238E27FC236}">
                  <a16:creationId xmlns:a16="http://schemas.microsoft.com/office/drawing/2014/main" id="{D959F629-BAEA-489B-9A4F-C4B1BD898979}"/>
                </a:ext>
              </a:extLst>
            </p:cNvPr>
            <p:cNvSpPr/>
            <p:nvPr/>
          </p:nvSpPr>
          <p:spPr>
            <a:xfrm flipV="1">
              <a:off x="3160621" y="4640322"/>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09" name="Oval 208">
              <a:extLst>
                <a:ext uri="{FF2B5EF4-FFF2-40B4-BE49-F238E27FC236}">
                  <a16:creationId xmlns:a16="http://schemas.microsoft.com/office/drawing/2014/main" id="{C50EA281-0D60-4344-ABED-E09C15389CD4}"/>
                </a:ext>
              </a:extLst>
            </p:cNvPr>
            <p:cNvSpPr/>
            <p:nvPr/>
          </p:nvSpPr>
          <p:spPr>
            <a:xfrm flipV="1">
              <a:off x="3645992" y="4462752"/>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10" name="Oval 209">
              <a:extLst>
                <a:ext uri="{FF2B5EF4-FFF2-40B4-BE49-F238E27FC236}">
                  <a16:creationId xmlns:a16="http://schemas.microsoft.com/office/drawing/2014/main" id="{E5ADB8DA-F16D-46D5-A868-31F98989B815}"/>
                </a:ext>
              </a:extLst>
            </p:cNvPr>
            <p:cNvSpPr/>
            <p:nvPr/>
          </p:nvSpPr>
          <p:spPr>
            <a:xfrm flipV="1">
              <a:off x="3932370" y="4299702"/>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11" name="Oval 210">
              <a:extLst>
                <a:ext uri="{FF2B5EF4-FFF2-40B4-BE49-F238E27FC236}">
                  <a16:creationId xmlns:a16="http://schemas.microsoft.com/office/drawing/2014/main" id="{851654E2-A4BE-4C73-826A-7CD16AC38067}"/>
                </a:ext>
              </a:extLst>
            </p:cNvPr>
            <p:cNvSpPr/>
            <p:nvPr/>
          </p:nvSpPr>
          <p:spPr>
            <a:xfrm flipV="1">
              <a:off x="4023963" y="4384548"/>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12" name="Oval 211">
              <a:extLst>
                <a:ext uri="{FF2B5EF4-FFF2-40B4-BE49-F238E27FC236}">
                  <a16:creationId xmlns:a16="http://schemas.microsoft.com/office/drawing/2014/main" id="{52C0C22F-1D21-4BAD-91FB-B0876E3F5F59}"/>
                </a:ext>
              </a:extLst>
            </p:cNvPr>
            <p:cNvSpPr/>
            <p:nvPr/>
          </p:nvSpPr>
          <p:spPr>
            <a:xfrm flipV="1">
              <a:off x="4165601" y="4321718"/>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13" name="Oval 212">
              <a:extLst>
                <a:ext uri="{FF2B5EF4-FFF2-40B4-BE49-F238E27FC236}">
                  <a16:creationId xmlns:a16="http://schemas.microsoft.com/office/drawing/2014/main" id="{CC59B82A-452C-46F7-8429-11581C745E26}"/>
                </a:ext>
              </a:extLst>
            </p:cNvPr>
            <p:cNvSpPr/>
            <p:nvPr/>
          </p:nvSpPr>
          <p:spPr>
            <a:xfrm flipV="1">
              <a:off x="4386270" y="4191724"/>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14" name="Oval 213">
              <a:extLst>
                <a:ext uri="{FF2B5EF4-FFF2-40B4-BE49-F238E27FC236}">
                  <a16:creationId xmlns:a16="http://schemas.microsoft.com/office/drawing/2014/main" id="{D6BC27D3-6A6C-4720-826C-42B4318B863C}"/>
                </a:ext>
              </a:extLst>
            </p:cNvPr>
            <p:cNvSpPr/>
            <p:nvPr/>
          </p:nvSpPr>
          <p:spPr>
            <a:xfrm flipV="1">
              <a:off x="4420994" y="4230426"/>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15" name="Oval 214">
              <a:extLst>
                <a:ext uri="{FF2B5EF4-FFF2-40B4-BE49-F238E27FC236}">
                  <a16:creationId xmlns:a16="http://schemas.microsoft.com/office/drawing/2014/main" id="{7922CD01-60C4-4086-AFA1-273CD35194D3}"/>
                </a:ext>
              </a:extLst>
            </p:cNvPr>
            <p:cNvSpPr/>
            <p:nvPr/>
          </p:nvSpPr>
          <p:spPr>
            <a:xfrm flipV="1">
              <a:off x="4509053" y="4299702"/>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16" name="Oval 215">
              <a:extLst>
                <a:ext uri="{FF2B5EF4-FFF2-40B4-BE49-F238E27FC236}">
                  <a16:creationId xmlns:a16="http://schemas.microsoft.com/office/drawing/2014/main" id="{E28027A3-6FAE-41E5-B453-034EBCBFECF6}"/>
                </a:ext>
              </a:extLst>
            </p:cNvPr>
            <p:cNvSpPr/>
            <p:nvPr/>
          </p:nvSpPr>
          <p:spPr>
            <a:xfrm flipV="1">
              <a:off x="4506419" y="4197084"/>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17" name="Oval 216">
              <a:extLst>
                <a:ext uri="{FF2B5EF4-FFF2-40B4-BE49-F238E27FC236}">
                  <a16:creationId xmlns:a16="http://schemas.microsoft.com/office/drawing/2014/main" id="{CDB85016-9297-4AD9-B3CF-C6F7A081D5A3}"/>
                </a:ext>
              </a:extLst>
            </p:cNvPr>
            <p:cNvSpPr/>
            <p:nvPr/>
          </p:nvSpPr>
          <p:spPr>
            <a:xfrm flipV="1">
              <a:off x="4437152" y="4114727"/>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18" name="Oval 217">
              <a:extLst>
                <a:ext uri="{FF2B5EF4-FFF2-40B4-BE49-F238E27FC236}">
                  <a16:creationId xmlns:a16="http://schemas.microsoft.com/office/drawing/2014/main" id="{039ABAF1-5189-487A-BB08-746AF60194B0}"/>
                </a:ext>
              </a:extLst>
            </p:cNvPr>
            <p:cNvSpPr/>
            <p:nvPr/>
          </p:nvSpPr>
          <p:spPr>
            <a:xfrm flipV="1">
              <a:off x="4664862" y="4041785"/>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19" name="Oval 218">
              <a:extLst>
                <a:ext uri="{FF2B5EF4-FFF2-40B4-BE49-F238E27FC236}">
                  <a16:creationId xmlns:a16="http://schemas.microsoft.com/office/drawing/2014/main" id="{0E6A85F6-D66F-4EA5-A327-2C795460B320}"/>
                </a:ext>
              </a:extLst>
            </p:cNvPr>
            <p:cNvSpPr/>
            <p:nvPr/>
          </p:nvSpPr>
          <p:spPr>
            <a:xfrm flipV="1">
              <a:off x="4793382" y="4139454"/>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20" name="Oval 219">
              <a:extLst>
                <a:ext uri="{FF2B5EF4-FFF2-40B4-BE49-F238E27FC236}">
                  <a16:creationId xmlns:a16="http://schemas.microsoft.com/office/drawing/2014/main" id="{43C6E4F3-CFDB-4538-A550-F34F4999B9FC}"/>
                </a:ext>
              </a:extLst>
            </p:cNvPr>
            <p:cNvSpPr/>
            <p:nvPr/>
          </p:nvSpPr>
          <p:spPr>
            <a:xfrm flipV="1">
              <a:off x="4873010" y="4143491"/>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21" name="Oval 220">
              <a:extLst>
                <a:ext uri="{FF2B5EF4-FFF2-40B4-BE49-F238E27FC236}">
                  <a16:creationId xmlns:a16="http://schemas.microsoft.com/office/drawing/2014/main" id="{F52717AF-7AB6-4321-B901-DB0B77EB7AD6}"/>
                </a:ext>
              </a:extLst>
            </p:cNvPr>
            <p:cNvSpPr/>
            <p:nvPr/>
          </p:nvSpPr>
          <p:spPr>
            <a:xfrm flipV="1">
              <a:off x="4827890" y="3996139"/>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22" name="Oval 221">
              <a:extLst>
                <a:ext uri="{FF2B5EF4-FFF2-40B4-BE49-F238E27FC236}">
                  <a16:creationId xmlns:a16="http://schemas.microsoft.com/office/drawing/2014/main" id="{34897EAE-988E-40BA-95B7-240ADE6CFA73}"/>
                </a:ext>
              </a:extLst>
            </p:cNvPr>
            <p:cNvSpPr/>
            <p:nvPr/>
          </p:nvSpPr>
          <p:spPr>
            <a:xfrm flipV="1">
              <a:off x="4869242" y="3991673"/>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23" name="Oval 222">
              <a:extLst>
                <a:ext uri="{FF2B5EF4-FFF2-40B4-BE49-F238E27FC236}">
                  <a16:creationId xmlns:a16="http://schemas.microsoft.com/office/drawing/2014/main" id="{AA26FE37-C6E5-446F-88D9-1D4B306ACB21}"/>
                </a:ext>
              </a:extLst>
            </p:cNvPr>
            <p:cNvSpPr/>
            <p:nvPr/>
          </p:nvSpPr>
          <p:spPr>
            <a:xfrm flipV="1">
              <a:off x="4751574" y="3912839"/>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24" name="Oval 223">
              <a:extLst>
                <a:ext uri="{FF2B5EF4-FFF2-40B4-BE49-F238E27FC236}">
                  <a16:creationId xmlns:a16="http://schemas.microsoft.com/office/drawing/2014/main" id="{3BA355F2-42C5-4813-AAA0-B69159BB5BAF}"/>
                </a:ext>
              </a:extLst>
            </p:cNvPr>
            <p:cNvSpPr/>
            <p:nvPr/>
          </p:nvSpPr>
          <p:spPr>
            <a:xfrm flipV="1">
              <a:off x="4678704" y="3930341"/>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25" name="Oval 224">
              <a:extLst>
                <a:ext uri="{FF2B5EF4-FFF2-40B4-BE49-F238E27FC236}">
                  <a16:creationId xmlns:a16="http://schemas.microsoft.com/office/drawing/2014/main" id="{C784C6F8-0E25-4364-AD63-93066ADF1B8F}"/>
                </a:ext>
              </a:extLst>
            </p:cNvPr>
            <p:cNvSpPr/>
            <p:nvPr/>
          </p:nvSpPr>
          <p:spPr>
            <a:xfrm flipV="1">
              <a:off x="4479389" y="3991673"/>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26" name="Oval 225">
              <a:extLst>
                <a:ext uri="{FF2B5EF4-FFF2-40B4-BE49-F238E27FC236}">
                  <a16:creationId xmlns:a16="http://schemas.microsoft.com/office/drawing/2014/main" id="{A1258ABD-A9F7-4A96-BA80-0F0167C6C8D1}"/>
                </a:ext>
              </a:extLst>
            </p:cNvPr>
            <p:cNvSpPr/>
            <p:nvPr/>
          </p:nvSpPr>
          <p:spPr>
            <a:xfrm flipV="1">
              <a:off x="4924516" y="3819067"/>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27" name="Oval 226">
              <a:extLst>
                <a:ext uri="{FF2B5EF4-FFF2-40B4-BE49-F238E27FC236}">
                  <a16:creationId xmlns:a16="http://schemas.microsoft.com/office/drawing/2014/main" id="{CD70FF48-31DE-4F25-A2FB-46AE7D489989}"/>
                </a:ext>
              </a:extLst>
            </p:cNvPr>
            <p:cNvSpPr/>
            <p:nvPr/>
          </p:nvSpPr>
          <p:spPr>
            <a:xfrm flipV="1">
              <a:off x="4996310" y="3802057"/>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28" name="Oval 227">
              <a:extLst>
                <a:ext uri="{FF2B5EF4-FFF2-40B4-BE49-F238E27FC236}">
                  <a16:creationId xmlns:a16="http://schemas.microsoft.com/office/drawing/2014/main" id="{872A0459-534D-45E1-B94B-3F81C1DDFD27}"/>
                </a:ext>
              </a:extLst>
            </p:cNvPr>
            <p:cNvSpPr/>
            <p:nvPr/>
          </p:nvSpPr>
          <p:spPr>
            <a:xfrm flipV="1">
              <a:off x="4975547" y="3943006"/>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29" name="Oval 228">
              <a:extLst>
                <a:ext uri="{FF2B5EF4-FFF2-40B4-BE49-F238E27FC236}">
                  <a16:creationId xmlns:a16="http://schemas.microsoft.com/office/drawing/2014/main" id="{DC8848EB-869A-4034-AF96-522A9E37A6F8}"/>
                </a:ext>
              </a:extLst>
            </p:cNvPr>
            <p:cNvSpPr/>
            <p:nvPr/>
          </p:nvSpPr>
          <p:spPr>
            <a:xfrm flipV="1">
              <a:off x="5028117" y="3916738"/>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30" name="Oval 229">
              <a:extLst>
                <a:ext uri="{FF2B5EF4-FFF2-40B4-BE49-F238E27FC236}">
                  <a16:creationId xmlns:a16="http://schemas.microsoft.com/office/drawing/2014/main" id="{9770EBB4-3967-4AD9-A5CE-1FCCEBB67E26}"/>
                </a:ext>
              </a:extLst>
            </p:cNvPr>
            <p:cNvSpPr/>
            <p:nvPr/>
          </p:nvSpPr>
          <p:spPr>
            <a:xfrm flipV="1">
              <a:off x="5016624" y="3972495"/>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31" name="Oval 230">
              <a:extLst>
                <a:ext uri="{FF2B5EF4-FFF2-40B4-BE49-F238E27FC236}">
                  <a16:creationId xmlns:a16="http://schemas.microsoft.com/office/drawing/2014/main" id="{D0EB65CE-2033-44F3-9B28-05F9948C0F31}"/>
                </a:ext>
              </a:extLst>
            </p:cNvPr>
            <p:cNvSpPr/>
            <p:nvPr/>
          </p:nvSpPr>
          <p:spPr>
            <a:xfrm flipV="1">
              <a:off x="5203045" y="3915533"/>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32" name="Oval 231">
              <a:extLst>
                <a:ext uri="{FF2B5EF4-FFF2-40B4-BE49-F238E27FC236}">
                  <a16:creationId xmlns:a16="http://schemas.microsoft.com/office/drawing/2014/main" id="{3E970280-5C37-4601-91ED-2F884B74937A}"/>
                </a:ext>
              </a:extLst>
            </p:cNvPr>
            <p:cNvSpPr/>
            <p:nvPr/>
          </p:nvSpPr>
          <p:spPr>
            <a:xfrm flipV="1">
              <a:off x="5178202" y="3827744"/>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33" name="Oval 232">
              <a:extLst>
                <a:ext uri="{FF2B5EF4-FFF2-40B4-BE49-F238E27FC236}">
                  <a16:creationId xmlns:a16="http://schemas.microsoft.com/office/drawing/2014/main" id="{328F2BA7-AC0A-485D-B011-7200CA91D58B}"/>
                </a:ext>
              </a:extLst>
            </p:cNvPr>
            <p:cNvSpPr/>
            <p:nvPr/>
          </p:nvSpPr>
          <p:spPr>
            <a:xfrm flipV="1">
              <a:off x="5241435" y="3832448"/>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34" name="Oval 233">
              <a:extLst>
                <a:ext uri="{FF2B5EF4-FFF2-40B4-BE49-F238E27FC236}">
                  <a16:creationId xmlns:a16="http://schemas.microsoft.com/office/drawing/2014/main" id="{D2D29F18-E090-4703-B7EC-F46E9947A59B}"/>
                </a:ext>
              </a:extLst>
            </p:cNvPr>
            <p:cNvSpPr/>
            <p:nvPr/>
          </p:nvSpPr>
          <p:spPr>
            <a:xfrm flipV="1">
              <a:off x="5337203" y="3746776"/>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35" name="Oval 234">
              <a:extLst>
                <a:ext uri="{FF2B5EF4-FFF2-40B4-BE49-F238E27FC236}">
                  <a16:creationId xmlns:a16="http://schemas.microsoft.com/office/drawing/2014/main" id="{C39F456A-DC43-4C2D-848C-CBC563FF1104}"/>
                </a:ext>
              </a:extLst>
            </p:cNvPr>
            <p:cNvSpPr/>
            <p:nvPr/>
          </p:nvSpPr>
          <p:spPr>
            <a:xfrm flipV="1">
              <a:off x="5389807" y="3701128"/>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36" name="Oval 235">
              <a:extLst>
                <a:ext uri="{FF2B5EF4-FFF2-40B4-BE49-F238E27FC236}">
                  <a16:creationId xmlns:a16="http://schemas.microsoft.com/office/drawing/2014/main" id="{30280284-A9EF-4A7C-8A8B-67F495ED3585}"/>
                </a:ext>
              </a:extLst>
            </p:cNvPr>
            <p:cNvSpPr/>
            <p:nvPr/>
          </p:nvSpPr>
          <p:spPr>
            <a:xfrm flipV="1">
              <a:off x="5452862" y="3714245"/>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37" name="Oval 236">
              <a:extLst>
                <a:ext uri="{FF2B5EF4-FFF2-40B4-BE49-F238E27FC236}">
                  <a16:creationId xmlns:a16="http://schemas.microsoft.com/office/drawing/2014/main" id="{49A805A2-9801-49A7-BDF0-B26E86478CA3}"/>
                </a:ext>
              </a:extLst>
            </p:cNvPr>
            <p:cNvSpPr/>
            <p:nvPr/>
          </p:nvSpPr>
          <p:spPr>
            <a:xfrm flipV="1">
              <a:off x="5521076" y="3737478"/>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38" name="Oval 237">
              <a:extLst>
                <a:ext uri="{FF2B5EF4-FFF2-40B4-BE49-F238E27FC236}">
                  <a16:creationId xmlns:a16="http://schemas.microsoft.com/office/drawing/2014/main" id="{AC00BF4C-14F1-42D7-A462-93E0AF028CB4}"/>
                </a:ext>
              </a:extLst>
            </p:cNvPr>
            <p:cNvSpPr/>
            <p:nvPr/>
          </p:nvSpPr>
          <p:spPr>
            <a:xfrm flipV="1">
              <a:off x="5458776" y="3562813"/>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39" name="Oval 238">
              <a:extLst>
                <a:ext uri="{FF2B5EF4-FFF2-40B4-BE49-F238E27FC236}">
                  <a16:creationId xmlns:a16="http://schemas.microsoft.com/office/drawing/2014/main" id="{83ABD89E-0943-4FE0-B36C-E2F95F9F649D}"/>
                </a:ext>
              </a:extLst>
            </p:cNvPr>
            <p:cNvSpPr/>
            <p:nvPr/>
          </p:nvSpPr>
          <p:spPr>
            <a:xfrm flipV="1">
              <a:off x="5524282" y="3626912"/>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40" name="Oval 239">
              <a:extLst>
                <a:ext uri="{FF2B5EF4-FFF2-40B4-BE49-F238E27FC236}">
                  <a16:creationId xmlns:a16="http://schemas.microsoft.com/office/drawing/2014/main" id="{DD86AEA9-4000-45A8-88E3-54884EE7A93C}"/>
                </a:ext>
              </a:extLst>
            </p:cNvPr>
            <p:cNvSpPr/>
            <p:nvPr/>
          </p:nvSpPr>
          <p:spPr>
            <a:xfrm flipV="1">
              <a:off x="5601058" y="3548689"/>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41" name="Oval 240">
              <a:extLst>
                <a:ext uri="{FF2B5EF4-FFF2-40B4-BE49-F238E27FC236}">
                  <a16:creationId xmlns:a16="http://schemas.microsoft.com/office/drawing/2014/main" id="{B5EEC3ED-B30C-4E1C-A824-499927BB3B06}"/>
                </a:ext>
              </a:extLst>
            </p:cNvPr>
            <p:cNvSpPr/>
            <p:nvPr/>
          </p:nvSpPr>
          <p:spPr>
            <a:xfrm flipV="1">
              <a:off x="5648921" y="3585674"/>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42" name="Oval 241">
              <a:extLst>
                <a:ext uri="{FF2B5EF4-FFF2-40B4-BE49-F238E27FC236}">
                  <a16:creationId xmlns:a16="http://schemas.microsoft.com/office/drawing/2014/main" id="{62D2E0FF-324C-40E1-89D0-7E22E337191A}"/>
                </a:ext>
              </a:extLst>
            </p:cNvPr>
            <p:cNvSpPr/>
            <p:nvPr/>
          </p:nvSpPr>
          <p:spPr>
            <a:xfrm flipV="1">
              <a:off x="5741544" y="3594334"/>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43" name="Oval 242">
              <a:extLst>
                <a:ext uri="{FF2B5EF4-FFF2-40B4-BE49-F238E27FC236}">
                  <a16:creationId xmlns:a16="http://schemas.microsoft.com/office/drawing/2014/main" id="{D08E0C2C-8656-4599-8285-EE440A6B9F7F}"/>
                </a:ext>
              </a:extLst>
            </p:cNvPr>
            <p:cNvSpPr/>
            <p:nvPr/>
          </p:nvSpPr>
          <p:spPr>
            <a:xfrm flipV="1">
              <a:off x="5729152" y="3545161"/>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44" name="Oval 243">
              <a:extLst>
                <a:ext uri="{FF2B5EF4-FFF2-40B4-BE49-F238E27FC236}">
                  <a16:creationId xmlns:a16="http://schemas.microsoft.com/office/drawing/2014/main" id="{4BDDFA47-0E9F-4DC6-89B8-D9CE135FB2E1}"/>
                </a:ext>
              </a:extLst>
            </p:cNvPr>
            <p:cNvSpPr/>
            <p:nvPr/>
          </p:nvSpPr>
          <p:spPr>
            <a:xfrm flipV="1">
              <a:off x="5704571" y="3622936"/>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45" name="Oval 244">
              <a:extLst>
                <a:ext uri="{FF2B5EF4-FFF2-40B4-BE49-F238E27FC236}">
                  <a16:creationId xmlns:a16="http://schemas.microsoft.com/office/drawing/2014/main" id="{78CD3F1C-E614-4D57-BE6C-BE34BB731C4A}"/>
                </a:ext>
              </a:extLst>
            </p:cNvPr>
            <p:cNvSpPr/>
            <p:nvPr/>
          </p:nvSpPr>
          <p:spPr>
            <a:xfrm flipV="1">
              <a:off x="5658755" y="3687701"/>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46" name="Oval 245">
              <a:extLst>
                <a:ext uri="{FF2B5EF4-FFF2-40B4-BE49-F238E27FC236}">
                  <a16:creationId xmlns:a16="http://schemas.microsoft.com/office/drawing/2014/main" id="{016B81A4-0B9C-45AB-8284-5B5C2D595855}"/>
                </a:ext>
              </a:extLst>
            </p:cNvPr>
            <p:cNvSpPr/>
            <p:nvPr/>
          </p:nvSpPr>
          <p:spPr>
            <a:xfrm flipV="1">
              <a:off x="5722163" y="3651987"/>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47" name="Oval 246">
              <a:extLst>
                <a:ext uri="{FF2B5EF4-FFF2-40B4-BE49-F238E27FC236}">
                  <a16:creationId xmlns:a16="http://schemas.microsoft.com/office/drawing/2014/main" id="{7CD6EAAE-4C20-4106-B709-578302F4A238}"/>
                </a:ext>
              </a:extLst>
            </p:cNvPr>
            <p:cNvSpPr/>
            <p:nvPr/>
          </p:nvSpPr>
          <p:spPr>
            <a:xfrm flipV="1">
              <a:off x="5889426" y="3569299"/>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48" name="Oval 247">
              <a:extLst>
                <a:ext uri="{FF2B5EF4-FFF2-40B4-BE49-F238E27FC236}">
                  <a16:creationId xmlns:a16="http://schemas.microsoft.com/office/drawing/2014/main" id="{896CDD01-8779-4492-BE24-2023C29A3398}"/>
                </a:ext>
              </a:extLst>
            </p:cNvPr>
            <p:cNvSpPr/>
            <p:nvPr/>
          </p:nvSpPr>
          <p:spPr>
            <a:xfrm flipV="1">
              <a:off x="5893705" y="3508005"/>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49" name="Oval 248">
              <a:extLst>
                <a:ext uri="{FF2B5EF4-FFF2-40B4-BE49-F238E27FC236}">
                  <a16:creationId xmlns:a16="http://schemas.microsoft.com/office/drawing/2014/main" id="{F7F9CDD0-81FF-4AF3-AD06-C4248D960196}"/>
                </a:ext>
              </a:extLst>
            </p:cNvPr>
            <p:cNvSpPr/>
            <p:nvPr/>
          </p:nvSpPr>
          <p:spPr>
            <a:xfrm flipV="1">
              <a:off x="5904430" y="3450381"/>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50" name="Oval 249">
              <a:extLst>
                <a:ext uri="{FF2B5EF4-FFF2-40B4-BE49-F238E27FC236}">
                  <a16:creationId xmlns:a16="http://schemas.microsoft.com/office/drawing/2014/main" id="{C543D3DB-5340-4601-BE0F-2C03CE9F98EF}"/>
                </a:ext>
              </a:extLst>
            </p:cNvPr>
            <p:cNvSpPr/>
            <p:nvPr/>
          </p:nvSpPr>
          <p:spPr>
            <a:xfrm flipV="1">
              <a:off x="6000588" y="3470740"/>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51" name="Oval 250">
              <a:extLst>
                <a:ext uri="{FF2B5EF4-FFF2-40B4-BE49-F238E27FC236}">
                  <a16:creationId xmlns:a16="http://schemas.microsoft.com/office/drawing/2014/main" id="{D4E2FEC0-397B-47F8-926B-B8C241904110}"/>
                </a:ext>
              </a:extLst>
            </p:cNvPr>
            <p:cNvSpPr/>
            <p:nvPr/>
          </p:nvSpPr>
          <p:spPr>
            <a:xfrm flipV="1">
              <a:off x="6029422" y="3496029"/>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52" name="Oval 251">
              <a:extLst>
                <a:ext uri="{FF2B5EF4-FFF2-40B4-BE49-F238E27FC236}">
                  <a16:creationId xmlns:a16="http://schemas.microsoft.com/office/drawing/2014/main" id="{AEC3A4A0-A4E1-4F35-B083-A83C2C39F901}"/>
                </a:ext>
              </a:extLst>
            </p:cNvPr>
            <p:cNvSpPr/>
            <p:nvPr/>
          </p:nvSpPr>
          <p:spPr>
            <a:xfrm flipV="1">
              <a:off x="6032934" y="3541675"/>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53" name="Oval 252">
              <a:extLst>
                <a:ext uri="{FF2B5EF4-FFF2-40B4-BE49-F238E27FC236}">
                  <a16:creationId xmlns:a16="http://schemas.microsoft.com/office/drawing/2014/main" id="{D6808E54-ACF9-472E-BE01-1580A5482E30}"/>
                </a:ext>
              </a:extLst>
            </p:cNvPr>
            <p:cNvSpPr/>
            <p:nvPr/>
          </p:nvSpPr>
          <p:spPr>
            <a:xfrm flipV="1">
              <a:off x="6032934" y="3651996"/>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54" name="Oval 253">
              <a:extLst>
                <a:ext uri="{FF2B5EF4-FFF2-40B4-BE49-F238E27FC236}">
                  <a16:creationId xmlns:a16="http://schemas.microsoft.com/office/drawing/2014/main" id="{642A4EF9-660F-4ED3-993E-8B273EA613A9}"/>
                </a:ext>
              </a:extLst>
            </p:cNvPr>
            <p:cNvSpPr/>
            <p:nvPr/>
          </p:nvSpPr>
          <p:spPr>
            <a:xfrm flipV="1">
              <a:off x="6168092" y="3524326"/>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55" name="Oval 254">
              <a:extLst>
                <a:ext uri="{FF2B5EF4-FFF2-40B4-BE49-F238E27FC236}">
                  <a16:creationId xmlns:a16="http://schemas.microsoft.com/office/drawing/2014/main" id="{8F861F06-E508-4E4C-8233-838DE54E06F4}"/>
                </a:ext>
              </a:extLst>
            </p:cNvPr>
            <p:cNvSpPr/>
            <p:nvPr/>
          </p:nvSpPr>
          <p:spPr>
            <a:xfrm flipV="1">
              <a:off x="6142561" y="3450381"/>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56" name="Oval 255">
              <a:extLst>
                <a:ext uri="{FF2B5EF4-FFF2-40B4-BE49-F238E27FC236}">
                  <a16:creationId xmlns:a16="http://schemas.microsoft.com/office/drawing/2014/main" id="{A3786CA6-1AB3-4AB6-98B1-959B0E21623F}"/>
                </a:ext>
              </a:extLst>
            </p:cNvPr>
            <p:cNvSpPr/>
            <p:nvPr/>
          </p:nvSpPr>
          <p:spPr>
            <a:xfrm flipV="1">
              <a:off x="6246092" y="3401335"/>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57" name="Oval 256">
              <a:extLst>
                <a:ext uri="{FF2B5EF4-FFF2-40B4-BE49-F238E27FC236}">
                  <a16:creationId xmlns:a16="http://schemas.microsoft.com/office/drawing/2014/main" id="{343029D9-9EDB-4E2A-9C68-0E2747DA18E8}"/>
                </a:ext>
              </a:extLst>
            </p:cNvPr>
            <p:cNvSpPr/>
            <p:nvPr/>
          </p:nvSpPr>
          <p:spPr>
            <a:xfrm flipV="1">
              <a:off x="6278555" y="3614944"/>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58" name="Oval 257">
              <a:extLst>
                <a:ext uri="{FF2B5EF4-FFF2-40B4-BE49-F238E27FC236}">
                  <a16:creationId xmlns:a16="http://schemas.microsoft.com/office/drawing/2014/main" id="{9FB4EE11-B190-4CB4-8EEF-F7B44E7C723B}"/>
                </a:ext>
              </a:extLst>
            </p:cNvPr>
            <p:cNvSpPr/>
            <p:nvPr/>
          </p:nvSpPr>
          <p:spPr>
            <a:xfrm flipV="1">
              <a:off x="6303053" y="3553562"/>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59" name="Oval 258">
              <a:extLst>
                <a:ext uri="{FF2B5EF4-FFF2-40B4-BE49-F238E27FC236}">
                  <a16:creationId xmlns:a16="http://schemas.microsoft.com/office/drawing/2014/main" id="{EED61BB3-32DD-4752-BD6F-097836B3FBEB}"/>
                </a:ext>
              </a:extLst>
            </p:cNvPr>
            <p:cNvSpPr/>
            <p:nvPr/>
          </p:nvSpPr>
          <p:spPr>
            <a:xfrm flipV="1">
              <a:off x="6336924" y="3475556"/>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60" name="Oval 259">
              <a:extLst>
                <a:ext uri="{FF2B5EF4-FFF2-40B4-BE49-F238E27FC236}">
                  <a16:creationId xmlns:a16="http://schemas.microsoft.com/office/drawing/2014/main" id="{CA88A53A-4D95-4A5A-98F7-F03A107F48B4}"/>
                </a:ext>
              </a:extLst>
            </p:cNvPr>
            <p:cNvSpPr/>
            <p:nvPr/>
          </p:nvSpPr>
          <p:spPr>
            <a:xfrm flipV="1">
              <a:off x="6229570" y="3520679"/>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61" name="Oval 260">
              <a:extLst>
                <a:ext uri="{FF2B5EF4-FFF2-40B4-BE49-F238E27FC236}">
                  <a16:creationId xmlns:a16="http://schemas.microsoft.com/office/drawing/2014/main" id="{A4578ADB-6FCB-4DDD-85BF-2DF48F2FB35D}"/>
                </a:ext>
              </a:extLst>
            </p:cNvPr>
            <p:cNvSpPr/>
            <p:nvPr/>
          </p:nvSpPr>
          <p:spPr>
            <a:xfrm flipV="1">
              <a:off x="6274128" y="3471328"/>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62" name="Oval 261">
              <a:extLst>
                <a:ext uri="{FF2B5EF4-FFF2-40B4-BE49-F238E27FC236}">
                  <a16:creationId xmlns:a16="http://schemas.microsoft.com/office/drawing/2014/main" id="{6F28A6A1-9217-4FF2-9A80-9CC09F9A60AA}"/>
                </a:ext>
              </a:extLst>
            </p:cNvPr>
            <p:cNvSpPr/>
            <p:nvPr/>
          </p:nvSpPr>
          <p:spPr>
            <a:xfrm flipV="1">
              <a:off x="6212651" y="3471328"/>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63" name="Oval 262">
              <a:extLst>
                <a:ext uri="{FF2B5EF4-FFF2-40B4-BE49-F238E27FC236}">
                  <a16:creationId xmlns:a16="http://schemas.microsoft.com/office/drawing/2014/main" id="{312F8931-292F-4DB8-86A4-51935EAE02C3}"/>
                </a:ext>
              </a:extLst>
            </p:cNvPr>
            <p:cNvSpPr/>
            <p:nvPr/>
          </p:nvSpPr>
          <p:spPr>
            <a:xfrm flipV="1">
              <a:off x="6253806" y="3557924"/>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64" name="Oval 263">
              <a:extLst>
                <a:ext uri="{FF2B5EF4-FFF2-40B4-BE49-F238E27FC236}">
                  <a16:creationId xmlns:a16="http://schemas.microsoft.com/office/drawing/2014/main" id="{5C0DC491-7D6E-4577-9084-715432FEBB29}"/>
                </a:ext>
              </a:extLst>
            </p:cNvPr>
            <p:cNvSpPr/>
            <p:nvPr/>
          </p:nvSpPr>
          <p:spPr>
            <a:xfrm flipV="1">
              <a:off x="6433523" y="3520679"/>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65" name="Oval 264">
              <a:extLst>
                <a:ext uri="{FF2B5EF4-FFF2-40B4-BE49-F238E27FC236}">
                  <a16:creationId xmlns:a16="http://schemas.microsoft.com/office/drawing/2014/main" id="{911F169D-2FD8-4255-9128-F6D4C35E5B1E}"/>
                </a:ext>
              </a:extLst>
            </p:cNvPr>
            <p:cNvSpPr/>
            <p:nvPr/>
          </p:nvSpPr>
          <p:spPr>
            <a:xfrm flipV="1">
              <a:off x="6437424" y="3462491"/>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66" name="Oval 265">
              <a:extLst>
                <a:ext uri="{FF2B5EF4-FFF2-40B4-BE49-F238E27FC236}">
                  <a16:creationId xmlns:a16="http://schemas.microsoft.com/office/drawing/2014/main" id="{F5885C03-F60A-43F9-9F0E-3AC5BBF384E7}"/>
                </a:ext>
              </a:extLst>
            </p:cNvPr>
            <p:cNvSpPr/>
            <p:nvPr/>
          </p:nvSpPr>
          <p:spPr>
            <a:xfrm flipV="1">
              <a:off x="6504882" y="3467847"/>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67" name="Oval 266">
              <a:extLst>
                <a:ext uri="{FF2B5EF4-FFF2-40B4-BE49-F238E27FC236}">
                  <a16:creationId xmlns:a16="http://schemas.microsoft.com/office/drawing/2014/main" id="{3A0708F6-EA31-40BA-8241-3D54853CFA11}"/>
                </a:ext>
              </a:extLst>
            </p:cNvPr>
            <p:cNvSpPr/>
            <p:nvPr/>
          </p:nvSpPr>
          <p:spPr>
            <a:xfrm flipV="1">
              <a:off x="6550906" y="3533128"/>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68" name="Oval 267">
              <a:extLst>
                <a:ext uri="{FF2B5EF4-FFF2-40B4-BE49-F238E27FC236}">
                  <a16:creationId xmlns:a16="http://schemas.microsoft.com/office/drawing/2014/main" id="{555AA4F6-6707-45C2-AF57-4980459C7249}"/>
                </a:ext>
              </a:extLst>
            </p:cNvPr>
            <p:cNvSpPr/>
            <p:nvPr/>
          </p:nvSpPr>
          <p:spPr>
            <a:xfrm flipV="1">
              <a:off x="6671436" y="3458881"/>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69" name="Oval 268">
              <a:extLst>
                <a:ext uri="{FF2B5EF4-FFF2-40B4-BE49-F238E27FC236}">
                  <a16:creationId xmlns:a16="http://schemas.microsoft.com/office/drawing/2014/main" id="{5721A9CC-CABF-4919-9B12-3214F9BA00E6}"/>
                </a:ext>
              </a:extLst>
            </p:cNvPr>
            <p:cNvSpPr/>
            <p:nvPr/>
          </p:nvSpPr>
          <p:spPr>
            <a:xfrm flipV="1">
              <a:off x="6681749" y="3525136"/>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70" name="Oval 269">
              <a:extLst>
                <a:ext uri="{FF2B5EF4-FFF2-40B4-BE49-F238E27FC236}">
                  <a16:creationId xmlns:a16="http://schemas.microsoft.com/office/drawing/2014/main" id="{C523273A-6897-4C19-B071-8E3A4000975A}"/>
                </a:ext>
              </a:extLst>
            </p:cNvPr>
            <p:cNvSpPr/>
            <p:nvPr/>
          </p:nvSpPr>
          <p:spPr>
            <a:xfrm flipV="1">
              <a:off x="6941294" y="3660591"/>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71" name="Oval 270">
              <a:extLst>
                <a:ext uri="{FF2B5EF4-FFF2-40B4-BE49-F238E27FC236}">
                  <a16:creationId xmlns:a16="http://schemas.microsoft.com/office/drawing/2014/main" id="{4CAE5F32-275C-4528-A1F2-E3DF0A848893}"/>
                </a:ext>
              </a:extLst>
            </p:cNvPr>
            <p:cNvSpPr/>
            <p:nvPr/>
          </p:nvSpPr>
          <p:spPr>
            <a:xfrm flipV="1">
              <a:off x="7113337" y="3528858"/>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72" name="Oval 271">
              <a:extLst>
                <a:ext uri="{FF2B5EF4-FFF2-40B4-BE49-F238E27FC236}">
                  <a16:creationId xmlns:a16="http://schemas.microsoft.com/office/drawing/2014/main" id="{80051E53-8B9C-4CA0-9D60-3F4496D5336E}"/>
                </a:ext>
              </a:extLst>
            </p:cNvPr>
            <p:cNvSpPr/>
            <p:nvPr/>
          </p:nvSpPr>
          <p:spPr>
            <a:xfrm flipV="1">
              <a:off x="7099649" y="3479935"/>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73" name="Oval 272">
              <a:extLst>
                <a:ext uri="{FF2B5EF4-FFF2-40B4-BE49-F238E27FC236}">
                  <a16:creationId xmlns:a16="http://schemas.microsoft.com/office/drawing/2014/main" id="{D8C24A0E-1809-4D5A-B973-C88E30ED1D51}"/>
                </a:ext>
              </a:extLst>
            </p:cNvPr>
            <p:cNvSpPr/>
            <p:nvPr/>
          </p:nvSpPr>
          <p:spPr>
            <a:xfrm flipV="1">
              <a:off x="7076035" y="3442738"/>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74" name="Oval 273">
              <a:extLst>
                <a:ext uri="{FF2B5EF4-FFF2-40B4-BE49-F238E27FC236}">
                  <a16:creationId xmlns:a16="http://schemas.microsoft.com/office/drawing/2014/main" id="{FFCDA4EE-5F0B-4FBD-AB3C-810EE7FFB107}"/>
                </a:ext>
              </a:extLst>
            </p:cNvPr>
            <p:cNvSpPr/>
            <p:nvPr/>
          </p:nvSpPr>
          <p:spPr>
            <a:xfrm flipV="1">
              <a:off x="7031731" y="3496306"/>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75" name="Oval 274">
              <a:extLst>
                <a:ext uri="{FF2B5EF4-FFF2-40B4-BE49-F238E27FC236}">
                  <a16:creationId xmlns:a16="http://schemas.microsoft.com/office/drawing/2014/main" id="{1F70563D-BC0A-4D5E-8054-0D7FF88FA436}"/>
                </a:ext>
              </a:extLst>
            </p:cNvPr>
            <p:cNvSpPr/>
            <p:nvPr/>
          </p:nvSpPr>
          <p:spPr>
            <a:xfrm flipV="1">
              <a:off x="6982496" y="3508810"/>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76" name="Oval 275">
              <a:extLst>
                <a:ext uri="{FF2B5EF4-FFF2-40B4-BE49-F238E27FC236}">
                  <a16:creationId xmlns:a16="http://schemas.microsoft.com/office/drawing/2014/main" id="{98098475-427D-4BF5-814F-CF4A77F4F9B3}"/>
                </a:ext>
              </a:extLst>
            </p:cNvPr>
            <p:cNvSpPr/>
            <p:nvPr/>
          </p:nvSpPr>
          <p:spPr>
            <a:xfrm flipV="1">
              <a:off x="6878686" y="3525139"/>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77" name="Oval 276">
              <a:extLst>
                <a:ext uri="{FF2B5EF4-FFF2-40B4-BE49-F238E27FC236}">
                  <a16:creationId xmlns:a16="http://schemas.microsoft.com/office/drawing/2014/main" id="{11FA69CD-009D-4E88-8EE3-80F92F081860}"/>
                </a:ext>
              </a:extLst>
            </p:cNvPr>
            <p:cNvSpPr/>
            <p:nvPr/>
          </p:nvSpPr>
          <p:spPr>
            <a:xfrm flipV="1">
              <a:off x="6854767" y="3446981"/>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78" name="Oval 277">
              <a:extLst>
                <a:ext uri="{FF2B5EF4-FFF2-40B4-BE49-F238E27FC236}">
                  <a16:creationId xmlns:a16="http://schemas.microsoft.com/office/drawing/2014/main" id="{4FA69C93-E632-44A5-B253-6F3F465B516A}"/>
                </a:ext>
              </a:extLst>
            </p:cNvPr>
            <p:cNvSpPr/>
            <p:nvPr/>
          </p:nvSpPr>
          <p:spPr>
            <a:xfrm flipV="1">
              <a:off x="6809424" y="3496306"/>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79" name="Oval 278">
              <a:extLst>
                <a:ext uri="{FF2B5EF4-FFF2-40B4-BE49-F238E27FC236}">
                  <a16:creationId xmlns:a16="http://schemas.microsoft.com/office/drawing/2014/main" id="{2CC8DCC1-0B09-41DD-A046-49B2DC9A17A1}"/>
                </a:ext>
              </a:extLst>
            </p:cNvPr>
            <p:cNvSpPr/>
            <p:nvPr/>
          </p:nvSpPr>
          <p:spPr>
            <a:xfrm flipV="1">
              <a:off x="6751239" y="3483210"/>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80" name="Oval 279">
              <a:extLst>
                <a:ext uri="{FF2B5EF4-FFF2-40B4-BE49-F238E27FC236}">
                  <a16:creationId xmlns:a16="http://schemas.microsoft.com/office/drawing/2014/main" id="{93331B25-C667-4ABA-98AF-67B96B7871EA}"/>
                </a:ext>
              </a:extLst>
            </p:cNvPr>
            <p:cNvSpPr/>
            <p:nvPr/>
          </p:nvSpPr>
          <p:spPr>
            <a:xfrm flipV="1">
              <a:off x="3590366" y="4463783"/>
              <a:ext cx="91416" cy="91440"/>
            </a:xfrm>
            <a:prstGeom prst="ellipse">
              <a:avLst/>
            </a:prstGeom>
            <a:grpFill/>
            <a:ln w="3175">
              <a:solidFill>
                <a:srgbClr val="15708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sp>
        <p:nvSpPr>
          <p:cNvPr id="281" name="Right Arrow 510">
            <a:extLst>
              <a:ext uri="{FF2B5EF4-FFF2-40B4-BE49-F238E27FC236}">
                <a16:creationId xmlns:a16="http://schemas.microsoft.com/office/drawing/2014/main" id="{8803CF9F-C109-49B8-90D7-2CA2908A8E98}"/>
              </a:ext>
            </a:extLst>
          </p:cNvPr>
          <p:cNvSpPr/>
          <p:nvPr/>
        </p:nvSpPr>
        <p:spPr>
          <a:xfrm rot="20089260">
            <a:off x="6761037" y="1845412"/>
            <a:ext cx="1223818" cy="697566"/>
          </a:xfrm>
          <a:prstGeom prst="rightArrow">
            <a:avLst>
              <a:gd name="adj1" fmla="val 50000"/>
              <a:gd name="adj2" fmla="val 72847"/>
            </a:avLst>
          </a:prstGeom>
          <a:gradFill>
            <a:gsLst>
              <a:gs pos="0">
                <a:srgbClr val="FFC000">
                  <a:alpha val="0"/>
                </a:srgbClr>
              </a:gs>
              <a:gs pos="100000">
                <a:srgbClr val="FFC000"/>
              </a:gs>
            </a:gsLst>
            <a:lin ang="0" scaled="1"/>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nvGrpSpPr>
          <p:cNvPr id="282" name="Group 281">
            <a:extLst>
              <a:ext uri="{FF2B5EF4-FFF2-40B4-BE49-F238E27FC236}">
                <a16:creationId xmlns:a16="http://schemas.microsoft.com/office/drawing/2014/main" id="{C1307128-DE24-421D-9725-C1342AEBA090}"/>
              </a:ext>
            </a:extLst>
          </p:cNvPr>
          <p:cNvGrpSpPr/>
          <p:nvPr/>
        </p:nvGrpSpPr>
        <p:grpSpPr>
          <a:xfrm>
            <a:off x="1880450" y="2135567"/>
            <a:ext cx="5322340" cy="2890882"/>
            <a:chOff x="1880450" y="2135567"/>
            <a:chExt cx="5322340" cy="2890882"/>
          </a:xfrm>
        </p:grpSpPr>
        <p:sp>
          <p:nvSpPr>
            <p:cNvPr id="283" name="Oval 282">
              <a:extLst>
                <a:ext uri="{FF2B5EF4-FFF2-40B4-BE49-F238E27FC236}">
                  <a16:creationId xmlns:a16="http://schemas.microsoft.com/office/drawing/2014/main" id="{E7CC0D99-4A6A-45B7-9E43-29538C05A51C}"/>
                </a:ext>
              </a:extLst>
            </p:cNvPr>
            <p:cNvSpPr/>
            <p:nvPr/>
          </p:nvSpPr>
          <p:spPr>
            <a:xfrm flipV="1">
              <a:off x="1880450" y="4935009"/>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84" name="Oval 283">
              <a:extLst>
                <a:ext uri="{FF2B5EF4-FFF2-40B4-BE49-F238E27FC236}">
                  <a16:creationId xmlns:a16="http://schemas.microsoft.com/office/drawing/2014/main" id="{E3C5E816-B3B8-4178-988E-E1DE87D740F6}"/>
                </a:ext>
              </a:extLst>
            </p:cNvPr>
            <p:cNvSpPr/>
            <p:nvPr/>
          </p:nvSpPr>
          <p:spPr>
            <a:xfrm flipV="1">
              <a:off x="3921584" y="4153909"/>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85" name="Oval 284">
              <a:extLst>
                <a:ext uri="{FF2B5EF4-FFF2-40B4-BE49-F238E27FC236}">
                  <a16:creationId xmlns:a16="http://schemas.microsoft.com/office/drawing/2014/main" id="{58BD1C71-5F35-4DFD-BA20-3DC5E4C3E6CC}"/>
                </a:ext>
              </a:extLst>
            </p:cNvPr>
            <p:cNvSpPr/>
            <p:nvPr/>
          </p:nvSpPr>
          <p:spPr>
            <a:xfrm flipV="1">
              <a:off x="4285283" y="3882602"/>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86" name="Oval 285">
              <a:extLst>
                <a:ext uri="{FF2B5EF4-FFF2-40B4-BE49-F238E27FC236}">
                  <a16:creationId xmlns:a16="http://schemas.microsoft.com/office/drawing/2014/main" id="{1680B9FF-4256-42CF-9C92-04AEB8BA2254}"/>
                </a:ext>
              </a:extLst>
            </p:cNvPr>
            <p:cNvSpPr/>
            <p:nvPr/>
          </p:nvSpPr>
          <p:spPr>
            <a:xfrm flipV="1">
              <a:off x="1931457" y="4846061"/>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87" name="Oval 286">
              <a:extLst>
                <a:ext uri="{FF2B5EF4-FFF2-40B4-BE49-F238E27FC236}">
                  <a16:creationId xmlns:a16="http://schemas.microsoft.com/office/drawing/2014/main" id="{E83D1D47-1E02-4975-BEC7-686335CC090D}"/>
                </a:ext>
              </a:extLst>
            </p:cNvPr>
            <p:cNvSpPr/>
            <p:nvPr/>
          </p:nvSpPr>
          <p:spPr>
            <a:xfrm flipV="1">
              <a:off x="2181565" y="4741558"/>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88" name="Oval 287">
              <a:extLst>
                <a:ext uri="{FF2B5EF4-FFF2-40B4-BE49-F238E27FC236}">
                  <a16:creationId xmlns:a16="http://schemas.microsoft.com/office/drawing/2014/main" id="{D28ECAD6-9235-4EB8-9F70-CA2EB80A3D8B}"/>
                </a:ext>
              </a:extLst>
            </p:cNvPr>
            <p:cNvSpPr/>
            <p:nvPr/>
          </p:nvSpPr>
          <p:spPr>
            <a:xfrm flipV="1">
              <a:off x="2819403" y="4440435"/>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89" name="Oval 288">
              <a:extLst>
                <a:ext uri="{FF2B5EF4-FFF2-40B4-BE49-F238E27FC236}">
                  <a16:creationId xmlns:a16="http://schemas.microsoft.com/office/drawing/2014/main" id="{104221D4-D1AA-4FFA-9736-106631DED557}"/>
                </a:ext>
              </a:extLst>
            </p:cNvPr>
            <p:cNvSpPr/>
            <p:nvPr/>
          </p:nvSpPr>
          <p:spPr>
            <a:xfrm flipV="1">
              <a:off x="3153069" y="4155825"/>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90" name="Oval 289">
              <a:extLst>
                <a:ext uri="{FF2B5EF4-FFF2-40B4-BE49-F238E27FC236}">
                  <a16:creationId xmlns:a16="http://schemas.microsoft.com/office/drawing/2014/main" id="{2773F71B-04B9-405A-B71E-CB912289377E}"/>
                </a:ext>
              </a:extLst>
            </p:cNvPr>
            <p:cNvSpPr/>
            <p:nvPr/>
          </p:nvSpPr>
          <p:spPr>
            <a:xfrm flipV="1">
              <a:off x="3628411" y="4185129"/>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91" name="Oval 290">
              <a:extLst>
                <a:ext uri="{FF2B5EF4-FFF2-40B4-BE49-F238E27FC236}">
                  <a16:creationId xmlns:a16="http://schemas.microsoft.com/office/drawing/2014/main" id="{C514F6A5-DC3F-454A-843C-A1440879E680}"/>
                </a:ext>
              </a:extLst>
            </p:cNvPr>
            <p:cNvSpPr/>
            <p:nvPr/>
          </p:nvSpPr>
          <p:spPr>
            <a:xfrm flipV="1">
              <a:off x="3589177" y="4024293"/>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92" name="Oval 291">
              <a:extLst>
                <a:ext uri="{FF2B5EF4-FFF2-40B4-BE49-F238E27FC236}">
                  <a16:creationId xmlns:a16="http://schemas.microsoft.com/office/drawing/2014/main" id="{963C3463-50E3-49B6-A984-278C7D53935E}"/>
                </a:ext>
              </a:extLst>
            </p:cNvPr>
            <p:cNvSpPr/>
            <p:nvPr/>
          </p:nvSpPr>
          <p:spPr>
            <a:xfrm flipV="1">
              <a:off x="4020392" y="3739544"/>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93" name="Oval 292">
              <a:extLst>
                <a:ext uri="{FF2B5EF4-FFF2-40B4-BE49-F238E27FC236}">
                  <a16:creationId xmlns:a16="http://schemas.microsoft.com/office/drawing/2014/main" id="{7A99D1F3-0353-4547-A53E-FE86939E18CC}"/>
                </a:ext>
              </a:extLst>
            </p:cNvPr>
            <p:cNvSpPr/>
            <p:nvPr/>
          </p:nvSpPr>
          <p:spPr>
            <a:xfrm flipV="1">
              <a:off x="4154051" y="3725568"/>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94" name="Oval 293">
              <a:extLst>
                <a:ext uri="{FF2B5EF4-FFF2-40B4-BE49-F238E27FC236}">
                  <a16:creationId xmlns:a16="http://schemas.microsoft.com/office/drawing/2014/main" id="{403AC41B-C2AF-4FB7-BC10-803C6D466EE3}"/>
                </a:ext>
              </a:extLst>
            </p:cNvPr>
            <p:cNvSpPr/>
            <p:nvPr/>
          </p:nvSpPr>
          <p:spPr>
            <a:xfrm flipV="1">
              <a:off x="4380706" y="3731207"/>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95" name="Oval 294">
              <a:extLst>
                <a:ext uri="{FF2B5EF4-FFF2-40B4-BE49-F238E27FC236}">
                  <a16:creationId xmlns:a16="http://schemas.microsoft.com/office/drawing/2014/main" id="{D5A84FDE-E048-4BCB-AF99-CFE59BAB0B0F}"/>
                </a:ext>
              </a:extLst>
            </p:cNvPr>
            <p:cNvSpPr/>
            <p:nvPr/>
          </p:nvSpPr>
          <p:spPr>
            <a:xfrm flipV="1">
              <a:off x="4419114" y="3766357"/>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96" name="Oval 295">
              <a:extLst>
                <a:ext uri="{FF2B5EF4-FFF2-40B4-BE49-F238E27FC236}">
                  <a16:creationId xmlns:a16="http://schemas.microsoft.com/office/drawing/2014/main" id="{AF005D0B-CCEE-44A3-9CAD-A7D9F27A3AD3}"/>
                </a:ext>
              </a:extLst>
            </p:cNvPr>
            <p:cNvSpPr/>
            <p:nvPr/>
          </p:nvSpPr>
          <p:spPr>
            <a:xfrm flipV="1">
              <a:off x="4499361" y="3787165"/>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97" name="Oval 296">
              <a:extLst>
                <a:ext uri="{FF2B5EF4-FFF2-40B4-BE49-F238E27FC236}">
                  <a16:creationId xmlns:a16="http://schemas.microsoft.com/office/drawing/2014/main" id="{A02EDFAA-D203-4E1A-A09F-2CBE1954BF93}"/>
                </a:ext>
              </a:extLst>
            </p:cNvPr>
            <p:cNvSpPr/>
            <p:nvPr/>
          </p:nvSpPr>
          <p:spPr>
            <a:xfrm flipV="1">
              <a:off x="4457521" y="3677028"/>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98" name="Oval 297">
              <a:extLst>
                <a:ext uri="{FF2B5EF4-FFF2-40B4-BE49-F238E27FC236}">
                  <a16:creationId xmlns:a16="http://schemas.microsoft.com/office/drawing/2014/main" id="{9FFF4088-B870-47A2-BB71-0334A41099DC}"/>
                </a:ext>
              </a:extLst>
            </p:cNvPr>
            <p:cNvSpPr/>
            <p:nvPr/>
          </p:nvSpPr>
          <p:spPr>
            <a:xfrm flipV="1">
              <a:off x="4416339" y="3556393"/>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99" name="Oval 298">
              <a:extLst>
                <a:ext uri="{FF2B5EF4-FFF2-40B4-BE49-F238E27FC236}">
                  <a16:creationId xmlns:a16="http://schemas.microsoft.com/office/drawing/2014/main" id="{3ACA5434-1D2C-4A23-AE97-790645D15F6A}"/>
                </a:ext>
              </a:extLst>
            </p:cNvPr>
            <p:cNvSpPr/>
            <p:nvPr/>
          </p:nvSpPr>
          <p:spPr>
            <a:xfrm flipV="1">
              <a:off x="4501996" y="3563043"/>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00" name="Oval 299">
              <a:extLst>
                <a:ext uri="{FF2B5EF4-FFF2-40B4-BE49-F238E27FC236}">
                  <a16:creationId xmlns:a16="http://schemas.microsoft.com/office/drawing/2014/main" id="{CBFDDC37-685C-4914-9BB1-4546C6C8FC18}"/>
                </a:ext>
              </a:extLst>
            </p:cNvPr>
            <p:cNvSpPr/>
            <p:nvPr/>
          </p:nvSpPr>
          <p:spPr>
            <a:xfrm flipV="1">
              <a:off x="4661188" y="3663193"/>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01" name="Oval 300">
              <a:extLst>
                <a:ext uri="{FF2B5EF4-FFF2-40B4-BE49-F238E27FC236}">
                  <a16:creationId xmlns:a16="http://schemas.microsoft.com/office/drawing/2014/main" id="{A06BB445-397E-40E7-B817-C37B2FC20BDC}"/>
                </a:ext>
              </a:extLst>
            </p:cNvPr>
            <p:cNvSpPr/>
            <p:nvPr/>
          </p:nvSpPr>
          <p:spPr>
            <a:xfrm flipV="1">
              <a:off x="4661186" y="3564306"/>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02" name="Oval 301">
              <a:extLst>
                <a:ext uri="{FF2B5EF4-FFF2-40B4-BE49-F238E27FC236}">
                  <a16:creationId xmlns:a16="http://schemas.microsoft.com/office/drawing/2014/main" id="{BC60E60F-AA5F-4B48-B9CB-AF0EA775697B}"/>
                </a:ext>
              </a:extLst>
            </p:cNvPr>
            <p:cNvSpPr/>
            <p:nvPr/>
          </p:nvSpPr>
          <p:spPr>
            <a:xfrm flipV="1">
              <a:off x="4744723" y="3345548"/>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03" name="Oval 302">
              <a:extLst>
                <a:ext uri="{FF2B5EF4-FFF2-40B4-BE49-F238E27FC236}">
                  <a16:creationId xmlns:a16="http://schemas.microsoft.com/office/drawing/2014/main" id="{023DB1CA-09C8-4640-88C2-BB9BED420716}"/>
                </a:ext>
              </a:extLst>
            </p:cNvPr>
            <p:cNvSpPr/>
            <p:nvPr/>
          </p:nvSpPr>
          <p:spPr>
            <a:xfrm flipV="1">
              <a:off x="4783130" y="3567976"/>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04" name="Oval 303">
              <a:extLst>
                <a:ext uri="{FF2B5EF4-FFF2-40B4-BE49-F238E27FC236}">
                  <a16:creationId xmlns:a16="http://schemas.microsoft.com/office/drawing/2014/main" id="{A686BE43-EF23-46CA-9457-08D3D73EDA6E}"/>
                </a:ext>
              </a:extLst>
            </p:cNvPr>
            <p:cNvSpPr/>
            <p:nvPr/>
          </p:nvSpPr>
          <p:spPr>
            <a:xfrm flipV="1">
              <a:off x="4860992" y="3543819"/>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05" name="Oval 304">
              <a:extLst>
                <a:ext uri="{FF2B5EF4-FFF2-40B4-BE49-F238E27FC236}">
                  <a16:creationId xmlns:a16="http://schemas.microsoft.com/office/drawing/2014/main" id="{2D433A86-F29F-4593-9FF9-6038AEE09797}"/>
                </a:ext>
              </a:extLst>
            </p:cNvPr>
            <p:cNvSpPr/>
            <p:nvPr/>
          </p:nvSpPr>
          <p:spPr>
            <a:xfrm flipV="1">
              <a:off x="4872793" y="3502534"/>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06" name="Oval 305">
              <a:extLst>
                <a:ext uri="{FF2B5EF4-FFF2-40B4-BE49-F238E27FC236}">
                  <a16:creationId xmlns:a16="http://schemas.microsoft.com/office/drawing/2014/main" id="{3EB06F10-35E4-4F07-A871-B15AF7DE4089}"/>
                </a:ext>
              </a:extLst>
            </p:cNvPr>
            <p:cNvSpPr/>
            <p:nvPr/>
          </p:nvSpPr>
          <p:spPr>
            <a:xfrm flipV="1">
              <a:off x="4831143" y="3461578"/>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07" name="Oval 306">
              <a:extLst>
                <a:ext uri="{FF2B5EF4-FFF2-40B4-BE49-F238E27FC236}">
                  <a16:creationId xmlns:a16="http://schemas.microsoft.com/office/drawing/2014/main" id="{33DC3DF9-7F58-4D2A-ABEF-96A79531DF19}"/>
                </a:ext>
              </a:extLst>
            </p:cNvPr>
            <p:cNvSpPr/>
            <p:nvPr/>
          </p:nvSpPr>
          <p:spPr>
            <a:xfrm flipV="1">
              <a:off x="4869131" y="3411677"/>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08" name="Oval 307">
              <a:extLst>
                <a:ext uri="{FF2B5EF4-FFF2-40B4-BE49-F238E27FC236}">
                  <a16:creationId xmlns:a16="http://schemas.microsoft.com/office/drawing/2014/main" id="{3E816935-0276-4BA8-9F89-21B24524187C}"/>
                </a:ext>
              </a:extLst>
            </p:cNvPr>
            <p:cNvSpPr/>
            <p:nvPr/>
          </p:nvSpPr>
          <p:spPr>
            <a:xfrm flipV="1">
              <a:off x="4917659" y="3341704"/>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09" name="Oval 308">
              <a:extLst>
                <a:ext uri="{FF2B5EF4-FFF2-40B4-BE49-F238E27FC236}">
                  <a16:creationId xmlns:a16="http://schemas.microsoft.com/office/drawing/2014/main" id="{9E32DF78-8950-4416-8ED5-F50E69104BD2}"/>
                </a:ext>
              </a:extLst>
            </p:cNvPr>
            <p:cNvSpPr/>
            <p:nvPr/>
          </p:nvSpPr>
          <p:spPr>
            <a:xfrm flipV="1">
              <a:off x="5007122" y="3374658"/>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10" name="Oval 309">
              <a:extLst>
                <a:ext uri="{FF2B5EF4-FFF2-40B4-BE49-F238E27FC236}">
                  <a16:creationId xmlns:a16="http://schemas.microsoft.com/office/drawing/2014/main" id="{42AC8B1F-46EE-4D75-83EB-4CA26AC7EADD}"/>
                </a:ext>
              </a:extLst>
            </p:cNvPr>
            <p:cNvSpPr/>
            <p:nvPr/>
          </p:nvSpPr>
          <p:spPr>
            <a:xfrm flipV="1">
              <a:off x="4986379" y="3453299"/>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11" name="Oval 310">
              <a:extLst>
                <a:ext uri="{FF2B5EF4-FFF2-40B4-BE49-F238E27FC236}">
                  <a16:creationId xmlns:a16="http://schemas.microsoft.com/office/drawing/2014/main" id="{E8D89853-98FE-426C-B13D-F3A30373EB84}"/>
                </a:ext>
              </a:extLst>
            </p:cNvPr>
            <p:cNvSpPr/>
            <p:nvPr/>
          </p:nvSpPr>
          <p:spPr>
            <a:xfrm flipV="1">
              <a:off x="4986377" y="3534667"/>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12" name="Oval 311">
              <a:extLst>
                <a:ext uri="{FF2B5EF4-FFF2-40B4-BE49-F238E27FC236}">
                  <a16:creationId xmlns:a16="http://schemas.microsoft.com/office/drawing/2014/main" id="{9F1BFAC4-68C7-4903-9E5D-EFF904BF222C}"/>
                </a:ext>
              </a:extLst>
            </p:cNvPr>
            <p:cNvSpPr/>
            <p:nvPr/>
          </p:nvSpPr>
          <p:spPr>
            <a:xfrm flipV="1">
              <a:off x="5248282" y="3345548"/>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13" name="Oval 312">
              <a:extLst>
                <a:ext uri="{FF2B5EF4-FFF2-40B4-BE49-F238E27FC236}">
                  <a16:creationId xmlns:a16="http://schemas.microsoft.com/office/drawing/2014/main" id="{B6B12DE7-CD91-4E00-A8C1-8FE3884B054C}"/>
                </a:ext>
              </a:extLst>
            </p:cNvPr>
            <p:cNvSpPr/>
            <p:nvPr/>
          </p:nvSpPr>
          <p:spPr>
            <a:xfrm flipV="1">
              <a:off x="5183689" y="3341183"/>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14" name="Oval 313">
              <a:extLst>
                <a:ext uri="{FF2B5EF4-FFF2-40B4-BE49-F238E27FC236}">
                  <a16:creationId xmlns:a16="http://schemas.microsoft.com/office/drawing/2014/main" id="{F9653936-12F3-478B-AFC5-F990FF092E53}"/>
                </a:ext>
              </a:extLst>
            </p:cNvPr>
            <p:cNvSpPr/>
            <p:nvPr/>
          </p:nvSpPr>
          <p:spPr>
            <a:xfrm flipV="1">
              <a:off x="5201953" y="3415620"/>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15" name="Oval 314">
              <a:extLst>
                <a:ext uri="{FF2B5EF4-FFF2-40B4-BE49-F238E27FC236}">
                  <a16:creationId xmlns:a16="http://schemas.microsoft.com/office/drawing/2014/main" id="{1F44841B-5E9E-45D2-9FC6-C423AA838A5F}"/>
                </a:ext>
              </a:extLst>
            </p:cNvPr>
            <p:cNvSpPr/>
            <p:nvPr/>
          </p:nvSpPr>
          <p:spPr>
            <a:xfrm flipV="1">
              <a:off x="5169048" y="3254570"/>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16" name="Oval 315">
              <a:extLst>
                <a:ext uri="{FF2B5EF4-FFF2-40B4-BE49-F238E27FC236}">
                  <a16:creationId xmlns:a16="http://schemas.microsoft.com/office/drawing/2014/main" id="{8302DF01-EEF8-47A0-A40E-DD63C6A55C12}"/>
                </a:ext>
              </a:extLst>
            </p:cNvPr>
            <p:cNvSpPr/>
            <p:nvPr/>
          </p:nvSpPr>
          <p:spPr>
            <a:xfrm flipV="1">
              <a:off x="5234732" y="3196041"/>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17" name="Oval 316">
              <a:extLst>
                <a:ext uri="{FF2B5EF4-FFF2-40B4-BE49-F238E27FC236}">
                  <a16:creationId xmlns:a16="http://schemas.microsoft.com/office/drawing/2014/main" id="{65DF44B3-4FBB-4724-836B-461A3379E884}"/>
                </a:ext>
              </a:extLst>
            </p:cNvPr>
            <p:cNvSpPr/>
            <p:nvPr/>
          </p:nvSpPr>
          <p:spPr>
            <a:xfrm flipV="1">
              <a:off x="5328905" y="3200426"/>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18" name="Oval 317">
              <a:extLst>
                <a:ext uri="{FF2B5EF4-FFF2-40B4-BE49-F238E27FC236}">
                  <a16:creationId xmlns:a16="http://schemas.microsoft.com/office/drawing/2014/main" id="{9BC30187-EC74-4DB8-97D0-7D03B7B9329C}"/>
                </a:ext>
              </a:extLst>
            </p:cNvPr>
            <p:cNvSpPr/>
            <p:nvPr/>
          </p:nvSpPr>
          <p:spPr>
            <a:xfrm flipV="1">
              <a:off x="5379277" y="3144442"/>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19" name="Oval 318">
              <a:extLst>
                <a:ext uri="{FF2B5EF4-FFF2-40B4-BE49-F238E27FC236}">
                  <a16:creationId xmlns:a16="http://schemas.microsoft.com/office/drawing/2014/main" id="{4D185362-0A13-4C8C-A2A4-D33E9DFB164A}"/>
                </a:ext>
              </a:extLst>
            </p:cNvPr>
            <p:cNvSpPr/>
            <p:nvPr/>
          </p:nvSpPr>
          <p:spPr>
            <a:xfrm flipV="1">
              <a:off x="5382564" y="3089767"/>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20" name="Oval 319">
              <a:extLst>
                <a:ext uri="{FF2B5EF4-FFF2-40B4-BE49-F238E27FC236}">
                  <a16:creationId xmlns:a16="http://schemas.microsoft.com/office/drawing/2014/main" id="{9AFF581A-EF94-4145-AB39-885B47A3EB3B}"/>
                </a:ext>
              </a:extLst>
            </p:cNvPr>
            <p:cNvSpPr/>
            <p:nvPr/>
          </p:nvSpPr>
          <p:spPr>
            <a:xfrm flipV="1">
              <a:off x="5437686" y="3144442"/>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21" name="Oval 320">
              <a:extLst>
                <a:ext uri="{FF2B5EF4-FFF2-40B4-BE49-F238E27FC236}">
                  <a16:creationId xmlns:a16="http://schemas.microsoft.com/office/drawing/2014/main" id="{D9098FA9-C6D0-48D5-8E71-E7A90F82215E}"/>
                </a:ext>
              </a:extLst>
            </p:cNvPr>
            <p:cNvSpPr/>
            <p:nvPr/>
          </p:nvSpPr>
          <p:spPr>
            <a:xfrm flipV="1">
              <a:off x="5448492" y="3063762"/>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22" name="Oval 321">
              <a:extLst>
                <a:ext uri="{FF2B5EF4-FFF2-40B4-BE49-F238E27FC236}">
                  <a16:creationId xmlns:a16="http://schemas.microsoft.com/office/drawing/2014/main" id="{48718162-DC9D-4DA4-B984-9212C794D889}"/>
                </a:ext>
              </a:extLst>
            </p:cNvPr>
            <p:cNvSpPr/>
            <p:nvPr/>
          </p:nvSpPr>
          <p:spPr>
            <a:xfrm flipV="1">
              <a:off x="5507377" y="3174855"/>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23" name="Oval 322">
              <a:extLst>
                <a:ext uri="{FF2B5EF4-FFF2-40B4-BE49-F238E27FC236}">
                  <a16:creationId xmlns:a16="http://schemas.microsoft.com/office/drawing/2014/main" id="{682EEE14-BF66-4D7D-99E7-099477FC91BF}"/>
                </a:ext>
              </a:extLst>
            </p:cNvPr>
            <p:cNvSpPr/>
            <p:nvPr/>
          </p:nvSpPr>
          <p:spPr>
            <a:xfrm flipV="1">
              <a:off x="5524343" y="3088087"/>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24" name="Oval 323">
              <a:extLst>
                <a:ext uri="{FF2B5EF4-FFF2-40B4-BE49-F238E27FC236}">
                  <a16:creationId xmlns:a16="http://schemas.microsoft.com/office/drawing/2014/main" id="{6424F0A8-25C1-4CEA-9043-43C41E863E77}"/>
                </a:ext>
              </a:extLst>
            </p:cNvPr>
            <p:cNvSpPr/>
            <p:nvPr/>
          </p:nvSpPr>
          <p:spPr>
            <a:xfrm flipV="1">
              <a:off x="5641433" y="3100985"/>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25" name="Oval 324">
              <a:extLst>
                <a:ext uri="{FF2B5EF4-FFF2-40B4-BE49-F238E27FC236}">
                  <a16:creationId xmlns:a16="http://schemas.microsoft.com/office/drawing/2014/main" id="{792B96A7-63F1-4D5B-8DD4-708F591D5764}"/>
                </a:ext>
              </a:extLst>
            </p:cNvPr>
            <p:cNvSpPr/>
            <p:nvPr/>
          </p:nvSpPr>
          <p:spPr>
            <a:xfrm flipV="1">
              <a:off x="5595982" y="3009937"/>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26" name="Oval 325">
              <a:extLst>
                <a:ext uri="{FF2B5EF4-FFF2-40B4-BE49-F238E27FC236}">
                  <a16:creationId xmlns:a16="http://schemas.microsoft.com/office/drawing/2014/main" id="{78B4F246-33E3-44B4-8A7E-479686EF4DD6}"/>
                </a:ext>
              </a:extLst>
            </p:cNvPr>
            <p:cNvSpPr/>
            <p:nvPr/>
          </p:nvSpPr>
          <p:spPr>
            <a:xfrm flipV="1">
              <a:off x="5732306" y="3029844"/>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27" name="Oval 326">
              <a:extLst>
                <a:ext uri="{FF2B5EF4-FFF2-40B4-BE49-F238E27FC236}">
                  <a16:creationId xmlns:a16="http://schemas.microsoft.com/office/drawing/2014/main" id="{EFCFBD55-ACB2-425C-8076-ABBA5664E5D2}"/>
                </a:ext>
              </a:extLst>
            </p:cNvPr>
            <p:cNvSpPr/>
            <p:nvPr/>
          </p:nvSpPr>
          <p:spPr>
            <a:xfrm flipV="1">
              <a:off x="5750644" y="2898293"/>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28" name="Oval 327">
              <a:extLst>
                <a:ext uri="{FF2B5EF4-FFF2-40B4-BE49-F238E27FC236}">
                  <a16:creationId xmlns:a16="http://schemas.microsoft.com/office/drawing/2014/main" id="{57233FAA-212A-44BE-A0F8-C9D46230EA70}"/>
                </a:ext>
              </a:extLst>
            </p:cNvPr>
            <p:cNvSpPr/>
            <p:nvPr/>
          </p:nvSpPr>
          <p:spPr>
            <a:xfrm flipV="1">
              <a:off x="5722674" y="2817641"/>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29" name="Oval 328">
              <a:extLst>
                <a:ext uri="{FF2B5EF4-FFF2-40B4-BE49-F238E27FC236}">
                  <a16:creationId xmlns:a16="http://schemas.microsoft.com/office/drawing/2014/main" id="{79AF4DEE-175A-4EC8-8670-7B915E80EA2B}"/>
                </a:ext>
              </a:extLst>
            </p:cNvPr>
            <p:cNvSpPr/>
            <p:nvPr/>
          </p:nvSpPr>
          <p:spPr>
            <a:xfrm flipV="1">
              <a:off x="5646667" y="2753234"/>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30" name="Oval 329">
              <a:extLst>
                <a:ext uri="{FF2B5EF4-FFF2-40B4-BE49-F238E27FC236}">
                  <a16:creationId xmlns:a16="http://schemas.microsoft.com/office/drawing/2014/main" id="{136EF1FD-FD45-4654-A0EC-19445C70A29F}"/>
                </a:ext>
              </a:extLst>
            </p:cNvPr>
            <p:cNvSpPr/>
            <p:nvPr/>
          </p:nvSpPr>
          <p:spPr>
            <a:xfrm flipV="1">
              <a:off x="5891204" y="2724047"/>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31" name="Oval 330">
              <a:extLst>
                <a:ext uri="{FF2B5EF4-FFF2-40B4-BE49-F238E27FC236}">
                  <a16:creationId xmlns:a16="http://schemas.microsoft.com/office/drawing/2014/main" id="{FE5CE5F3-F0A8-48E3-A25A-651FA482223A}"/>
                </a:ext>
              </a:extLst>
            </p:cNvPr>
            <p:cNvSpPr/>
            <p:nvPr/>
          </p:nvSpPr>
          <p:spPr>
            <a:xfrm flipV="1">
              <a:off x="5883023" y="2875696"/>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32" name="Oval 331">
              <a:extLst>
                <a:ext uri="{FF2B5EF4-FFF2-40B4-BE49-F238E27FC236}">
                  <a16:creationId xmlns:a16="http://schemas.microsoft.com/office/drawing/2014/main" id="{B6172F8C-416C-444D-A879-92F9F81BCCBC}"/>
                </a:ext>
              </a:extLst>
            </p:cNvPr>
            <p:cNvSpPr/>
            <p:nvPr/>
          </p:nvSpPr>
          <p:spPr>
            <a:xfrm flipV="1">
              <a:off x="6246169" y="2750039"/>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33" name="Oval 332">
              <a:extLst>
                <a:ext uri="{FF2B5EF4-FFF2-40B4-BE49-F238E27FC236}">
                  <a16:creationId xmlns:a16="http://schemas.microsoft.com/office/drawing/2014/main" id="{5BFE15C3-9EE1-4E59-8615-D769DB02E513}"/>
                </a:ext>
              </a:extLst>
            </p:cNvPr>
            <p:cNvSpPr/>
            <p:nvPr/>
          </p:nvSpPr>
          <p:spPr>
            <a:xfrm flipV="1">
              <a:off x="6000351" y="2753234"/>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34" name="Oval 333">
              <a:extLst>
                <a:ext uri="{FF2B5EF4-FFF2-40B4-BE49-F238E27FC236}">
                  <a16:creationId xmlns:a16="http://schemas.microsoft.com/office/drawing/2014/main" id="{E0BB9FAD-63C8-4D82-8C3F-AB25EE13760F}"/>
                </a:ext>
              </a:extLst>
            </p:cNvPr>
            <p:cNvSpPr/>
            <p:nvPr/>
          </p:nvSpPr>
          <p:spPr>
            <a:xfrm flipV="1">
              <a:off x="6026478" y="2693144"/>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35" name="Oval 334">
              <a:extLst>
                <a:ext uri="{FF2B5EF4-FFF2-40B4-BE49-F238E27FC236}">
                  <a16:creationId xmlns:a16="http://schemas.microsoft.com/office/drawing/2014/main" id="{A65ABF8C-348F-483C-9FF4-BE2051882B1C}"/>
                </a:ext>
              </a:extLst>
            </p:cNvPr>
            <p:cNvSpPr/>
            <p:nvPr/>
          </p:nvSpPr>
          <p:spPr>
            <a:xfrm flipV="1">
              <a:off x="6152503" y="2575501"/>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36" name="Oval 335">
              <a:extLst>
                <a:ext uri="{FF2B5EF4-FFF2-40B4-BE49-F238E27FC236}">
                  <a16:creationId xmlns:a16="http://schemas.microsoft.com/office/drawing/2014/main" id="{6856D50A-2368-4980-9991-64C71E4C162B}"/>
                </a:ext>
              </a:extLst>
            </p:cNvPr>
            <p:cNvSpPr/>
            <p:nvPr/>
          </p:nvSpPr>
          <p:spPr>
            <a:xfrm flipV="1">
              <a:off x="6134631" y="2646150"/>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37" name="Oval 336">
              <a:extLst>
                <a:ext uri="{FF2B5EF4-FFF2-40B4-BE49-F238E27FC236}">
                  <a16:creationId xmlns:a16="http://schemas.microsoft.com/office/drawing/2014/main" id="{642FBC97-2CA0-4556-BD09-CCA7B2417E23}"/>
                </a:ext>
              </a:extLst>
            </p:cNvPr>
            <p:cNvSpPr/>
            <p:nvPr/>
          </p:nvSpPr>
          <p:spPr>
            <a:xfrm flipV="1">
              <a:off x="6149345" y="2690689"/>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38" name="Oval 337">
              <a:extLst>
                <a:ext uri="{FF2B5EF4-FFF2-40B4-BE49-F238E27FC236}">
                  <a16:creationId xmlns:a16="http://schemas.microsoft.com/office/drawing/2014/main" id="{076A6444-05F5-4699-AE56-94D19549F481}"/>
                </a:ext>
              </a:extLst>
            </p:cNvPr>
            <p:cNvSpPr/>
            <p:nvPr/>
          </p:nvSpPr>
          <p:spPr>
            <a:xfrm flipV="1">
              <a:off x="6143230" y="2743882"/>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39" name="Oval 338">
              <a:extLst>
                <a:ext uri="{FF2B5EF4-FFF2-40B4-BE49-F238E27FC236}">
                  <a16:creationId xmlns:a16="http://schemas.microsoft.com/office/drawing/2014/main" id="{085A0E0C-E97C-4581-863D-5AAC5F374CB5}"/>
                </a:ext>
              </a:extLst>
            </p:cNvPr>
            <p:cNvSpPr/>
            <p:nvPr/>
          </p:nvSpPr>
          <p:spPr>
            <a:xfrm flipV="1">
              <a:off x="6145339" y="2823886"/>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40" name="Oval 339">
              <a:extLst>
                <a:ext uri="{FF2B5EF4-FFF2-40B4-BE49-F238E27FC236}">
                  <a16:creationId xmlns:a16="http://schemas.microsoft.com/office/drawing/2014/main" id="{B18D264B-5E9F-4C9D-96BD-955F710BF843}"/>
                </a:ext>
              </a:extLst>
            </p:cNvPr>
            <p:cNvSpPr/>
            <p:nvPr/>
          </p:nvSpPr>
          <p:spPr>
            <a:xfrm flipV="1">
              <a:off x="6249855" y="2504441"/>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41" name="Oval 340">
              <a:extLst>
                <a:ext uri="{FF2B5EF4-FFF2-40B4-BE49-F238E27FC236}">
                  <a16:creationId xmlns:a16="http://schemas.microsoft.com/office/drawing/2014/main" id="{5D4B1441-E268-4DF3-BD4F-3FF77C5C84B7}"/>
                </a:ext>
              </a:extLst>
            </p:cNvPr>
            <p:cNvSpPr/>
            <p:nvPr/>
          </p:nvSpPr>
          <p:spPr>
            <a:xfrm flipV="1">
              <a:off x="6222155" y="2571131"/>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42" name="Oval 341">
              <a:extLst>
                <a:ext uri="{FF2B5EF4-FFF2-40B4-BE49-F238E27FC236}">
                  <a16:creationId xmlns:a16="http://schemas.microsoft.com/office/drawing/2014/main" id="{8CD33188-1EA5-4B1A-BD4A-F1DCD442E19F}"/>
                </a:ext>
              </a:extLst>
            </p:cNvPr>
            <p:cNvSpPr/>
            <p:nvPr/>
          </p:nvSpPr>
          <p:spPr>
            <a:xfrm flipV="1">
              <a:off x="6277554" y="2600191"/>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43" name="Oval 342">
              <a:extLst>
                <a:ext uri="{FF2B5EF4-FFF2-40B4-BE49-F238E27FC236}">
                  <a16:creationId xmlns:a16="http://schemas.microsoft.com/office/drawing/2014/main" id="{308E2CC6-107F-4A29-AA1A-6BE094C288B8}"/>
                </a:ext>
              </a:extLst>
            </p:cNvPr>
            <p:cNvSpPr/>
            <p:nvPr/>
          </p:nvSpPr>
          <p:spPr>
            <a:xfrm flipV="1">
              <a:off x="6332952" y="2634678"/>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44" name="Oval 343">
              <a:extLst>
                <a:ext uri="{FF2B5EF4-FFF2-40B4-BE49-F238E27FC236}">
                  <a16:creationId xmlns:a16="http://schemas.microsoft.com/office/drawing/2014/main" id="{AA2C34E2-6E2E-413A-81FD-1A886F8B8421}"/>
                </a:ext>
              </a:extLst>
            </p:cNvPr>
            <p:cNvSpPr/>
            <p:nvPr/>
          </p:nvSpPr>
          <p:spPr>
            <a:xfrm flipV="1">
              <a:off x="6421956" y="2621461"/>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45" name="Oval 344">
              <a:extLst>
                <a:ext uri="{FF2B5EF4-FFF2-40B4-BE49-F238E27FC236}">
                  <a16:creationId xmlns:a16="http://schemas.microsoft.com/office/drawing/2014/main" id="{0D858D5A-72AE-4325-973D-0ABFA5B89370}"/>
                </a:ext>
              </a:extLst>
            </p:cNvPr>
            <p:cNvSpPr/>
            <p:nvPr/>
          </p:nvSpPr>
          <p:spPr>
            <a:xfrm flipV="1">
              <a:off x="6429078" y="2510067"/>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46" name="Oval 345">
              <a:extLst>
                <a:ext uri="{FF2B5EF4-FFF2-40B4-BE49-F238E27FC236}">
                  <a16:creationId xmlns:a16="http://schemas.microsoft.com/office/drawing/2014/main" id="{E1AC8507-D251-4D2E-BEC0-484924A61960}"/>
                </a:ext>
              </a:extLst>
            </p:cNvPr>
            <p:cNvSpPr/>
            <p:nvPr/>
          </p:nvSpPr>
          <p:spPr>
            <a:xfrm flipV="1">
              <a:off x="6551848" y="2636471"/>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47" name="Oval 346">
              <a:extLst>
                <a:ext uri="{FF2B5EF4-FFF2-40B4-BE49-F238E27FC236}">
                  <a16:creationId xmlns:a16="http://schemas.microsoft.com/office/drawing/2014/main" id="{8822FCD4-3778-4F50-9FD6-D70678B7892D}"/>
                </a:ext>
              </a:extLst>
            </p:cNvPr>
            <p:cNvSpPr/>
            <p:nvPr/>
          </p:nvSpPr>
          <p:spPr>
            <a:xfrm flipV="1">
              <a:off x="6484538" y="2362569"/>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48" name="Oval 347">
              <a:extLst>
                <a:ext uri="{FF2B5EF4-FFF2-40B4-BE49-F238E27FC236}">
                  <a16:creationId xmlns:a16="http://schemas.microsoft.com/office/drawing/2014/main" id="{22160A93-3BB2-468A-A651-A21489BBA14A}"/>
                </a:ext>
              </a:extLst>
            </p:cNvPr>
            <p:cNvSpPr/>
            <p:nvPr/>
          </p:nvSpPr>
          <p:spPr>
            <a:xfrm flipV="1">
              <a:off x="6481243" y="2310994"/>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49" name="Oval 348">
              <a:extLst>
                <a:ext uri="{FF2B5EF4-FFF2-40B4-BE49-F238E27FC236}">
                  <a16:creationId xmlns:a16="http://schemas.microsoft.com/office/drawing/2014/main" id="{684FC45E-23E0-4D96-A5B6-7A5D87CED666}"/>
                </a:ext>
              </a:extLst>
            </p:cNvPr>
            <p:cNvSpPr/>
            <p:nvPr/>
          </p:nvSpPr>
          <p:spPr>
            <a:xfrm flipV="1">
              <a:off x="6567223" y="2418263"/>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50" name="Oval 349">
              <a:extLst>
                <a:ext uri="{FF2B5EF4-FFF2-40B4-BE49-F238E27FC236}">
                  <a16:creationId xmlns:a16="http://schemas.microsoft.com/office/drawing/2014/main" id="{F603653F-34B2-43BA-B0CA-131781EB0853}"/>
                </a:ext>
              </a:extLst>
            </p:cNvPr>
            <p:cNvSpPr/>
            <p:nvPr/>
          </p:nvSpPr>
          <p:spPr>
            <a:xfrm flipV="1">
              <a:off x="6659142" y="2446675"/>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51" name="Oval 350">
              <a:extLst>
                <a:ext uri="{FF2B5EF4-FFF2-40B4-BE49-F238E27FC236}">
                  <a16:creationId xmlns:a16="http://schemas.microsoft.com/office/drawing/2014/main" id="{466A9DE3-1D88-4D40-B93C-6ED278F3D2C0}"/>
                </a:ext>
              </a:extLst>
            </p:cNvPr>
            <p:cNvSpPr/>
            <p:nvPr/>
          </p:nvSpPr>
          <p:spPr>
            <a:xfrm flipV="1">
              <a:off x="6684623" y="2298952"/>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52" name="Oval 351">
              <a:extLst>
                <a:ext uri="{FF2B5EF4-FFF2-40B4-BE49-F238E27FC236}">
                  <a16:creationId xmlns:a16="http://schemas.microsoft.com/office/drawing/2014/main" id="{9AC40A52-1C9D-4122-B422-1E9CF23A1172}"/>
                </a:ext>
              </a:extLst>
            </p:cNvPr>
            <p:cNvSpPr/>
            <p:nvPr/>
          </p:nvSpPr>
          <p:spPr>
            <a:xfrm flipV="1">
              <a:off x="6794680" y="2316611"/>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53" name="Oval 352">
              <a:extLst>
                <a:ext uri="{FF2B5EF4-FFF2-40B4-BE49-F238E27FC236}">
                  <a16:creationId xmlns:a16="http://schemas.microsoft.com/office/drawing/2014/main" id="{8022D3DE-9692-46CF-B996-B652E34EAE47}"/>
                </a:ext>
              </a:extLst>
            </p:cNvPr>
            <p:cNvSpPr/>
            <p:nvPr/>
          </p:nvSpPr>
          <p:spPr>
            <a:xfrm flipV="1">
              <a:off x="6854264" y="2332904"/>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54" name="Oval 353">
              <a:extLst>
                <a:ext uri="{FF2B5EF4-FFF2-40B4-BE49-F238E27FC236}">
                  <a16:creationId xmlns:a16="http://schemas.microsoft.com/office/drawing/2014/main" id="{C124D28A-ED04-4834-B5A2-29639CA9C5BD}"/>
                </a:ext>
              </a:extLst>
            </p:cNvPr>
            <p:cNvSpPr/>
            <p:nvPr/>
          </p:nvSpPr>
          <p:spPr>
            <a:xfrm flipV="1">
              <a:off x="6751062" y="2439766"/>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55" name="Oval 354">
              <a:extLst>
                <a:ext uri="{FF2B5EF4-FFF2-40B4-BE49-F238E27FC236}">
                  <a16:creationId xmlns:a16="http://schemas.microsoft.com/office/drawing/2014/main" id="{BFF58C54-926A-4228-B5D4-74B562240AD7}"/>
                </a:ext>
              </a:extLst>
            </p:cNvPr>
            <p:cNvSpPr/>
            <p:nvPr/>
          </p:nvSpPr>
          <p:spPr>
            <a:xfrm flipV="1">
              <a:off x="6869357" y="2431548"/>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56" name="Oval 355">
              <a:extLst>
                <a:ext uri="{FF2B5EF4-FFF2-40B4-BE49-F238E27FC236}">
                  <a16:creationId xmlns:a16="http://schemas.microsoft.com/office/drawing/2014/main" id="{5B77CA50-06B6-4995-9C7F-D04EC67DF879}"/>
                </a:ext>
              </a:extLst>
            </p:cNvPr>
            <p:cNvSpPr/>
            <p:nvPr/>
          </p:nvSpPr>
          <p:spPr>
            <a:xfrm flipV="1">
              <a:off x="6926209" y="2159022"/>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57" name="Oval 356">
              <a:extLst>
                <a:ext uri="{FF2B5EF4-FFF2-40B4-BE49-F238E27FC236}">
                  <a16:creationId xmlns:a16="http://schemas.microsoft.com/office/drawing/2014/main" id="{376FAA9E-84CE-4AA0-BF9A-B6E44BB7D096}"/>
                </a:ext>
              </a:extLst>
            </p:cNvPr>
            <p:cNvSpPr/>
            <p:nvPr/>
          </p:nvSpPr>
          <p:spPr>
            <a:xfrm flipV="1">
              <a:off x="6977877" y="2196451"/>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58" name="Oval 357">
              <a:extLst>
                <a:ext uri="{FF2B5EF4-FFF2-40B4-BE49-F238E27FC236}">
                  <a16:creationId xmlns:a16="http://schemas.microsoft.com/office/drawing/2014/main" id="{B8EE262C-F422-4499-A74E-51368C3D4C56}"/>
                </a:ext>
              </a:extLst>
            </p:cNvPr>
            <p:cNvSpPr/>
            <p:nvPr/>
          </p:nvSpPr>
          <p:spPr>
            <a:xfrm flipV="1">
              <a:off x="7039980" y="2196450"/>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59" name="Oval 358">
              <a:extLst>
                <a:ext uri="{FF2B5EF4-FFF2-40B4-BE49-F238E27FC236}">
                  <a16:creationId xmlns:a16="http://schemas.microsoft.com/office/drawing/2014/main" id="{5645A036-CEDB-44F2-9C37-86BD7D78AD71}"/>
                </a:ext>
              </a:extLst>
            </p:cNvPr>
            <p:cNvSpPr/>
            <p:nvPr/>
          </p:nvSpPr>
          <p:spPr>
            <a:xfrm flipV="1">
              <a:off x="7111374" y="2135567"/>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60" name="Oval 359">
              <a:extLst>
                <a:ext uri="{FF2B5EF4-FFF2-40B4-BE49-F238E27FC236}">
                  <a16:creationId xmlns:a16="http://schemas.microsoft.com/office/drawing/2014/main" id="{C43B34E8-BA6E-4DAE-83EE-597DA135B402}"/>
                </a:ext>
              </a:extLst>
            </p:cNvPr>
            <p:cNvSpPr/>
            <p:nvPr/>
          </p:nvSpPr>
          <p:spPr>
            <a:xfrm flipV="1">
              <a:off x="7102796" y="2214702"/>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361" name="Oval 360">
              <a:extLst>
                <a:ext uri="{FF2B5EF4-FFF2-40B4-BE49-F238E27FC236}">
                  <a16:creationId xmlns:a16="http://schemas.microsoft.com/office/drawing/2014/main" id="{FCCAD9E2-BB20-4813-A08C-193940E95453}"/>
                </a:ext>
              </a:extLst>
            </p:cNvPr>
            <p:cNvSpPr/>
            <p:nvPr/>
          </p:nvSpPr>
          <p:spPr>
            <a:xfrm flipV="1">
              <a:off x="7099801" y="2287201"/>
              <a:ext cx="91416" cy="91440"/>
            </a:xfrm>
            <a:prstGeom prst="ellipse">
              <a:avLst/>
            </a:prstGeom>
            <a:solidFill>
              <a:srgbClr val="FFC000"/>
            </a:solidFill>
            <a:ln w="3175">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graphicFrame>
        <p:nvGraphicFramePr>
          <p:cNvPr id="362" name="Table 361">
            <a:extLst>
              <a:ext uri="{FF2B5EF4-FFF2-40B4-BE49-F238E27FC236}">
                <a16:creationId xmlns:a16="http://schemas.microsoft.com/office/drawing/2014/main" id="{6B474379-0201-49E4-A6D8-42DB0DD558B9}"/>
              </a:ext>
            </a:extLst>
          </p:cNvPr>
          <p:cNvGraphicFramePr>
            <a:graphicFrameLocks noGrp="1"/>
          </p:cNvGraphicFramePr>
          <p:nvPr>
            <p:extLst>
              <p:ext uri="{D42A27DB-BD31-4B8C-83A1-F6EECF244321}">
                <p14:modId xmlns:p14="http://schemas.microsoft.com/office/powerpoint/2010/main" val="2638956916"/>
              </p:ext>
            </p:extLst>
          </p:nvPr>
        </p:nvGraphicFramePr>
        <p:xfrm>
          <a:off x="974554" y="1977768"/>
          <a:ext cx="590118" cy="3434488"/>
        </p:xfrm>
        <a:graphic>
          <a:graphicData uri="http://schemas.openxmlformats.org/drawingml/2006/table">
            <a:tbl>
              <a:tblPr firstRow="1" bandRow="1">
                <a:tableStyleId>{5C22544A-7EE6-4342-B048-85BDC9FD1C3A}</a:tableStyleId>
              </a:tblPr>
              <a:tblGrid>
                <a:gridCol w="590118">
                  <a:extLst>
                    <a:ext uri="{9D8B030D-6E8A-4147-A177-3AD203B41FA5}">
                      <a16:colId xmlns:a16="http://schemas.microsoft.com/office/drawing/2014/main" val="20000"/>
                    </a:ext>
                  </a:extLst>
                </a:gridCol>
              </a:tblGrid>
              <a:tr h="429311">
                <a:tc>
                  <a:txBody>
                    <a:bodyPr/>
                    <a:lstStyle/>
                    <a:p>
                      <a:pPr algn="r"/>
                      <a:r>
                        <a:rPr lang="en-CA" sz="1600" b="0" spc="0" dirty="0">
                          <a:solidFill>
                            <a:schemeClr val="bg1"/>
                          </a:solidFill>
                          <a:latin typeface="+mn-lt"/>
                          <a:ea typeface="Klavika Medium" charset="0"/>
                          <a:cs typeface="Calibri" panose="020F0502020204030204" pitchFamily="34" charset="0"/>
                        </a:rPr>
                        <a:t>10</a:t>
                      </a:r>
                      <a:r>
                        <a:rPr lang="en-CA" sz="1600" b="0" spc="0" baseline="30000" dirty="0">
                          <a:solidFill>
                            <a:schemeClr val="bg1"/>
                          </a:solidFill>
                          <a:latin typeface="+mn-lt"/>
                          <a:ea typeface="Klavika Medium" charset="0"/>
                          <a:cs typeface="Calibri" panose="020F0502020204030204" pitchFamily="34" charset="0"/>
                        </a:rPr>
                        <a:t>7</a:t>
                      </a:r>
                      <a:endParaRPr lang="en-US" sz="1600" b="0" dirty="0">
                        <a:solidFill>
                          <a:schemeClr val="bg1"/>
                        </a:solidFill>
                        <a:latin typeface="+mn-lt"/>
                      </a:endParaRPr>
                    </a:p>
                  </a:txBody>
                  <a:tcPr marL="91416" marR="91416" marT="45708" marB="45708">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9311">
                <a:tc>
                  <a:txBody>
                    <a:bodyPr/>
                    <a:lstStyle/>
                    <a:p>
                      <a:pPr marL="0" marR="0" lvl="0" indent="0" algn="r" defTabSz="914674"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chemeClr val="bg1"/>
                          </a:solidFill>
                          <a:effectLst/>
                          <a:uLnTx/>
                          <a:uFillTx/>
                          <a:latin typeface="+mn-lt"/>
                          <a:ea typeface="Klavika Medium" charset="0"/>
                          <a:cs typeface="Calibri" panose="020F0502020204030204" pitchFamily="34" charset="0"/>
                        </a:rPr>
                        <a:t>10</a:t>
                      </a:r>
                      <a:r>
                        <a:rPr kumimoji="0" lang="en-US" sz="1600" b="0" i="0" u="none" strike="noStrike" kern="1200" cap="none" spc="0" normalizeH="0" baseline="30000" noProof="0" dirty="0">
                          <a:ln>
                            <a:noFill/>
                          </a:ln>
                          <a:solidFill>
                            <a:schemeClr val="bg1"/>
                          </a:solidFill>
                          <a:effectLst/>
                          <a:uLnTx/>
                          <a:uFillTx/>
                          <a:latin typeface="+mn-lt"/>
                          <a:ea typeface="Klavika Medium" charset="0"/>
                          <a:cs typeface="Calibri" panose="020F0502020204030204" pitchFamily="34" charset="0"/>
                        </a:rPr>
                        <a:t>6</a:t>
                      </a:r>
                      <a:endParaRPr kumimoji="0" lang="en-US" sz="1600" b="0" i="0" u="none" strike="noStrike" kern="1200" cap="none" spc="0" normalizeH="0" baseline="0" noProof="0" dirty="0">
                        <a:ln>
                          <a:noFill/>
                        </a:ln>
                        <a:solidFill>
                          <a:schemeClr val="bg1"/>
                        </a:solidFill>
                        <a:effectLst/>
                        <a:uLnTx/>
                        <a:uFillTx/>
                        <a:latin typeface="+mn-lt"/>
                        <a:ea typeface="+mn-ea"/>
                        <a:cs typeface="+mn-cs"/>
                      </a:endParaRPr>
                    </a:p>
                  </a:txBody>
                  <a:tcPr marL="91416" marR="91416" marT="45708" marB="45708">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9311">
                <a:tc>
                  <a:txBody>
                    <a:bodyPr/>
                    <a:lstStyle/>
                    <a:p>
                      <a:pPr algn="r"/>
                      <a:r>
                        <a:rPr lang="en-CA" sz="1600" b="0" spc="0" dirty="0">
                          <a:solidFill>
                            <a:schemeClr val="bg1"/>
                          </a:solidFill>
                          <a:latin typeface="+mn-lt"/>
                          <a:ea typeface="Klavika Medium" charset="0"/>
                          <a:cs typeface="Calibri" panose="020F0502020204030204" pitchFamily="34" charset="0"/>
                        </a:rPr>
                        <a:t>10</a:t>
                      </a:r>
                      <a:r>
                        <a:rPr lang="en-CA" sz="1600" b="0" spc="0" baseline="30000" dirty="0">
                          <a:solidFill>
                            <a:schemeClr val="bg1"/>
                          </a:solidFill>
                          <a:latin typeface="+mn-lt"/>
                          <a:ea typeface="Klavika Medium" charset="0"/>
                          <a:cs typeface="Calibri" panose="020F0502020204030204" pitchFamily="34" charset="0"/>
                        </a:rPr>
                        <a:t>5</a:t>
                      </a:r>
                      <a:endParaRPr lang="en-US" sz="1600" b="0" dirty="0">
                        <a:solidFill>
                          <a:schemeClr val="bg1"/>
                        </a:solidFill>
                        <a:latin typeface="+mn-lt"/>
                      </a:endParaRPr>
                    </a:p>
                  </a:txBody>
                  <a:tcPr marL="91416" marR="91416" marT="45708" marB="45708">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9311">
                <a:tc>
                  <a:txBody>
                    <a:bodyPr/>
                    <a:lstStyle/>
                    <a:p>
                      <a:pPr marL="0" marR="0" lvl="0" indent="0" algn="r" defTabSz="914674"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chemeClr val="bg1"/>
                          </a:solidFill>
                          <a:effectLst/>
                          <a:uLnTx/>
                          <a:uFillTx/>
                          <a:latin typeface="+mn-lt"/>
                          <a:ea typeface="Klavika Medium" charset="0"/>
                          <a:cs typeface="Calibri" panose="020F0502020204030204" pitchFamily="34" charset="0"/>
                        </a:rPr>
                        <a:t>10</a:t>
                      </a:r>
                      <a:r>
                        <a:rPr kumimoji="0" lang="en-CA" sz="1600" b="0" i="0" u="none" strike="noStrike" kern="1200" cap="none" spc="0" normalizeH="0" baseline="30000" noProof="0" dirty="0">
                          <a:ln>
                            <a:noFill/>
                          </a:ln>
                          <a:solidFill>
                            <a:schemeClr val="bg1"/>
                          </a:solidFill>
                          <a:effectLst/>
                          <a:uLnTx/>
                          <a:uFillTx/>
                          <a:latin typeface="+mn-lt"/>
                          <a:ea typeface="Klavika Medium" charset="0"/>
                          <a:cs typeface="Calibri" panose="020F0502020204030204" pitchFamily="34" charset="0"/>
                        </a:rPr>
                        <a:t>4</a:t>
                      </a:r>
                      <a:endParaRPr kumimoji="0" lang="en-US" sz="1600" b="0" i="0" u="none" strike="noStrike" kern="1200" cap="none" spc="0" normalizeH="0" baseline="0" noProof="0" dirty="0">
                        <a:ln>
                          <a:noFill/>
                        </a:ln>
                        <a:solidFill>
                          <a:schemeClr val="bg1"/>
                        </a:solidFill>
                        <a:effectLst/>
                        <a:uLnTx/>
                        <a:uFillTx/>
                        <a:latin typeface="+mn-lt"/>
                        <a:ea typeface="+mn-ea"/>
                        <a:cs typeface="+mn-cs"/>
                      </a:endParaRPr>
                    </a:p>
                  </a:txBody>
                  <a:tcPr marL="91416" marR="91416" marT="45708" marB="45708">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9311">
                <a:tc>
                  <a:txBody>
                    <a:bodyPr/>
                    <a:lstStyle/>
                    <a:p>
                      <a:pPr algn="r"/>
                      <a:r>
                        <a:rPr lang="en-CA" sz="1600" b="0" spc="0" dirty="0">
                          <a:solidFill>
                            <a:schemeClr val="bg1"/>
                          </a:solidFill>
                          <a:latin typeface="+mn-lt"/>
                          <a:ea typeface="Klavika Medium" charset="0"/>
                          <a:cs typeface="Calibri" panose="020F0502020204030204" pitchFamily="34" charset="0"/>
                        </a:rPr>
                        <a:t>10</a:t>
                      </a:r>
                      <a:r>
                        <a:rPr lang="en-CA" sz="1600" b="0" spc="0" baseline="30000" dirty="0">
                          <a:solidFill>
                            <a:schemeClr val="bg1"/>
                          </a:solidFill>
                          <a:latin typeface="+mn-lt"/>
                          <a:ea typeface="Klavika Medium" charset="0"/>
                          <a:cs typeface="Calibri" panose="020F0502020204030204" pitchFamily="34" charset="0"/>
                        </a:rPr>
                        <a:t>3</a:t>
                      </a:r>
                      <a:endParaRPr lang="en-US" sz="1600" b="0" dirty="0">
                        <a:solidFill>
                          <a:schemeClr val="bg1"/>
                        </a:solidFill>
                        <a:latin typeface="+mn-lt"/>
                      </a:endParaRPr>
                    </a:p>
                  </a:txBody>
                  <a:tcPr marL="91416" marR="91416" marT="45708" marB="45708">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9311">
                <a:tc>
                  <a:txBody>
                    <a:bodyPr/>
                    <a:lstStyle/>
                    <a:p>
                      <a:pPr marL="0" marR="0" lvl="0" indent="0" algn="r" defTabSz="914674"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chemeClr val="bg1"/>
                          </a:solidFill>
                          <a:effectLst/>
                          <a:uLnTx/>
                          <a:uFillTx/>
                          <a:latin typeface="+mn-lt"/>
                          <a:ea typeface="Klavika Medium" charset="0"/>
                          <a:cs typeface="Calibri" panose="020F0502020204030204" pitchFamily="34" charset="0"/>
                        </a:rPr>
                        <a:t>10</a:t>
                      </a:r>
                      <a:r>
                        <a:rPr kumimoji="0" lang="en-CA" sz="1600" b="0" i="0" u="none" strike="noStrike" kern="1200" cap="none" spc="0" normalizeH="0" baseline="30000" noProof="0" dirty="0">
                          <a:ln>
                            <a:noFill/>
                          </a:ln>
                          <a:solidFill>
                            <a:schemeClr val="bg1"/>
                          </a:solidFill>
                          <a:effectLst/>
                          <a:uLnTx/>
                          <a:uFillTx/>
                          <a:latin typeface="+mn-lt"/>
                          <a:ea typeface="Klavika Medium" charset="0"/>
                          <a:cs typeface="Calibri" panose="020F0502020204030204" pitchFamily="34" charset="0"/>
                        </a:rPr>
                        <a:t>2</a:t>
                      </a:r>
                      <a:endParaRPr kumimoji="0" lang="en-US" sz="1600" b="0" i="0" u="none" strike="noStrike" kern="1200" cap="none" spc="0" normalizeH="0" baseline="0" noProof="0" dirty="0">
                        <a:ln>
                          <a:noFill/>
                        </a:ln>
                        <a:solidFill>
                          <a:schemeClr val="bg1"/>
                        </a:solidFill>
                        <a:effectLst/>
                        <a:uLnTx/>
                        <a:uFillTx/>
                        <a:latin typeface="+mn-lt"/>
                        <a:ea typeface="+mn-ea"/>
                        <a:cs typeface="+mn-cs"/>
                      </a:endParaRPr>
                    </a:p>
                  </a:txBody>
                  <a:tcPr marL="91416" marR="91416" marT="45708" marB="45708">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9311">
                <a:tc>
                  <a:txBody>
                    <a:bodyPr/>
                    <a:lstStyle/>
                    <a:p>
                      <a:pPr algn="r"/>
                      <a:r>
                        <a:rPr lang="en-CA" sz="1600" b="0" spc="0" dirty="0">
                          <a:solidFill>
                            <a:schemeClr val="bg1"/>
                          </a:solidFill>
                          <a:latin typeface="+mn-lt"/>
                          <a:ea typeface="Klavika Medium" charset="0"/>
                          <a:cs typeface="Calibri" panose="020F0502020204030204" pitchFamily="34" charset="0"/>
                        </a:rPr>
                        <a:t>10</a:t>
                      </a:r>
                      <a:r>
                        <a:rPr lang="en-CA" sz="1600" b="0" spc="0" baseline="30000" dirty="0">
                          <a:solidFill>
                            <a:schemeClr val="bg1"/>
                          </a:solidFill>
                          <a:latin typeface="+mn-lt"/>
                          <a:ea typeface="Klavika Medium" charset="0"/>
                          <a:cs typeface="Calibri" panose="020F0502020204030204" pitchFamily="34" charset="0"/>
                        </a:rPr>
                        <a:t>1</a:t>
                      </a:r>
                      <a:endParaRPr lang="en-US" sz="1600" b="0" dirty="0">
                        <a:solidFill>
                          <a:schemeClr val="bg1"/>
                        </a:solidFill>
                        <a:latin typeface="+mn-lt"/>
                      </a:endParaRPr>
                    </a:p>
                  </a:txBody>
                  <a:tcPr marL="91416" marR="91416" marT="45708" marB="45708">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9311">
                <a:tc>
                  <a:txBody>
                    <a:bodyPr/>
                    <a:lstStyle/>
                    <a:p>
                      <a:pPr marL="0" marR="0" lvl="0" indent="0" algn="r" defTabSz="914674"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chemeClr val="bg1"/>
                          </a:solidFill>
                          <a:effectLst/>
                          <a:uLnTx/>
                          <a:uFillTx/>
                          <a:latin typeface="+mn-lt"/>
                          <a:ea typeface="Klavika Medium" charset="0"/>
                          <a:cs typeface="Calibri" panose="020F0502020204030204" pitchFamily="34" charset="0"/>
                        </a:rPr>
                        <a:t>10</a:t>
                      </a:r>
                      <a:r>
                        <a:rPr kumimoji="0" lang="en-CA" sz="1600" b="0" i="0" u="none" strike="noStrike" kern="1200" cap="none" spc="0" normalizeH="0" baseline="30000" noProof="0" dirty="0">
                          <a:ln>
                            <a:noFill/>
                          </a:ln>
                          <a:solidFill>
                            <a:schemeClr val="bg1"/>
                          </a:solidFill>
                          <a:effectLst/>
                          <a:uLnTx/>
                          <a:uFillTx/>
                          <a:latin typeface="+mn-lt"/>
                          <a:ea typeface="Klavika Medium" charset="0"/>
                          <a:cs typeface="Calibri" panose="020F0502020204030204" pitchFamily="34" charset="0"/>
                        </a:rPr>
                        <a:t>0</a:t>
                      </a:r>
                      <a:endParaRPr kumimoji="0" lang="en-US" sz="1600" b="0" i="0" u="none" strike="noStrike" kern="1200" cap="none" spc="0" normalizeH="0" baseline="0" noProof="0" dirty="0">
                        <a:ln>
                          <a:noFill/>
                        </a:ln>
                        <a:solidFill>
                          <a:schemeClr val="bg1"/>
                        </a:solidFill>
                        <a:effectLst/>
                        <a:uLnTx/>
                        <a:uFillTx/>
                        <a:latin typeface="+mn-lt"/>
                        <a:ea typeface="+mn-ea"/>
                        <a:cs typeface="+mn-cs"/>
                      </a:endParaRPr>
                    </a:p>
                  </a:txBody>
                  <a:tcPr marL="91416" marR="91416" marT="45708" marB="45708">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2" name="Group 1">
            <a:extLst>
              <a:ext uri="{FF2B5EF4-FFF2-40B4-BE49-F238E27FC236}">
                <a16:creationId xmlns:a16="http://schemas.microsoft.com/office/drawing/2014/main" id="{6A39EE68-A8D5-400F-A6A4-3567DDB8D016}"/>
              </a:ext>
            </a:extLst>
          </p:cNvPr>
          <p:cNvGrpSpPr/>
          <p:nvPr/>
        </p:nvGrpSpPr>
        <p:grpSpPr>
          <a:xfrm>
            <a:off x="9395153" y="4868756"/>
            <a:ext cx="2297327" cy="507831"/>
            <a:chOff x="9395153" y="4868756"/>
            <a:chExt cx="2297327" cy="507831"/>
          </a:xfrm>
        </p:grpSpPr>
        <p:sp>
          <p:nvSpPr>
            <p:cNvPr id="364" name="Title 3">
              <a:extLst>
                <a:ext uri="{FF2B5EF4-FFF2-40B4-BE49-F238E27FC236}">
                  <a16:creationId xmlns:a16="http://schemas.microsoft.com/office/drawing/2014/main" id="{E48B98C2-89E2-499D-B855-50EBEFC2DFAB}"/>
                </a:ext>
              </a:extLst>
            </p:cNvPr>
            <p:cNvSpPr txBox="1">
              <a:spLocks/>
            </p:cNvSpPr>
            <p:nvPr/>
          </p:nvSpPr>
          <p:spPr>
            <a:xfrm>
              <a:off x="9625718" y="4868756"/>
              <a:ext cx="2066762" cy="507831"/>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200" b="0" kern="1200" spc="60" baseline="0">
                  <a:solidFill>
                    <a:schemeClr val="bg1"/>
                  </a:solidFill>
                  <a:latin typeface="Avenir Next" panose="020B0503020202020204"/>
                  <a:ea typeface="+mj-ea"/>
                  <a:cs typeface="+mj-cs"/>
                </a:defRPr>
              </a:lvl1pPr>
            </a:lstStyle>
            <a:p>
              <a:pPr>
                <a:spcAft>
                  <a:spcPts val="600"/>
                </a:spcAft>
              </a:pPr>
              <a:r>
                <a:rPr lang="en-CA" sz="1400" spc="0" dirty="0">
                  <a:latin typeface="Calibri" panose="020F0502020204030204" pitchFamily="34" charset="0"/>
                  <a:ea typeface="Klavika Medium" charset="0"/>
                  <a:cs typeface="Calibri" panose="020F0502020204030204" pitchFamily="34" charset="0"/>
                </a:rPr>
                <a:t>Transistors (thousands)             </a:t>
              </a:r>
            </a:p>
            <a:p>
              <a:pPr>
                <a:spcAft>
                  <a:spcPts val="600"/>
                </a:spcAft>
              </a:pPr>
              <a:r>
                <a:rPr lang="en-CA" sz="1400" spc="0" dirty="0">
                  <a:latin typeface="Calibri" panose="020F0502020204030204" pitchFamily="34" charset="0"/>
                  <a:ea typeface="Klavika Medium" charset="0"/>
                  <a:cs typeface="Calibri" panose="020F0502020204030204" pitchFamily="34" charset="0"/>
                </a:rPr>
                <a:t>Frequency (MHz)</a:t>
              </a:r>
            </a:p>
          </p:txBody>
        </p:sp>
        <p:sp>
          <p:nvSpPr>
            <p:cNvPr id="365" name="Oval 364">
              <a:extLst>
                <a:ext uri="{FF2B5EF4-FFF2-40B4-BE49-F238E27FC236}">
                  <a16:creationId xmlns:a16="http://schemas.microsoft.com/office/drawing/2014/main" id="{AC7B15D4-1ABB-4A40-82A0-43F1984819E6}"/>
                </a:ext>
              </a:extLst>
            </p:cNvPr>
            <p:cNvSpPr/>
            <p:nvPr/>
          </p:nvSpPr>
          <p:spPr>
            <a:xfrm>
              <a:off x="9395153" y="5209843"/>
              <a:ext cx="110660" cy="110660"/>
            </a:xfrm>
            <a:prstGeom prst="ellipse">
              <a:avLst/>
            </a:prstGeom>
            <a:solidFill>
              <a:srgbClr val="00B0F0"/>
            </a:solidFill>
            <a:ln w="1905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66" name="Oval 365">
              <a:extLst>
                <a:ext uri="{FF2B5EF4-FFF2-40B4-BE49-F238E27FC236}">
                  <a16:creationId xmlns:a16="http://schemas.microsoft.com/office/drawing/2014/main" id="{2687D89A-8ADC-487C-9A4B-AF64206B2746}"/>
                </a:ext>
              </a:extLst>
            </p:cNvPr>
            <p:cNvSpPr/>
            <p:nvPr/>
          </p:nvSpPr>
          <p:spPr>
            <a:xfrm>
              <a:off x="9395153" y="4931163"/>
              <a:ext cx="110660" cy="110660"/>
            </a:xfrm>
            <a:prstGeom prst="ellipse">
              <a:avLst/>
            </a:prstGeom>
            <a:solidFill>
              <a:srgbClr val="FFC000"/>
            </a:solidFill>
            <a:ln w="19050">
              <a:solidFill>
                <a:srgbClr val="B88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84" name="Text Placeholder 1">
            <a:extLst>
              <a:ext uri="{FF2B5EF4-FFF2-40B4-BE49-F238E27FC236}">
                <a16:creationId xmlns:a16="http://schemas.microsoft.com/office/drawing/2014/main" id="{136102AB-B85B-4572-8269-835A456EBF08}"/>
              </a:ext>
            </a:extLst>
          </p:cNvPr>
          <p:cNvSpPr txBox="1">
            <a:spLocks/>
          </p:cNvSpPr>
          <p:nvPr/>
        </p:nvSpPr>
        <p:spPr>
          <a:xfrm>
            <a:off x="1704573" y="1497188"/>
            <a:ext cx="4665398" cy="699262"/>
          </a:xfrm>
          <a:prstGeom prst="rect">
            <a:avLst/>
          </a:prstGeom>
        </p:spPr>
        <p:txBody>
          <a:bodyPr vert="horz" lIns="0" tIns="0" rIns="0" bIns="91440" rtlCol="0">
            <a:noAutofit/>
          </a:bodyPr>
          <a:lstStyle>
            <a:lvl1pPr marL="0" indent="0" algn="ctr" defTabSz="914400" rtl="0" eaLnBrk="1" latinLnBrk="0" hangingPunct="1">
              <a:spcBef>
                <a:spcPts val="800"/>
              </a:spcBef>
              <a:spcAft>
                <a:spcPts val="0"/>
              </a:spcAft>
              <a:buClr>
                <a:schemeClr val="tx1">
                  <a:lumMod val="50000"/>
                  <a:lumOff val="50000"/>
                </a:schemeClr>
              </a:buClr>
              <a:buSzPct val="90000"/>
              <a:buFont typeface="Wingdings 3" pitchFamily="18" charset="2"/>
              <a:buNone/>
              <a:defRPr sz="1800" kern="1200">
                <a:solidFill>
                  <a:srgbClr val="FFC000"/>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lumMod val="50000"/>
                  <a:lumOff val="50000"/>
                </a:schemeClr>
              </a:buClr>
              <a:buSzPct val="90000"/>
              <a:buFont typeface="Calibri" pitchFamily="34" charset="0"/>
              <a:buChar char="‒"/>
              <a:defRPr sz="1800" kern="1200">
                <a:solidFill>
                  <a:srgbClr val="FFFFFF"/>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lumMod val="50000"/>
                  <a:lumOff val="50000"/>
                </a:schemeClr>
              </a:buClr>
              <a:buSzPct val="90000"/>
              <a:buFont typeface="Calibri" pitchFamily="34" charset="0"/>
              <a:buChar char="‒"/>
              <a:defRPr sz="1600" kern="1200">
                <a:solidFill>
                  <a:srgbClr val="FFFFFF"/>
                </a:solidFill>
                <a:latin typeface="Calibri" pitchFamily="34" charset="0"/>
                <a:ea typeface="+mn-ea"/>
                <a:cs typeface="+mn-cs"/>
              </a:defRPr>
            </a:lvl3pPr>
            <a:lvl4pPr marL="1371600" indent="-182880" algn="l" defTabSz="914400" rtl="0" eaLnBrk="1" latinLnBrk="0" hangingPunct="1">
              <a:spcBef>
                <a:spcPts val="300"/>
              </a:spcBef>
              <a:buClr>
                <a:schemeClr val="tx1">
                  <a:lumMod val="50000"/>
                  <a:lumOff val="50000"/>
                </a:schemeClr>
              </a:buClr>
              <a:buSzPct val="90000"/>
              <a:buFont typeface="Calibri" pitchFamily="34" charset="0"/>
              <a:buChar char="‒"/>
              <a:defRPr sz="1200" kern="1200">
                <a:solidFill>
                  <a:srgbClr val="FFFFFF"/>
                </a:solidFill>
                <a:latin typeface="Calibri" pitchFamily="34" charset="0"/>
                <a:ea typeface="+mn-ea"/>
                <a:cs typeface="+mn-cs"/>
              </a:defRPr>
            </a:lvl4pPr>
            <a:lvl5pPr marL="1645920" indent="-164592" algn="l" defTabSz="914400" rtl="0" eaLnBrk="1" latinLnBrk="0" hangingPunct="1">
              <a:spcBef>
                <a:spcPts val="300"/>
              </a:spcBef>
              <a:buClr>
                <a:schemeClr val="tx1">
                  <a:lumMod val="50000"/>
                  <a:lumOff val="50000"/>
                </a:schemeClr>
              </a:buClr>
              <a:buSzPct val="90000"/>
              <a:buFont typeface="Calibri" pitchFamily="34" charset="0"/>
              <a:buChar char="‒"/>
              <a:defRPr sz="1200" kern="1200">
                <a:solidFill>
                  <a:srgbClr val="FFFFFF"/>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fontAlgn="auto"/>
            <a:r>
              <a:rPr lang="en-CA" sz="2000" dirty="0"/>
              <a:t>50 YEARS OF MICROPROCESSOR TREND DATA</a:t>
            </a:r>
          </a:p>
        </p:txBody>
      </p:sp>
      <p:sp>
        <p:nvSpPr>
          <p:cNvPr id="187" name="Title 7">
            <a:extLst>
              <a:ext uri="{FF2B5EF4-FFF2-40B4-BE49-F238E27FC236}">
                <a16:creationId xmlns:a16="http://schemas.microsoft.com/office/drawing/2014/main" id="{411BF07A-3D31-41DA-B0D8-9C64DEDD460F}"/>
              </a:ext>
            </a:extLst>
          </p:cNvPr>
          <p:cNvSpPr txBox="1">
            <a:spLocks/>
          </p:cNvSpPr>
          <p:nvPr/>
        </p:nvSpPr>
        <p:spPr>
          <a:xfrm>
            <a:off x="508826" y="457200"/>
            <a:ext cx="11171172" cy="580608"/>
          </a:xfrm>
          <a:prstGeom prst="rect">
            <a:avLst/>
          </a:prstGeom>
        </p:spPr>
        <p:txBody>
          <a:bodyPr vert="horz" wrap="square" lIns="0" tIns="0" rIns="0" bIns="0" rtlCol="0" anchor="t" anchorCtr="0">
            <a:spAutoFit/>
          </a:bodyPr>
          <a:lstStyle>
            <a:lvl1pPr algn="l" defTabSz="914400" rtl="0" eaLnBrk="1" latinLnBrk="0" hangingPunct="1">
              <a:lnSpc>
                <a:spcPct val="85000"/>
              </a:lnSpc>
              <a:spcBef>
                <a:spcPct val="0"/>
              </a:spcBef>
              <a:buNone/>
              <a:defRPr sz="5400" b="1" strike="noStrike" kern="1200" cap="none" baseline="0">
                <a:solidFill>
                  <a:srgbClr val="FFFFFF"/>
                </a:solidFill>
                <a:latin typeface="Calibri" pitchFamily="34" charset="0"/>
                <a:ea typeface="+mj-ea"/>
                <a:cs typeface="+mj-cs"/>
              </a:defRPr>
            </a:lvl1pPr>
          </a:lstStyle>
          <a:p>
            <a:pPr algn="ctr"/>
            <a:r>
              <a:rPr lang="en-CA" sz="4400" dirty="0">
                <a:solidFill>
                  <a:schemeClr val="bg1"/>
                </a:solidFill>
                <a:latin typeface="+mj-lt"/>
                <a:ea typeface="Klavika Medium" charset="0"/>
                <a:cs typeface="Klavika Medium" charset="0"/>
              </a:rPr>
              <a:t>MOORE’S LAW IS SLOWING</a:t>
            </a:r>
          </a:p>
        </p:txBody>
      </p:sp>
      <p:sp>
        <p:nvSpPr>
          <p:cNvPr id="191" name="TextBox 190">
            <a:extLst>
              <a:ext uri="{FF2B5EF4-FFF2-40B4-BE49-F238E27FC236}">
                <a16:creationId xmlns:a16="http://schemas.microsoft.com/office/drawing/2014/main" id="{BE2C2356-CEF9-47B5-8D96-FD61F0711271}"/>
              </a:ext>
            </a:extLst>
          </p:cNvPr>
          <p:cNvSpPr txBox="1"/>
          <p:nvPr/>
        </p:nvSpPr>
        <p:spPr>
          <a:xfrm>
            <a:off x="10358893" y="6565572"/>
            <a:ext cx="819455" cy="230832"/>
          </a:xfrm>
          <a:prstGeom prst="rect">
            <a:avLst/>
          </a:prstGeom>
          <a:noFill/>
        </p:spPr>
        <p:txBody>
          <a:bodyPr wrap="none" rtlCol="0">
            <a:spAutoFit/>
          </a:bodyPr>
          <a:lstStyle/>
          <a:p>
            <a:pPr algn="r">
              <a:spcAft>
                <a:spcPts val="600"/>
              </a:spcAft>
              <a:buClr>
                <a:schemeClr val="bg2"/>
              </a:buClr>
            </a:pPr>
            <a:r>
              <a:rPr lang="en-CA" sz="900" dirty="0">
                <a:solidFill>
                  <a:schemeClr val="bg1"/>
                </a:solidFill>
              </a:rPr>
              <a:t>See Endnotes</a:t>
            </a:r>
          </a:p>
        </p:txBody>
      </p:sp>
    </p:spTree>
    <p:extLst>
      <p:ext uri="{BB962C8B-B14F-4D97-AF65-F5344CB8AC3E}">
        <p14:creationId xmlns:p14="http://schemas.microsoft.com/office/powerpoint/2010/main" val="126504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A45890F-0A5B-44B8-8CAF-6B119ACD4048}"/>
              </a:ext>
            </a:extLst>
          </p:cNvPr>
          <p:cNvSpPr/>
          <p:nvPr/>
        </p:nvSpPr>
        <p:spPr>
          <a:xfrm rot="5400000" flipH="1">
            <a:off x="3844967" y="-2348091"/>
            <a:ext cx="4498888" cy="11506199"/>
          </a:xfrm>
          <a:prstGeom prst="rect">
            <a:avLst/>
          </a:prstGeom>
          <a:gradFill flip="none" rotWithShape="1">
            <a:gsLst>
              <a:gs pos="0">
                <a:schemeClr val="bg1">
                  <a:alpha val="0"/>
                </a:schemeClr>
              </a:gs>
              <a:gs pos="99000">
                <a:schemeClr val="tx2">
                  <a:alpha val="7000"/>
                </a:schemeClr>
              </a:gs>
            </a:gsLst>
            <a:lin ang="0" scaled="1"/>
            <a:tileRect/>
          </a:gradFill>
          <a:ln w="25400" cap="flat" cmpd="sng" algn="ctr">
            <a:noFill/>
            <a:prstDash val="solid"/>
          </a:ln>
          <a:effectLst/>
        </p:spPr>
        <p:txBody>
          <a:bodyPr rtlCol="0" anchor="ctr"/>
          <a:lstStyle/>
          <a:p>
            <a:pPr algn="ctr" defTabSz="685983" eaLnBrk="1" fontAlgn="auto" hangingPunct="1">
              <a:spcBef>
                <a:spcPts val="0"/>
              </a:spcBef>
              <a:spcAft>
                <a:spcPts val="0"/>
              </a:spcAft>
              <a:defRPr/>
            </a:pPr>
            <a:endParaRPr lang="en-US" sz="1350" kern="0" dirty="0">
              <a:solidFill>
                <a:srgbClr val="000000"/>
              </a:solidFill>
              <a:latin typeface="+mj-lt"/>
              <a:cs typeface="+mn-cs"/>
            </a:endParaRPr>
          </a:p>
        </p:txBody>
      </p:sp>
      <p:graphicFrame>
        <p:nvGraphicFramePr>
          <p:cNvPr id="23" name="Chart 22">
            <a:extLst>
              <a:ext uri="{FF2B5EF4-FFF2-40B4-BE49-F238E27FC236}">
                <a16:creationId xmlns:a16="http://schemas.microsoft.com/office/drawing/2014/main" id="{4EA64A56-58FD-4FE7-B12D-C4F74225169E}"/>
              </a:ext>
            </a:extLst>
          </p:cNvPr>
          <p:cNvGraphicFramePr/>
          <p:nvPr>
            <p:extLst>
              <p:ext uri="{D42A27DB-BD31-4B8C-83A1-F6EECF244321}">
                <p14:modId xmlns:p14="http://schemas.microsoft.com/office/powerpoint/2010/main" val="1795995281"/>
              </p:ext>
            </p:extLst>
          </p:nvPr>
        </p:nvGraphicFramePr>
        <p:xfrm>
          <a:off x="880813" y="1586539"/>
          <a:ext cx="10297535" cy="397324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rot="16200000">
            <a:off x="-485886" y="3208711"/>
            <a:ext cx="3173976" cy="440578"/>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cs typeface="Calibri" panose="020F0502020204030204" pitchFamily="34" charset="0"/>
              </a:rPr>
              <a:t> </a:t>
            </a:r>
            <a:r>
              <a:rPr lang="en-US" sz="1400" dirty="0">
                <a:latin typeface="+mj-lt"/>
              </a:rPr>
              <a:t>Normalized </a:t>
            </a:r>
            <a:r>
              <a:rPr lang="en-US" sz="1400" dirty="0">
                <a:solidFill>
                  <a:schemeClr val="bg1"/>
                </a:solidFill>
                <a:latin typeface="+mj-lt"/>
                <a:cs typeface="Calibri" panose="020F0502020204030204" pitchFamily="34" charset="0"/>
              </a:rPr>
              <a:t>Cost/yielded mm</a:t>
            </a:r>
          </a:p>
        </p:txBody>
      </p:sp>
      <p:sp>
        <p:nvSpPr>
          <p:cNvPr id="18" name="Title 7">
            <a:extLst>
              <a:ext uri="{FF2B5EF4-FFF2-40B4-BE49-F238E27FC236}">
                <a16:creationId xmlns:a16="http://schemas.microsoft.com/office/drawing/2014/main" id="{01B5CA91-55C1-42CC-9D9E-7BD5152C5CD6}"/>
              </a:ext>
            </a:extLst>
          </p:cNvPr>
          <p:cNvSpPr txBox="1">
            <a:spLocks/>
          </p:cNvSpPr>
          <p:nvPr/>
        </p:nvSpPr>
        <p:spPr>
          <a:xfrm>
            <a:off x="508826" y="562072"/>
            <a:ext cx="11171172" cy="422295"/>
          </a:xfrm>
          <a:prstGeom prst="rect">
            <a:avLst/>
          </a:prstGeom>
        </p:spPr>
        <p:txBody>
          <a:bodyPr vert="horz" wrap="square" lIns="0" tIns="0" rIns="0" bIns="0" rtlCol="0" anchor="t" anchorCtr="0">
            <a:spAutoFit/>
          </a:bodyPr>
          <a:lstStyle>
            <a:lvl1pPr algn="l" defTabSz="914400" rtl="0" eaLnBrk="1" latinLnBrk="0" hangingPunct="1">
              <a:lnSpc>
                <a:spcPct val="85000"/>
              </a:lnSpc>
              <a:spcBef>
                <a:spcPct val="0"/>
              </a:spcBef>
              <a:buNone/>
              <a:defRPr sz="5400" b="1" strike="noStrike" kern="1200" cap="none" baseline="0">
                <a:solidFill>
                  <a:srgbClr val="FFFFFF"/>
                </a:solidFill>
                <a:latin typeface="Calibri" pitchFamily="34" charset="0"/>
                <a:ea typeface="+mj-ea"/>
                <a:cs typeface="+mj-cs"/>
              </a:defRPr>
            </a:lvl1pPr>
          </a:lstStyle>
          <a:p>
            <a:pPr algn="ctr"/>
            <a:r>
              <a:rPr lang="en-CA" sz="3200" dirty="0">
                <a:solidFill>
                  <a:schemeClr val="bg1"/>
                </a:solidFill>
                <a:latin typeface="+mj-lt"/>
                <a:ea typeface="Klavika Medium" charset="0"/>
                <a:cs typeface="Klavika Medium" charset="0"/>
              </a:rPr>
              <a:t>MOORE’S LAW SLOWS WHILE COSTS CONTINUE TO INCREASE </a:t>
            </a:r>
            <a:endParaRPr lang="en-CA" sz="4400" dirty="0">
              <a:solidFill>
                <a:schemeClr val="bg1"/>
              </a:solidFill>
              <a:latin typeface="+mj-lt"/>
              <a:ea typeface="Klavika Medium" charset="0"/>
              <a:cs typeface="Klavika Medium" charset="0"/>
            </a:endParaRPr>
          </a:p>
        </p:txBody>
      </p:sp>
      <p:sp>
        <p:nvSpPr>
          <p:cNvPr id="20" name="TextBox 19">
            <a:extLst>
              <a:ext uri="{FF2B5EF4-FFF2-40B4-BE49-F238E27FC236}">
                <a16:creationId xmlns:a16="http://schemas.microsoft.com/office/drawing/2014/main" id="{CF76C0B3-D995-474A-B717-23BC0BB09DA3}"/>
              </a:ext>
            </a:extLst>
          </p:cNvPr>
          <p:cNvSpPr txBox="1"/>
          <p:nvPr/>
        </p:nvSpPr>
        <p:spPr>
          <a:xfrm>
            <a:off x="10358893" y="6565572"/>
            <a:ext cx="819455" cy="230832"/>
          </a:xfrm>
          <a:prstGeom prst="rect">
            <a:avLst/>
          </a:prstGeom>
          <a:noFill/>
        </p:spPr>
        <p:txBody>
          <a:bodyPr wrap="none" rtlCol="0">
            <a:spAutoFit/>
          </a:bodyPr>
          <a:lstStyle/>
          <a:p>
            <a:pPr algn="r">
              <a:spcAft>
                <a:spcPts val="600"/>
              </a:spcAft>
              <a:buClr>
                <a:schemeClr val="bg2"/>
              </a:buClr>
            </a:pPr>
            <a:r>
              <a:rPr lang="en-CA" sz="900" dirty="0">
                <a:solidFill>
                  <a:schemeClr val="bg1"/>
                </a:solidFill>
              </a:rPr>
              <a:t>Source: AMD</a:t>
            </a:r>
          </a:p>
        </p:txBody>
      </p:sp>
      <p:sp>
        <p:nvSpPr>
          <p:cNvPr id="21" name="Title 7">
            <a:extLst>
              <a:ext uri="{FF2B5EF4-FFF2-40B4-BE49-F238E27FC236}">
                <a16:creationId xmlns:a16="http://schemas.microsoft.com/office/drawing/2014/main" id="{3839E73C-45F4-40E2-9B5F-CF08D2E42CA6}"/>
              </a:ext>
            </a:extLst>
          </p:cNvPr>
          <p:cNvSpPr txBox="1">
            <a:spLocks/>
          </p:cNvSpPr>
          <p:nvPr/>
        </p:nvSpPr>
        <p:spPr>
          <a:xfrm>
            <a:off x="508826" y="5852160"/>
            <a:ext cx="11171172" cy="369460"/>
          </a:xfrm>
          <a:prstGeom prst="rect">
            <a:avLst/>
          </a:prstGeom>
        </p:spPr>
        <p:txBody>
          <a:bodyPr vert="horz" wrap="square" lIns="0" tIns="0" rIns="0" bIns="0" rtlCol="0" anchor="t" anchorCtr="0">
            <a:spAutoFit/>
          </a:bodyPr>
          <a:lstStyle>
            <a:lvl1pPr algn="l" defTabSz="914400" rtl="0" eaLnBrk="1" latinLnBrk="0" hangingPunct="1">
              <a:lnSpc>
                <a:spcPct val="85000"/>
              </a:lnSpc>
              <a:spcBef>
                <a:spcPct val="0"/>
              </a:spcBef>
              <a:buNone/>
              <a:defRPr sz="5400" b="1" strike="noStrike" kern="1200" cap="none" baseline="0">
                <a:solidFill>
                  <a:srgbClr val="FFFFFF"/>
                </a:solidFill>
                <a:latin typeface="Calibri" pitchFamily="34" charset="0"/>
                <a:ea typeface="+mj-ea"/>
                <a:cs typeface="+mj-cs"/>
              </a:defRPr>
            </a:lvl1pPr>
          </a:lstStyle>
          <a:p>
            <a:pPr algn="ctr"/>
            <a:r>
              <a:rPr lang="en-CA" sz="2800" b="0" dirty="0">
                <a:solidFill>
                  <a:schemeClr val="bg1"/>
                </a:solidFill>
                <a:latin typeface="+mj-lt"/>
                <a:ea typeface="Klavika Medium" charset="0"/>
                <a:cs typeface="Klavika Medium" charset="0"/>
              </a:rPr>
              <a:t>INCREASING DIE SIZES ARE </a:t>
            </a:r>
            <a:r>
              <a:rPr lang="en-CA" sz="2800" b="0" dirty="0">
                <a:solidFill>
                  <a:srgbClr val="FFC000"/>
                </a:solidFill>
                <a:latin typeface="+mj-lt"/>
                <a:ea typeface="Klavika Medium" charset="0"/>
                <a:cs typeface="Klavika Medium" charset="0"/>
              </a:rPr>
              <a:t>ECONOMICALLY PROBLEMATIC</a:t>
            </a:r>
          </a:p>
        </p:txBody>
      </p:sp>
      <p:sp>
        <p:nvSpPr>
          <p:cNvPr id="11" name="Text Placeholder 1">
            <a:extLst>
              <a:ext uri="{FF2B5EF4-FFF2-40B4-BE49-F238E27FC236}">
                <a16:creationId xmlns:a16="http://schemas.microsoft.com/office/drawing/2014/main" id="{6B1188E4-7286-423C-AA72-70C80F28843D}"/>
              </a:ext>
            </a:extLst>
          </p:cNvPr>
          <p:cNvSpPr txBox="1">
            <a:spLocks/>
          </p:cNvSpPr>
          <p:nvPr/>
        </p:nvSpPr>
        <p:spPr>
          <a:xfrm>
            <a:off x="1732372" y="1342600"/>
            <a:ext cx="8721969" cy="290287"/>
          </a:xfrm>
          <a:prstGeom prst="rect">
            <a:avLst/>
          </a:prstGeom>
        </p:spPr>
        <p:txBody>
          <a:bodyPr vert="horz" lIns="0" tIns="0" rIns="0" bIns="91440" rtlCol="0">
            <a:noAutofit/>
          </a:bodyPr>
          <a:lstStyle>
            <a:lvl1pPr marL="0" indent="0" algn="ctr" defTabSz="914400" rtl="0" eaLnBrk="1" latinLnBrk="0" hangingPunct="1">
              <a:spcBef>
                <a:spcPts val="800"/>
              </a:spcBef>
              <a:spcAft>
                <a:spcPts val="0"/>
              </a:spcAft>
              <a:buClr>
                <a:schemeClr val="tx1">
                  <a:lumMod val="50000"/>
                  <a:lumOff val="50000"/>
                </a:schemeClr>
              </a:buClr>
              <a:buSzPct val="90000"/>
              <a:buFont typeface="Wingdings 3" pitchFamily="18" charset="2"/>
              <a:buNone/>
              <a:defRPr sz="1800" kern="1200">
                <a:solidFill>
                  <a:srgbClr val="FFC000"/>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lumMod val="50000"/>
                  <a:lumOff val="50000"/>
                </a:schemeClr>
              </a:buClr>
              <a:buSzPct val="90000"/>
              <a:buFont typeface="Calibri" pitchFamily="34" charset="0"/>
              <a:buChar char="‒"/>
              <a:defRPr sz="1800" kern="1200">
                <a:solidFill>
                  <a:srgbClr val="FFFFFF"/>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lumMod val="50000"/>
                  <a:lumOff val="50000"/>
                </a:schemeClr>
              </a:buClr>
              <a:buSzPct val="90000"/>
              <a:buFont typeface="Calibri" pitchFamily="34" charset="0"/>
              <a:buChar char="‒"/>
              <a:defRPr sz="1600" kern="1200">
                <a:solidFill>
                  <a:srgbClr val="FFFFFF"/>
                </a:solidFill>
                <a:latin typeface="Calibri" pitchFamily="34" charset="0"/>
                <a:ea typeface="+mn-ea"/>
                <a:cs typeface="+mn-cs"/>
              </a:defRPr>
            </a:lvl3pPr>
            <a:lvl4pPr marL="1371600" indent="-182880" algn="l" defTabSz="914400" rtl="0" eaLnBrk="1" latinLnBrk="0" hangingPunct="1">
              <a:spcBef>
                <a:spcPts val="300"/>
              </a:spcBef>
              <a:buClr>
                <a:schemeClr val="tx1">
                  <a:lumMod val="50000"/>
                  <a:lumOff val="50000"/>
                </a:schemeClr>
              </a:buClr>
              <a:buSzPct val="90000"/>
              <a:buFont typeface="Calibri" pitchFamily="34" charset="0"/>
              <a:buChar char="‒"/>
              <a:defRPr sz="1200" kern="1200">
                <a:solidFill>
                  <a:srgbClr val="FFFFFF"/>
                </a:solidFill>
                <a:latin typeface="Calibri" pitchFamily="34" charset="0"/>
                <a:ea typeface="+mn-ea"/>
                <a:cs typeface="+mn-cs"/>
              </a:defRPr>
            </a:lvl4pPr>
            <a:lvl5pPr marL="1645920" indent="-164592" algn="l" defTabSz="914400" rtl="0" eaLnBrk="1" latinLnBrk="0" hangingPunct="1">
              <a:spcBef>
                <a:spcPts val="300"/>
              </a:spcBef>
              <a:buClr>
                <a:schemeClr val="tx1">
                  <a:lumMod val="50000"/>
                  <a:lumOff val="50000"/>
                </a:schemeClr>
              </a:buClr>
              <a:buSzPct val="90000"/>
              <a:buFont typeface="Calibri" pitchFamily="34" charset="0"/>
              <a:buChar char="‒"/>
              <a:defRPr sz="1200" kern="1200">
                <a:solidFill>
                  <a:srgbClr val="FFFFFF"/>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2000" dirty="0">
                <a:ea typeface="Klavika Medium" charset="0"/>
                <a:cs typeface="Klavika Medium" charset="0"/>
              </a:rPr>
              <a:t>COST PER YIELDED MM</a:t>
            </a:r>
            <a:r>
              <a:rPr lang="en-CA" sz="2000" baseline="30000" dirty="0">
                <a:ea typeface="Klavika Medium" charset="0"/>
                <a:cs typeface="Klavika Medium" charset="0"/>
              </a:rPr>
              <a:t>2</a:t>
            </a:r>
            <a:r>
              <a:rPr lang="en-CA" sz="2000" dirty="0">
                <a:ea typeface="Klavika Medium" charset="0"/>
                <a:cs typeface="Klavika Medium" charset="0"/>
              </a:rPr>
              <a:t> FOR A 250MM</a:t>
            </a:r>
            <a:r>
              <a:rPr lang="en-CA" sz="2000" baseline="30000" dirty="0">
                <a:ea typeface="Klavika Medium" charset="0"/>
                <a:cs typeface="Klavika Medium" charset="0"/>
              </a:rPr>
              <a:t>2</a:t>
            </a:r>
            <a:r>
              <a:rPr lang="en-CA" sz="2000" dirty="0">
                <a:ea typeface="Klavika Medium" charset="0"/>
                <a:cs typeface="Klavika Medium" charset="0"/>
              </a:rPr>
              <a:t> DIE</a:t>
            </a:r>
          </a:p>
        </p:txBody>
      </p:sp>
    </p:spTree>
    <p:extLst>
      <p:ext uri="{BB962C8B-B14F-4D97-AF65-F5344CB8AC3E}">
        <p14:creationId xmlns:p14="http://schemas.microsoft.com/office/powerpoint/2010/main" val="176974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E3723-C4CD-4110-AF52-69E22F9033FB}"/>
              </a:ext>
            </a:extLst>
          </p:cNvPr>
          <p:cNvSpPr>
            <a:spLocks noGrp="1"/>
          </p:cNvSpPr>
          <p:nvPr>
            <p:ph type="title"/>
          </p:nvPr>
        </p:nvSpPr>
        <p:spPr/>
        <p:txBody>
          <a:bodyPr/>
          <a:lstStyle/>
          <a:p>
            <a:r>
              <a:rPr lang="en-US" dirty="0"/>
              <a:t>Welcome to </a:t>
            </a:r>
            <a:r>
              <a:rPr lang="en-US" b="1" dirty="0">
                <a:solidFill>
                  <a:srgbClr val="FFC000"/>
                </a:solidFill>
              </a:rPr>
              <a:t>Moore’s Law </a:t>
            </a:r>
            <a:r>
              <a:rPr lang="en-US" sz="4200" b="1" dirty="0">
                <a:solidFill>
                  <a:srgbClr val="FFC000"/>
                </a:solidFill>
              </a:rPr>
              <a:t>+</a:t>
            </a:r>
          </a:p>
        </p:txBody>
      </p:sp>
      <p:sp>
        <p:nvSpPr>
          <p:cNvPr id="3" name="Freeform 26">
            <a:extLst>
              <a:ext uri="{FF2B5EF4-FFF2-40B4-BE49-F238E27FC236}">
                <a16:creationId xmlns:a16="http://schemas.microsoft.com/office/drawing/2014/main" id="{8CDFF554-AE52-478A-9486-4991E5797356}"/>
              </a:ext>
            </a:extLst>
          </p:cNvPr>
          <p:cNvSpPr/>
          <p:nvPr/>
        </p:nvSpPr>
        <p:spPr>
          <a:xfrm>
            <a:off x="375679" y="4745078"/>
            <a:ext cx="3474720" cy="685800"/>
          </a:xfrm>
          <a:custGeom>
            <a:avLst/>
            <a:gdLst>
              <a:gd name="connsiteX0" fmla="*/ 0 w 1107281"/>
              <a:gd name="connsiteY0" fmla="*/ 0 h 1107281"/>
              <a:gd name="connsiteX1" fmla="*/ 1107281 w 1107281"/>
              <a:gd name="connsiteY1" fmla="*/ 0 h 1107281"/>
              <a:gd name="connsiteX2" fmla="*/ 1107281 w 1107281"/>
              <a:gd name="connsiteY2" fmla="*/ 1107281 h 1107281"/>
              <a:gd name="connsiteX3" fmla="*/ 0 w 1107281"/>
              <a:gd name="connsiteY3" fmla="*/ 1107281 h 1107281"/>
              <a:gd name="connsiteX4" fmla="*/ 0 w 1107281"/>
              <a:gd name="connsiteY4" fmla="*/ 0 h 1107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281" h="1107281">
                <a:moveTo>
                  <a:pt x="0" y="0"/>
                </a:moveTo>
                <a:lnTo>
                  <a:pt x="1107281" y="0"/>
                </a:lnTo>
                <a:lnTo>
                  <a:pt x="1107281" y="1107281"/>
                </a:lnTo>
                <a:lnTo>
                  <a:pt x="0" y="1107281"/>
                </a:lnTo>
                <a:lnTo>
                  <a:pt x="0" y="0"/>
                </a:lnTo>
                <a:close/>
              </a:path>
            </a:pathLst>
          </a:custGeom>
          <a:solidFill>
            <a:schemeClr val="bg1">
              <a:alpha val="8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09728" rIns="0" bIns="0" numCol="1" spcCol="1270" anchor="ctr" anchorCtr="0">
            <a:noAutofit/>
          </a:bodyPr>
          <a:lstStyle/>
          <a:p>
            <a:pPr lvl="0" algn="ctr" defTabSz="622300">
              <a:lnSpc>
                <a:spcPct val="90000"/>
              </a:lnSpc>
              <a:spcAft>
                <a:spcPts val="300"/>
              </a:spcAft>
            </a:pPr>
            <a:r>
              <a:rPr lang="en-US" sz="2000" dirty="0">
                <a:solidFill>
                  <a:schemeClr val="bg1"/>
                </a:solidFill>
                <a:latin typeface="Calibri" panose="020F0502020204030204" pitchFamily="34" charset="0"/>
                <a:cs typeface="Calibri" panose="020F0502020204030204" pitchFamily="34" charset="0"/>
              </a:rPr>
              <a:t>Scalable Fabrics</a:t>
            </a:r>
          </a:p>
        </p:txBody>
      </p:sp>
      <p:sp>
        <p:nvSpPr>
          <p:cNvPr id="4" name="Freeform 26">
            <a:extLst>
              <a:ext uri="{FF2B5EF4-FFF2-40B4-BE49-F238E27FC236}">
                <a16:creationId xmlns:a16="http://schemas.microsoft.com/office/drawing/2014/main" id="{4EDC60C5-0BA2-4111-81D3-48CEC70823CC}"/>
              </a:ext>
            </a:extLst>
          </p:cNvPr>
          <p:cNvSpPr/>
          <p:nvPr/>
        </p:nvSpPr>
        <p:spPr>
          <a:xfrm>
            <a:off x="375679" y="3921731"/>
            <a:ext cx="3474720" cy="685800"/>
          </a:xfrm>
          <a:custGeom>
            <a:avLst/>
            <a:gdLst>
              <a:gd name="connsiteX0" fmla="*/ 0 w 1107281"/>
              <a:gd name="connsiteY0" fmla="*/ 0 h 1107281"/>
              <a:gd name="connsiteX1" fmla="*/ 1107281 w 1107281"/>
              <a:gd name="connsiteY1" fmla="*/ 0 h 1107281"/>
              <a:gd name="connsiteX2" fmla="*/ 1107281 w 1107281"/>
              <a:gd name="connsiteY2" fmla="*/ 1107281 h 1107281"/>
              <a:gd name="connsiteX3" fmla="*/ 0 w 1107281"/>
              <a:gd name="connsiteY3" fmla="*/ 1107281 h 1107281"/>
              <a:gd name="connsiteX4" fmla="*/ 0 w 1107281"/>
              <a:gd name="connsiteY4" fmla="*/ 0 h 1107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281" h="1107281">
                <a:moveTo>
                  <a:pt x="0" y="0"/>
                </a:moveTo>
                <a:lnTo>
                  <a:pt x="1107281" y="0"/>
                </a:lnTo>
                <a:lnTo>
                  <a:pt x="1107281" y="1107281"/>
                </a:lnTo>
                <a:lnTo>
                  <a:pt x="0" y="1107281"/>
                </a:lnTo>
                <a:lnTo>
                  <a:pt x="0" y="0"/>
                </a:lnTo>
                <a:close/>
              </a:path>
            </a:pathLst>
          </a:custGeom>
          <a:solidFill>
            <a:schemeClr val="bg1">
              <a:alpha val="8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09728" rIns="0" bIns="0" numCol="1" spcCol="1270" anchor="ctr" anchorCtr="0">
            <a:noAutofit/>
          </a:bodyPr>
          <a:lstStyle/>
          <a:p>
            <a:pPr lvl="0" algn="ctr" defTabSz="622300">
              <a:lnSpc>
                <a:spcPct val="90000"/>
              </a:lnSpc>
              <a:spcAft>
                <a:spcPts val="300"/>
              </a:spcAft>
            </a:pPr>
            <a:r>
              <a:rPr lang="en-US" sz="2000" dirty="0">
                <a:solidFill>
                  <a:schemeClr val="bg1"/>
                </a:solidFill>
                <a:latin typeface="Calibri" panose="020F0502020204030204" pitchFamily="34" charset="0"/>
                <a:cs typeface="Calibri" panose="020F0502020204030204" pitchFamily="34" charset="0"/>
              </a:rPr>
              <a:t>2/2.5/3D Packaging</a:t>
            </a:r>
          </a:p>
        </p:txBody>
      </p:sp>
      <p:sp>
        <p:nvSpPr>
          <p:cNvPr id="5" name="Freeform 26">
            <a:extLst>
              <a:ext uri="{FF2B5EF4-FFF2-40B4-BE49-F238E27FC236}">
                <a16:creationId xmlns:a16="http://schemas.microsoft.com/office/drawing/2014/main" id="{2A029000-0281-438B-9E98-996E5E39B8D3}"/>
              </a:ext>
            </a:extLst>
          </p:cNvPr>
          <p:cNvSpPr/>
          <p:nvPr/>
        </p:nvSpPr>
        <p:spPr>
          <a:xfrm>
            <a:off x="375679" y="3109721"/>
            <a:ext cx="3474720" cy="685800"/>
          </a:xfrm>
          <a:custGeom>
            <a:avLst/>
            <a:gdLst>
              <a:gd name="connsiteX0" fmla="*/ 0 w 1107281"/>
              <a:gd name="connsiteY0" fmla="*/ 0 h 1107281"/>
              <a:gd name="connsiteX1" fmla="*/ 1107281 w 1107281"/>
              <a:gd name="connsiteY1" fmla="*/ 0 h 1107281"/>
              <a:gd name="connsiteX2" fmla="*/ 1107281 w 1107281"/>
              <a:gd name="connsiteY2" fmla="*/ 1107281 h 1107281"/>
              <a:gd name="connsiteX3" fmla="*/ 0 w 1107281"/>
              <a:gd name="connsiteY3" fmla="*/ 1107281 h 1107281"/>
              <a:gd name="connsiteX4" fmla="*/ 0 w 1107281"/>
              <a:gd name="connsiteY4" fmla="*/ 0 h 1107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281" h="1107281">
                <a:moveTo>
                  <a:pt x="0" y="0"/>
                </a:moveTo>
                <a:lnTo>
                  <a:pt x="1107281" y="0"/>
                </a:lnTo>
                <a:lnTo>
                  <a:pt x="1107281" y="1107281"/>
                </a:lnTo>
                <a:lnTo>
                  <a:pt x="0" y="1107281"/>
                </a:lnTo>
                <a:lnTo>
                  <a:pt x="0" y="0"/>
                </a:lnTo>
                <a:close/>
              </a:path>
            </a:pathLst>
          </a:custGeom>
          <a:solidFill>
            <a:schemeClr val="bg1">
              <a:alpha val="8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09728" rIns="0" bIns="0" numCol="1" spcCol="1270" anchor="ctr" anchorCtr="0">
            <a:noAutofit/>
          </a:bodyPr>
          <a:lstStyle/>
          <a:p>
            <a:pPr lvl="0" algn="ctr" defTabSz="622300">
              <a:lnSpc>
                <a:spcPct val="90000"/>
              </a:lnSpc>
              <a:spcAft>
                <a:spcPts val="300"/>
              </a:spcAft>
            </a:pPr>
            <a:r>
              <a:rPr lang="en-US" sz="2000" dirty="0">
                <a:solidFill>
                  <a:schemeClr val="bg1"/>
                </a:solidFill>
                <a:latin typeface="Calibri" panose="020F0502020204030204" pitchFamily="34" charset="0"/>
                <a:cs typeface="Calibri" panose="020F0502020204030204" pitchFamily="34" charset="0"/>
              </a:rPr>
              <a:t>Multi-Chip Architectures</a:t>
            </a:r>
          </a:p>
        </p:txBody>
      </p:sp>
      <p:sp>
        <p:nvSpPr>
          <p:cNvPr id="7" name="Freeform 26">
            <a:extLst>
              <a:ext uri="{FF2B5EF4-FFF2-40B4-BE49-F238E27FC236}">
                <a16:creationId xmlns:a16="http://schemas.microsoft.com/office/drawing/2014/main" id="{41AA1492-827B-4C8F-B028-9CECBB929352}"/>
              </a:ext>
            </a:extLst>
          </p:cNvPr>
          <p:cNvSpPr/>
          <p:nvPr/>
        </p:nvSpPr>
        <p:spPr>
          <a:xfrm>
            <a:off x="4139943" y="4653252"/>
            <a:ext cx="3474720" cy="457200"/>
          </a:xfrm>
          <a:custGeom>
            <a:avLst/>
            <a:gdLst>
              <a:gd name="connsiteX0" fmla="*/ 0 w 1107281"/>
              <a:gd name="connsiteY0" fmla="*/ 0 h 1107281"/>
              <a:gd name="connsiteX1" fmla="*/ 1107281 w 1107281"/>
              <a:gd name="connsiteY1" fmla="*/ 0 h 1107281"/>
              <a:gd name="connsiteX2" fmla="*/ 1107281 w 1107281"/>
              <a:gd name="connsiteY2" fmla="*/ 1107281 h 1107281"/>
              <a:gd name="connsiteX3" fmla="*/ 0 w 1107281"/>
              <a:gd name="connsiteY3" fmla="*/ 1107281 h 1107281"/>
              <a:gd name="connsiteX4" fmla="*/ 0 w 1107281"/>
              <a:gd name="connsiteY4" fmla="*/ 0 h 1107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281" h="1107281">
                <a:moveTo>
                  <a:pt x="0" y="0"/>
                </a:moveTo>
                <a:lnTo>
                  <a:pt x="1107281" y="0"/>
                </a:lnTo>
                <a:lnTo>
                  <a:pt x="1107281" y="1107281"/>
                </a:lnTo>
                <a:lnTo>
                  <a:pt x="0" y="1107281"/>
                </a:lnTo>
                <a:lnTo>
                  <a:pt x="0" y="0"/>
                </a:lnTo>
                <a:close/>
              </a:path>
            </a:pathLst>
          </a:custGeom>
          <a:gradFill>
            <a:gsLst>
              <a:gs pos="0">
                <a:schemeClr val="bg1">
                  <a:alpha val="0"/>
                </a:schemeClr>
              </a:gs>
              <a:gs pos="100000">
                <a:schemeClr val="bg1">
                  <a:alpha val="0"/>
                </a:schemeClr>
              </a:gs>
            </a:gsLst>
            <a:lin ang="5400000" scaled="1"/>
          </a:gra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09728" rIns="0" bIns="0" numCol="1" spcCol="1270" anchor="t" anchorCtr="0">
            <a:noAutofit/>
          </a:bodyPr>
          <a:lstStyle/>
          <a:p>
            <a:pPr lvl="0" algn="ctr" defTabSz="622300">
              <a:lnSpc>
                <a:spcPct val="90000"/>
              </a:lnSpc>
              <a:spcAft>
                <a:spcPts val="0"/>
              </a:spcAft>
            </a:pPr>
            <a:endParaRPr lang="en-US" dirty="0">
              <a:solidFill>
                <a:schemeClr val="bg1"/>
              </a:solidFill>
              <a:latin typeface="Calibri" panose="020F0502020204030204" pitchFamily="34" charset="0"/>
              <a:cs typeface="Calibri" panose="020F0502020204030204" pitchFamily="34" charset="0"/>
            </a:endParaRPr>
          </a:p>
        </p:txBody>
      </p:sp>
      <p:sp>
        <p:nvSpPr>
          <p:cNvPr id="8" name="Freeform 26">
            <a:extLst>
              <a:ext uri="{FF2B5EF4-FFF2-40B4-BE49-F238E27FC236}">
                <a16:creationId xmlns:a16="http://schemas.microsoft.com/office/drawing/2014/main" id="{EE8E0DB8-2B7D-475B-AA31-7E58CECFC04D}"/>
              </a:ext>
            </a:extLst>
          </p:cNvPr>
          <p:cNvSpPr/>
          <p:nvPr/>
        </p:nvSpPr>
        <p:spPr>
          <a:xfrm>
            <a:off x="8369167" y="3841240"/>
            <a:ext cx="3474720" cy="685800"/>
          </a:xfrm>
          <a:custGeom>
            <a:avLst/>
            <a:gdLst>
              <a:gd name="connsiteX0" fmla="*/ 0 w 1107281"/>
              <a:gd name="connsiteY0" fmla="*/ 0 h 1107281"/>
              <a:gd name="connsiteX1" fmla="*/ 1107281 w 1107281"/>
              <a:gd name="connsiteY1" fmla="*/ 0 h 1107281"/>
              <a:gd name="connsiteX2" fmla="*/ 1107281 w 1107281"/>
              <a:gd name="connsiteY2" fmla="*/ 1107281 h 1107281"/>
              <a:gd name="connsiteX3" fmla="*/ 0 w 1107281"/>
              <a:gd name="connsiteY3" fmla="*/ 1107281 h 1107281"/>
              <a:gd name="connsiteX4" fmla="*/ 0 w 1107281"/>
              <a:gd name="connsiteY4" fmla="*/ 0 h 1107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281" h="1107281">
                <a:moveTo>
                  <a:pt x="0" y="0"/>
                </a:moveTo>
                <a:lnTo>
                  <a:pt x="1107281" y="0"/>
                </a:lnTo>
                <a:lnTo>
                  <a:pt x="1107281" y="1107281"/>
                </a:lnTo>
                <a:lnTo>
                  <a:pt x="0" y="1107281"/>
                </a:lnTo>
                <a:lnTo>
                  <a:pt x="0" y="0"/>
                </a:lnTo>
                <a:close/>
              </a:path>
            </a:pathLst>
          </a:custGeom>
          <a:solidFill>
            <a:schemeClr val="bg1">
              <a:alpha val="8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09728" rIns="0" bIns="0" numCol="1" spcCol="1270" anchor="ctr" anchorCtr="0">
            <a:noAutofit/>
          </a:bodyPr>
          <a:lstStyle/>
          <a:p>
            <a:pPr lvl="0" algn="ctr" defTabSz="622300">
              <a:lnSpc>
                <a:spcPct val="90000"/>
              </a:lnSpc>
              <a:spcAft>
                <a:spcPts val="300"/>
              </a:spcAft>
            </a:pPr>
            <a:r>
              <a:rPr lang="en-US" sz="2000" dirty="0">
                <a:solidFill>
                  <a:schemeClr val="bg1"/>
                </a:solidFill>
                <a:latin typeface="Calibri" panose="020F0502020204030204" pitchFamily="34" charset="0"/>
                <a:cs typeface="Calibri" panose="020F0502020204030204" pitchFamily="34" charset="0"/>
              </a:rPr>
              <a:t>Open Source Libraries </a:t>
            </a:r>
          </a:p>
        </p:txBody>
      </p:sp>
      <p:sp>
        <p:nvSpPr>
          <p:cNvPr id="9" name="Freeform 26">
            <a:extLst>
              <a:ext uri="{FF2B5EF4-FFF2-40B4-BE49-F238E27FC236}">
                <a16:creationId xmlns:a16="http://schemas.microsoft.com/office/drawing/2014/main" id="{8BE175D4-7E79-4174-89B5-B09C1595C581}"/>
              </a:ext>
            </a:extLst>
          </p:cNvPr>
          <p:cNvSpPr/>
          <p:nvPr/>
        </p:nvSpPr>
        <p:spPr>
          <a:xfrm>
            <a:off x="8369167" y="3038988"/>
            <a:ext cx="3474720" cy="685800"/>
          </a:xfrm>
          <a:custGeom>
            <a:avLst/>
            <a:gdLst>
              <a:gd name="connsiteX0" fmla="*/ 0 w 1107281"/>
              <a:gd name="connsiteY0" fmla="*/ 0 h 1107281"/>
              <a:gd name="connsiteX1" fmla="*/ 1107281 w 1107281"/>
              <a:gd name="connsiteY1" fmla="*/ 0 h 1107281"/>
              <a:gd name="connsiteX2" fmla="*/ 1107281 w 1107281"/>
              <a:gd name="connsiteY2" fmla="*/ 1107281 h 1107281"/>
              <a:gd name="connsiteX3" fmla="*/ 0 w 1107281"/>
              <a:gd name="connsiteY3" fmla="*/ 1107281 h 1107281"/>
              <a:gd name="connsiteX4" fmla="*/ 0 w 1107281"/>
              <a:gd name="connsiteY4" fmla="*/ 0 h 1107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281" h="1107281">
                <a:moveTo>
                  <a:pt x="0" y="0"/>
                </a:moveTo>
                <a:lnTo>
                  <a:pt x="1107281" y="0"/>
                </a:lnTo>
                <a:lnTo>
                  <a:pt x="1107281" y="1107281"/>
                </a:lnTo>
                <a:lnTo>
                  <a:pt x="0" y="1107281"/>
                </a:lnTo>
                <a:lnTo>
                  <a:pt x="0" y="0"/>
                </a:lnTo>
                <a:close/>
              </a:path>
            </a:pathLst>
          </a:custGeom>
          <a:solidFill>
            <a:schemeClr val="bg1">
              <a:alpha val="8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09728" rIns="0" bIns="0" numCol="1" spcCol="1270" anchor="ctr" anchorCtr="0">
            <a:noAutofit/>
          </a:bodyPr>
          <a:lstStyle/>
          <a:p>
            <a:pPr lvl="0" algn="ctr" defTabSz="622300">
              <a:lnSpc>
                <a:spcPct val="90000"/>
              </a:lnSpc>
              <a:spcAft>
                <a:spcPts val="300"/>
              </a:spcAft>
            </a:pPr>
            <a:r>
              <a:rPr lang="en-US" sz="2000" dirty="0">
                <a:solidFill>
                  <a:schemeClr val="bg1"/>
                </a:solidFill>
                <a:latin typeface="Calibri" panose="020F0502020204030204" pitchFamily="34" charset="0"/>
                <a:cs typeface="Calibri" panose="020F0502020204030204" pitchFamily="34" charset="0"/>
              </a:rPr>
              <a:t>Compilers</a:t>
            </a:r>
          </a:p>
        </p:txBody>
      </p:sp>
      <p:sp>
        <p:nvSpPr>
          <p:cNvPr id="10" name="Freeform 26">
            <a:extLst>
              <a:ext uri="{FF2B5EF4-FFF2-40B4-BE49-F238E27FC236}">
                <a16:creationId xmlns:a16="http://schemas.microsoft.com/office/drawing/2014/main" id="{28D34112-38F6-48CB-90AA-229E9738BBD4}"/>
              </a:ext>
            </a:extLst>
          </p:cNvPr>
          <p:cNvSpPr/>
          <p:nvPr/>
        </p:nvSpPr>
        <p:spPr>
          <a:xfrm>
            <a:off x="4372423" y="4653250"/>
            <a:ext cx="3474720" cy="685800"/>
          </a:xfrm>
          <a:custGeom>
            <a:avLst/>
            <a:gdLst>
              <a:gd name="connsiteX0" fmla="*/ 0 w 1107281"/>
              <a:gd name="connsiteY0" fmla="*/ 0 h 1107281"/>
              <a:gd name="connsiteX1" fmla="*/ 1107281 w 1107281"/>
              <a:gd name="connsiteY1" fmla="*/ 0 h 1107281"/>
              <a:gd name="connsiteX2" fmla="*/ 1107281 w 1107281"/>
              <a:gd name="connsiteY2" fmla="*/ 1107281 h 1107281"/>
              <a:gd name="connsiteX3" fmla="*/ 0 w 1107281"/>
              <a:gd name="connsiteY3" fmla="*/ 1107281 h 1107281"/>
              <a:gd name="connsiteX4" fmla="*/ 0 w 1107281"/>
              <a:gd name="connsiteY4" fmla="*/ 0 h 1107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281" h="1107281">
                <a:moveTo>
                  <a:pt x="0" y="0"/>
                </a:moveTo>
                <a:lnTo>
                  <a:pt x="1107281" y="0"/>
                </a:lnTo>
                <a:lnTo>
                  <a:pt x="1107281" y="1107281"/>
                </a:lnTo>
                <a:lnTo>
                  <a:pt x="0" y="1107281"/>
                </a:lnTo>
                <a:lnTo>
                  <a:pt x="0" y="0"/>
                </a:lnTo>
                <a:close/>
              </a:path>
            </a:pathLst>
          </a:custGeom>
          <a:solidFill>
            <a:schemeClr val="bg1">
              <a:alpha val="8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09728" rIns="0" bIns="0" numCol="1" spcCol="1270" anchor="ctr" anchorCtr="0">
            <a:noAutofit/>
          </a:bodyPr>
          <a:lstStyle/>
          <a:p>
            <a:pPr lvl="0" algn="ctr" defTabSz="622300">
              <a:lnSpc>
                <a:spcPct val="90000"/>
              </a:lnSpc>
              <a:spcAft>
                <a:spcPts val="300"/>
              </a:spcAft>
            </a:pPr>
            <a:r>
              <a:rPr lang="en-US" sz="2000" dirty="0">
                <a:solidFill>
                  <a:schemeClr val="bg1"/>
                </a:solidFill>
                <a:latin typeface="Calibri" panose="020F0502020204030204" pitchFamily="34" charset="0"/>
                <a:cs typeface="Calibri" panose="020F0502020204030204" pitchFamily="34" charset="0"/>
              </a:rPr>
              <a:t>Industry Standard Interconnect</a:t>
            </a:r>
          </a:p>
        </p:txBody>
      </p:sp>
      <p:sp>
        <p:nvSpPr>
          <p:cNvPr id="11" name="Freeform 26">
            <a:extLst>
              <a:ext uri="{FF2B5EF4-FFF2-40B4-BE49-F238E27FC236}">
                <a16:creationId xmlns:a16="http://schemas.microsoft.com/office/drawing/2014/main" id="{9079C7C3-6FA7-42B8-A29A-A35FD1C8C06E}"/>
              </a:ext>
            </a:extLst>
          </p:cNvPr>
          <p:cNvSpPr/>
          <p:nvPr/>
        </p:nvSpPr>
        <p:spPr>
          <a:xfrm>
            <a:off x="4372423" y="3841240"/>
            <a:ext cx="3474720" cy="685800"/>
          </a:xfrm>
          <a:custGeom>
            <a:avLst/>
            <a:gdLst>
              <a:gd name="connsiteX0" fmla="*/ 0 w 1107281"/>
              <a:gd name="connsiteY0" fmla="*/ 0 h 1107281"/>
              <a:gd name="connsiteX1" fmla="*/ 1107281 w 1107281"/>
              <a:gd name="connsiteY1" fmla="*/ 0 h 1107281"/>
              <a:gd name="connsiteX2" fmla="*/ 1107281 w 1107281"/>
              <a:gd name="connsiteY2" fmla="*/ 1107281 h 1107281"/>
              <a:gd name="connsiteX3" fmla="*/ 0 w 1107281"/>
              <a:gd name="connsiteY3" fmla="*/ 1107281 h 1107281"/>
              <a:gd name="connsiteX4" fmla="*/ 0 w 1107281"/>
              <a:gd name="connsiteY4" fmla="*/ 0 h 1107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281" h="1107281">
                <a:moveTo>
                  <a:pt x="0" y="0"/>
                </a:moveTo>
                <a:lnTo>
                  <a:pt x="1107281" y="0"/>
                </a:lnTo>
                <a:lnTo>
                  <a:pt x="1107281" y="1107281"/>
                </a:lnTo>
                <a:lnTo>
                  <a:pt x="0" y="1107281"/>
                </a:lnTo>
                <a:lnTo>
                  <a:pt x="0" y="0"/>
                </a:lnTo>
                <a:close/>
              </a:path>
            </a:pathLst>
          </a:custGeom>
          <a:solidFill>
            <a:schemeClr val="bg1">
              <a:alpha val="8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09728" rIns="0" bIns="0" numCol="1" spcCol="1270" anchor="ctr" anchorCtr="0">
            <a:noAutofit/>
          </a:bodyPr>
          <a:lstStyle/>
          <a:p>
            <a:pPr lvl="0" algn="ctr" defTabSz="622300">
              <a:lnSpc>
                <a:spcPct val="90000"/>
              </a:lnSpc>
              <a:spcAft>
                <a:spcPts val="300"/>
              </a:spcAft>
            </a:pPr>
            <a:r>
              <a:rPr lang="en-US" sz="2000" dirty="0">
                <a:solidFill>
                  <a:schemeClr val="bg1"/>
                </a:solidFill>
                <a:latin typeface="Calibri" panose="020F0502020204030204" pitchFamily="34" charset="0"/>
                <a:cs typeface="Calibri" panose="020F0502020204030204" pitchFamily="34" charset="0"/>
              </a:rPr>
              <a:t>New Memory Architectures</a:t>
            </a:r>
          </a:p>
        </p:txBody>
      </p:sp>
      <p:sp>
        <p:nvSpPr>
          <p:cNvPr id="12" name="Freeform 26">
            <a:extLst>
              <a:ext uri="{FF2B5EF4-FFF2-40B4-BE49-F238E27FC236}">
                <a16:creationId xmlns:a16="http://schemas.microsoft.com/office/drawing/2014/main" id="{63FDDA55-6C6F-4ECB-90C5-1D8376B3E438}"/>
              </a:ext>
            </a:extLst>
          </p:cNvPr>
          <p:cNvSpPr/>
          <p:nvPr/>
        </p:nvSpPr>
        <p:spPr>
          <a:xfrm>
            <a:off x="4372423" y="3038988"/>
            <a:ext cx="3474720" cy="685800"/>
          </a:xfrm>
          <a:custGeom>
            <a:avLst/>
            <a:gdLst>
              <a:gd name="connsiteX0" fmla="*/ 0 w 1107281"/>
              <a:gd name="connsiteY0" fmla="*/ 0 h 1107281"/>
              <a:gd name="connsiteX1" fmla="*/ 1107281 w 1107281"/>
              <a:gd name="connsiteY1" fmla="*/ 0 h 1107281"/>
              <a:gd name="connsiteX2" fmla="*/ 1107281 w 1107281"/>
              <a:gd name="connsiteY2" fmla="*/ 1107281 h 1107281"/>
              <a:gd name="connsiteX3" fmla="*/ 0 w 1107281"/>
              <a:gd name="connsiteY3" fmla="*/ 1107281 h 1107281"/>
              <a:gd name="connsiteX4" fmla="*/ 0 w 1107281"/>
              <a:gd name="connsiteY4" fmla="*/ 0 h 1107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281" h="1107281">
                <a:moveTo>
                  <a:pt x="0" y="0"/>
                </a:moveTo>
                <a:lnTo>
                  <a:pt x="1107281" y="0"/>
                </a:lnTo>
                <a:lnTo>
                  <a:pt x="1107281" y="1107281"/>
                </a:lnTo>
                <a:lnTo>
                  <a:pt x="0" y="1107281"/>
                </a:lnTo>
                <a:lnTo>
                  <a:pt x="0" y="0"/>
                </a:lnTo>
                <a:close/>
              </a:path>
            </a:pathLst>
          </a:custGeom>
          <a:solidFill>
            <a:schemeClr val="bg1">
              <a:alpha val="8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09728" rIns="0" bIns="0" numCol="1" spcCol="1270" anchor="ctr" anchorCtr="0">
            <a:noAutofit/>
          </a:bodyPr>
          <a:lstStyle/>
          <a:p>
            <a:pPr lvl="0" algn="ctr" defTabSz="622300">
              <a:lnSpc>
                <a:spcPct val="90000"/>
              </a:lnSpc>
              <a:spcAft>
                <a:spcPts val="300"/>
              </a:spcAft>
            </a:pPr>
            <a:r>
              <a:rPr lang="en-US" sz="2000" dirty="0">
                <a:solidFill>
                  <a:schemeClr val="bg1"/>
                </a:solidFill>
                <a:latin typeface="Calibri" panose="020F0502020204030204" pitchFamily="34" charset="0"/>
                <a:cs typeface="Calibri" panose="020F0502020204030204" pitchFamily="34" charset="0"/>
              </a:rPr>
              <a:t>Accelerators</a:t>
            </a:r>
          </a:p>
        </p:txBody>
      </p:sp>
      <p:sp>
        <p:nvSpPr>
          <p:cNvPr id="13" name="Freeform 25">
            <a:extLst>
              <a:ext uri="{FF2B5EF4-FFF2-40B4-BE49-F238E27FC236}">
                <a16:creationId xmlns:a16="http://schemas.microsoft.com/office/drawing/2014/main" id="{3BCFD5F4-5F49-46BB-A42C-DDCF49035BBC}"/>
              </a:ext>
            </a:extLst>
          </p:cNvPr>
          <p:cNvSpPr/>
          <p:nvPr/>
        </p:nvSpPr>
        <p:spPr>
          <a:xfrm>
            <a:off x="4381157" y="1564404"/>
            <a:ext cx="3474720" cy="1280160"/>
          </a:xfrm>
          <a:custGeom>
            <a:avLst/>
            <a:gdLst>
              <a:gd name="connsiteX0" fmla="*/ 0 w 1107281"/>
              <a:gd name="connsiteY0" fmla="*/ 0 h 1107281"/>
              <a:gd name="connsiteX1" fmla="*/ 1107281 w 1107281"/>
              <a:gd name="connsiteY1" fmla="*/ 0 h 1107281"/>
              <a:gd name="connsiteX2" fmla="*/ 1107281 w 1107281"/>
              <a:gd name="connsiteY2" fmla="*/ 1107281 h 1107281"/>
              <a:gd name="connsiteX3" fmla="*/ 0 w 1107281"/>
              <a:gd name="connsiteY3" fmla="*/ 1107281 h 1107281"/>
              <a:gd name="connsiteX4" fmla="*/ 0 w 1107281"/>
              <a:gd name="connsiteY4" fmla="*/ 0 h 1107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281" h="1107281">
                <a:moveTo>
                  <a:pt x="0" y="0"/>
                </a:moveTo>
                <a:lnTo>
                  <a:pt x="1107281" y="0"/>
                </a:lnTo>
                <a:lnTo>
                  <a:pt x="1107281" y="1107281"/>
                </a:lnTo>
                <a:lnTo>
                  <a:pt x="0" y="1107281"/>
                </a:lnTo>
                <a:lnTo>
                  <a:pt x="0" y="0"/>
                </a:lnTo>
                <a:close/>
              </a:path>
            </a:pathLst>
          </a:custGeom>
          <a:gradFill>
            <a:gsLst>
              <a:gs pos="0">
                <a:srgbClr val="FFC000"/>
              </a:gs>
              <a:gs pos="100000">
                <a:schemeClr val="accent2">
                  <a:alpha val="0"/>
                </a:schemeClr>
              </a:gs>
            </a:gsLst>
            <a:lin ang="5400000" scaled="1"/>
          </a:gra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82880" rIns="0" bIns="0" numCol="1" spcCol="1270" anchor="t" anchorCtr="0">
            <a:noAutofit/>
          </a:bodyPr>
          <a:lstStyle/>
          <a:p>
            <a:pPr lvl="0" algn="ctr" defTabSz="622300">
              <a:lnSpc>
                <a:spcPct val="90000"/>
              </a:lnSpc>
              <a:spcAft>
                <a:spcPts val="0"/>
              </a:spcAft>
            </a:pPr>
            <a:r>
              <a:rPr lang="en-US" sz="2400" dirty="0">
                <a:solidFill>
                  <a:schemeClr val="bg1"/>
                </a:solidFill>
                <a:latin typeface="Calibri" panose="020F0502020204030204" pitchFamily="34" charset="0"/>
                <a:cs typeface="Calibri" panose="020F0502020204030204" pitchFamily="34" charset="0"/>
              </a:rPr>
              <a:t>SYSTEM DESIGN</a:t>
            </a:r>
          </a:p>
        </p:txBody>
      </p:sp>
      <p:sp>
        <p:nvSpPr>
          <p:cNvPr id="14" name="Freeform 24">
            <a:extLst>
              <a:ext uri="{FF2B5EF4-FFF2-40B4-BE49-F238E27FC236}">
                <a16:creationId xmlns:a16="http://schemas.microsoft.com/office/drawing/2014/main" id="{5660B8DA-DFD4-42B9-9859-85D874011711}"/>
              </a:ext>
            </a:extLst>
          </p:cNvPr>
          <p:cNvSpPr/>
          <p:nvPr/>
        </p:nvSpPr>
        <p:spPr>
          <a:xfrm>
            <a:off x="8369167" y="1564404"/>
            <a:ext cx="3474720" cy="1280160"/>
          </a:xfrm>
          <a:custGeom>
            <a:avLst/>
            <a:gdLst>
              <a:gd name="connsiteX0" fmla="*/ 0 w 1107281"/>
              <a:gd name="connsiteY0" fmla="*/ 0 h 1107281"/>
              <a:gd name="connsiteX1" fmla="*/ 1107281 w 1107281"/>
              <a:gd name="connsiteY1" fmla="*/ 0 h 1107281"/>
              <a:gd name="connsiteX2" fmla="*/ 1107281 w 1107281"/>
              <a:gd name="connsiteY2" fmla="*/ 1107281 h 1107281"/>
              <a:gd name="connsiteX3" fmla="*/ 0 w 1107281"/>
              <a:gd name="connsiteY3" fmla="*/ 1107281 h 1107281"/>
              <a:gd name="connsiteX4" fmla="*/ 0 w 1107281"/>
              <a:gd name="connsiteY4" fmla="*/ 0 h 1107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281" h="1107281">
                <a:moveTo>
                  <a:pt x="0" y="0"/>
                </a:moveTo>
                <a:lnTo>
                  <a:pt x="1107281" y="0"/>
                </a:lnTo>
                <a:lnTo>
                  <a:pt x="1107281" y="1107281"/>
                </a:lnTo>
                <a:lnTo>
                  <a:pt x="0" y="1107281"/>
                </a:lnTo>
                <a:lnTo>
                  <a:pt x="0" y="0"/>
                </a:lnTo>
                <a:close/>
              </a:path>
            </a:pathLst>
          </a:custGeom>
          <a:gradFill>
            <a:gsLst>
              <a:gs pos="0">
                <a:srgbClr val="FFC000"/>
              </a:gs>
              <a:gs pos="100000">
                <a:schemeClr val="accent2">
                  <a:alpha val="0"/>
                </a:schemeClr>
              </a:gs>
            </a:gsLst>
            <a:lin ang="5400000" scaled="1"/>
          </a:gra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82880" rIns="0" bIns="0" numCol="1" spcCol="1270" anchor="t" anchorCtr="0">
            <a:noAutofit/>
          </a:bodyPr>
          <a:lstStyle/>
          <a:p>
            <a:pPr lvl="0" algn="ctr" defTabSz="622300">
              <a:lnSpc>
                <a:spcPct val="90000"/>
              </a:lnSpc>
              <a:spcAft>
                <a:spcPts val="0"/>
              </a:spcAft>
            </a:pPr>
            <a:r>
              <a:rPr lang="en-US" sz="2400" dirty="0">
                <a:solidFill>
                  <a:schemeClr val="bg1"/>
                </a:solidFill>
                <a:latin typeface="Calibri" panose="020F0502020204030204" pitchFamily="34" charset="0"/>
                <a:cs typeface="Calibri" panose="020F0502020204030204" pitchFamily="34" charset="0"/>
              </a:rPr>
              <a:t>SOFTWARE</a:t>
            </a:r>
          </a:p>
        </p:txBody>
      </p:sp>
      <p:sp>
        <p:nvSpPr>
          <p:cNvPr id="15" name="Freeform 26">
            <a:extLst>
              <a:ext uri="{FF2B5EF4-FFF2-40B4-BE49-F238E27FC236}">
                <a16:creationId xmlns:a16="http://schemas.microsoft.com/office/drawing/2014/main" id="{B993FC57-9561-4D71-B998-118C607FADBA}"/>
              </a:ext>
            </a:extLst>
          </p:cNvPr>
          <p:cNvSpPr/>
          <p:nvPr/>
        </p:nvSpPr>
        <p:spPr>
          <a:xfrm>
            <a:off x="375679" y="1564404"/>
            <a:ext cx="3474720" cy="1280160"/>
          </a:xfrm>
          <a:custGeom>
            <a:avLst/>
            <a:gdLst>
              <a:gd name="connsiteX0" fmla="*/ 0 w 1107281"/>
              <a:gd name="connsiteY0" fmla="*/ 0 h 1107281"/>
              <a:gd name="connsiteX1" fmla="*/ 1107281 w 1107281"/>
              <a:gd name="connsiteY1" fmla="*/ 0 h 1107281"/>
              <a:gd name="connsiteX2" fmla="*/ 1107281 w 1107281"/>
              <a:gd name="connsiteY2" fmla="*/ 1107281 h 1107281"/>
              <a:gd name="connsiteX3" fmla="*/ 0 w 1107281"/>
              <a:gd name="connsiteY3" fmla="*/ 1107281 h 1107281"/>
              <a:gd name="connsiteX4" fmla="*/ 0 w 1107281"/>
              <a:gd name="connsiteY4" fmla="*/ 0 h 1107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281" h="1107281">
                <a:moveTo>
                  <a:pt x="0" y="0"/>
                </a:moveTo>
                <a:lnTo>
                  <a:pt x="1107281" y="0"/>
                </a:lnTo>
                <a:lnTo>
                  <a:pt x="1107281" y="1107281"/>
                </a:lnTo>
                <a:lnTo>
                  <a:pt x="0" y="1107281"/>
                </a:lnTo>
                <a:lnTo>
                  <a:pt x="0" y="0"/>
                </a:lnTo>
                <a:close/>
              </a:path>
            </a:pathLst>
          </a:custGeom>
          <a:gradFill>
            <a:gsLst>
              <a:gs pos="0">
                <a:srgbClr val="FFC000"/>
              </a:gs>
              <a:gs pos="100000">
                <a:schemeClr val="accent2">
                  <a:alpha val="0"/>
                </a:schemeClr>
              </a:gs>
            </a:gsLst>
            <a:lin ang="5400000" scaled="1"/>
          </a:gra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82880" rIns="0" bIns="0" numCol="1" spcCol="1270" anchor="t" anchorCtr="0">
            <a:noAutofit/>
          </a:bodyPr>
          <a:lstStyle/>
          <a:p>
            <a:pPr lvl="0" algn="ctr" defTabSz="622300">
              <a:lnSpc>
                <a:spcPct val="90000"/>
              </a:lnSpc>
              <a:spcAft>
                <a:spcPts val="0"/>
              </a:spcAft>
            </a:pPr>
            <a:r>
              <a:rPr lang="en-US" sz="2400" dirty="0">
                <a:solidFill>
                  <a:schemeClr val="bg1"/>
                </a:solidFill>
                <a:latin typeface="Calibri" panose="020F0502020204030204" pitchFamily="34" charset="0"/>
                <a:cs typeface="Calibri" panose="020F0502020204030204" pitchFamily="34" charset="0"/>
              </a:rPr>
              <a:t>INTEGRATION </a:t>
            </a:r>
          </a:p>
        </p:txBody>
      </p:sp>
      <p:grpSp>
        <p:nvGrpSpPr>
          <p:cNvPr id="16" name="Group 15">
            <a:extLst>
              <a:ext uri="{FF2B5EF4-FFF2-40B4-BE49-F238E27FC236}">
                <a16:creationId xmlns:a16="http://schemas.microsoft.com/office/drawing/2014/main" id="{089B7E03-4130-4EF1-8D16-96AF7E8FB4CA}"/>
              </a:ext>
            </a:extLst>
          </p:cNvPr>
          <p:cNvGrpSpPr/>
          <p:nvPr/>
        </p:nvGrpSpPr>
        <p:grpSpPr>
          <a:xfrm>
            <a:off x="1744031" y="2168288"/>
            <a:ext cx="738017" cy="491636"/>
            <a:chOff x="4515808" y="417240"/>
            <a:chExt cx="2792040" cy="1859940"/>
          </a:xfrm>
        </p:grpSpPr>
        <p:sp>
          <p:nvSpPr>
            <p:cNvPr id="17" name="Freeform 69">
              <a:extLst>
                <a:ext uri="{FF2B5EF4-FFF2-40B4-BE49-F238E27FC236}">
                  <a16:creationId xmlns:a16="http://schemas.microsoft.com/office/drawing/2014/main" id="{77EDE9CB-BDBB-44A2-9FCB-8F67EED873E4}"/>
                </a:ext>
              </a:extLst>
            </p:cNvPr>
            <p:cNvSpPr>
              <a:spLocks noEditPoints="1"/>
            </p:cNvSpPr>
            <p:nvPr/>
          </p:nvSpPr>
          <p:spPr bwMode="auto">
            <a:xfrm>
              <a:off x="4515808" y="417240"/>
              <a:ext cx="1562010" cy="1566265"/>
            </a:xfrm>
            <a:custGeom>
              <a:avLst/>
              <a:gdLst>
                <a:gd name="T0" fmla="*/ 28 w 154"/>
                <a:gd name="T1" fmla="*/ 133 h 154"/>
                <a:gd name="T2" fmla="*/ 49 w 154"/>
                <a:gd name="T3" fmla="*/ 149 h 154"/>
                <a:gd name="T4" fmla="*/ 63 w 154"/>
                <a:gd name="T5" fmla="*/ 135 h 154"/>
                <a:gd name="T6" fmla="*/ 82 w 154"/>
                <a:gd name="T7" fmla="*/ 152 h 154"/>
                <a:gd name="T8" fmla="*/ 86 w 154"/>
                <a:gd name="T9" fmla="*/ 154 h 154"/>
                <a:gd name="T10" fmla="*/ 110 w 154"/>
                <a:gd name="T11" fmla="*/ 144 h 154"/>
                <a:gd name="T12" fmla="*/ 119 w 154"/>
                <a:gd name="T13" fmla="*/ 120 h 154"/>
                <a:gd name="T14" fmla="*/ 137 w 154"/>
                <a:gd name="T15" fmla="*/ 125 h 154"/>
                <a:gd name="T16" fmla="*/ 148 w 154"/>
                <a:gd name="T17" fmla="*/ 101 h 154"/>
                <a:gd name="T18" fmla="*/ 137 w 154"/>
                <a:gd name="T19" fmla="*/ 78 h 154"/>
                <a:gd name="T20" fmla="*/ 154 w 154"/>
                <a:gd name="T21" fmla="*/ 69 h 154"/>
                <a:gd name="T22" fmla="*/ 144 w 154"/>
                <a:gd name="T23" fmla="*/ 44 h 154"/>
                <a:gd name="T24" fmla="*/ 120 w 154"/>
                <a:gd name="T25" fmla="*/ 36 h 154"/>
                <a:gd name="T26" fmla="*/ 125 w 154"/>
                <a:gd name="T27" fmla="*/ 17 h 154"/>
                <a:gd name="T28" fmla="*/ 101 w 154"/>
                <a:gd name="T29" fmla="*/ 6 h 154"/>
                <a:gd name="T30" fmla="*/ 78 w 154"/>
                <a:gd name="T31" fmla="*/ 17 h 154"/>
                <a:gd name="T32" fmla="*/ 69 w 154"/>
                <a:gd name="T33" fmla="*/ 1 h 154"/>
                <a:gd name="T34" fmla="*/ 44 w 154"/>
                <a:gd name="T35" fmla="*/ 10 h 154"/>
                <a:gd name="T36" fmla="*/ 36 w 154"/>
                <a:gd name="T37" fmla="*/ 34 h 154"/>
                <a:gd name="T38" fmla="*/ 17 w 154"/>
                <a:gd name="T39" fmla="*/ 29 h 154"/>
                <a:gd name="T40" fmla="*/ 6 w 154"/>
                <a:gd name="T41" fmla="*/ 53 h 154"/>
                <a:gd name="T42" fmla="*/ 17 w 154"/>
                <a:gd name="T43" fmla="*/ 76 h 154"/>
                <a:gd name="T44" fmla="*/ 1 w 154"/>
                <a:gd name="T45" fmla="*/ 86 h 154"/>
                <a:gd name="T46" fmla="*/ 10 w 154"/>
                <a:gd name="T47" fmla="*/ 110 h 154"/>
                <a:gd name="T48" fmla="*/ 34 w 154"/>
                <a:gd name="T49" fmla="*/ 119 h 154"/>
                <a:gd name="T50" fmla="*/ 22 w 154"/>
                <a:gd name="T51" fmla="*/ 81 h 154"/>
                <a:gd name="T52" fmla="*/ 26 w 154"/>
                <a:gd name="T53" fmla="*/ 62 h 154"/>
                <a:gd name="T54" fmla="*/ 12 w 154"/>
                <a:gd name="T55" fmla="*/ 50 h 154"/>
                <a:gd name="T56" fmla="*/ 35 w 154"/>
                <a:gd name="T57" fmla="*/ 41 h 154"/>
                <a:gd name="T58" fmla="*/ 51 w 154"/>
                <a:gd name="T59" fmla="*/ 30 h 154"/>
                <a:gd name="T60" fmla="*/ 51 w 154"/>
                <a:gd name="T61" fmla="*/ 12 h 154"/>
                <a:gd name="T62" fmla="*/ 73 w 154"/>
                <a:gd name="T63" fmla="*/ 21 h 154"/>
                <a:gd name="T64" fmla="*/ 77 w 154"/>
                <a:gd name="T65" fmla="*/ 23 h 154"/>
                <a:gd name="T66" fmla="*/ 95 w 154"/>
                <a:gd name="T67" fmla="*/ 24 h 154"/>
                <a:gd name="T68" fmla="*/ 120 w 154"/>
                <a:gd name="T69" fmla="*/ 21 h 154"/>
                <a:gd name="T70" fmla="*/ 115 w 154"/>
                <a:gd name="T71" fmla="*/ 38 h 154"/>
                <a:gd name="T72" fmla="*/ 128 w 154"/>
                <a:gd name="T73" fmla="*/ 53 h 154"/>
                <a:gd name="T74" fmla="*/ 147 w 154"/>
                <a:gd name="T75" fmla="*/ 68 h 154"/>
                <a:gd name="T76" fmla="*/ 131 w 154"/>
                <a:gd name="T77" fmla="*/ 76 h 154"/>
                <a:gd name="T78" fmla="*/ 130 w 154"/>
                <a:gd name="T79" fmla="*/ 95 h 154"/>
                <a:gd name="T80" fmla="*/ 133 w 154"/>
                <a:gd name="T81" fmla="*/ 120 h 154"/>
                <a:gd name="T82" fmla="*/ 116 w 154"/>
                <a:gd name="T83" fmla="*/ 115 h 154"/>
                <a:gd name="T84" fmla="*/ 102 w 154"/>
                <a:gd name="T85" fmla="*/ 127 h 154"/>
                <a:gd name="T86" fmla="*/ 87 w 154"/>
                <a:gd name="T87" fmla="*/ 147 h 154"/>
                <a:gd name="T88" fmla="*/ 78 w 154"/>
                <a:gd name="T89" fmla="*/ 131 h 154"/>
                <a:gd name="T90" fmla="*/ 77 w 154"/>
                <a:gd name="T91" fmla="*/ 131 h 154"/>
                <a:gd name="T92" fmla="*/ 59 w 154"/>
                <a:gd name="T93" fmla="*/ 130 h 154"/>
                <a:gd name="T94" fmla="*/ 35 w 154"/>
                <a:gd name="T95" fmla="*/ 133 h 154"/>
                <a:gd name="T96" fmla="*/ 40 w 154"/>
                <a:gd name="T97" fmla="*/ 116 h 154"/>
                <a:gd name="T98" fmla="*/ 27 w 154"/>
                <a:gd name="T99" fmla="*/ 102 h 154"/>
                <a:gd name="T100" fmla="*/ 7 w 154"/>
                <a:gd name="T101"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 h="154">
                  <a:moveTo>
                    <a:pt x="34" y="119"/>
                  </a:moveTo>
                  <a:cubicBezTo>
                    <a:pt x="28" y="133"/>
                    <a:pt x="28" y="133"/>
                    <a:pt x="28" y="133"/>
                  </a:cubicBezTo>
                  <a:cubicBezTo>
                    <a:pt x="27" y="135"/>
                    <a:pt x="28" y="136"/>
                    <a:pt x="29" y="137"/>
                  </a:cubicBezTo>
                  <a:cubicBezTo>
                    <a:pt x="49" y="149"/>
                    <a:pt x="49" y="149"/>
                    <a:pt x="49" y="149"/>
                  </a:cubicBezTo>
                  <a:cubicBezTo>
                    <a:pt x="51" y="150"/>
                    <a:pt x="52" y="149"/>
                    <a:pt x="53" y="148"/>
                  </a:cubicBezTo>
                  <a:cubicBezTo>
                    <a:pt x="63" y="135"/>
                    <a:pt x="63" y="135"/>
                    <a:pt x="63" y="135"/>
                  </a:cubicBezTo>
                  <a:cubicBezTo>
                    <a:pt x="67" y="136"/>
                    <a:pt x="72" y="137"/>
                    <a:pt x="76" y="137"/>
                  </a:cubicBezTo>
                  <a:cubicBezTo>
                    <a:pt x="82" y="152"/>
                    <a:pt x="82" y="152"/>
                    <a:pt x="82" y="152"/>
                  </a:cubicBezTo>
                  <a:cubicBezTo>
                    <a:pt x="83" y="153"/>
                    <a:pt x="84" y="154"/>
                    <a:pt x="85" y="154"/>
                  </a:cubicBezTo>
                  <a:cubicBezTo>
                    <a:pt x="85" y="154"/>
                    <a:pt x="85" y="154"/>
                    <a:pt x="86" y="154"/>
                  </a:cubicBezTo>
                  <a:cubicBezTo>
                    <a:pt x="108" y="148"/>
                    <a:pt x="108" y="148"/>
                    <a:pt x="108" y="148"/>
                  </a:cubicBezTo>
                  <a:cubicBezTo>
                    <a:pt x="110" y="147"/>
                    <a:pt x="111" y="146"/>
                    <a:pt x="110" y="144"/>
                  </a:cubicBezTo>
                  <a:cubicBezTo>
                    <a:pt x="108" y="129"/>
                    <a:pt x="108" y="129"/>
                    <a:pt x="108" y="129"/>
                  </a:cubicBezTo>
                  <a:cubicBezTo>
                    <a:pt x="112" y="126"/>
                    <a:pt x="116" y="123"/>
                    <a:pt x="119" y="120"/>
                  </a:cubicBezTo>
                  <a:cubicBezTo>
                    <a:pt x="133" y="127"/>
                    <a:pt x="133" y="127"/>
                    <a:pt x="133" y="127"/>
                  </a:cubicBezTo>
                  <a:cubicBezTo>
                    <a:pt x="135" y="127"/>
                    <a:pt x="137" y="127"/>
                    <a:pt x="137" y="125"/>
                  </a:cubicBezTo>
                  <a:cubicBezTo>
                    <a:pt x="149" y="105"/>
                    <a:pt x="149" y="105"/>
                    <a:pt x="149" y="105"/>
                  </a:cubicBezTo>
                  <a:cubicBezTo>
                    <a:pt x="150" y="104"/>
                    <a:pt x="149" y="102"/>
                    <a:pt x="148" y="101"/>
                  </a:cubicBezTo>
                  <a:cubicBezTo>
                    <a:pt x="135" y="92"/>
                    <a:pt x="135" y="92"/>
                    <a:pt x="135" y="92"/>
                  </a:cubicBezTo>
                  <a:cubicBezTo>
                    <a:pt x="136" y="87"/>
                    <a:pt x="137" y="83"/>
                    <a:pt x="137" y="78"/>
                  </a:cubicBezTo>
                  <a:cubicBezTo>
                    <a:pt x="152" y="72"/>
                    <a:pt x="152" y="72"/>
                    <a:pt x="152" y="72"/>
                  </a:cubicBezTo>
                  <a:cubicBezTo>
                    <a:pt x="153" y="72"/>
                    <a:pt x="154" y="70"/>
                    <a:pt x="154" y="69"/>
                  </a:cubicBezTo>
                  <a:cubicBezTo>
                    <a:pt x="148" y="46"/>
                    <a:pt x="148" y="46"/>
                    <a:pt x="148" y="46"/>
                  </a:cubicBezTo>
                  <a:cubicBezTo>
                    <a:pt x="147" y="45"/>
                    <a:pt x="146" y="44"/>
                    <a:pt x="144" y="44"/>
                  </a:cubicBezTo>
                  <a:cubicBezTo>
                    <a:pt x="129" y="46"/>
                    <a:pt x="129" y="46"/>
                    <a:pt x="129" y="46"/>
                  </a:cubicBezTo>
                  <a:cubicBezTo>
                    <a:pt x="126" y="43"/>
                    <a:pt x="123" y="39"/>
                    <a:pt x="120" y="36"/>
                  </a:cubicBezTo>
                  <a:cubicBezTo>
                    <a:pt x="127" y="21"/>
                    <a:pt x="127" y="21"/>
                    <a:pt x="127" y="21"/>
                  </a:cubicBezTo>
                  <a:cubicBezTo>
                    <a:pt x="127" y="20"/>
                    <a:pt x="127" y="18"/>
                    <a:pt x="125" y="17"/>
                  </a:cubicBezTo>
                  <a:cubicBezTo>
                    <a:pt x="105" y="6"/>
                    <a:pt x="105" y="6"/>
                    <a:pt x="105" y="6"/>
                  </a:cubicBezTo>
                  <a:cubicBezTo>
                    <a:pt x="104" y="5"/>
                    <a:pt x="102" y="5"/>
                    <a:pt x="101" y="6"/>
                  </a:cubicBezTo>
                  <a:cubicBezTo>
                    <a:pt x="92" y="19"/>
                    <a:pt x="92" y="19"/>
                    <a:pt x="92" y="19"/>
                  </a:cubicBezTo>
                  <a:cubicBezTo>
                    <a:pt x="87" y="18"/>
                    <a:pt x="83" y="17"/>
                    <a:pt x="78" y="17"/>
                  </a:cubicBezTo>
                  <a:cubicBezTo>
                    <a:pt x="72" y="3"/>
                    <a:pt x="72" y="3"/>
                    <a:pt x="72" y="3"/>
                  </a:cubicBezTo>
                  <a:cubicBezTo>
                    <a:pt x="72" y="1"/>
                    <a:pt x="70" y="0"/>
                    <a:pt x="69" y="1"/>
                  </a:cubicBezTo>
                  <a:cubicBezTo>
                    <a:pt x="46" y="7"/>
                    <a:pt x="46" y="7"/>
                    <a:pt x="46" y="7"/>
                  </a:cubicBezTo>
                  <a:cubicBezTo>
                    <a:pt x="45" y="7"/>
                    <a:pt x="44" y="9"/>
                    <a:pt x="44" y="10"/>
                  </a:cubicBezTo>
                  <a:cubicBezTo>
                    <a:pt x="47" y="26"/>
                    <a:pt x="47" y="26"/>
                    <a:pt x="47" y="26"/>
                  </a:cubicBezTo>
                  <a:cubicBezTo>
                    <a:pt x="43" y="28"/>
                    <a:pt x="39" y="31"/>
                    <a:pt x="36" y="34"/>
                  </a:cubicBezTo>
                  <a:cubicBezTo>
                    <a:pt x="21" y="28"/>
                    <a:pt x="21" y="28"/>
                    <a:pt x="21" y="28"/>
                  </a:cubicBezTo>
                  <a:cubicBezTo>
                    <a:pt x="20" y="27"/>
                    <a:pt x="18" y="28"/>
                    <a:pt x="17" y="29"/>
                  </a:cubicBezTo>
                  <a:cubicBezTo>
                    <a:pt x="6" y="49"/>
                    <a:pt x="6" y="49"/>
                    <a:pt x="6" y="49"/>
                  </a:cubicBezTo>
                  <a:cubicBezTo>
                    <a:pt x="5" y="51"/>
                    <a:pt x="5" y="52"/>
                    <a:pt x="6" y="53"/>
                  </a:cubicBezTo>
                  <a:cubicBezTo>
                    <a:pt x="19" y="63"/>
                    <a:pt x="19" y="63"/>
                    <a:pt x="19" y="63"/>
                  </a:cubicBezTo>
                  <a:cubicBezTo>
                    <a:pt x="18" y="67"/>
                    <a:pt x="18" y="72"/>
                    <a:pt x="17" y="76"/>
                  </a:cubicBezTo>
                  <a:cubicBezTo>
                    <a:pt x="3" y="82"/>
                    <a:pt x="3" y="82"/>
                    <a:pt x="3" y="82"/>
                  </a:cubicBezTo>
                  <a:cubicBezTo>
                    <a:pt x="1" y="83"/>
                    <a:pt x="0" y="84"/>
                    <a:pt x="1" y="86"/>
                  </a:cubicBezTo>
                  <a:cubicBezTo>
                    <a:pt x="7" y="108"/>
                    <a:pt x="7" y="108"/>
                    <a:pt x="7" y="108"/>
                  </a:cubicBezTo>
                  <a:cubicBezTo>
                    <a:pt x="7" y="110"/>
                    <a:pt x="9" y="111"/>
                    <a:pt x="10" y="110"/>
                  </a:cubicBezTo>
                  <a:cubicBezTo>
                    <a:pt x="26" y="108"/>
                    <a:pt x="26" y="108"/>
                    <a:pt x="26" y="108"/>
                  </a:cubicBezTo>
                  <a:cubicBezTo>
                    <a:pt x="28" y="112"/>
                    <a:pt x="31" y="116"/>
                    <a:pt x="34" y="119"/>
                  </a:cubicBezTo>
                  <a:close/>
                  <a:moveTo>
                    <a:pt x="7" y="87"/>
                  </a:moveTo>
                  <a:cubicBezTo>
                    <a:pt x="22" y="81"/>
                    <a:pt x="22" y="81"/>
                    <a:pt x="22" y="81"/>
                  </a:cubicBezTo>
                  <a:cubicBezTo>
                    <a:pt x="23" y="81"/>
                    <a:pt x="24" y="80"/>
                    <a:pt x="23" y="78"/>
                  </a:cubicBezTo>
                  <a:cubicBezTo>
                    <a:pt x="23" y="73"/>
                    <a:pt x="24" y="67"/>
                    <a:pt x="26" y="62"/>
                  </a:cubicBezTo>
                  <a:cubicBezTo>
                    <a:pt x="26" y="61"/>
                    <a:pt x="25" y="60"/>
                    <a:pt x="24" y="59"/>
                  </a:cubicBezTo>
                  <a:cubicBezTo>
                    <a:pt x="12" y="50"/>
                    <a:pt x="12" y="50"/>
                    <a:pt x="12" y="50"/>
                  </a:cubicBezTo>
                  <a:cubicBezTo>
                    <a:pt x="21" y="34"/>
                    <a:pt x="21" y="34"/>
                    <a:pt x="21" y="34"/>
                  </a:cubicBezTo>
                  <a:cubicBezTo>
                    <a:pt x="35" y="41"/>
                    <a:pt x="35" y="41"/>
                    <a:pt x="35" y="41"/>
                  </a:cubicBezTo>
                  <a:cubicBezTo>
                    <a:pt x="36" y="41"/>
                    <a:pt x="38" y="41"/>
                    <a:pt x="38" y="40"/>
                  </a:cubicBezTo>
                  <a:cubicBezTo>
                    <a:pt x="42" y="36"/>
                    <a:pt x="47" y="33"/>
                    <a:pt x="51" y="30"/>
                  </a:cubicBezTo>
                  <a:cubicBezTo>
                    <a:pt x="52" y="29"/>
                    <a:pt x="53" y="28"/>
                    <a:pt x="53" y="27"/>
                  </a:cubicBezTo>
                  <a:cubicBezTo>
                    <a:pt x="51" y="12"/>
                    <a:pt x="51" y="12"/>
                    <a:pt x="51" y="12"/>
                  </a:cubicBezTo>
                  <a:cubicBezTo>
                    <a:pt x="68" y="7"/>
                    <a:pt x="68" y="7"/>
                    <a:pt x="68" y="7"/>
                  </a:cubicBezTo>
                  <a:cubicBezTo>
                    <a:pt x="73" y="21"/>
                    <a:pt x="73" y="21"/>
                    <a:pt x="73" y="21"/>
                  </a:cubicBezTo>
                  <a:cubicBezTo>
                    <a:pt x="74" y="23"/>
                    <a:pt x="75" y="23"/>
                    <a:pt x="76" y="23"/>
                  </a:cubicBezTo>
                  <a:cubicBezTo>
                    <a:pt x="77" y="23"/>
                    <a:pt x="77" y="23"/>
                    <a:pt x="77" y="23"/>
                  </a:cubicBezTo>
                  <a:cubicBezTo>
                    <a:pt x="82" y="23"/>
                    <a:pt x="87" y="24"/>
                    <a:pt x="92" y="25"/>
                  </a:cubicBezTo>
                  <a:cubicBezTo>
                    <a:pt x="93" y="26"/>
                    <a:pt x="95" y="25"/>
                    <a:pt x="95" y="24"/>
                  </a:cubicBezTo>
                  <a:cubicBezTo>
                    <a:pt x="105" y="12"/>
                    <a:pt x="105" y="12"/>
                    <a:pt x="105" y="12"/>
                  </a:cubicBezTo>
                  <a:cubicBezTo>
                    <a:pt x="120" y="21"/>
                    <a:pt x="120" y="21"/>
                    <a:pt x="120" y="21"/>
                  </a:cubicBezTo>
                  <a:cubicBezTo>
                    <a:pt x="114" y="35"/>
                    <a:pt x="114" y="35"/>
                    <a:pt x="114" y="35"/>
                  </a:cubicBezTo>
                  <a:cubicBezTo>
                    <a:pt x="113" y="36"/>
                    <a:pt x="114" y="38"/>
                    <a:pt x="115" y="38"/>
                  </a:cubicBezTo>
                  <a:cubicBezTo>
                    <a:pt x="119" y="42"/>
                    <a:pt x="122" y="46"/>
                    <a:pt x="124" y="51"/>
                  </a:cubicBezTo>
                  <a:cubicBezTo>
                    <a:pt x="125" y="52"/>
                    <a:pt x="126" y="53"/>
                    <a:pt x="128" y="53"/>
                  </a:cubicBezTo>
                  <a:cubicBezTo>
                    <a:pt x="143" y="50"/>
                    <a:pt x="143" y="50"/>
                    <a:pt x="143" y="50"/>
                  </a:cubicBezTo>
                  <a:cubicBezTo>
                    <a:pt x="147" y="68"/>
                    <a:pt x="147" y="68"/>
                    <a:pt x="147" y="68"/>
                  </a:cubicBezTo>
                  <a:cubicBezTo>
                    <a:pt x="133" y="73"/>
                    <a:pt x="133" y="73"/>
                    <a:pt x="133" y="73"/>
                  </a:cubicBezTo>
                  <a:cubicBezTo>
                    <a:pt x="132" y="74"/>
                    <a:pt x="131" y="75"/>
                    <a:pt x="131" y="76"/>
                  </a:cubicBezTo>
                  <a:cubicBezTo>
                    <a:pt x="131" y="82"/>
                    <a:pt x="131" y="87"/>
                    <a:pt x="129" y="92"/>
                  </a:cubicBezTo>
                  <a:cubicBezTo>
                    <a:pt x="129" y="93"/>
                    <a:pt x="129" y="95"/>
                    <a:pt x="130" y="95"/>
                  </a:cubicBezTo>
                  <a:cubicBezTo>
                    <a:pt x="142" y="104"/>
                    <a:pt x="142" y="104"/>
                    <a:pt x="142" y="104"/>
                  </a:cubicBezTo>
                  <a:cubicBezTo>
                    <a:pt x="133" y="120"/>
                    <a:pt x="133" y="120"/>
                    <a:pt x="133" y="120"/>
                  </a:cubicBezTo>
                  <a:cubicBezTo>
                    <a:pt x="119" y="114"/>
                    <a:pt x="119" y="114"/>
                    <a:pt x="119" y="114"/>
                  </a:cubicBezTo>
                  <a:cubicBezTo>
                    <a:pt x="118" y="113"/>
                    <a:pt x="117" y="114"/>
                    <a:pt x="116" y="115"/>
                  </a:cubicBezTo>
                  <a:cubicBezTo>
                    <a:pt x="112" y="118"/>
                    <a:pt x="108" y="122"/>
                    <a:pt x="103" y="124"/>
                  </a:cubicBezTo>
                  <a:cubicBezTo>
                    <a:pt x="102" y="125"/>
                    <a:pt x="102" y="126"/>
                    <a:pt x="102" y="127"/>
                  </a:cubicBezTo>
                  <a:cubicBezTo>
                    <a:pt x="104" y="142"/>
                    <a:pt x="104" y="142"/>
                    <a:pt x="104" y="142"/>
                  </a:cubicBezTo>
                  <a:cubicBezTo>
                    <a:pt x="87" y="147"/>
                    <a:pt x="87" y="147"/>
                    <a:pt x="87" y="147"/>
                  </a:cubicBezTo>
                  <a:cubicBezTo>
                    <a:pt x="81" y="133"/>
                    <a:pt x="81" y="133"/>
                    <a:pt x="81" y="133"/>
                  </a:cubicBezTo>
                  <a:cubicBezTo>
                    <a:pt x="81" y="132"/>
                    <a:pt x="80" y="131"/>
                    <a:pt x="78" y="131"/>
                  </a:cubicBezTo>
                  <a:cubicBezTo>
                    <a:pt x="78" y="131"/>
                    <a:pt x="78" y="131"/>
                    <a:pt x="78" y="131"/>
                  </a:cubicBezTo>
                  <a:cubicBezTo>
                    <a:pt x="77" y="131"/>
                    <a:pt x="77" y="131"/>
                    <a:pt x="77" y="131"/>
                  </a:cubicBezTo>
                  <a:cubicBezTo>
                    <a:pt x="72" y="131"/>
                    <a:pt x="67" y="130"/>
                    <a:pt x="62" y="129"/>
                  </a:cubicBezTo>
                  <a:cubicBezTo>
                    <a:pt x="61" y="129"/>
                    <a:pt x="60" y="129"/>
                    <a:pt x="59" y="130"/>
                  </a:cubicBezTo>
                  <a:cubicBezTo>
                    <a:pt x="50" y="142"/>
                    <a:pt x="50" y="142"/>
                    <a:pt x="50" y="142"/>
                  </a:cubicBezTo>
                  <a:cubicBezTo>
                    <a:pt x="35" y="133"/>
                    <a:pt x="35" y="133"/>
                    <a:pt x="35" y="133"/>
                  </a:cubicBezTo>
                  <a:cubicBezTo>
                    <a:pt x="41" y="119"/>
                    <a:pt x="41" y="119"/>
                    <a:pt x="41" y="119"/>
                  </a:cubicBezTo>
                  <a:cubicBezTo>
                    <a:pt x="41" y="118"/>
                    <a:pt x="41" y="117"/>
                    <a:pt x="40" y="116"/>
                  </a:cubicBezTo>
                  <a:cubicBezTo>
                    <a:pt x="36" y="112"/>
                    <a:pt x="33" y="108"/>
                    <a:pt x="30" y="103"/>
                  </a:cubicBezTo>
                  <a:cubicBezTo>
                    <a:pt x="30" y="102"/>
                    <a:pt x="28" y="101"/>
                    <a:pt x="27" y="102"/>
                  </a:cubicBezTo>
                  <a:cubicBezTo>
                    <a:pt x="12" y="104"/>
                    <a:pt x="12" y="104"/>
                    <a:pt x="12" y="104"/>
                  </a:cubicBezTo>
                  <a:lnTo>
                    <a:pt x="7" y="8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18" name="Freeform 70">
              <a:extLst>
                <a:ext uri="{FF2B5EF4-FFF2-40B4-BE49-F238E27FC236}">
                  <a16:creationId xmlns:a16="http://schemas.microsoft.com/office/drawing/2014/main" id="{30C6DF09-1890-427A-A962-6E7C68D3BBDD}"/>
                </a:ext>
              </a:extLst>
            </p:cNvPr>
            <p:cNvSpPr>
              <a:spLocks noEditPoints="1"/>
            </p:cNvSpPr>
            <p:nvPr/>
          </p:nvSpPr>
          <p:spPr bwMode="auto">
            <a:xfrm>
              <a:off x="4890350" y="800294"/>
              <a:ext cx="821439" cy="804413"/>
            </a:xfrm>
            <a:custGeom>
              <a:avLst/>
              <a:gdLst>
                <a:gd name="T0" fmla="*/ 40 w 81"/>
                <a:gd name="T1" fmla="*/ 79 h 79"/>
                <a:gd name="T2" fmla="*/ 50 w 81"/>
                <a:gd name="T3" fmla="*/ 77 h 79"/>
                <a:gd name="T4" fmla="*/ 74 w 81"/>
                <a:gd name="T5" fmla="*/ 59 h 79"/>
                <a:gd name="T6" fmla="*/ 78 w 81"/>
                <a:gd name="T7" fmla="*/ 29 h 79"/>
                <a:gd name="T8" fmla="*/ 40 w 81"/>
                <a:gd name="T9" fmla="*/ 0 h 79"/>
                <a:gd name="T10" fmla="*/ 30 w 81"/>
                <a:gd name="T11" fmla="*/ 1 h 79"/>
                <a:gd name="T12" fmla="*/ 6 w 81"/>
                <a:gd name="T13" fmla="*/ 20 h 79"/>
                <a:gd name="T14" fmla="*/ 2 w 81"/>
                <a:gd name="T15" fmla="*/ 49 h 79"/>
                <a:gd name="T16" fmla="*/ 40 w 81"/>
                <a:gd name="T17" fmla="*/ 79 h 79"/>
                <a:gd name="T18" fmla="*/ 11 w 81"/>
                <a:gd name="T19" fmla="*/ 23 h 79"/>
                <a:gd name="T20" fmla="*/ 32 w 81"/>
                <a:gd name="T21" fmla="*/ 7 h 79"/>
                <a:gd name="T22" fmla="*/ 40 w 81"/>
                <a:gd name="T23" fmla="*/ 6 h 79"/>
                <a:gd name="T24" fmla="*/ 72 w 81"/>
                <a:gd name="T25" fmla="*/ 31 h 79"/>
                <a:gd name="T26" fmla="*/ 69 w 81"/>
                <a:gd name="T27" fmla="*/ 56 h 79"/>
                <a:gd name="T28" fmla="*/ 49 w 81"/>
                <a:gd name="T29" fmla="*/ 71 h 79"/>
                <a:gd name="T30" fmla="*/ 40 w 81"/>
                <a:gd name="T31" fmla="*/ 73 h 79"/>
                <a:gd name="T32" fmla="*/ 8 w 81"/>
                <a:gd name="T33" fmla="*/ 48 h 79"/>
                <a:gd name="T34" fmla="*/ 11 w 81"/>
                <a:gd name="T35" fmla="*/ 2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79">
                  <a:moveTo>
                    <a:pt x="40" y="79"/>
                  </a:moveTo>
                  <a:cubicBezTo>
                    <a:pt x="44" y="79"/>
                    <a:pt x="47" y="78"/>
                    <a:pt x="50" y="77"/>
                  </a:cubicBezTo>
                  <a:cubicBezTo>
                    <a:pt x="61" y="74"/>
                    <a:pt x="69" y="68"/>
                    <a:pt x="74" y="59"/>
                  </a:cubicBezTo>
                  <a:cubicBezTo>
                    <a:pt x="80" y="50"/>
                    <a:pt x="81" y="39"/>
                    <a:pt x="78" y="29"/>
                  </a:cubicBezTo>
                  <a:cubicBezTo>
                    <a:pt x="74" y="12"/>
                    <a:pt x="58" y="0"/>
                    <a:pt x="40" y="0"/>
                  </a:cubicBezTo>
                  <a:cubicBezTo>
                    <a:pt x="37" y="0"/>
                    <a:pt x="33" y="0"/>
                    <a:pt x="30" y="1"/>
                  </a:cubicBezTo>
                  <a:cubicBezTo>
                    <a:pt x="20" y="4"/>
                    <a:pt x="11" y="10"/>
                    <a:pt x="6" y="20"/>
                  </a:cubicBezTo>
                  <a:cubicBezTo>
                    <a:pt x="1" y="29"/>
                    <a:pt x="0" y="39"/>
                    <a:pt x="2" y="49"/>
                  </a:cubicBezTo>
                  <a:cubicBezTo>
                    <a:pt x="7" y="67"/>
                    <a:pt x="23" y="79"/>
                    <a:pt x="40" y="79"/>
                  </a:cubicBezTo>
                  <a:close/>
                  <a:moveTo>
                    <a:pt x="11" y="23"/>
                  </a:moveTo>
                  <a:cubicBezTo>
                    <a:pt x="16" y="15"/>
                    <a:pt x="23" y="9"/>
                    <a:pt x="32" y="7"/>
                  </a:cubicBezTo>
                  <a:cubicBezTo>
                    <a:pt x="35" y="6"/>
                    <a:pt x="37" y="6"/>
                    <a:pt x="40" y="6"/>
                  </a:cubicBezTo>
                  <a:cubicBezTo>
                    <a:pt x="55" y="6"/>
                    <a:pt x="69" y="16"/>
                    <a:pt x="72" y="31"/>
                  </a:cubicBezTo>
                  <a:cubicBezTo>
                    <a:pt x="75" y="39"/>
                    <a:pt x="74" y="48"/>
                    <a:pt x="69" y="56"/>
                  </a:cubicBezTo>
                  <a:cubicBezTo>
                    <a:pt x="65" y="64"/>
                    <a:pt x="58" y="69"/>
                    <a:pt x="49" y="71"/>
                  </a:cubicBezTo>
                  <a:cubicBezTo>
                    <a:pt x="46" y="72"/>
                    <a:pt x="43" y="73"/>
                    <a:pt x="40" y="73"/>
                  </a:cubicBezTo>
                  <a:cubicBezTo>
                    <a:pt x="25" y="73"/>
                    <a:pt x="12" y="62"/>
                    <a:pt x="8" y="48"/>
                  </a:cubicBezTo>
                  <a:cubicBezTo>
                    <a:pt x="6" y="39"/>
                    <a:pt x="7" y="30"/>
                    <a:pt x="11" y="2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19" name="Freeform 73">
              <a:extLst>
                <a:ext uri="{FF2B5EF4-FFF2-40B4-BE49-F238E27FC236}">
                  <a16:creationId xmlns:a16="http://schemas.microsoft.com/office/drawing/2014/main" id="{6B783CEF-1966-4359-B6F7-BB9D0EB799B6}"/>
                </a:ext>
              </a:extLst>
            </p:cNvPr>
            <p:cNvSpPr>
              <a:spLocks noEditPoints="1"/>
            </p:cNvSpPr>
            <p:nvPr/>
          </p:nvSpPr>
          <p:spPr bwMode="auto">
            <a:xfrm>
              <a:off x="5945877" y="915210"/>
              <a:ext cx="1361971" cy="1361970"/>
            </a:xfrm>
            <a:custGeom>
              <a:avLst/>
              <a:gdLst>
                <a:gd name="T0" fmla="*/ 128 w 134"/>
                <a:gd name="T1" fmla="*/ 40 h 134"/>
                <a:gd name="T2" fmla="*/ 112 w 134"/>
                <a:gd name="T3" fmla="*/ 40 h 134"/>
                <a:gd name="T4" fmla="*/ 110 w 134"/>
                <a:gd name="T5" fmla="*/ 19 h 134"/>
                <a:gd name="T6" fmla="*/ 91 w 134"/>
                <a:gd name="T7" fmla="*/ 5 h 134"/>
                <a:gd name="T8" fmla="*/ 79 w 134"/>
                <a:gd name="T9" fmla="*/ 16 h 134"/>
                <a:gd name="T10" fmla="*/ 63 w 134"/>
                <a:gd name="T11" fmla="*/ 2 h 134"/>
                <a:gd name="T12" fmla="*/ 40 w 134"/>
                <a:gd name="T13" fmla="*/ 6 h 134"/>
                <a:gd name="T14" fmla="*/ 40 w 134"/>
                <a:gd name="T15" fmla="*/ 23 h 134"/>
                <a:gd name="T16" fmla="*/ 18 w 134"/>
                <a:gd name="T17" fmla="*/ 24 h 134"/>
                <a:gd name="T18" fmla="*/ 4 w 134"/>
                <a:gd name="T19" fmla="*/ 43 h 134"/>
                <a:gd name="T20" fmla="*/ 16 w 134"/>
                <a:gd name="T21" fmla="*/ 55 h 134"/>
                <a:gd name="T22" fmla="*/ 2 w 134"/>
                <a:gd name="T23" fmla="*/ 71 h 134"/>
                <a:gd name="T24" fmla="*/ 6 w 134"/>
                <a:gd name="T25" fmla="*/ 94 h 134"/>
                <a:gd name="T26" fmla="*/ 22 w 134"/>
                <a:gd name="T27" fmla="*/ 94 h 134"/>
                <a:gd name="T28" fmla="*/ 24 w 134"/>
                <a:gd name="T29" fmla="*/ 116 h 134"/>
                <a:gd name="T30" fmla="*/ 43 w 134"/>
                <a:gd name="T31" fmla="*/ 130 h 134"/>
                <a:gd name="T32" fmla="*/ 54 w 134"/>
                <a:gd name="T33" fmla="*/ 118 h 134"/>
                <a:gd name="T34" fmla="*/ 71 w 134"/>
                <a:gd name="T35" fmla="*/ 132 h 134"/>
                <a:gd name="T36" fmla="*/ 74 w 134"/>
                <a:gd name="T37" fmla="*/ 134 h 134"/>
                <a:gd name="T38" fmla="*/ 96 w 134"/>
                <a:gd name="T39" fmla="*/ 125 h 134"/>
                <a:gd name="T40" fmla="*/ 103 w 134"/>
                <a:gd name="T41" fmla="*/ 105 h 134"/>
                <a:gd name="T42" fmla="*/ 119 w 134"/>
                <a:gd name="T43" fmla="*/ 109 h 134"/>
                <a:gd name="T44" fmla="*/ 129 w 134"/>
                <a:gd name="T45" fmla="*/ 88 h 134"/>
                <a:gd name="T46" fmla="*/ 119 w 134"/>
                <a:gd name="T47" fmla="*/ 68 h 134"/>
                <a:gd name="T48" fmla="*/ 134 w 134"/>
                <a:gd name="T49" fmla="*/ 60 h 134"/>
                <a:gd name="T50" fmla="*/ 113 w 134"/>
                <a:gd name="T51" fmla="*/ 66 h 134"/>
                <a:gd name="T52" fmla="*/ 113 w 134"/>
                <a:gd name="T53" fmla="*/ 83 h 134"/>
                <a:gd name="T54" fmla="*/ 116 w 134"/>
                <a:gd name="T55" fmla="*/ 104 h 134"/>
                <a:gd name="T56" fmla="*/ 100 w 134"/>
                <a:gd name="T57" fmla="*/ 99 h 134"/>
                <a:gd name="T58" fmla="*/ 88 w 134"/>
                <a:gd name="T59" fmla="*/ 111 h 134"/>
                <a:gd name="T60" fmla="*/ 75 w 134"/>
                <a:gd name="T61" fmla="*/ 127 h 134"/>
                <a:gd name="T62" fmla="*/ 68 w 134"/>
                <a:gd name="T63" fmla="*/ 114 h 134"/>
                <a:gd name="T64" fmla="*/ 67 w 134"/>
                <a:gd name="T65" fmla="*/ 114 h 134"/>
                <a:gd name="T66" fmla="*/ 51 w 134"/>
                <a:gd name="T67" fmla="*/ 113 h 134"/>
                <a:gd name="T68" fmla="*/ 30 w 134"/>
                <a:gd name="T69" fmla="*/ 116 h 134"/>
                <a:gd name="T70" fmla="*/ 35 w 134"/>
                <a:gd name="T71" fmla="*/ 101 h 134"/>
                <a:gd name="T72" fmla="*/ 23 w 134"/>
                <a:gd name="T73" fmla="*/ 88 h 134"/>
                <a:gd name="T74" fmla="*/ 7 w 134"/>
                <a:gd name="T75" fmla="*/ 76 h 134"/>
                <a:gd name="T76" fmla="*/ 21 w 134"/>
                <a:gd name="T77" fmla="*/ 68 h 134"/>
                <a:gd name="T78" fmla="*/ 21 w 134"/>
                <a:gd name="T79" fmla="*/ 51 h 134"/>
                <a:gd name="T80" fmla="*/ 18 w 134"/>
                <a:gd name="T81" fmla="*/ 31 h 134"/>
                <a:gd name="T82" fmla="*/ 34 w 134"/>
                <a:gd name="T83" fmla="*/ 35 h 134"/>
                <a:gd name="T84" fmla="*/ 46 w 134"/>
                <a:gd name="T85" fmla="*/ 24 h 134"/>
                <a:gd name="T86" fmla="*/ 59 w 134"/>
                <a:gd name="T87" fmla="*/ 7 h 134"/>
                <a:gd name="T88" fmla="*/ 66 w 134"/>
                <a:gd name="T89" fmla="*/ 21 h 134"/>
                <a:gd name="T90" fmla="*/ 80 w 134"/>
                <a:gd name="T91" fmla="*/ 23 h 134"/>
                <a:gd name="T92" fmla="*/ 91 w 134"/>
                <a:gd name="T93" fmla="*/ 11 h 134"/>
                <a:gd name="T94" fmla="*/ 98 w 134"/>
                <a:gd name="T95" fmla="*/ 31 h 134"/>
                <a:gd name="T96" fmla="*/ 108 w 134"/>
                <a:gd name="T97" fmla="*/ 45 h 134"/>
                <a:gd name="T98" fmla="*/ 123 w 134"/>
                <a:gd name="T99" fmla="*/ 44 h 134"/>
                <a:gd name="T100" fmla="*/ 115 w 134"/>
                <a:gd name="T101" fmla="*/ 6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4" h="134">
                  <a:moveTo>
                    <a:pt x="134" y="60"/>
                  </a:moveTo>
                  <a:cubicBezTo>
                    <a:pt x="128" y="40"/>
                    <a:pt x="128" y="40"/>
                    <a:pt x="128" y="40"/>
                  </a:cubicBezTo>
                  <a:cubicBezTo>
                    <a:pt x="128" y="39"/>
                    <a:pt x="127" y="38"/>
                    <a:pt x="125" y="38"/>
                  </a:cubicBezTo>
                  <a:cubicBezTo>
                    <a:pt x="112" y="40"/>
                    <a:pt x="112" y="40"/>
                    <a:pt x="112" y="40"/>
                  </a:cubicBezTo>
                  <a:cubicBezTo>
                    <a:pt x="110" y="37"/>
                    <a:pt x="107" y="34"/>
                    <a:pt x="105" y="31"/>
                  </a:cubicBezTo>
                  <a:cubicBezTo>
                    <a:pt x="110" y="19"/>
                    <a:pt x="110" y="19"/>
                    <a:pt x="110" y="19"/>
                  </a:cubicBezTo>
                  <a:cubicBezTo>
                    <a:pt x="111" y="17"/>
                    <a:pt x="110" y="16"/>
                    <a:pt x="109" y="15"/>
                  </a:cubicBezTo>
                  <a:cubicBezTo>
                    <a:pt x="91" y="5"/>
                    <a:pt x="91" y="5"/>
                    <a:pt x="91" y="5"/>
                  </a:cubicBezTo>
                  <a:cubicBezTo>
                    <a:pt x="90" y="4"/>
                    <a:pt x="88" y="4"/>
                    <a:pt x="87" y="6"/>
                  </a:cubicBezTo>
                  <a:cubicBezTo>
                    <a:pt x="79" y="16"/>
                    <a:pt x="79" y="16"/>
                    <a:pt x="79" y="16"/>
                  </a:cubicBezTo>
                  <a:cubicBezTo>
                    <a:pt x="76" y="16"/>
                    <a:pt x="72" y="15"/>
                    <a:pt x="68" y="15"/>
                  </a:cubicBezTo>
                  <a:cubicBezTo>
                    <a:pt x="63" y="2"/>
                    <a:pt x="63" y="2"/>
                    <a:pt x="63" y="2"/>
                  </a:cubicBezTo>
                  <a:cubicBezTo>
                    <a:pt x="63" y="1"/>
                    <a:pt x="61" y="0"/>
                    <a:pt x="60" y="1"/>
                  </a:cubicBezTo>
                  <a:cubicBezTo>
                    <a:pt x="40" y="6"/>
                    <a:pt x="40" y="6"/>
                    <a:pt x="40" y="6"/>
                  </a:cubicBezTo>
                  <a:cubicBezTo>
                    <a:pt x="39" y="6"/>
                    <a:pt x="38" y="8"/>
                    <a:pt x="38" y="9"/>
                  </a:cubicBezTo>
                  <a:cubicBezTo>
                    <a:pt x="40" y="23"/>
                    <a:pt x="40" y="23"/>
                    <a:pt x="40" y="23"/>
                  </a:cubicBezTo>
                  <a:cubicBezTo>
                    <a:pt x="37" y="25"/>
                    <a:pt x="34" y="27"/>
                    <a:pt x="31" y="30"/>
                  </a:cubicBezTo>
                  <a:cubicBezTo>
                    <a:pt x="18" y="24"/>
                    <a:pt x="18" y="24"/>
                    <a:pt x="18" y="24"/>
                  </a:cubicBezTo>
                  <a:cubicBezTo>
                    <a:pt x="17" y="24"/>
                    <a:pt x="15" y="24"/>
                    <a:pt x="15" y="25"/>
                  </a:cubicBezTo>
                  <a:cubicBezTo>
                    <a:pt x="4" y="43"/>
                    <a:pt x="4" y="43"/>
                    <a:pt x="4" y="43"/>
                  </a:cubicBezTo>
                  <a:cubicBezTo>
                    <a:pt x="4" y="44"/>
                    <a:pt x="4" y="46"/>
                    <a:pt x="5" y="47"/>
                  </a:cubicBezTo>
                  <a:cubicBezTo>
                    <a:pt x="16" y="55"/>
                    <a:pt x="16" y="55"/>
                    <a:pt x="16" y="55"/>
                  </a:cubicBezTo>
                  <a:cubicBezTo>
                    <a:pt x="15" y="59"/>
                    <a:pt x="15" y="62"/>
                    <a:pt x="15" y="66"/>
                  </a:cubicBezTo>
                  <a:cubicBezTo>
                    <a:pt x="2" y="71"/>
                    <a:pt x="2" y="71"/>
                    <a:pt x="2" y="71"/>
                  </a:cubicBezTo>
                  <a:cubicBezTo>
                    <a:pt x="1" y="72"/>
                    <a:pt x="0" y="73"/>
                    <a:pt x="0" y="75"/>
                  </a:cubicBezTo>
                  <a:cubicBezTo>
                    <a:pt x="6" y="94"/>
                    <a:pt x="6" y="94"/>
                    <a:pt x="6" y="94"/>
                  </a:cubicBezTo>
                  <a:cubicBezTo>
                    <a:pt x="6" y="96"/>
                    <a:pt x="7" y="97"/>
                    <a:pt x="9" y="96"/>
                  </a:cubicBezTo>
                  <a:cubicBezTo>
                    <a:pt x="22" y="94"/>
                    <a:pt x="22" y="94"/>
                    <a:pt x="22" y="94"/>
                  </a:cubicBezTo>
                  <a:cubicBezTo>
                    <a:pt x="24" y="98"/>
                    <a:pt x="27" y="101"/>
                    <a:pt x="29" y="104"/>
                  </a:cubicBezTo>
                  <a:cubicBezTo>
                    <a:pt x="24" y="116"/>
                    <a:pt x="24" y="116"/>
                    <a:pt x="24" y="116"/>
                  </a:cubicBezTo>
                  <a:cubicBezTo>
                    <a:pt x="23" y="117"/>
                    <a:pt x="24" y="119"/>
                    <a:pt x="25" y="120"/>
                  </a:cubicBezTo>
                  <a:cubicBezTo>
                    <a:pt x="43" y="130"/>
                    <a:pt x="43" y="130"/>
                    <a:pt x="43" y="130"/>
                  </a:cubicBezTo>
                  <a:cubicBezTo>
                    <a:pt x="44" y="131"/>
                    <a:pt x="46" y="130"/>
                    <a:pt x="46" y="129"/>
                  </a:cubicBezTo>
                  <a:cubicBezTo>
                    <a:pt x="54" y="118"/>
                    <a:pt x="54" y="118"/>
                    <a:pt x="54" y="118"/>
                  </a:cubicBezTo>
                  <a:cubicBezTo>
                    <a:pt x="58" y="119"/>
                    <a:pt x="62" y="120"/>
                    <a:pt x="66" y="120"/>
                  </a:cubicBezTo>
                  <a:cubicBezTo>
                    <a:pt x="71" y="132"/>
                    <a:pt x="71" y="132"/>
                    <a:pt x="71" y="132"/>
                  </a:cubicBezTo>
                  <a:cubicBezTo>
                    <a:pt x="71" y="133"/>
                    <a:pt x="72" y="134"/>
                    <a:pt x="74" y="134"/>
                  </a:cubicBezTo>
                  <a:cubicBezTo>
                    <a:pt x="74" y="134"/>
                    <a:pt x="74" y="134"/>
                    <a:pt x="74" y="134"/>
                  </a:cubicBezTo>
                  <a:cubicBezTo>
                    <a:pt x="94" y="129"/>
                    <a:pt x="94" y="129"/>
                    <a:pt x="94" y="129"/>
                  </a:cubicBezTo>
                  <a:cubicBezTo>
                    <a:pt x="95" y="128"/>
                    <a:pt x="96" y="127"/>
                    <a:pt x="96" y="125"/>
                  </a:cubicBezTo>
                  <a:cubicBezTo>
                    <a:pt x="94" y="112"/>
                    <a:pt x="94" y="112"/>
                    <a:pt x="94" y="112"/>
                  </a:cubicBezTo>
                  <a:cubicBezTo>
                    <a:pt x="97" y="110"/>
                    <a:pt x="100" y="108"/>
                    <a:pt x="103" y="105"/>
                  </a:cubicBezTo>
                  <a:cubicBezTo>
                    <a:pt x="116" y="110"/>
                    <a:pt x="116" y="110"/>
                    <a:pt x="116" y="110"/>
                  </a:cubicBezTo>
                  <a:cubicBezTo>
                    <a:pt x="117" y="111"/>
                    <a:pt x="119" y="111"/>
                    <a:pt x="119" y="109"/>
                  </a:cubicBezTo>
                  <a:cubicBezTo>
                    <a:pt x="129" y="92"/>
                    <a:pt x="129" y="92"/>
                    <a:pt x="129" y="92"/>
                  </a:cubicBezTo>
                  <a:cubicBezTo>
                    <a:pt x="130" y="90"/>
                    <a:pt x="130" y="89"/>
                    <a:pt x="129" y="88"/>
                  </a:cubicBezTo>
                  <a:cubicBezTo>
                    <a:pt x="118" y="80"/>
                    <a:pt x="118" y="80"/>
                    <a:pt x="118" y="80"/>
                  </a:cubicBezTo>
                  <a:cubicBezTo>
                    <a:pt x="119" y="76"/>
                    <a:pt x="119" y="72"/>
                    <a:pt x="119" y="68"/>
                  </a:cubicBezTo>
                  <a:cubicBezTo>
                    <a:pt x="132" y="63"/>
                    <a:pt x="132" y="63"/>
                    <a:pt x="132" y="63"/>
                  </a:cubicBezTo>
                  <a:cubicBezTo>
                    <a:pt x="133" y="63"/>
                    <a:pt x="134" y="61"/>
                    <a:pt x="134" y="60"/>
                  </a:cubicBezTo>
                  <a:close/>
                  <a:moveTo>
                    <a:pt x="115" y="64"/>
                  </a:moveTo>
                  <a:cubicBezTo>
                    <a:pt x="114" y="64"/>
                    <a:pt x="113" y="65"/>
                    <a:pt x="113" y="66"/>
                  </a:cubicBezTo>
                  <a:cubicBezTo>
                    <a:pt x="113" y="71"/>
                    <a:pt x="113" y="76"/>
                    <a:pt x="111" y="80"/>
                  </a:cubicBezTo>
                  <a:cubicBezTo>
                    <a:pt x="111" y="81"/>
                    <a:pt x="112" y="83"/>
                    <a:pt x="113" y="83"/>
                  </a:cubicBezTo>
                  <a:cubicBezTo>
                    <a:pt x="123" y="91"/>
                    <a:pt x="123" y="91"/>
                    <a:pt x="123" y="91"/>
                  </a:cubicBezTo>
                  <a:cubicBezTo>
                    <a:pt x="116" y="104"/>
                    <a:pt x="116" y="104"/>
                    <a:pt x="116" y="104"/>
                  </a:cubicBezTo>
                  <a:cubicBezTo>
                    <a:pt x="104" y="99"/>
                    <a:pt x="104" y="99"/>
                    <a:pt x="104" y="99"/>
                  </a:cubicBezTo>
                  <a:cubicBezTo>
                    <a:pt x="103" y="98"/>
                    <a:pt x="101" y="98"/>
                    <a:pt x="100" y="99"/>
                  </a:cubicBezTo>
                  <a:cubicBezTo>
                    <a:pt x="97" y="103"/>
                    <a:pt x="93" y="106"/>
                    <a:pt x="89" y="108"/>
                  </a:cubicBezTo>
                  <a:cubicBezTo>
                    <a:pt x="88" y="108"/>
                    <a:pt x="88" y="110"/>
                    <a:pt x="88" y="111"/>
                  </a:cubicBezTo>
                  <a:cubicBezTo>
                    <a:pt x="90" y="124"/>
                    <a:pt x="90" y="124"/>
                    <a:pt x="90" y="124"/>
                  </a:cubicBezTo>
                  <a:cubicBezTo>
                    <a:pt x="75" y="127"/>
                    <a:pt x="75" y="127"/>
                    <a:pt x="75" y="127"/>
                  </a:cubicBezTo>
                  <a:cubicBezTo>
                    <a:pt x="71" y="116"/>
                    <a:pt x="71" y="116"/>
                    <a:pt x="71" y="116"/>
                  </a:cubicBezTo>
                  <a:cubicBezTo>
                    <a:pt x="70" y="114"/>
                    <a:pt x="69" y="114"/>
                    <a:pt x="68" y="114"/>
                  </a:cubicBezTo>
                  <a:cubicBezTo>
                    <a:pt x="68" y="114"/>
                    <a:pt x="68" y="114"/>
                    <a:pt x="68" y="114"/>
                  </a:cubicBezTo>
                  <a:cubicBezTo>
                    <a:pt x="67" y="114"/>
                    <a:pt x="67" y="114"/>
                    <a:pt x="67" y="114"/>
                  </a:cubicBezTo>
                  <a:cubicBezTo>
                    <a:pt x="63" y="114"/>
                    <a:pt x="58" y="113"/>
                    <a:pt x="54" y="112"/>
                  </a:cubicBezTo>
                  <a:cubicBezTo>
                    <a:pt x="53" y="111"/>
                    <a:pt x="52" y="112"/>
                    <a:pt x="51" y="113"/>
                  </a:cubicBezTo>
                  <a:cubicBezTo>
                    <a:pt x="43" y="123"/>
                    <a:pt x="43" y="123"/>
                    <a:pt x="43" y="123"/>
                  </a:cubicBezTo>
                  <a:cubicBezTo>
                    <a:pt x="30" y="116"/>
                    <a:pt x="30" y="116"/>
                    <a:pt x="30" y="116"/>
                  </a:cubicBezTo>
                  <a:cubicBezTo>
                    <a:pt x="36" y="104"/>
                    <a:pt x="36" y="104"/>
                    <a:pt x="36" y="104"/>
                  </a:cubicBezTo>
                  <a:cubicBezTo>
                    <a:pt x="36" y="103"/>
                    <a:pt x="36" y="102"/>
                    <a:pt x="35" y="101"/>
                  </a:cubicBezTo>
                  <a:cubicBezTo>
                    <a:pt x="32" y="97"/>
                    <a:pt x="29" y="94"/>
                    <a:pt x="26" y="90"/>
                  </a:cubicBezTo>
                  <a:cubicBezTo>
                    <a:pt x="26" y="89"/>
                    <a:pt x="25" y="88"/>
                    <a:pt x="23" y="88"/>
                  </a:cubicBezTo>
                  <a:cubicBezTo>
                    <a:pt x="11" y="90"/>
                    <a:pt x="11" y="90"/>
                    <a:pt x="11" y="90"/>
                  </a:cubicBezTo>
                  <a:cubicBezTo>
                    <a:pt x="7" y="76"/>
                    <a:pt x="7" y="76"/>
                    <a:pt x="7" y="76"/>
                  </a:cubicBezTo>
                  <a:cubicBezTo>
                    <a:pt x="19" y="71"/>
                    <a:pt x="19" y="71"/>
                    <a:pt x="19" y="71"/>
                  </a:cubicBezTo>
                  <a:cubicBezTo>
                    <a:pt x="20" y="71"/>
                    <a:pt x="21" y="69"/>
                    <a:pt x="21" y="68"/>
                  </a:cubicBezTo>
                  <a:cubicBezTo>
                    <a:pt x="21" y="64"/>
                    <a:pt x="21" y="59"/>
                    <a:pt x="22" y="54"/>
                  </a:cubicBezTo>
                  <a:cubicBezTo>
                    <a:pt x="23" y="53"/>
                    <a:pt x="22" y="52"/>
                    <a:pt x="21" y="51"/>
                  </a:cubicBezTo>
                  <a:cubicBezTo>
                    <a:pt x="11" y="44"/>
                    <a:pt x="11" y="44"/>
                    <a:pt x="11" y="44"/>
                  </a:cubicBezTo>
                  <a:cubicBezTo>
                    <a:pt x="18" y="31"/>
                    <a:pt x="18" y="31"/>
                    <a:pt x="18" y="31"/>
                  </a:cubicBezTo>
                  <a:cubicBezTo>
                    <a:pt x="30" y="36"/>
                    <a:pt x="30" y="36"/>
                    <a:pt x="30" y="36"/>
                  </a:cubicBezTo>
                  <a:cubicBezTo>
                    <a:pt x="31" y="36"/>
                    <a:pt x="33" y="36"/>
                    <a:pt x="34" y="35"/>
                  </a:cubicBezTo>
                  <a:cubicBezTo>
                    <a:pt x="37" y="32"/>
                    <a:pt x="41" y="29"/>
                    <a:pt x="45" y="27"/>
                  </a:cubicBezTo>
                  <a:cubicBezTo>
                    <a:pt x="46" y="26"/>
                    <a:pt x="46" y="25"/>
                    <a:pt x="46" y="24"/>
                  </a:cubicBezTo>
                  <a:cubicBezTo>
                    <a:pt x="44" y="11"/>
                    <a:pt x="44" y="11"/>
                    <a:pt x="44" y="11"/>
                  </a:cubicBezTo>
                  <a:cubicBezTo>
                    <a:pt x="59" y="7"/>
                    <a:pt x="59" y="7"/>
                    <a:pt x="59" y="7"/>
                  </a:cubicBezTo>
                  <a:cubicBezTo>
                    <a:pt x="63" y="19"/>
                    <a:pt x="63" y="19"/>
                    <a:pt x="63" y="19"/>
                  </a:cubicBezTo>
                  <a:cubicBezTo>
                    <a:pt x="64" y="20"/>
                    <a:pt x="65" y="21"/>
                    <a:pt x="66" y="21"/>
                  </a:cubicBezTo>
                  <a:cubicBezTo>
                    <a:pt x="67" y="21"/>
                    <a:pt x="67" y="21"/>
                    <a:pt x="67" y="21"/>
                  </a:cubicBezTo>
                  <a:cubicBezTo>
                    <a:pt x="71" y="21"/>
                    <a:pt x="76" y="22"/>
                    <a:pt x="80" y="23"/>
                  </a:cubicBezTo>
                  <a:cubicBezTo>
                    <a:pt x="81" y="23"/>
                    <a:pt x="82" y="23"/>
                    <a:pt x="83" y="22"/>
                  </a:cubicBezTo>
                  <a:cubicBezTo>
                    <a:pt x="91" y="11"/>
                    <a:pt x="91" y="11"/>
                    <a:pt x="91" y="11"/>
                  </a:cubicBezTo>
                  <a:cubicBezTo>
                    <a:pt x="104" y="19"/>
                    <a:pt x="104" y="19"/>
                    <a:pt x="104" y="19"/>
                  </a:cubicBezTo>
                  <a:cubicBezTo>
                    <a:pt x="98" y="31"/>
                    <a:pt x="98" y="31"/>
                    <a:pt x="98" y="31"/>
                  </a:cubicBezTo>
                  <a:cubicBezTo>
                    <a:pt x="98" y="32"/>
                    <a:pt x="98" y="33"/>
                    <a:pt x="99" y="34"/>
                  </a:cubicBezTo>
                  <a:cubicBezTo>
                    <a:pt x="102" y="37"/>
                    <a:pt x="105" y="41"/>
                    <a:pt x="108" y="45"/>
                  </a:cubicBezTo>
                  <a:cubicBezTo>
                    <a:pt x="108" y="46"/>
                    <a:pt x="109" y="47"/>
                    <a:pt x="111" y="46"/>
                  </a:cubicBezTo>
                  <a:cubicBezTo>
                    <a:pt x="123" y="44"/>
                    <a:pt x="123" y="44"/>
                    <a:pt x="123" y="44"/>
                  </a:cubicBezTo>
                  <a:cubicBezTo>
                    <a:pt x="127" y="59"/>
                    <a:pt x="127" y="59"/>
                    <a:pt x="127" y="59"/>
                  </a:cubicBezTo>
                  <a:lnTo>
                    <a:pt x="115" y="6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20" name="Freeform 74">
              <a:extLst>
                <a:ext uri="{FF2B5EF4-FFF2-40B4-BE49-F238E27FC236}">
                  <a16:creationId xmlns:a16="http://schemas.microsoft.com/office/drawing/2014/main" id="{2B72B584-B1DC-43F3-9AD9-5D4CE0A0B4EA}"/>
                </a:ext>
              </a:extLst>
            </p:cNvPr>
            <p:cNvSpPr>
              <a:spLocks noEditPoints="1"/>
            </p:cNvSpPr>
            <p:nvPr/>
          </p:nvSpPr>
          <p:spPr bwMode="auto">
            <a:xfrm>
              <a:off x="6260833" y="1251446"/>
              <a:ext cx="732059" cy="702266"/>
            </a:xfrm>
            <a:custGeom>
              <a:avLst/>
              <a:gdLst>
                <a:gd name="T0" fmla="*/ 36 w 72"/>
                <a:gd name="T1" fmla="*/ 0 h 69"/>
                <a:gd name="T2" fmla="*/ 27 w 72"/>
                <a:gd name="T3" fmla="*/ 1 h 69"/>
                <a:gd name="T4" fmla="*/ 6 w 72"/>
                <a:gd name="T5" fmla="*/ 17 h 69"/>
                <a:gd name="T6" fmla="*/ 3 w 72"/>
                <a:gd name="T7" fmla="*/ 43 h 69"/>
                <a:gd name="T8" fmla="*/ 36 w 72"/>
                <a:gd name="T9" fmla="*/ 69 h 69"/>
                <a:gd name="T10" fmla="*/ 45 w 72"/>
                <a:gd name="T11" fmla="*/ 68 h 69"/>
                <a:gd name="T12" fmla="*/ 66 w 72"/>
                <a:gd name="T13" fmla="*/ 52 h 69"/>
                <a:gd name="T14" fmla="*/ 69 w 72"/>
                <a:gd name="T15" fmla="*/ 25 h 69"/>
                <a:gd name="T16" fmla="*/ 36 w 72"/>
                <a:gd name="T17" fmla="*/ 0 h 69"/>
                <a:gd name="T18" fmla="*/ 61 w 72"/>
                <a:gd name="T19" fmla="*/ 49 h 69"/>
                <a:gd name="T20" fmla="*/ 43 w 72"/>
                <a:gd name="T21" fmla="*/ 62 h 69"/>
                <a:gd name="T22" fmla="*/ 36 w 72"/>
                <a:gd name="T23" fmla="*/ 63 h 69"/>
                <a:gd name="T24" fmla="*/ 8 w 72"/>
                <a:gd name="T25" fmla="*/ 42 h 69"/>
                <a:gd name="T26" fmla="*/ 11 w 72"/>
                <a:gd name="T27" fmla="*/ 20 h 69"/>
                <a:gd name="T28" fmla="*/ 29 w 72"/>
                <a:gd name="T29" fmla="*/ 7 h 69"/>
                <a:gd name="T30" fmla="*/ 36 w 72"/>
                <a:gd name="T31" fmla="*/ 6 h 69"/>
                <a:gd name="T32" fmla="*/ 64 w 72"/>
                <a:gd name="T33" fmla="*/ 27 h 69"/>
                <a:gd name="T34" fmla="*/ 61 w 72"/>
                <a:gd name="T35" fmla="*/ 4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69">
                  <a:moveTo>
                    <a:pt x="36" y="0"/>
                  </a:moveTo>
                  <a:cubicBezTo>
                    <a:pt x="33" y="0"/>
                    <a:pt x="30" y="0"/>
                    <a:pt x="27" y="1"/>
                  </a:cubicBezTo>
                  <a:cubicBezTo>
                    <a:pt x="18" y="3"/>
                    <a:pt x="11" y="9"/>
                    <a:pt x="6" y="17"/>
                  </a:cubicBezTo>
                  <a:cubicBezTo>
                    <a:pt x="1" y="25"/>
                    <a:pt x="0" y="34"/>
                    <a:pt x="3" y="43"/>
                  </a:cubicBezTo>
                  <a:cubicBezTo>
                    <a:pt x="7" y="58"/>
                    <a:pt x="20" y="69"/>
                    <a:pt x="36" y="69"/>
                  </a:cubicBezTo>
                  <a:cubicBezTo>
                    <a:pt x="39" y="69"/>
                    <a:pt x="42" y="68"/>
                    <a:pt x="45" y="68"/>
                  </a:cubicBezTo>
                  <a:cubicBezTo>
                    <a:pt x="54" y="65"/>
                    <a:pt x="61" y="60"/>
                    <a:pt x="66" y="52"/>
                  </a:cubicBezTo>
                  <a:cubicBezTo>
                    <a:pt x="70" y="44"/>
                    <a:pt x="72" y="34"/>
                    <a:pt x="69" y="25"/>
                  </a:cubicBezTo>
                  <a:cubicBezTo>
                    <a:pt x="65" y="10"/>
                    <a:pt x="52" y="0"/>
                    <a:pt x="36" y="0"/>
                  </a:cubicBezTo>
                  <a:close/>
                  <a:moveTo>
                    <a:pt x="61" y="49"/>
                  </a:moveTo>
                  <a:cubicBezTo>
                    <a:pt x="57" y="55"/>
                    <a:pt x="51" y="60"/>
                    <a:pt x="43" y="62"/>
                  </a:cubicBezTo>
                  <a:cubicBezTo>
                    <a:pt x="41" y="63"/>
                    <a:pt x="38" y="63"/>
                    <a:pt x="36" y="63"/>
                  </a:cubicBezTo>
                  <a:cubicBezTo>
                    <a:pt x="23" y="63"/>
                    <a:pt x="12" y="54"/>
                    <a:pt x="8" y="42"/>
                  </a:cubicBezTo>
                  <a:cubicBezTo>
                    <a:pt x="6" y="34"/>
                    <a:pt x="7" y="27"/>
                    <a:pt x="11" y="20"/>
                  </a:cubicBezTo>
                  <a:cubicBezTo>
                    <a:pt x="15" y="13"/>
                    <a:pt x="21" y="9"/>
                    <a:pt x="29" y="7"/>
                  </a:cubicBezTo>
                  <a:cubicBezTo>
                    <a:pt x="31" y="6"/>
                    <a:pt x="34" y="6"/>
                    <a:pt x="36" y="6"/>
                  </a:cubicBezTo>
                  <a:cubicBezTo>
                    <a:pt x="49" y="6"/>
                    <a:pt x="60" y="14"/>
                    <a:pt x="64" y="27"/>
                  </a:cubicBezTo>
                  <a:cubicBezTo>
                    <a:pt x="66" y="34"/>
                    <a:pt x="64" y="42"/>
                    <a:pt x="61" y="4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grpSp>
      <p:grpSp>
        <p:nvGrpSpPr>
          <p:cNvPr id="21" name="Group 24">
            <a:extLst>
              <a:ext uri="{FF2B5EF4-FFF2-40B4-BE49-F238E27FC236}">
                <a16:creationId xmlns:a16="http://schemas.microsoft.com/office/drawing/2014/main" id="{C73D1F7F-74FE-471E-AB0F-CC3889B1399D}"/>
              </a:ext>
            </a:extLst>
          </p:cNvPr>
          <p:cNvGrpSpPr>
            <a:grpSpLocks noChangeAspect="1"/>
          </p:cNvGrpSpPr>
          <p:nvPr/>
        </p:nvGrpSpPr>
        <p:grpSpPr bwMode="auto">
          <a:xfrm>
            <a:off x="5908610" y="2214258"/>
            <a:ext cx="419813" cy="419813"/>
            <a:chOff x="3884" y="408"/>
            <a:chExt cx="609" cy="609"/>
          </a:xfrm>
          <a:solidFill>
            <a:schemeClr val="bg1"/>
          </a:solidFill>
        </p:grpSpPr>
        <p:sp>
          <p:nvSpPr>
            <p:cNvPr id="22" name="Freeform 25">
              <a:extLst>
                <a:ext uri="{FF2B5EF4-FFF2-40B4-BE49-F238E27FC236}">
                  <a16:creationId xmlns:a16="http://schemas.microsoft.com/office/drawing/2014/main" id="{EE68D48D-4DD9-4530-8308-BA9027A9DDAD}"/>
                </a:ext>
              </a:extLst>
            </p:cNvPr>
            <p:cNvSpPr>
              <a:spLocks noEditPoints="1"/>
            </p:cNvSpPr>
            <p:nvPr/>
          </p:nvSpPr>
          <p:spPr bwMode="auto">
            <a:xfrm>
              <a:off x="3989" y="441"/>
              <a:ext cx="361" cy="543"/>
            </a:xfrm>
            <a:custGeom>
              <a:avLst/>
              <a:gdLst>
                <a:gd name="T0" fmla="*/ 0 w 361"/>
                <a:gd name="T1" fmla="*/ 181 h 543"/>
                <a:gd name="T2" fmla="*/ 0 w 361"/>
                <a:gd name="T3" fmla="*/ 362 h 543"/>
                <a:gd name="T4" fmla="*/ 180 w 361"/>
                <a:gd name="T5" fmla="*/ 543 h 543"/>
                <a:gd name="T6" fmla="*/ 361 w 361"/>
                <a:gd name="T7" fmla="*/ 362 h 543"/>
                <a:gd name="T8" fmla="*/ 361 w 361"/>
                <a:gd name="T9" fmla="*/ 181 h 543"/>
                <a:gd name="T10" fmla="*/ 180 w 361"/>
                <a:gd name="T11" fmla="*/ 0 h 543"/>
                <a:gd name="T12" fmla="*/ 0 w 361"/>
                <a:gd name="T13" fmla="*/ 181 h 543"/>
                <a:gd name="T14" fmla="*/ 171 w 361"/>
                <a:gd name="T15" fmla="*/ 505 h 543"/>
                <a:gd name="T16" fmla="*/ 19 w 361"/>
                <a:gd name="T17" fmla="*/ 355 h 543"/>
                <a:gd name="T18" fmla="*/ 19 w 361"/>
                <a:gd name="T19" fmla="*/ 352 h 543"/>
                <a:gd name="T20" fmla="*/ 19 w 361"/>
                <a:gd name="T21" fmla="*/ 210 h 543"/>
                <a:gd name="T22" fmla="*/ 80 w 361"/>
                <a:gd name="T23" fmla="*/ 272 h 543"/>
                <a:gd name="T24" fmla="*/ 80 w 361"/>
                <a:gd name="T25" fmla="*/ 272 h 543"/>
                <a:gd name="T26" fmla="*/ 95 w 361"/>
                <a:gd name="T27" fmla="*/ 286 h 543"/>
                <a:gd name="T28" fmla="*/ 95 w 361"/>
                <a:gd name="T29" fmla="*/ 286 h 543"/>
                <a:gd name="T30" fmla="*/ 171 w 361"/>
                <a:gd name="T31" fmla="*/ 362 h 543"/>
                <a:gd name="T32" fmla="*/ 171 w 361"/>
                <a:gd name="T33" fmla="*/ 505 h 543"/>
                <a:gd name="T34" fmla="*/ 342 w 361"/>
                <a:gd name="T35" fmla="*/ 352 h 543"/>
                <a:gd name="T36" fmla="*/ 190 w 361"/>
                <a:gd name="T37" fmla="*/ 505 h 543"/>
                <a:gd name="T38" fmla="*/ 190 w 361"/>
                <a:gd name="T39" fmla="*/ 362 h 543"/>
                <a:gd name="T40" fmla="*/ 266 w 361"/>
                <a:gd name="T41" fmla="*/ 286 h 543"/>
                <a:gd name="T42" fmla="*/ 266 w 361"/>
                <a:gd name="T43" fmla="*/ 286 h 543"/>
                <a:gd name="T44" fmla="*/ 280 w 361"/>
                <a:gd name="T45" fmla="*/ 272 h 543"/>
                <a:gd name="T46" fmla="*/ 280 w 361"/>
                <a:gd name="T47" fmla="*/ 272 h 543"/>
                <a:gd name="T48" fmla="*/ 342 w 361"/>
                <a:gd name="T49" fmla="*/ 210 h 543"/>
                <a:gd name="T50" fmla="*/ 342 w 361"/>
                <a:gd name="T51" fmla="*/ 352 h 543"/>
                <a:gd name="T52" fmla="*/ 266 w 361"/>
                <a:gd name="T53" fmla="*/ 257 h 543"/>
                <a:gd name="T54" fmla="*/ 266 w 361"/>
                <a:gd name="T55" fmla="*/ 257 h 543"/>
                <a:gd name="T56" fmla="*/ 252 w 361"/>
                <a:gd name="T57" fmla="*/ 272 h 543"/>
                <a:gd name="T58" fmla="*/ 252 w 361"/>
                <a:gd name="T59" fmla="*/ 272 h 543"/>
                <a:gd name="T60" fmla="*/ 180 w 361"/>
                <a:gd name="T61" fmla="*/ 343 h 543"/>
                <a:gd name="T62" fmla="*/ 109 w 361"/>
                <a:gd name="T63" fmla="*/ 272 h 543"/>
                <a:gd name="T64" fmla="*/ 109 w 361"/>
                <a:gd name="T65" fmla="*/ 272 h 543"/>
                <a:gd name="T66" fmla="*/ 95 w 361"/>
                <a:gd name="T67" fmla="*/ 257 h 543"/>
                <a:gd name="T68" fmla="*/ 95 w 361"/>
                <a:gd name="T69" fmla="*/ 257 h 543"/>
                <a:gd name="T70" fmla="*/ 23 w 361"/>
                <a:gd name="T71" fmla="*/ 186 h 543"/>
                <a:gd name="T72" fmla="*/ 180 w 361"/>
                <a:gd name="T73" fmla="*/ 29 h 543"/>
                <a:gd name="T74" fmla="*/ 338 w 361"/>
                <a:gd name="T75" fmla="*/ 186 h 543"/>
                <a:gd name="T76" fmla="*/ 266 w 361"/>
                <a:gd name="T77" fmla="*/ 25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43">
                  <a:moveTo>
                    <a:pt x="0" y="181"/>
                  </a:moveTo>
                  <a:lnTo>
                    <a:pt x="0" y="362"/>
                  </a:lnTo>
                  <a:lnTo>
                    <a:pt x="180" y="543"/>
                  </a:lnTo>
                  <a:lnTo>
                    <a:pt x="361" y="362"/>
                  </a:lnTo>
                  <a:lnTo>
                    <a:pt x="361" y="181"/>
                  </a:lnTo>
                  <a:lnTo>
                    <a:pt x="180" y="0"/>
                  </a:lnTo>
                  <a:lnTo>
                    <a:pt x="0" y="181"/>
                  </a:lnTo>
                  <a:close/>
                  <a:moveTo>
                    <a:pt x="171" y="505"/>
                  </a:moveTo>
                  <a:lnTo>
                    <a:pt x="19" y="355"/>
                  </a:lnTo>
                  <a:lnTo>
                    <a:pt x="19" y="352"/>
                  </a:lnTo>
                  <a:lnTo>
                    <a:pt x="19" y="210"/>
                  </a:lnTo>
                  <a:lnTo>
                    <a:pt x="80" y="272"/>
                  </a:lnTo>
                  <a:lnTo>
                    <a:pt x="80" y="272"/>
                  </a:lnTo>
                  <a:lnTo>
                    <a:pt x="95" y="286"/>
                  </a:lnTo>
                  <a:lnTo>
                    <a:pt x="95" y="286"/>
                  </a:lnTo>
                  <a:lnTo>
                    <a:pt x="171" y="362"/>
                  </a:lnTo>
                  <a:lnTo>
                    <a:pt x="171" y="505"/>
                  </a:lnTo>
                  <a:close/>
                  <a:moveTo>
                    <a:pt x="342" y="352"/>
                  </a:moveTo>
                  <a:lnTo>
                    <a:pt x="190" y="505"/>
                  </a:lnTo>
                  <a:lnTo>
                    <a:pt x="190" y="362"/>
                  </a:lnTo>
                  <a:lnTo>
                    <a:pt x="266" y="286"/>
                  </a:lnTo>
                  <a:lnTo>
                    <a:pt x="266" y="286"/>
                  </a:lnTo>
                  <a:lnTo>
                    <a:pt x="280" y="272"/>
                  </a:lnTo>
                  <a:lnTo>
                    <a:pt x="280" y="272"/>
                  </a:lnTo>
                  <a:lnTo>
                    <a:pt x="342" y="210"/>
                  </a:lnTo>
                  <a:lnTo>
                    <a:pt x="342" y="352"/>
                  </a:lnTo>
                  <a:close/>
                  <a:moveTo>
                    <a:pt x="266" y="257"/>
                  </a:moveTo>
                  <a:lnTo>
                    <a:pt x="266" y="257"/>
                  </a:lnTo>
                  <a:lnTo>
                    <a:pt x="252" y="272"/>
                  </a:lnTo>
                  <a:lnTo>
                    <a:pt x="252" y="272"/>
                  </a:lnTo>
                  <a:lnTo>
                    <a:pt x="180" y="343"/>
                  </a:lnTo>
                  <a:lnTo>
                    <a:pt x="109" y="272"/>
                  </a:lnTo>
                  <a:lnTo>
                    <a:pt x="109" y="272"/>
                  </a:lnTo>
                  <a:lnTo>
                    <a:pt x="95" y="257"/>
                  </a:lnTo>
                  <a:lnTo>
                    <a:pt x="95" y="257"/>
                  </a:lnTo>
                  <a:lnTo>
                    <a:pt x="23" y="186"/>
                  </a:lnTo>
                  <a:lnTo>
                    <a:pt x="180" y="29"/>
                  </a:lnTo>
                  <a:lnTo>
                    <a:pt x="338" y="186"/>
                  </a:lnTo>
                  <a:lnTo>
                    <a:pt x="266" y="2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23" name="Freeform 26">
              <a:extLst>
                <a:ext uri="{FF2B5EF4-FFF2-40B4-BE49-F238E27FC236}">
                  <a16:creationId xmlns:a16="http://schemas.microsoft.com/office/drawing/2014/main" id="{F2580355-CB28-45BA-B989-D1F7855D3BE8}"/>
                </a:ext>
              </a:extLst>
            </p:cNvPr>
            <p:cNvSpPr>
              <a:spLocks/>
            </p:cNvSpPr>
            <p:nvPr/>
          </p:nvSpPr>
          <p:spPr bwMode="auto">
            <a:xfrm>
              <a:off x="4041" y="727"/>
              <a:ext cx="28" cy="28"/>
            </a:xfrm>
            <a:custGeom>
              <a:avLst/>
              <a:gdLst>
                <a:gd name="T0" fmla="*/ 0 w 28"/>
                <a:gd name="T1" fmla="*/ 14 h 28"/>
                <a:gd name="T2" fmla="*/ 14 w 28"/>
                <a:gd name="T3" fmla="*/ 28 h 28"/>
                <a:gd name="T4" fmla="*/ 28 w 28"/>
                <a:gd name="T5" fmla="*/ 14 h 28"/>
                <a:gd name="T6" fmla="*/ 14 w 28"/>
                <a:gd name="T7" fmla="*/ 0 h 28"/>
                <a:gd name="T8" fmla="*/ 0 w 28"/>
                <a:gd name="T9" fmla="*/ 14 h 28"/>
              </a:gdLst>
              <a:ahLst/>
              <a:cxnLst>
                <a:cxn ang="0">
                  <a:pos x="T0" y="T1"/>
                </a:cxn>
                <a:cxn ang="0">
                  <a:pos x="T2" y="T3"/>
                </a:cxn>
                <a:cxn ang="0">
                  <a:pos x="T4" y="T5"/>
                </a:cxn>
                <a:cxn ang="0">
                  <a:pos x="T6" y="T7"/>
                </a:cxn>
                <a:cxn ang="0">
                  <a:pos x="T8" y="T9"/>
                </a:cxn>
              </a:cxnLst>
              <a:rect l="0" t="0" r="r" b="b"/>
              <a:pathLst>
                <a:path w="28" h="28">
                  <a:moveTo>
                    <a:pt x="0" y="14"/>
                  </a:moveTo>
                  <a:lnTo>
                    <a:pt x="14" y="28"/>
                  </a:lnTo>
                  <a:lnTo>
                    <a:pt x="28" y="14"/>
                  </a:lnTo>
                  <a:lnTo>
                    <a:pt x="14"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24" name="Freeform 27">
              <a:extLst>
                <a:ext uri="{FF2B5EF4-FFF2-40B4-BE49-F238E27FC236}">
                  <a16:creationId xmlns:a16="http://schemas.microsoft.com/office/drawing/2014/main" id="{2ADC9A1D-D776-4D42-BE1E-BEE2D0A35B88}"/>
                </a:ext>
              </a:extLst>
            </p:cNvPr>
            <p:cNvSpPr>
              <a:spLocks/>
            </p:cNvSpPr>
            <p:nvPr/>
          </p:nvSpPr>
          <p:spPr bwMode="auto">
            <a:xfrm>
              <a:off x="4012" y="755"/>
              <a:ext cx="29" cy="29"/>
            </a:xfrm>
            <a:custGeom>
              <a:avLst/>
              <a:gdLst>
                <a:gd name="T0" fmla="*/ 0 w 29"/>
                <a:gd name="T1" fmla="*/ 15 h 29"/>
                <a:gd name="T2" fmla="*/ 15 w 29"/>
                <a:gd name="T3" fmla="*/ 29 h 29"/>
                <a:gd name="T4" fmla="*/ 29 w 29"/>
                <a:gd name="T5" fmla="*/ 15 h 29"/>
                <a:gd name="T6" fmla="*/ 15 w 29"/>
                <a:gd name="T7" fmla="*/ 0 h 29"/>
                <a:gd name="T8" fmla="*/ 0 w 29"/>
                <a:gd name="T9" fmla="*/ 15 h 29"/>
              </a:gdLst>
              <a:ahLst/>
              <a:cxnLst>
                <a:cxn ang="0">
                  <a:pos x="T0" y="T1"/>
                </a:cxn>
                <a:cxn ang="0">
                  <a:pos x="T2" y="T3"/>
                </a:cxn>
                <a:cxn ang="0">
                  <a:pos x="T4" y="T5"/>
                </a:cxn>
                <a:cxn ang="0">
                  <a:pos x="T6" y="T7"/>
                </a:cxn>
                <a:cxn ang="0">
                  <a:pos x="T8" y="T9"/>
                </a:cxn>
              </a:cxnLst>
              <a:rect l="0" t="0" r="r" b="b"/>
              <a:pathLst>
                <a:path w="29" h="29">
                  <a:moveTo>
                    <a:pt x="0" y="15"/>
                  </a:moveTo>
                  <a:lnTo>
                    <a:pt x="15" y="29"/>
                  </a:lnTo>
                  <a:lnTo>
                    <a:pt x="29" y="15"/>
                  </a:lnTo>
                  <a:lnTo>
                    <a:pt x="15"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25" name="Freeform 28">
              <a:extLst>
                <a:ext uri="{FF2B5EF4-FFF2-40B4-BE49-F238E27FC236}">
                  <a16:creationId xmlns:a16="http://schemas.microsoft.com/office/drawing/2014/main" id="{3682F8E4-A6A3-49B6-AD55-A39C5E7E6662}"/>
                </a:ext>
              </a:extLst>
            </p:cNvPr>
            <p:cNvSpPr>
              <a:spLocks/>
            </p:cNvSpPr>
            <p:nvPr/>
          </p:nvSpPr>
          <p:spPr bwMode="auto">
            <a:xfrm>
              <a:off x="4127" y="641"/>
              <a:ext cx="28" cy="29"/>
            </a:xfrm>
            <a:custGeom>
              <a:avLst/>
              <a:gdLst>
                <a:gd name="T0" fmla="*/ 0 w 28"/>
                <a:gd name="T1" fmla="*/ 14 h 29"/>
                <a:gd name="T2" fmla="*/ 14 w 28"/>
                <a:gd name="T3" fmla="*/ 29 h 29"/>
                <a:gd name="T4" fmla="*/ 28 w 28"/>
                <a:gd name="T5" fmla="*/ 14 h 29"/>
                <a:gd name="T6" fmla="*/ 14 w 28"/>
                <a:gd name="T7" fmla="*/ 0 h 29"/>
                <a:gd name="T8" fmla="*/ 0 w 28"/>
                <a:gd name="T9" fmla="*/ 14 h 29"/>
              </a:gdLst>
              <a:ahLst/>
              <a:cxnLst>
                <a:cxn ang="0">
                  <a:pos x="T0" y="T1"/>
                </a:cxn>
                <a:cxn ang="0">
                  <a:pos x="T2" y="T3"/>
                </a:cxn>
                <a:cxn ang="0">
                  <a:pos x="T4" y="T5"/>
                </a:cxn>
                <a:cxn ang="0">
                  <a:pos x="T6" y="T7"/>
                </a:cxn>
                <a:cxn ang="0">
                  <a:pos x="T8" y="T9"/>
                </a:cxn>
              </a:cxnLst>
              <a:rect l="0" t="0" r="r" b="b"/>
              <a:pathLst>
                <a:path w="28" h="29">
                  <a:moveTo>
                    <a:pt x="0" y="14"/>
                  </a:moveTo>
                  <a:lnTo>
                    <a:pt x="14" y="29"/>
                  </a:lnTo>
                  <a:lnTo>
                    <a:pt x="28" y="14"/>
                  </a:lnTo>
                  <a:lnTo>
                    <a:pt x="14"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26" name="Freeform 29">
              <a:extLst>
                <a:ext uri="{FF2B5EF4-FFF2-40B4-BE49-F238E27FC236}">
                  <a16:creationId xmlns:a16="http://schemas.microsoft.com/office/drawing/2014/main" id="{E5689D5F-DF1E-4C23-AC61-11A2EBBCCD7D}"/>
                </a:ext>
              </a:extLst>
            </p:cNvPr>
            <p:cNvSpPr>
              <a:spLocks/>
            </p:cNvSpPr>
            <p:nvPr/>
          </p:nvSpPr>
          <p:spPr bwMode="auto">
            <a:xfrm>
              <a:off x="4098" y="670"/>
              <a:ext cx="29" cy="28"/>
            </a:xfrm>
            <a:custGeom>
              <a:avLst/>
              <a:gdLst>
                <a:gd name="T0" fmla="*/ 0 w 29"/>
                <a:gd name="T1" fmla="*/ 14 h 28"/>
                <a:gd name="T2" fmla="*/ 14 w 29"/>
                <a:gd name="T3" fmla="*/ 28 h 28"/>
                <a:gd name="T4" fmla="*/ 29 w 29"/>
                <a:gd name="T5" fmla="*/ 14 h 28"/>
                <a:gd name="T6" fmla="*/ 14 w 29"/>
                <a:gd name="T7" fmla="*/ 0 h 28"/>
                <a:gd name="T8" fmla="*/ 0 w 29"/>
                <a:gd name="T9" fmla="*/ 14 h 28"/>
              </a:gdLst>
              <a:ahLst/>
              <a:cxnLst>
                <a:cxn ang="0">
                  <a:pos x="T0" y="T1"/>
                </a:cxn>
                <a:cxn ang="0">
                  <a:pos x="T2" y="T3"/>
                </a:cxn>
                <a:cxn ang="0">
                  <a:pos x="T4" y="T5"/>
                </a:cxn>
                <a:cxn ang="0">
                  <a:pos x="T6" y="T7"/>
                </a:cxn>
                <a:cxn ang="0">
                  <a:pos x="T8" y="T9"/>
                </a:cxn>
              </a:cxnLst>
              <a:rect l="0" t="0" r="r" b="b"/>
              <a:pathLst>
                <a:path w="29" h="28">
                  <a:moveTo>
                    <a:pt x="0" y="14"/>
                  </a:moveTo>
                  <a:lnTo>
                    <a:pt x="14" y="28"/>
                  </a:lnTo>
                  <a:lnTo>
                    <a:pt x="29" y="14"/>
                  </a:lnTo>
                  <a:lnTo>
                    <a:pt x="14"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27" name="Freeform 30">
              <a:extLst>
                <a:ext uri="{FF2B5EF4-FFF2-40B4-BE49-F238E27FC236}">
                  <a16:creationId xmlns:a16="http://schemas.microsoft.com/office/drawing/2014/main" id="{21116F27-8E60-410C-B562-7853C9CD91D3}"/>
                </a:ext>
              </a:extLst>
            </p:cNvPr>
            <p:cNvSpPr>
              <a:spLocks/>
            </p:cNvSpPr>
            <p:nvPr/>
          </p:nvSpPr>
          <p:spPr bwMode="auto">
            <a:xfrm>
              <a:off x="4155" y="613"/>
              <a:ext cx="29" cy="28"/>
            </a:xfrm>
            <a:custGeom>
              <a:avLst/>
              <a:gdLst>
                <a:gd name="T0" fmla="*/ 0 w 29"/>
                <a:gd name="T1" fmla="*/ 14 h 28"/>
                <a:gd name="T2" fmla="*/ 14 w 29"/>
                <a:gd name="T3" fmla="*/ 28 h 28"/>
                <a:gd name="T4" fmla="*/ 14 w 29"/>
                <a:gd name="T5" fmla="*/ 28 h 28"/>
                <a:gd name="T6" fmla="*/ 14 w 29"/>
                <a:gd name="T7" fmla="*/ 28 h 28"/>
                <a:gd name="T8" fmla="*/ 29 w 29"/>
                <a:gd name="T9" fmla="*/ 14 h 28"/>
                <a:gd name="T10" fmla="*/ 14 w 29"/>
                <a:gd name="T11" fmla="*/ 0 h 28"/>
                <a:gd name="T12" fmla="*/ 0 w 29"/>
                <a:gd name="T13" fmla="*/ 14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14"/>
                  </a:moveTo>
                  <a:lnTo>
                    <a:pt x="14" y="28"/>
                  </a:lnTo>
                  <a:lnTo>
                    <a:pt x="14" y="28"/>
                  </a:lnTo>
                  <a:lnTo>
                    <a:pt x="14" y="28"/>
                  </a:lnTo>
                  <a:lnTo>
                    <a:pt x="29" y="14"/>
                  </a:lnTo>
                  <a:lnTo>
                    <a:pt x="14"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28" name="Freeform 31">
              <a:extLst>
                <a:ext uri="{FF2B5EF4-FFF2-40B4-BE49-F238E27FC236}">
                  <a16:creationId xmlns:a16="http://schemas.microsoft.com/office/drawing/2014/main" id="{CC73CF1F-245E-4E34-84C7-2F0580E66C44}"/>
                </a:ext>
              </a:extLst>
            </p:cNvPr>
            <p:cNvSpPr>
              <a:spLocks/>
            </p:cNvSpPr>
            <p:nvPr/>
          </p:nvSpPr>
          <p:spPr bwMode="auto">
            <a:xfrm>
              <a:off x="4184" y="641"/>
              <a:ext cx="28" cy="29"/>
            </a:xfrm>
            <a:custGeom>
              <a:avLst/>
              <a:gdLst>
                <a:gd name="T0" fmla="*/ 28 w 28"/>
                <a:gd name="T1" fmla="*/ 14 h 29"/>
                <a:gd name="T2" fmla="*/ 14 w 28"/>
                <a:gd name="T3" fmla="*/ 0 h 29"/>
                <a:gd name="T4" fmla="*/ 0 w 28"/>
                <a:gd name="T5" fmla="*/ 14 h 29"/>
                <a:gd name="T6" fmla="*/ 14 w 28"/>
                <a:gd name="T7" fmla="*/ 29 h 29"/>
                <a:gd name="T8" fmla="*/ 28 w 28"/>
                <a:gd name="T9" fmla="*/ 14 h 29"/>
              </a:gdLst>
              <a:ahLst/>
              <a:cxnLst>
                <a:cxn ang="0">
                  <a:pos x="T0" y="T1"/>
                </a:cxn>
                <a:cxn ang="0">
                  <a:pos x="T2" y="T3"/>
                </a:cxn>
                <a:cxn ang="0">
                  <a:pos x="T4" y="T5"/>
                </a:cxn>
                <a:cxn ang="0">
                  <a:pos x="T6" y="T7"/>
                </a:cxn>
                <a:cxn ang="0">
                  <a:pos x="T8" y="T9"/>
                </a:cxn>
              </a:cxnLst>
              <a:rect l="0" t="0" r="r" b="b"/>
              <a:pathLst>
                <a:path w="28" h="29">
                  <a:moveTo>
                    <a:pt x="28" y="14"/>
                  </a:moveTo>
                  <a:lnTo>
                    <a:pt x="14" y="0"/>
                  </a:lnTo>
                  <a:lnTo>
                    <a:pt x="0" y="14"/>
                  </a:lnTo>
                  <a:lnTo>
                    <a:pt x="14" y="29"/>
                  </a:lnTo>
                  <a:lnTo>
                    <a:pt x="2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29" name="Freeform 32">
              <a:extLst>
                <a:ext uri="{FF2B5EF4-FFF2-40B4-BE49-F238E27FC236}">
                  <a16:creationId xmlns:a16="http://schemas.microsoft.com/office/drawing/2014/main" id="{2EE00F64-8EAF-4446-8C6C-C7F165366A98}"/>
                </a:ext>
              </a:extLst>
            </p:cNvPr>
            <p:cNvSpPr>
              <a:spLocks/>
            </p:cNvSpPr>
            <p:nvPr/>
          </p:nvSpPr>
          <p:spPr bwMode="auto">
            <a:xfrm>
              <a:off x="4298" y="755"/>
              <a:ext cx="29" cy="29"/>
            </a:xfrm>
            <a:custGeom>
              <a:avLst/>
              <a:gdLst>
                <a:gd name="T0" fmla="*/ 29 w 29"/>
                <a:gd name="T1" fmla="*/ 15 h 29"/>
                <a:gd name="T2" fmla="*/ 14 w 29"/>
                <a:gd name="T3" fmla="*/ 0 h 29"/>
                <a:gd name="T4" fmla="*/ 0 w 29"/>
                <a:gd name="T5" fmla="*/ 15 h 29"/>
                <a:gd name="T6" fmla="*/ 14 w 29"/>
                <a:gd name="T7" fmla="*/ 29 h 29"/>
                <a:gd name="T8" fmla="*/ 29 w 29"/>
                <a:gd name="T9" fmla="*/ 15 h 29"/>
              </a:gdLst>
              <a:ahLst/>
              <a:cxnLst>
                <a:cxn ang="0">
                  <a:pos x="T0" y="T1"/>
                </a:cxn>
                <a:cxn ang="0">
                  <a:pos x="T2" y="T3"/>
                </a:cxn>
                <a:cxn ang="0">
                  <a:pos x="T4" y="T5"/>
                </a:cxn>
                <a:cxn ang="0">
                  <a:pos x="T6" y="T7"/>
                </a:cxn>
                <a:cxn ang="0">
                  <a:pos x="T8" y="T9"/>
                </a:cxn>
              </a:cxnLst>
              <a:rect l="0" t="0" r="r" b="b"/>
              <a:pathLst>
                <a:path w="29" h="29">
                  <a:moveTo>
                    <a:pt x="29" y="15"/>
                  </a:moveTo>
                  <a:lnTo>
                    <a:pt x="14" y="0"/>
                  </a:lnTo>
                  <a:lnTo>
                    <a:pt x="0" y="15"/>
                  </a:lnTo>
                  <a:lnTo>
                    <a:pt x="14" y="29"/>
                  </a:lnTo>
                  <a:lnTo>
                    <a:pt x="29"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30" name="Freeform 33">
              <a:extLst>
                <a:ext uri="{FF2B5EF4-FFF2-40B4-BE49-F238E27FC236}">
                  <a16:creationId xmlns:a16="http://schemas.microsoft.com/office/drawing/2014/main" id="{86E8D582-36DE-4468-9F58-88E0AB0C385C}"/>
                </a:ext>
              </a:extLst>
            </p:cNvPr>
            <p:cNvSpPr>
              <a:spLocks/>
            </p:cNvSpPr>
            <p:nvPr/>
          </p:nvSpPr>
          <p:spPr bwMode="auto">
            <a:xfrm>
              <a:off x="4212" y="670"/>
              <a:ext cx="29" cy="28"/>
            </a:xfrm>
            <a:custGeom>
              <a:avLst/>
              <a:gdLst>
                <a:gd name="T0" fmla="*/ 29 w 29"/>
                <a:gd name="T1" fmla="*/ 14 h 28"/>
                <a:gd name="T2" fmla="*/ 15 w 29"/>
                <a:gd name="T3" fmla="*/ 0 h 28"/>
                <a:gd name="T4" fmla="*/ 0 w 29"/>
                <a:gd name="T5" fmla="*/ 14 h 28"/>
                <a:gd name="T6" fmla="*/ 15 w 29"/>
                <a:gd name="T7" fmla="*/ 28 h 28"/>
                <a:gd name="T8" fmla="*/ 29 w 29"/>
                <a:gd name="T9" fmla="*/ 14 h 28"/>
              </a:gdLst>
              <a:ahLst/>
              <a:cxnLst>
                <a:cxn ang="0">
                  <a:pos x="T0" y="T1"/>
                </a:cxn>
                <a:cxn ang="0">
                  <a:pos x="T2" y="T3"/>
                </a:cxn>
                <a:cxn ang="0">
                  <a:pos x="T4" y="T5"/>
                </a:cxn>
                <a:cxn ang="0">
                  <a:pos x="T6" y="T7"/>
                </a:cxn>
                <a:cxn ang="0">
                  <a:pos x="T8" y="T9"/>
                </a:cxn>
              </a:cxnLst>
              <a:rect l="0" t="0" r="r" b="b"/>
              <a:pathLst>
                <a:path w="29" h="28">
                  <a:moveTo>
                    <a:pt x="29" y="14"/>
                  </a:moveTo>
                  <a:lnTo>
                    <a:pt x="15" y="0"/>
                  </a:lnTo>
                  <a:lnTo>
                    <a:pt x="0" y="14"/>
                  </a:lnTo>
                  <a:lnTo>
                    <a:pt x="15" y="28"/>
                  </a:lnTo>
                  <a:lnTo>
                    <a:pt x="29"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31" name="Freeform 34">
              <a:extLst>
                <a:ext uri="{FF2B5EF4-FFF2-40B4-BE49-F238E27FC236}">
                  <a16:creationId xmlns:a16="http://schemas.microsoft.com/office/drawing/2014/main" id="{7D6873EA-88E8-4D52-BF81-11B5AF67ECF3}"/>
                </a:ext>
              </a:extLst>
            </p:cNvPr>
            <p:cNvSpPr>
              <a:spLocks/>
            </p:cNvSpPr>
            <p:nvPr/>
          </p:nvSpPr>
          <p:spPr bwMode="auto">
            <a:xfrm>
              <a:off x="4269" y="727"/>
              <a:ext cx="29" cy="28"/>
            </a:xfrm>
            <a:custGeom>
              <a:avLst/>
              <a:gdLst>
                <a:gd name="T0" fmla="*/ 29 w 29"/>
                <a:gd name="T1" fmla="*/ 14 h 28"/>
                <a:gd name="T2" fmla="*/ 15 w 29"/>
                <a:gd name="T3" fmla="*/ 0 h 28"/>
                <a:gd name="T4" fmla="*/ 0 w 29"/>
                <a:gd name="T5" fmla="*/ 14 h 28"/>
                <a:gd name="T6" fmla="*/ 15 w 29"/>
                <a:gd name="T7" fmla="*/ 28 h 28"/>
                <a:gd name="T8" fmla="*/ 29 w 29"/>
                <a:gd name="T9" fmla="*/ 14 h 28"/>
              </a:gdLst>
              <a:ahLst/>
              <a:cxnLst>
                <a:cxn ang="0">
                  <a:pos x="T0" y="T1"/>
                </a:cxn>
                <a:cxn ang="0">
                  <a:pos x="T2" y="T3"/>
                </a:cxn>
                <a:cxn ang="0">
                  <a:pos x="T4" y="T5"/>
                </a:cxn>
                <a:cxn ang="0">
                  <a:pos x="T6" y="T7"/>
                </a:cxn>
                <a:cxn ang="0">
                  <a:pos x="T8" y="T9"/>
                </a:cxn>
              </a:cxnLst>
              <a:rect l="0" t="0" r="r" b="b"/>
              <a:pathLst>
                <a:path w="29" h="28">
                  <a:moveTo>
                    <a:pt x="29" y="14"/>
                  </a:moveTo>
                  <a:lnTo>
                    <a:pt x="15" y="0"/>
                  </a:lnTo>
                  <a:lnTo>
                    <a:pt x="0" y="14"/>
                  </a:lnTo>
                  <a:lnTo>
                    <a:pt x="15" y="28"/>
                  </a:lnTo>
                  <a:lnTo>
                    <a:pt x="29"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32" name="Rectangle 35">
              <a:extLst>
                <a:ext uri="{FF2B5EF4-FFF2-40B4-BE49-F238E27FC236}">
                  <a16:creationId xmlns:a16="http://schemas.microsoft.com/office/drawing/2014/main" id="{D028A102-4DC9-4BE7-8DBB-80FF0D1F24B4}"/>
                </a:ext>
              </a:extLst>
            </p:cNvPr>
            <p:cNvSpPr>
              <a:spLocks noChangeArrowheads="1"/>
            </p:cNvSpPr>
            <p:nvPr/>
          </p:nvSpPr>
          <p:spPr bwMode="auto">
            <a:xfrm>
              <a:off x="4160" y="494"/>
              <a:ext cx="19"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33" name="Rectangle 36">
              <a:extLst>
                <a:ext uri="{FF2B5EF4-FFF2-40B4-BE49-F238E27FC236}">
                  <a16:creationId xmlns:a16="http://schemas.microsoft.com/office/drawing/2014/main" id="{0752CF55-B2FF-4D7E-9F52-68E3F4466A95}"/>
                </a:ext>
              </a:extLst>
            </p:cNvPr>
            <p:cNvSpPr>
              <a:spLocks noChangeArrowheads="1"/>
            </p:cNvSpPr>
            <p:nvPr/>
          </p:nvSpPr>
          <p:spPr bwMode="auto">
            <a:xfrm>
              <a:off x="4160" y="532"/>
              <a:ext cx="19"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34" name="Rectangle 37">
              <a:extLst>
                <a:ext uri="{FF2B5EF4-FFF2-40B4-BE49-F238E27FC236}">
                  <a16:creationId xmlns:a16="http://schemas.microsoft.com/office/drawing/2014/main" id="{B176CDCE-0DEE-4DA9-A403-7983C7C18C81}"/>
                </a:ext>
              </a:extLst>
            </p:cNvPr>
            <p:cNvSpPr>
              <a:spLocks noChangeArrowheads="1"/>
            </p:cNvSpPr>
            <p:nvPr/>
          </p:nvSpPr>
          <p:spPr bwMode="auto">
            <a:xfrm>
              <a:off x="4160" y="570"/>
              <a:ext cx="19"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35" name="Freeform 38">
              <a:extLst>
                <a:ext uri="{FF2B5EF4-FFF2-40B4-BE49-F238E27FC236}">
                  <a16:creationId xmlns:a16="http://schemas.microsoft.com/office/drawing/2014/main" id="{7FDD70CA-52C4-4534-A42A-E291C2F40DFD}"/>
                </a:ext>
              </a:extLst>
            </p:cNvPr>
            <p:cNvSpPr>
              <a:spLocks noEditPoints="1"/>
            </p:cNvSpPr>
            <p:nvPr/>
          </p:nvSpPr>
          <p:spPr bwMode="auto">
            <a:xfrm>
              <a:off x="3922" y="408"/>
              <a:ext cx="493" cy="609"/>
            </a:xfrm>
            <a:custGeom>
              <a:avLst/>
              <a:gdLst>
                <a:gd name="T0" fmla="*/ 493 w 493"/>
                <a:gd name="T1" fmla="*/ 107 h 609"/>
                <a:gd name="T2" fmla="*/ 385 w 493"/>
                <a:gd name="T3" fmla="*/ 0 h 609"/>
                <a:gd name="T4" fmla="*/ 0 w 493"/>
                <a:gd name="T5" fmla="*/ 0 h 609"/>
                <a:gd name="T6" fmla="*/ 0 w 493"/>
                <a:gd name="T7" fmla="*/ 609 h 609"/>
                <a:gd name="T8" fmla="*/ 493 w 493"/>
                <a:gd name="T9" fmla="*/ 609 h 609"/>
                <a:gd name="T10" fmla="*/ 493 w 493"/>
                <a:gd name="T11" fmla="*/ 107 h 609"/>
                <a:gd name="T12" fmla="*/ 390 w 493"/>
                <a:gd name="T13" fmla="*/ 33 h 609"/>
                <a:gd name="T14" fmla="*/ 462 w 493"/>
                <a:gd name="T15" fmla="*/ 102 h 609"/>
                <a:gd name="T16" fmla="*/ 390 w 493"/>
                <a:gd name="T17" fmla="*/ 102 h 609"/>
                <a:gd name="T18" fmla="*/ 390 w 493"/>
                <a:gd name="T19" fmla="*/ 33 h 609"/>
                <a:gd name="T20" fmla="*/ 474 w 493"/>
                <a:gd name="T21" fmla="*/ 590 h 609"/>
                <a:gd name="T22" fmla="*/ 19 w 493"/>
                <a:gd name="T23" fmla="*/ 590 h 609"/>
                <a:gd name="T24" fmla="*/ 19 w 493"/>
                <a:gd name="T25" fmla="*/ 19 h 609"/>
                <a:gd name="T26" fmla="*/ 371 w 493"/>
                <a:gd name="T27" fmla="*/ 19 h 609"/>
                <a:gd name="T28" fmla="*/ 371 w 493"/>
                <a:gd name="T29" fmla="*/ 121 h 609"/>
                <a:gd name="T30" fmla="*/ 474 w 493"/>
                <a:gd name="T31" fmla="*/ 121 h 609"/>
                <a:gd name="T32" fmla="*/ 474 w 493"/>
                <a:gd name="T33" fmla="*/ 59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 h="609">
                  <a:moveTo>
                    <a:pt x="493" y="107"/>
                  </a:moveTo>
                  <a:lnTo>
                    <a:pt x="385" y="0"/>
                  </a:lnTo>
                  <a:lnTo>
                    <a:pt x="0" y="0"/>
                  </a:lnTo>
                  <a:lnTo>
                    <a:pt x="0" y="609"/>
                  </a:lnTo>
                  <a:lnTo>
                    <a:pt x="493" y="609"/>
                  </a:lnTo>
                  <a:lnTo>
                    <a:pt x="493" y="107"/>
                  </a:lnTo>
                  <a:close/>
                  <a:moveTo>
                    <a:pt x="390" y="33"/>
                  </a:moveTo>
                  <a:lnTo>
                    <a:pt x="462" y="102"/>
                  </a:lnTo>
                  <a:lnTo>
                    <a:pt x="390" y="102"/>
                  </a:lnTo>
                  <a:lnTo>
                    <a:pt x="390" y="33"/>
                  </a:lnTo>
                  <a:close/>
                  <a:moveTo>
                    <a:pt x="474" y="590"/>
                  </a:moveTo>
                  <a:lnTo>
                    <a:pt x="19" y="590"/>
                  </a:lnTo>
                  <a:lnTo>
                    <a:pt x="19" y="19"/>
                  </a:lnTo>
                  <a:lnTo>
                    <a:pt x="371" y="19"/>
                  </a:lnTo>
                  <a:lnTo>
                    <a:pt x="371" y="121"/>
                  </a:lnTo>
                  <a:lnTo>
                    <a:pt x="474" y="121"/>
                  </a:lnTo>
                  <a:lnTo>
                    <a:pt x="474" y="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36" name="Rectangle 39">
              <a:extLst>
                <a:ext uri="{FF2B5EF4-FFF2-40B4-BE49-F238E27FC236}">
                  <a16:creationId xmlns:a16="http://schemas.microsoft.com/office/drawing/2014/main" id="{9B008AB6-A282-4B0E-A8CF-DE3481C43811}"/>
                </a:ext>
              </a:extLst>
            </p:cNvPr>
            <p:cNvSpPr>
              <a:spLocks noChangeArrowheads="1"/>
            </p:cNvSpPr>
            <p:nvPr/>
          </p:nvSpPr>
          <p:spPr bwMode="auto">
            <a:xfrm>
              <a:off x="3884" y="408"/>
              <a:ext cx="19" cy="6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37" name="Freeform 40">
              <a:extLst>
                <a:ext uri="{FF2B5EF4-FFF2-40B4-BE49-F238E27FC236}">
                  <a16:creationId xmlns:a16="http://schemas.microsoft.com/office/drawing/2014/main" id="{64A5E938-46B7-4FDA-ABB6-5D0507B2B491}"/>
                </a:ext>
              </a:extLst>
            </p:cNvPr>
            <p:cNvSpPr>
              <a:spLocks noEditPoints="1"/>
            </p:cNvSpPr>
            <p:nvPr/>
          </p:nvSpPr>
          <p:spPr bwMode="auto">
            <a:xfrm>
              <a:off x="4436" y="446"/>
              <a:ext cx="57" cy="545"/>
            </a:xfrm>
            <a:custGeom>
              <a:avLst/>
              <a:gdLst>
                <a:gd name="T0" fmla="*/ 24 w 24"/>
                <a:gd name="T1" fmla="*/ 205 h 229"/>
                <a:gd name="T2" fmla="*/ 24 w 24"/>
                <a:gd name="T3" fmla="*/ 12 h 229"/>
                <a:gd name="T4" fmla="*/ 12 w 24"/>
                <a:gd name="T5" fmla="*/ 0 h 229"/>
                <a:gd name="T6" fmla="*/ 0 w 24"/>
                <a:gd name="T7" fmla="*/ 12 h 229"/>
                <a:gd name="T8" fmla="*/ 0 w 24"/>
                <a:gd name="T9" fmla="*/ 205 h 229"/>
                <a:gd name="T10" fmla="*/ 12 w 24"/>
                <a:gd name="T11" fmla="*/ 229 h 229"/>
                <a:gd name="T12" fmla="*/ 24 w 24"/>
                <a:gd name="T13" fmla="*/ 205 h 229"/>
                <a:gd name="T14" fmla="*/ 8 w 24"/>
                <a:gd name="T15" fmla="*/ 12 h 229"/>
                <a:gd name="T16" fmla="*/ 12 w 24"/>
                <a:gd name="T17" fmla="*/ 8 h 229"/>
                <a:gd name="T18" fmla="*/ 16 w 24"/>
                <a:gd name="T19" fmla="*/ 12 h 229"/>
                <a:gd name="T20" fmla="*/ 16 w 24"/>
                <a:gd name="T21" fmla="*/ 24 h 229"/>
                <a:gd name="T22" fmla="*/ 8 w 24"/>
                <a:gd name="T23" fmla="*/ 24 h 229"/>
                <a:gd name="T24" fmla="*/ 8 w 24"/>
                <a:gd name="T25" fmla="*/ 12 h 229"/>
                <a:gd name="T26" fmla="*/ 8 w 24"/>
                <a:gd name="T27" fmla="*/ 32 h 229"/>
                <a:gd name="T28" fmla="*/ 16 w 24"/>
                <a:gd name="T29" fmla="*/ 32 h 229"/>
                <a:gd name="T30" fmla="*/ 16 w 24"/>
                <a:gd name="T31" fmla="*/ 203 h 229"/>
                <a:gd name="T32" fmla="*/ 12 w 24"/>
                <a:gd name="T33" fmla="*/ 211 h 229"/>
                <a:gd name="T34" fmla="*/ 8 w 24"/>
                <a:gd name="T35" fmla="*/ 203 h 229"/>
                <a:gd name="T36" fmla="*/ 8 w 24"/>
                <a:gd name="T37" fmla="*/ 3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29">
                  <a:moveTo>
                    <a:pt x="24" y="205"/>
                  </a:moveTo>
                  <a:cubicBezTo>
                    <a:pt x="24" y="12"/>
                    <a:pt x="24" y="12"/>
                    <a:pt x="24" y="12"/>
                  </a:cubicBezTo>
                  <a:cubicBezTo>
                    <a:pt x="24" y="5"/>
                    <a:pt x="19" y="0"/>
                    <a:pt x="12" y="0"/>
                  </a:cubicBezTo>
                  <a:cubicBezTo>
                    <a:pt x="5" y="0"/>
                    <a:pt x="0" y="5"/>
                    <a:pt x="0" y="12"/>
                  </a:cubicBezTo>
                  <a:cubicBezTo>
                    <a:pt x="0" y="205"/>
                    <a:pt x="0" y="205"/>
                    <a:pt x="0" y="205"/>
                  </a:cubicBezTo>
                  <a:cubicBezTo>
                    <a:pt x="12" y="229"/>
                    <a:pt x="12" y="229"/>
                    <a:pt x="12" y="229"/>
                  </a:cubicBezTo>
                  <a:lnTo>
                    <a:pt x="24" y="205"/>
                  </a:lnTo>
                  <a:close/>
                  <a:moveTo>
                    <a:pt x="8" y="12"/>
                  </a:moveTo>
                  <a:cubicBezTo>
                    <a:pt x="8" y="10"/>
                    <a:pt x="10" y="8"/>
                    <a:pt x="12" y="8"/>
                  </a:cubicBezTo>
                  <a:cubicBezTo>
                    <a:pt x="14" y="8"/>
                    <a:pt x="16" y="10"/>
                    <a:pt x="16" y="12"/>
                  </a:cubicBezTo>
                  <a:cubicBezTo>
                    <a:pt x="16" y="24"/>
                    <a:pt x="16" y="24"/>
                    <a:pt x="16" y="24"/>
                  </a:cubicBezTo>
                  <a:cubicBezTo>
                    <a:pt x="8" y="24"/>
                    <a:pt x="8" y="24"/>
                    <a:pt x="8" y="24"/>
                  </a:cubicBezTo>
                  <a:lnTo>
                    <a:pt x="8" y="12"/>
                  </a:lnTo>
                  <a:close/>
                  <a:moveTo>
                    <a:pt x="8" y="32"/>
                  </a:moveTo>
                  <a:cubicBezTo>
                    <a:pt x="16" y="32"/>
                    <a:pt x="16" y="32"/>
                    <a:pt x="16" y="32"/>
                  </a:cubicBezTo>
                  <a:cubicBezTo>
                    <a:pt x="16" y="203"/>
                    <a:pt x="16" y="203"/>
                    <a:pt x="16" y="203"/>
                  </a:cubicBezTo>
                  <a:cubicBezTo>
                    <a:pt x="12" y="211"/>
                    <a:pt x="12" y="211"/>
                    <a:pt x="12" y="211"/>
                  </a:cubicBezTo>
                  <a:cubicBezTo>
                    <a:pt x="8" y="203"/>
                    <a:pt x="8" y="203"/>
                    <a:pt x="8" y="203"/>
                  </a:cubicBezTo>
                  <a:lnTo>
                    <a:pt x="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grpSp>
      <p:grpSp>
        <p:nvGrpSpPr>
          <p:cNvPr id="38" name="Group 37">
            <a:extLst>
              <a:ext uri="{FF2B5EF4-FFF2-40B4-BE49-F238E27FC236}">
                <a16:creationId xmlns:a16="http://schemas.microsoft.com/office/drawing/2014/main" id="{BBD15932-4055-42AD-9C9E-964934D1812C}"/>
              </a:ext>
            </a:extLst>
          </p:cNvPr>
          <p:cNvGrpSpPr/>
          <p:nvPr/>
        </p:nvGrpSpPr>
        <p:grpSpPr>
          <a:xfrm>
            <a:off x="9876053" y="2184960"/>
            <a:ext cx="460948" cy="419813"/>
            <a:chOff x="5792788" y="5513218"/>
            <a:chExt cx="604838" cy="550862"/>
          </a:xfrm>
        </p:grpSpPr>
        <p:sp>
          <p:nvSpPr>
            <p:cNvPr id="39" name="Freeform 5">
              <a:extLst>
                <a:ext uri="{FF2B5EF4-FFF2-40B4-BE49-F238E27FC236}">
                  <a16:creationId xmlns:a16="http://schemas.microsoft.com/office/drawing/2014/main" id="{FEF84521-A239-4806-80CE-657A47BAFAF2}"/>
                </a:ext>
              </a:extLst>
            </p:cNvPr>
            <p:cNvSpPr>
              <a:spLocks noEditPoints="1"/>
            </p:cNvSpPr>
            <p:nvPr/>
          </p:nvSpPr>
          <p:spPr bwMode="auto">
            <a:xfrm>
              <a:off x="5792788" y="5513218"/>
              <a:ext cx="604838" cy="550862"/>
            </a:xfrm>
            <a:custGeom>
              <a:avLst/>
              <a:gdLst>
                <a:gd name="T0" fmla="*/ 0 w 381"/>
                <a:gd name="T1" fmla="*/ 347 h 347"/>
                <a:gd name="T2" fmla="*/ 381 w 381"/>
                <a:gd name="T3" fmla="*/ 347 h 347"/>
                <a:gd name="T4" fmla="*/ 381 w 381"/>
                <a:gd name="T5" fmla="*/ 0 h 347"/>
                <a:gd name="T6" fmla="*/ 0 w 381"/>
                <a:gd name="T7" fmla="*/ 0 h 347"/>
                <a:gd name="T8" fmla="*/ 0 w 381"/>
                <a:gd name="T9" fmla="*/ 347 h 347"/>
                <a:gd name="T10" fmla="*/ 14 w 381"/>
                <a:gd name="T11" fmla="*/ 82 h 347"/>
                <a:gd name="T12" fmla="*/ 367 w 381"/>
                <a:gd name="T13" fmla="*/ 82 h 347"/>
                <a:gd name="T14" fmla="*/ 367 w 381"/>
                <a:gd name="T15" fmla="*/ 333 h 347"/>
                <a:gd name="T16" fmla="*/ 14 w 381"/>
                <a:gd name="T17" fmla="*/ 333 h 347"/>
                <a:gd name="T18" fmla="*/ 14 w 381"/>
                <a:gd name="T19" fmla="*/ 82 h 347"/>
                <a:gd name="T20" fmla="*/ 367 w 381"/>
                <a:gd name="T21" fmla="*/ 14 h 347"/>
                <a:gd name="T22" fmla="*/ 367 w 381"/>
                <a:gd name="T23" fmla="*/ 68 h 347"/>
                <a:gd name="T24" fmla="*/ 14 w 381"/>
                <a:gd name="T25" fmla="*/ 68 h 347"/>
                <a:gd name="T26" fmla="*/ 14 w 381"/>
                <a:gd name="T27" fmla="*/ 14 h 347"/>
                <a:gd name="T28" fmla="*/ 367 w 381"/>
                <a:gd name="T29" fmla="*/ 1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1" h="347">
                  <a:moveTo>
                    <a:pt x="0" y="347"/>
                  </a:moveTo>
                  <a:lnTo>
                    <a:pt x="381" y="347"/>
                  </a:lnTo>
                  <a:lnTo>
                    <a:pt x="381" y="0"/>
                  </a:lnTo>
                  <a:lnTo>
                    <a:pt x="0" y="0"/>
                  </a:lnTo>
                  <a:lnTo>
                    <a:pt x="0" y="347"/>
                  </a:lnTo>
                  <a:close/>
                  <a:moveTo>
                    <a:pt x="14" y="82"/>
                  </a:moveTo>
                  <a:lnTo>
                    <a:pt x="367" y="82"/>
                  </a:lnTo>
                  <a:lnTo>
                    <a:pt x="367" y="333"/>
                  </a:lnTo>
                  <a:lnTo>
                    <a:pt x="14" y="333"/>
                  </a:lnTo>
                  <a:lnTo>
                    <a:pt x="14" y="82"/>
                  </a:lnTo>
                  <a:close/>
                  <a:moveTo>
                    <a:pt x="367" y="14"/>
                  </a:moveTo>
                  <a:lnTo>
                    <a:pt x="367" y="68"/>
                  </a:lnTo>
                  <a:lnTo>
                    <a:pt x="14" y="68"/>
                  </a:lnTo>
                  <a:lnTo>
                    <a:pt x="14" y="14"/>
                  </a:lnTo>
                  <a:lnTo>
                    <a:pt x="367"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40" name="Rectangle 6">
              <a:extLst>
                <a:ext uri="{FF2B5EF4-FFF2-40B4-BE49-F238E27FC236}">
                  <a16:creationId xmlns:a16="http://schemas.microsoft.com/office/drawing/2014/main" id="{10252CE7-A262-42F5-9253-2A20420817FC}"/>
                </a:ext>
              </a:extLst>
            </p:cNvPr>
            <p:cNvSpPr>
              <a:spLocks noChangeArrowheads="1"/>
            </p:cNvSpPr>
            <p:nvPr/>
          </p:nvSpPr>
          <p:spPr bwMode="auto">
            <a:xfrm>
              <a:off x="5846763" y="5567193"/>
              <a:ext cx="22225" cy="222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41" name="Rectangle 7">
              <a:extLst>
                <a:ext uri="{FF2B5EF4-FFF2-40B4-BE49-F238E27FC236}">
                  <a16:creationId xmlns:a16="http://schemas.microsoft.com/office/drawing/2014/main" id="{A6B0DC4A-FC89-49D8-A4BF-8BADA9A66640}"/>
                </a:ext>
              </a:extLst>
            </p:cNvPr>
            <p:cNvSpPr>
              <a:spLocks noChangeArrowheads="1"/>
            </p:cNvSpPr>
            <p:nvPr/>
          </p:nvSpPr>
          <p:spPr bwMode="auto">
            <a:xfrm>
              <a:off x="5846763" y="5702130"/>
              <a:ext cx="22225" cy="222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42" name="Rectangle 8">
              <a:extLst>
                <a:ext uri="{FF2B5EF4-FFF2-40B4-BE49-F238E27FC236}">
                  <a16:creationId xmlns:a16="http://schemas.microsoft.com/office/drawing/2014/main" id="{FF291FC7-AD54-4A0D-8D5C-8BF1DB0B2024}"/>
                </a:ext>
              </a:extLst>
            </p:cNvPr>
            <p:cNvSpPr>
              <a:spLocks noChangeArrowheads="1"/>
            </p:cNvSpPr>
            <p:nvPr/>
          </p:nvSpPr>
          <p:spPr bwMode="auto">
            <a:xfrm>
              <a:off x="5846763" y="5756105"/>
              <a:ext cx="22225" cy="222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43" name="Rectangle 9">
              <a:extLst>
                <a:ext uri="{FF2B5EF4-FFF2-40B4-BE49-F238E27FC236}">
                  <a16:creationId xmlns:a16="http://schemas.microsoft.com/office/drawing/2014/main" id="{49919E2A-5235-4AFF-A492-639EFC98FF81}"/>
                </a:ext>
              </a:extLst>
            </p:cNvPr>
            <p:cNvSpPr>
              <a:spLocks noChangeArrowheads="1"/>
            </p:cNvSpPr>
            <p:nvPr/>
          </p:nvSpPr>
          <p:spPr bwMode="auto">
            <a:xfrm>
              <a:off x="5846763" y="5810080"/>
              <a:ext cx="22225" cy="222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44" name="Rectangle 10">
              <a:extLst>
                <a:ext uri="{FF2B5EF4-FFF2-40B4-BE49-F238E27FC236}">
                  <a16:creationId xmlns:a16="http://schemas.microsoft.com/office/drawing/2014/main" id="{C5A4C456-F0AE-45C8-9A44-64961C108E16}"/>
                </a:ext>
              </a:extLst>
            </p:cNvPr>
            <p:cNvSpPr>
              <a:spLocks noChangeArrowheads="1"/>
            </p:cNvSpPr>
            <p:nvPr/>
          </p:nvSpPr>
          <p:spPr bwMode="auto">
            <a:xfrm>
              <a:off x="5846763" y="5864055"/>
              <a:ext cx="22225" cy="222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45" name="Rectangle 11">
              <a:extLst>
                <a:ext uri="{FF2B5EF4-FFF2-40B4-BE49-F238E27FC236}">
                  <a16:creationId xmlns:a16="http://schemas.microsoft.com/office/drawing/2014/main" id="{42FE8C39-D5EE-468E-A572-DCC6BF4AAAA3}"/>
                </a:ext>
              </a:extLst>
            </p:cNvPr>
            <p:cNvSpPr>
              <a:spLocks noChangeArrowheads="1"/>
            </p:cNvSpPr>
            <p:nvPr/>
          </p:nvSpPr>
          <p:spPr bwMode="auto">
            <a:xfrm>
              <a:off x="5846763" y="5918030"/>
              <a:ext cx="22225" cy="222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46" name="Rectangle 12">
              <a:extLst>
                <a:ext uri="{FF2B5EF4-FFF2-40B4-BE49-F238E27FC236}">
                  <a16:creationId xmlns:a16="http://schemas.microsoft.com/office/drawing/2014/main" id="{A6A51A9F-C342-4AE1-91D7-6B3C2E3AE186}"/>
                </a:ext>
              </a:extLst>
            </p:cNvPr>
            <p:cNvSpPr>
              <a:spLocks noChangeArrowheads="1"/>
            </p:cNvSpPr>
            <p:nvPr/>
          </p:nvSpPr>
          <p:spPr bwMode="auto">
            <a:xfrm>
              <a:off x="5846763" y="5972005"/>
              <a:ext cx="22225" cy="222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47" name="Rectangle 13">
              <a:extLst>
                <a:ext uri="{FF2B5EF4-FFF2-40B4-BE49-F238E27FC236}">
                  <a16:creationId xmlns:a16="http://schemas.microsoft.com/office/drawing/2014/main" id="{6D898C69-33B2-4971-873C-C1324EC27D36}"/>
                </a:ext>
              </a:extLst>
            </p:cNvPr>
            <p:cNvSpPr>
              <a:spLocks noChangeArrowheads="1"/>
            </p:cNvSpPr>
            <p:nvPr/>
          </p:nvSpPr>
          <p:spPr bwMode="auto">
            <a:xfrm>
              <a:off x="6235701" y="5567193"/>
              <a:ext cx="20638" cy="222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48" name="Rectangle 14">
              <a:extLst>
                <a:ext uri="{FF2B5EF4-FFF2-40B4-BE49-F238E27FC236}">
                  <a16:creationId xmlns:a16="http://schemas.microsoft.com/office/drawing/2014/main" id="{76A1CAF6-E44C-4E0E-ABF5-231675E6E7F1}"/>
                </a:ext>
              </a:extLst>
            </p:cNvPr>
            <p:cNvSpPr>
              <a:spLocks noChangeArrowheads="1"/>
            </p:cNvSpPr>
            <p:nvPr/>
          </p:nvSpPr>
          <p:spPr bwMode="auto">
            <a:xfrm>
              <a:off x="6278563" y="5567193"/>
              <a:ext cx="22225" cy="222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49" name="Rectangle 15">
              <a:extLst>
                <a:ext uri="{FF2B5EF4-FFF2-40B4-BE49-F238E27FC236}">
                  <a16:creationId xmlns:a16="http://schemas.microsoft.com/office/drawing/2014/main" id="{7C3AE067-4BF4-4307-816B-5A5033E2F3E5}"/>
                </a:ext>
              </a:extLst>
            </p:cNvPr>
            <p:cNvSpPr>
              <a:spLocks noChangeArrowheads="1"/>
            </p:cNvSpPr>
            <p:nvPr/>
          </p:nvSpPr>
          <p:spPr bwMode="auto">
            <a:xfrm>
              <a:off x="6321426" y="5567193"/>
              <a:ext cx="22225" cy="222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50" name="Rectangle 16">
              <a:extLst>
                <a:ext uri="{FF2B5EF4-FFF2-40B4-BE49-F238E27FC236}">
                  <a16:creationId xmlns:a16="http://schemas.microsoft.com/office/drawing/2014/main" id="{2DE21011-AE93-48F2-8A0C-18DF34B43E46}"/>
                </a:ext>
              </a:extLst>
            </p:cNvPr>
            <p:cNvSpPr>
              <a:spLocks noChangeArrowheads="1"/>
            </p:cNvSpPr>
            <p:nvPr/>
          </p:nvSpPr>
          <p:spPr bwMode="auto">
            <a:xfrm>
              <a:off x="5922963" y="5702130"/>
              <a:ext cx="107950" cy="222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51" name="Rectangle 17">
              <a:extLst>
                <a:ext uri="{FF2B5EF4-FFF2-40B4-BE49-F238E27FC236}">
                  <a16:creationId xmlns:a16="http://schemas.microsoft.com/office/drawing/2014/main" id="{D1728D0F-11FF-441F-84F9-07E0E22BCCA3}"/>
                </a:ext>
              </a:extLst>
            </p:cNvPr>
            <p:cNvSpPr>
              <a:spLocks noChangeArrowheads="1"/>
            </p:cNvSpPr>
            <p:nvPr/>
          </p:nvSpPr>
          <p:spPr bwMode="auto">
            <a:xfrm>
              <a:off x="6119813" y="5756105"/>
              <a:ext cx="158750" cy="222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52" name="Rectangle 18">
              <a:extLst>
                <a:ext uri="{FF2B5EF4-FFF2-40B4-BE49-F238E27FC236}">
                  <a16:creationId xmlns:a16="http://schemas.microsoft.com/office/drawing/2014/main" id="{CD1281E1-C17E-4B16-B3DC-0572CD31D877}"/>
                </a:ext>
              </a:extLst>
            </p:cNvPr>
            <p:cNvSpPr>
              <a:spLocks noChangeArrowheads="1"/>
            </p:cNvSpPr>
            <p:nvPr/>
          </p:nvSpPr>
          <p:spPr bwMode="auto">
            <a:xfrm>
              <a:off x="5965826" y="5756105"/>
              <a:ext cx="131763" cy="222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53" name="Rectangle 19">
              <a:extLst>
                <a:ext uri="{FF2B5EF4-FFF2-40B4-BE49-F238E27FC236}">
                  <a16:creationId xmlns:a16="http://schemas.microsoft.com/office/drawing/2014/main" id="{1E5CB968-9E07-4303-A20D-0C996A7D3B7D}"/>
                </a:ext>
              </a:extLst>
            </p:cNvPr>
            <p:cNvSpPr>
              <a:spLocks noChangeArrowheads="1"/>
            </p:cNvSpPr>
            <p:nvPr/>
          </p:nvSpPr>
          <p:spPr bwMode="auto">
            <a:xfrm>
              <a:off x="5965826" y="5810080"/>
              <a:ext cx="84138" cy="222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54" name="Rectangle 20">
              <a:extLst>
                <a:ext uri="{FF2B5EF4-FFF2-40B4-BE49-F238E27FC236}">
                  <a16:creationId xmlns:a16="http://schemas.microsoft.com/office/drawing/2014/main" id="{C573377F-B1D2-4415-A474-57D38996A2EE}"/>
                </a:ext>
              </a:extLst>
            </p:cNvPr>
            <p:cNvSpPr>
              <a:spLocks noChangeArrowheads="1"/>
            </p:cNvSpPr>
            <p:nvPr/>
          </p:nvSpPr>
          <p:spPr bwMode="auto">
            <a:xfrm>
              <a:off x="6070601" y="5810080"/>
              <a:ext cx="100013" cy="222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55" name="Rectangle 21">
              <a:extLst>
                <a:ext uri="{FF2B5EF4-FFF2-40B4-BE49-F238E27FC236}">
                  <a16:creationId xmlns:a16="http://schemas.microsoft.com/office/drawing/2014/main" id="{B9385359-3BB5-484F-AD59-8F8D128367F7}"/>
                </a:ext>
              </a:extLst>
            </p:cNvPr>
            <p:cNvSpPr>
              <a:spLocks noChangeArrowheads="1"/>
            </p:cNvSpPr>
            <p:nvPr/>
          </p:nvSpPr>
          <p:spPr bwMode="auto">
            <a:xfrm>
              <a:off x="6019801" y="5864055"/>
              <a:ext cx="204788" cy="222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56" name="Rectangle 22">
              <a:extLst>
                <a:ext uri="{FF2B5EF4-FFF2-40B4-BE49-F238E27FC236}">
                  <a16:creationId xmlns:a16="http://schemas.microsoft.com/office/drawing/2014/main" id="{70215671-CC82-4243-985B-794B94B366D0}"/>
                </a:ext>
              </a:extLst>
            </p:cNvPr>
            <p:cNvSpPr>
              <a:spLocks noChangeArrowheads="1"/>
            </p:cNvSpPr>
            <p:nvPr/>
          </p:nvSpPr>
          <p:spPr bwMode="auto">
            <a:xfrm>
              <a:off x="6246813" y="5864055"/>
              <a:ext cx="74613" cy="222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57" name="Rectangle 23">
              <a:extLst>
                <a:ext uri="{FF2B5EF4-FFF2-40B4-BE49-F238E27FC236}">
                  <a16:creationId xmlns:a16="http://schemas.microsoft.com/office/drawing/2014/main" id="{2AE4FBDC-9CCF-4F4A-99E7-95D7E8CED821}"/>
                </a:ext>
              </a:extLst>
            </p:cNvPr>
            <p:cNvSpPr>
              <a:spLocks noChangeArrowheads="1"/>
            </p:cNvSpPr>
            <p:nvPr/>
          </p:nvSpPr>
          <p:spPr bwMode="auto">
            <a:xfrm>
              <a:off x="5922963" y="5864055"/>
              <a:ext cx="74613" cy="222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58" name="Rectangle 24">
              <a:extLst>
                <a:ext uri="{FF2B5EF4-FFF2-40B4-BE49-F238E27FC236}">
                  <a16:creationId xmlns:a16="http://schemas.microsoft.com/office/drawing/2014/main" id="{A28BDEE9-F07B-4BE8-8E19-3C79B16F0924}"/>
                </a:ext>
              </a:extLst>
            </p:cNvPr>
            <p:cNvSpPr>
              <a:spLocks noChangeArrowheads="1"/>
            </p:cNvSpPr>
            <p:nvPr/>
          </p:nvSpPr>
          <p:spPr bwMode="auto">
            <a:xfrm>
              <a:off x="5922963" y="5918030"/>
              <a:ext cx="85725" cy="222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59" name="Rectangle 25">
              <a:extLst>
                <a:ext uri="{FF2B5EF4-FFF2-40B4-BE49-F238E27FC236}">
                  <a16:creationId xmlns:a16="http://schemas.microsoft.com/office/drawing/2014/main" id="{D9D6EAC8-B369-40EA-B358-6BE100770848}"/>
                </a:ext>
              </a:extLst>
            </p:cNvPr>
            <p:cNvSpPr>
              <a:spLocks noChangeArrowheads="1"/>
            </p:cNvSpPr>
            <p:nvPr/>
          </p:nvSpPr>
          <p:spPr bwMode="auto">
            <a:xfrm>
              <a:off x="6138863" y="5972005"/>
              <a:ext cx="96838" cy="222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sp>
          <p:nvSpPr>
            <p:cNvPr id="60" name="Rectangle 26">
              <a:extLst>
                <a:ext uri="{FF2B5EF4-FFF2-40B4-BE49-F238E27FC236}">
                  <a16:creationId xmlns:a16="http://schemas.microsoft.com/office/drawing/2014/main" id="{17F381FE-0745-47F3-896E-7A1E36084F99}"/>
                </a:ext>
              </a:extLst>
            </p:cNvPr>
            <p:cNvSpPr>
              <a:spLocks noChangeArrowheads="1"/>
            </p:cNvSpPr>
            <p:nvPr/>
          </p:nvSpPr>
          <p:spPr bwMode="auto">
            <a:xfrm>
              <a:off x="5965826" y="5972005"/>
              <a:ext cx="150813" cy="222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cs typeface="Calibri" panose="020F0502020204030204" pitchFamily="34" charset="0"/>
              </a:endParaRPr>
            </a:p>
          </p:txBody>
        </p:sp>
      </p:grpSp>
      <p:sp>
        <p:nvSpPr>
          <p:cNvPr id="61" name="Freeform 26">
            <a:extLst>
              <a:ext uri="{FF2B5EF4-FFF2-40B4-BE49-F238E27FC236}">
                <a16:creationId xmlns:a16="http://schemas.microsoft.com/office/drawing/2014/main" id="{E7803413-3D83-4506-918A-A4A4B9AB0B59}"/>
              </a:ext>
            </a:extLst>
          </p:cNvPr>
          <p:cNvSpPr/>
          <p:nvPr/>
        </p:nvSpPr>
        <p:spPr>
          <a:xfrm>
            <a:off x="8370983" y="4633471"/>
            <a:ext cx="3474720" cy="685800"/>
          </a:xfrm>
          <a:custGeom>
            <a:avLst/>
            <a:gdLst>
              <a:gd name="connsiteX0" fmla="*/ 0 w 1107281"/>
              <a:gd name="connsiteY0" fmla="*/ 0 h 1107281"/>
              <a:gd name="connsiteX1" fmla="*/ 1107281 w 1107281"/>
              <a:gd name="connsiteY1" fmla="*/ 0 h 1107281"/>
              <a:gd name="connsiteX2" fmla="*/ 1107281 w 1107281"/>
              <a:gd name="connsiteY2" fmla="*/ 1107281 h 1107281"/>
              <a:gd name="connsiteX3" fmla="*/ 0 w 1107281"/>
              <a:gd name="connsiteY3" fmla="*/ 1107281 h 1107281"/>
              <a:gd name="connsiteX4" fmla="*/ 0 w 1107281"/>
              <a:gd name="connsiteY4" fmla="*/ 0 h 1107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281" h="1107281">
                <a:moveTo>
                  <a:pt x="0" y="0"/>
                </a:moveTo>
                <a:lnTo>
                  <a:pt x="1107281" y="0"/>
                </a:lnTo>
                <a:lnTo>
                  <a:pt x="1107281" y="1107281"/>
                </a:lnTo>
                <a:lnTo>
                  <a:pt x="0" y="1107281"/>
                </a:lnTo>
                <a:lnTo>
                  <a:pt x="0" y="0"/>
                </a:lnTo>
                <a:close/>
              </a:path>
            </a:pathLst>
          </a:custGeom>
          <a:solidFill>
            <a:schemeClr val="bg1">
              <a:alpha val="8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09728" rIns="0" bIns="0" numCol="1" spcCol="1270" anchor="ctr" anchorCtr="0">
            <a:noAutofit/>
          </a:bodyPr>
          <a:lstStyle/>
          <a:p>
            <a:pPr lvl="0" algn="ctr" defTabSz="622300">
              <a:lnSpc>
                <a:spcPct val="90000"/>
              </a:lnSpc>
              <a:spcAft>
                <a:spcPts val="300"/>
              </a:spcAft>
            </a:pPr>
            <a:r>
              <a:rPr lang="en-US" sz="2000" dirty="0">
                <a:solidFill>
                  <a:schemeClr val="bg1"/>
                </a:solidFill>
                <a:latin typeface="Calibri" panose="020F0502020204030204" pitchFamily="34" charset="0"/>
                <a:cs typeface="Calibri" panose="020F0502020204030204" pitchFamily="34" charset="0"/>
              </a:rPr>
              <a:t>Frameworks</a:t>
            </a:r>
          </a:p>
        </p:txBody>
      </p:sp>
    </p:spTree>
    <p:extLst>
      <p:ext uri="{BB962C8B-B14F-4D97-AF65-F5344CB8AC3E}">
        <p14:creationId xmlns:p14="http://schemas.microsoft.com/office/powerpoint/2010/main" val="61811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04CDC1B3-4EB1-453C-91BD-181FC9A481C1}"/>
              </a:ext>
            </a:extLst>
          </p:cNvPr>
          <p:cNvSpPr/>
          <p:nvPr/>
        </p:nvSpPr>
        <p:spPr>
          <a:xfrm>
            <a:off x="5908135" y="2595176"/>
            <a:ext cx="5465774" cy="3394875"/>
          </a:xfrm>
          <a:prstGeom prst="triangle">
            <a:avLst/>
          </a:prstGeom>
          <a:solidFill>
            <a:schemeClr val="tx1">
              <a:lumMod val="65000"/>
              <a:lumOff val="35000"/>
            </a:schemeClr>
          </a:solidFill>
          <a:ln w="952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0" name="Rectangle 59">
            <a:extLst>
              <a:ext uri="{FF2B5EF4-FFF2-40B4-BE49-F238E27FC236}">
                <a16:creationId xmlns:a16="http://schemas.microsoft.com/office/drawing/2014/main" id="{A76A18F3-D9D7-4E0F-9469-EE1E51460CB2}"/>
              </a:ext>
            </a:extLst>
          </p:cNvPr>
          <p:cNvSpPr/>
          <p:nvPr/>
        </p:nvSpPr>
        <p:spPr>
          <a:xfrm rot="5400000" flipH="1" flipV="1">
            <a:off x="1103201" y="1610738"/>
            <a:ext cx="4193457" cy="5023882"/>
          </a:xfrm>
          <a:prstGeom prst="rect">
            <a:avLst/>
          </a:prstGeom>
          <a:gradFill flip="none" rotWithShape="1">
            <a:gsLst>
              <a:gs pos="0">
                <a:schemeClr val="bg1">
                  <a:alpha val="0"/>
                </a:schemeClr>
              </a:gs>
              <a:gs pos="99000">
                <a:schemeClr val="tx2">
                  <a:alpha val="7000"/>
                </a:schemeClr>
              </a:gs>
            </a:gsLst>
            <a:lin ang="0" scaled="1"/>
            <a:tileRect/>
          </a:gradFill>
          <a:ln w="25400" cap="flat" cmpd="sng" algn="ctr">
            <a:noFill/>
            <a:prstDash val="solid"/>
          </a:ln>
          <a:effectLst/>
        </p:spPr>
        <p:txBody>
          <a:bodyPr rtlCol="0" anchor="ctr"/>
          <a:lstStyle/>
          <a:p>
            <a:pPr algn="ctr" defTabSz="685983" eaLnBrk="1" fontAlgn="auto" hangingPunct="1">
              <a:spcBef>
                <a:spcPts val="0"/>
              </a:spcBef>
              <a:spcAft>
                <a:spcPts val="0"/>
              </a:spcAft>
              <a:defRPr/>
            </a:pPr>
            <a:endParaRPr lang="en-US" sz="1350" kern="0" dirty="0">
              <a:solidFill>
                <a:srgbClr val="000000"/>
              </a:solidFill>
              <a:latin typeface="+mj-lt"/>
              <a:cs typeface="+mn-cs"/>
            </a:endParaRPr>
          </a:p>
        </p:txBody>
      </p:sp>
      <p:sp>
        <p:nvSpPr>
          <p:cNvPr id="59" name="Rectangle 58">
            <a:extLst>
              <a:ext uri="{FF2B5EF4-FFF2-40B4-BE49-F238E27FC236}">
                <a16:creationId xmlns:a16="http://schemas.microsoft.com/office/drawing/2014/main" id="{43B5F282-863D-49BF-A86C-E912830173C9}"/>
              </a:ext>
            </a:extLst>
          </p:cNvPr>
          <p:cNvSpPr/>
          <p:nvPr/>
        </p:nvSpPr>
        <p:spPr>
          <a:xfrm rot="5400000" flipH="1" flipV="1">
            <a:off x="6495286" y="853719"/>
            <a:ext cx="4193456" cy="5649901"/>
          </a:xfrm>
          <a:prstGeom prst="rect">
            <a:avLst/>
          </a:prstGeom>
          <a:gradFill flip="none" rotWithShape="1">
            <a:gsLst>
              <a:gs pos="0">
                <a:schemeClr val="bg1">
                  <a:alpha val="0"/>
                </a:schemeClr>
              </a:gs>
              <a:gs pos="99000">
                <a:schemeClr val="tx2">
                  <a:alpha val="7000"/>
                </a:schemeClr>
              </a:gs>
            </a:gsLst>
            <a:lin ang="0" scaled="1"/>
            <a:tileRect/>
          </a:gradFill>
          <a:ln w="25400" cap="flat" cmpd="sng" algn="ctr">
            <a:noFill/>
            <a:prstDash val="solid"/>
          </a:ln>
          <a:effectLst/>
        </p:spPr>
        <p:txBody>
          <a:bodyPr rtlCol="0" anchor="ctr"/>
          <a:lstStyle/>
          <a:p>
            <a:pPr algn="ctr" defTabSz="685983" eaLnBrk="1" fontAlgn="auto" hangingPunct="1">
              <a:spcBef>
                <a:spcPts val="0"/>
              </a:spcBef>
              <a:spcAft>
                <a:spcPts val="0"/>
              </a:spcAft>
              <a:defRPr/>
            </a:pPr>
            <a:endParaRPr lang="en-US" sz="1350" kern="0" dirty="0">
              <a:solidFill>
                <a:srgbClr val="000000"/>
              </a:solidFill>
              <a:latin typeface="+mj-lt"/>
              <a:cs typeface="+mn-cs"/>
            </a:endParaRPr>
          </a:p>
        </p:txBody>
      </p:sp>
      <p:grpSp>
        <p:nvGrpSpPr>
          <p:cNvPr id="8" name="Group 7">
            <a:extLst>
              <a:ext uri="{FF2B5EF4-FFF2-40B4-BE49-F238E27FC236}">
                <a16:creationId xmlns:a16="http://schemas.microsoft.com/office/drawing/2014/main" id="{9C5923E8-8562-40BC-AC96-B09C625202B1}"/>
              </a:ext>
            </a:extLst>
          </p:cNvPr>
          <p:cNvGrpSpPr/>
          <p:nvPr/>
        </p:nvGrpSpPr>
        <p:grpSpPr>
          <a:xfrm>
            <a:off x="1522412" y="1423531"/>
            <a:ext cx="9144000" cy="276999"/>
            <a:chOff x="0" y="1564708"/>
            <a:chExt cx="9144000" cy="276999"/>
          </a:xfrm>
        </p:grpSpPr>
        <p:sp>
          <p:nvSpPr>
            <p:cNvPr id="19" name="Rectangle 18"/>
            <p:cNvSpPr/>
            <p:nvPr/>
          </p:nvSpPr>
          <p:spPr>
            <a:xfrm>
              <a:off x="0" y="1564708"/>
              <a:ext cx="9144000" cy="276999"/>
            </a:xfrm>
            <a:prstGeom prst="rect">
              <a:avLst/>
            </a:prstGeom>
          </p:spPr>
          <p:txBody>
            <a:bodyPr wrap="square" lIns="0" tIns="0" rIns="0" bIns="0">
              <a:spAutoFit/>
            </a:bodyPr>
            <a:lstStyle/>
            <a:p>
              <a:pPr algn="ctr"/>
              <a:r>
                <a:rPr lang="en-US" dirty="0">
                  <a:solidFill>
                    <a:schemeClr val="bg1"/>
                  </a:solidFill>
                  <a:latin typeface="Calibri" charset="0"/>
                  <a:ea typeface="Calibri" charset="0"/>
                  <a:cs typeface="Times New Roman" charset="0"/>
                </a:rPr>
                <a:t>NEW APPROACHES     NEW ARCHITECTURE</a:t>
              </a:r>
              <a:endParaRPr lang="en-US" dirty="0">
                <a:solidFill>
                  <a:schemeClr val="bg1"/>
                </a:solidFill>
              </a:endParaRPr>
            </a:p>
          </p:txBody>
        </p:sp>
        <p:cxnSp>
          <p:nvCxnSpPr>
            <p:cNvPr id="4" name="Straight Connector 3"/>
            <p:cNvCxnSpPr/>
            <p:nvPr/>
          </p:nvCxnSpPr>
          <p:spPr>
            <a:xfrm>
              <a:off x="4487427" y="1595914"/>
              <a:ext cx="0" cy="191867"/>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sp>
        <p:nvSpPr>
          <p:cNvPr id="46" name="Text Placeholder 6">
            <a:extLst>
              <a:ext uri="{FF2B5EF4-FFF2-40B4-BE49-F238E27FC236}">
                <a16:creationId xmlns:a16="http://schemas.microsoft.com/office/drawing/2014/main" id="{34613AF6-44B5-433C-AFB4-038586161F02}"/>
              </a:ext>
            </a:extLst>
          </p:cNvPr>
          <p:cNvSpPr txBox="1">
            <a:spLocks/>
          </p:cNvSpPr>
          <p:nvPr/>
        </p:nvSpPr>
        <p:spPr>
          <a:xfrm>
            <a:off x="5850936" y="2088330"/>
            <a:ext cx="5649902" cy="311600"/>
          </a:xfrm>
          <a:prstGeom prst="rect">
            <a:avLst/>
          </a:prstGeom>
        </p:spPr>
        <p:txBody>
          <a:bodyPr vert="horz" lIns="0" tIns="34290" rIns="68580" bIns="34290" rtlCol="0">
            <a:noAutofit/>
          </a:bodyPr>
          <a:lstStyle>
            <a:lvl1pPr marL="237744" indent="-237744" algn="l" defTabSz="914674" rtl="0" eaLnBrk="1" latinLnBrk="0" hangingPunct="1">
              <a:spcBef>
                <a:spcPts val="800"/>
              </a:spcBef>
              <a:spcAft>
                <a:spcPts val="0"/>
              </a:spcAft>
              <a:buClr>
                <a:schemeClr val="tx1">
                  <a:lumMod val="50000"/>
                  <a:lumOff val="50000"/>
                </a:schemeClr>
              </a:buClr>
              <a:buSzPct val="100000"/>
              <a:buFont typeface="Wingdings" panose="05000000000000000000" pitchFamily="2" charset="2"/>
              <a:buChar char="§"/>
              <a:defRPr sz="2000" kern="1200">
                <a:solidFill>
                  <a:srgbClr val="FFFFFF"/>
                </a:solidFill>
                <a:latin typeface="Calibri" panose="020F0502020204030204" pitchFamily="34" charset="0"/>
                <a:ea typeface="+mn-ea"/>
                <a:cs typeface="Calibri" panose="020F0502020204030204" pitchFamily="34" charset="0"/>
              </a:defRPr>
            </a:lvl1pPr>
            <a:lvl2pPr marL="457200" indent="-181029" algn="l" defTabSz="914674" rtl="0" eaLnBrk="1" latinLnBrk="0" hangingPunct="1">
              <a:spcBef>
                <a:spcPts val="300"/>
              </a:spcBef>
              <a:spcAft>
                <a:spcPts val="0"/>
              </a:spcAft>
              <a:buClr>
                <a:schemeClr val="tx1">
                  <a:lumMod val="50000"/>
                  <a:lumOff val="50000"/>
                </a:schemeClr>
              </a:buClr>
              <a:buSzPct val="90000"/>
              <a:buFont typeface="Calibri" pitchFamily="34" charset="0"/>
              <a:buChar char="‒"/>
              <a:defRPr sz="1801" kern="1200">
                <a:solidFill>
                  <a:srgbClr val="FFFFFF"/>
                </a:solidFill>
                <a:latin typeface="Calibri" panose="020F0502020204030204" pitchFamily="34" charset="0"/>
                <a:ea typeface="+mn-ea"/>
                <a:cs typeface="Calibri" panose="020F0502020204030204" pitchFamily="34" charset="0"/>
              </a:defRPr>
            </a:lvl2pPr>
            <a:lvl3pPr marL="640080" indent="-168325" algn="l" defTabSz="914674" rtl="0" eaLnBrk="1" latinLnBrk="0" hangingPunct="1">
              <a:spcBef>
                <a:spcPts val="300"/>
              </a:spcBef>
              <a:spcAft>
                <a:spcPts val="0"/>
              </a:spcAft>
              <a:buClr>
                <a:schemeClr val="tx1">
                  <a:lumMod val="50000"/>
                  <a:lumOff val="50000"/>
                </a:schemeClr>
              </a:buClr>
              <a:buSzPct val="90000"/>
              <a:buFont typeface="Calibri" pitchFamily="34" charset="0"/>
              <a:buChar char="‒"/>
              <a:defRPr sz="1600" kern="1200">
                <a:solidFill>
                  <a:srgbClr val="FFFFFF"/>
                </a:solidFill>
                <a:latin typeface="Calibri" panose="020F0502020204030204" pitchFamily="34" charset="0"/>
                <a:ea typeface="+mn-ea"/>
                <a:cs typeface="Calibri" panose="020F0502020204030204" pitchFamily="34" charset="0"/>
              </a:defRPr>
            </a:lvl3pPr>
            <a:lvl4pPr marL="1372011" indent="-182935" algn="l" defTabSz="914674" rtl="0" eaLnBrk="1" latinLnBrk="0" hangingPunct="1">
              <a:spcBef>
                <a:spcPts val="300"/>
              </a:spcBef>
              <a:buClr>
                <a:schemeClr val="tx1">
                  <a:lumMod val="50000"/>
                  <a:lumOff val="50000"/>
                </a:schemeClr>
              </a:buClr>
              <a:buSzPct val="90000"/>
              <a:buFont typeface="Calibri" pitchFamily="34" charset="0"/>
              <a:buChar char="‒"/>
              <a:defRPr sz="1200" kern="1200">
                <a:solidFill>
                  <a:srgbClr val="FFFFFF"/>
                </a:solidFill>
                <a:latin typeface="Calibri" panose="020F0502020204030204" pitchFamily="34" charset="0"/>
                <a:ea typeface="+mn-ea"/>
                <a:cs typeface="Calibri" panose="020F0502020204030204" pitchFamily="34" charset="0"/>
              </a:defRPr>
            </a:lvl4pPr>
            <a:lvl5pPr marL="1646414" indent="-164641" algn="l" defTabSz="914674" rtl="0" eaLnBrk="1" latinLnBrk="0" hangingPunct="1">
              <a:spcBef>
                <a:spcPts val="300"/>
              </a:spcBef>
              <a:buClr>
                <a:schemeClr val="tx1">
                  <a:lumMod val="50000"/>
                  <a:lumOff val="50000"/>
                </a:schemeClr>
              </a:buClr>
              <a:buSzPct val="90000"/>
              <a:buFont typeface="Calibri" pitchFamily="34" charset="0"/>
              <a:buChar char="‒"/>
              <a:defRPr sz="1200" kern="1200">
                <a:solidFill>
                  <a:srgbClr val="FFFFFF"/>
                </a:solidFill>
                <a:latin typeface="Calibri" panose="020F0502020204030204" pitchFamily="34" charset="0"/>
                <a:ea typeface="+mn-ea"/>
                <a:cs typeface="Calibri" panose="020F0502020204030204" pitchFamily="34" charset="0"/>
              </a:defRPr>
            </a:lvl5pPr>
            <a:lvl6pPr marL="2515354"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6pPr>
            <a:lvl7pPr marL="2972692"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7pPr>
            <a:lvl8pPr marL="3430029"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8pPr>
            <a:lvl9pPr marL="3887366"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9pPr>
          </a:lstStyle>
          <a:p>
            <a:pPr marL="0" indent="0" algn="ctr">
              <a:buNone/>
            </a:pPr>
            <a:r>
              <a:rPr lang="en-US" sz="1600" dirty="0">
                <a:solidFill>
                  <a:schemeClr val="bg1"/>
                </a:solidFill>
              </a:rPr>
              <a:t>IMPROVEMENT OPPORTUNITIES FOR THE NEXT DECADE</a:t>
            </a:r>
          </a:p>
        </p:txBody>
      </p:sp>
      <p:sp>
        <p:nvSpPr>
          <p:cNvPr id="31" name="Rectangle 30">
            <a:extLst>
              <a:ext uri="{FF2B5EF4-FFF2-40B4-BE49-F238E27FC236}">
                <a16:creationId xmlns:a16="http://schemas.microsoft.com/office/drawing/2014/main" id="{A8B1E7FE-8AA9-45B0-BEA7-5C659DCBCD47}"/>
              </a:ext>
            </a:extLst>
          </p:cNvPr>
          <p:cNvSpPr/>
          <p:nvPr/>
        </p:nvSpPr>
        <p:spPr bwMode="auto">
          <a:xfrm>
            <a:off x="1429589" y="2601168"/>
            <a:ext cx="3857945" cy="3055845"/>
          </a:xfrm>
          <a:prstGeom prst="rect">
            <a:avLst/>
          </a:prstGeom>
          <a:solidFill>
            <a:schemeClr val="bg2">
              <a:alpha val="20000"/>
            </a:schemeClr>
          </a:solidFill>
          <a:ln w="9525" algn="ctr">
            <a:noFill/>
            <a:round/>
            <a:headEnd/>
            <a:tailEnd/>
          </a:ln>
          <a:effectLst/>
          <a:scene3d>
            <a:camera prst="orthographicFront"/>
            <a:lightRig rig="soft" dir="t">
              <a:rot lat="0" lon="0" rev="13200000"/>
            </a:lightRig>
          </a:scene3d>
          <a:sp3d z="-177800" extrusionH="254000" prstMaterial="metal"/>
        </p:spPr>
        <p:txBody>
          <a:bodyPr lIns="122465" tIns="24490" rIns="122465" bIns="24490" rtlCol="0" anchor="ctr"/>
          <a:lstStyle/>
          <a:p>
            <a:pPr marL="851" indent="-851" algn="ctr" defTabSz="489217" fontAlgn="auto">
              <a:spcBef>
                <a:spcPts val="0"/>
              </a:spcBef>
              <a:spcAft>
                <a:spcPts val="0"/>
              </a:spcAft>
            </a:pPr>
            <a:endParaRPr lang="en-US" sz="900" kern="0" dirty="0">
              <a:solidFill>
                <a:prstClr val="white"/>
              </a:solidFill>
              <a:latin typeface="+mn-lt"/>
              <a:ea typeface="ＭＳ Ｐゴシック" pitchFamily="34" charset="-128"/>
            </a:endParaRPr>
          </a:p>
        </p:txBody>
      </p:sp>
      <p:grpSp>
        <p:nvGrpSpPr>
          <p:cNvPr id="32" name="Group 31">
            <a:extLst>
              <a:ext uri="{FF2B5EF4-FFF2-40B4-BE49-F238E27FC236}">
                <a16:creationId xmlns:a16="http://schemas.microsoft.com/office/drawing/2014/main" id="{4A6AD4F2-66F7-427D-9E95-08AECFE9950A}"/>
              </a:ext>
            </a:extLst>
          </p:cNvPr>
          <p:cNvGrpSpPr/>
          <p:nvPr/>
        </p:nvGrpSpPr>
        <p:grpSpPr>
          <a:xfrm>
            <a:off x="1227274" y="5698295"/>
            <a:ext cx="4377491" cy="444784"/>
            <a:chOff x="1431890" y="5656897"/>
            <a:chExt cx="4668935" cy="492443"/>
          </a:xfrm>
        </p:grpSpPr>
        <p:sp>
          <p:nvSpPr>
            <p:cNvPr id="33" name="TextBox 32">
              <a:extLst>
                <a:ext uri="{FF2B5EF4-FFF2-40B4-BE49-F238E27FC236}">
                  <a16:creationId xmlns:a16="http://schemas.microsoft.com/office/drawing/2014/main" id="{9E2E6AAF-7E5E-40E0-B299-375EFFE9E646}"/>
                </a:ext>
              </a:extLst>
            </p:cNvPr>
            <p:cNvSpPr txBox="1"/>
            <p:nvPr/>
          </p:nvSpPr>
          <p:spPr>
            <a:xfrm>
              <a:off x="1431890" y="5656897"/>
              <a:ext cx="870324" cy="492443"/>
            </a:xfrm>
            <a:prstGeom prst="rect">
              <a:avLst/>
            </a:prstGeom>
            <a:noFill/>
          </p:spPr>
          <p:txBody>
            <a:bodyPr wrap="none" rtlCol="0">
              <a:spAutoFit/>
            </a:bodyPr>
            <a:lstStyle/>
            <a:p>
              <a:pPr>
                <a:spcAft>
                  <a:spcPts val="450"/>
                </a:spcAft>
                <a:buClr>
                  <a:schemeClr val="bg2"/>
                </a:buClr>
              </a:pPr>
              <a:r>
                <a:rPr lang="en-US" dirty="0">
                  <a:solidFill>
                    <a:schemeClr val="bg1"/>
                  </a:solidFill>
                </a:rPr>
                <a:t>2007</a:t>
              </a:r>
            </a:p>
          </p:txBody>
        </p:sp>
        <p:sp>
          <p:nvSpPr>
            <p:cNvPr id="34" name="TextBox 33">
              <a:extLst>
                <a:ext uri="{FF2B5EF4-FFF2-40B4-BE49-F238E27FC236}">
                  <a16:creationId xmlns:a16="http://schemas.microsoft.com/office/drawing/2014/main" id="{8787D011-51C6-4192-B406-17CBF2E03A30}"/>
                </a:ext>
              </a:extLst>
            </p:cNvPr>
            <p:cNvSpPr txBox="1"/>
            <p:nvPr/>
          </p:nvSpPr>
          <p:spPr>
            <a:xfrm>
              <a:off x="3435571" y="5656897"/>
              <a:ext cx="870324" cy="492443"/>
            </a:xfrm>
            <a:prstGeom prst="rect">
              <a:avLst/>
            </a:prstGeom>
            <a:noFill/>
          </p:spPr>
          <p:txBody>
            <a:bodyPr wrap="none" rtlCol="0">
              <a:spAutoFit/>
            </a:bodyPr>
            <a:lstStyle/>
            <a:p>
              <a:pPr>
                <a:spcAft>
                  <a:spcPts val="450"/>
                </a:spcAft>
                <a:buClr>
                  <a:schemeClr val="bg2"/>
                </a:buClr>
              </a:pPr>
              <a:r>
                <a:rPr lang="en-US" dirty="0">
                  <a:solidFill>
                    <a:schemeClr val="bg1"/>
                  </a:solidFill>
                </a:rPr>
                <a:t>2017</a:t>
              </a:r>
            </a:p>
          </p:txBody>
        </p:sp>
        <p:sp>
          <p:nvSpPr>
            <p:cNvPr id="41" name="TextBox 40">
              <a:extLst>
                <a:ext uri="{FF2B5EF4-FFF2-40B4-BE49-F238E27FC236}">
                  <a16:creationId xmlns:a16="http://schemas.microsoft.com/office/drawing/2014/main" id="{40BDF38A-B8E5-45A6-8B24-5E0424A2B25C}"/>
                </a:ext>
              </a:extLst>
            </p:cNvPr>
            <p:cNvSpPr txBox="1"/>
            <p:nvPr/>
          </p:nvSpPr>
          <p:spPr>
            <a:xfrm>
              <a:off x="5230501" y="5656897"/>
              <a:ext cx="870324" cy="492443"/>
            </a:xfrm>
            <a:prstGeom prst="rect">
              <a:avLst/>
            </a:prstGeom>
            <a:noFill/>
          </p:spPr>
          <p:txBody>
            <a:bodyPr wrap="none" rtlCol="0">
              <a:spAutoFit/>
            </a:bodyPr>
            <a:lstStyle/>
            <a:p>
              <a:pPr>
                <a:spcAft>
                  <a:spcPts val="450"/>
                </a:spcAft>
                <a:buClr>
                  <a:schemeClr val="bg2"/>
                </a:buClr>
              </a:pPr>
              <a:r>
                <a:rPr lang="en-US" dirty="0">
                  <a:solidFill>
                    <a:schemeClr val="bg1"/>
                  </a:solidFill>
                </a:rPr>
                <a:t>2027</a:t>
              </a:r>
            </a:p>
          </p:txBody>
        </p:sp>
      </p:grpSp>
      <p:sp>
        <p:nvSpPr>
          <p:cNvPr id="42" name="TextBox 41">
            <a:extLst>
              <a:ext uri="{FF2B5EF4-FFF2-40B4-BE49-F238E27FC236}">
                <a16:creationId xmlns:a16="http://schemas.microsoft.com/office/drawing/2014/main" id="{0EE42A2F-5A52-4B2F-B4EE-56D1CD130E60}"/>
              </a:ext>
            </a:extLst>
          </p:cNvPr>
          <p:cNvSpPr txBox="1"/>
          <p:nvPr/>
        </p:nvSpPr>
        <p:spPr>
          <a:xfrm rot="16200000">
            <a:off x="-139511" y="3895195"/>
            <a:ext cx="2442592" cy="276999"/>
          </a:xfrm>
          <a:prstGeom prst="rect">
            <a:avLst/>
          </a:prstGeom>
          <a:noFill/>
        </p:spPr>
        <p:txBody>
          <a:bodyPr wrap="none" rtlCol="0">
            <a:spAutoFit/>
          </a:bodyPr>
          <a:lstStyle/>
          <a:p>
            <a:pPr>
              <a:spcAft>
                <a:spcPts val="450"/>
              </a:spcAft>
              <a:buClr>
                <a:schemeClr val="bg2"/>
              </a:buClr>
            </a:pPr>
            <a:r>
              <a:rPr lang="en-US" sz="1200" dirty="0">
                <a:solidFill>
                  <a:schemeClr val="bg1"/>
                </a:solidFill>
              </a:rPr>
              <a:t>Log Scale System Performance/Watt</a:t>
            </a:r>
          </a:p>
        </p:txBody>
      </p:sp>
      <p:sp>
        <p:nvSpPr>
          <p:cNvPr id="43" name="TextBox 42">
            <a:extLst>
              <a:ext uri="{FF2B5EF4-FFF2-40B4-BE49-F238E27FC236}">
                <a16:creationId xmlns:a16="http://schemas.microsoft.com/office/drawing/2014/main" id="{F47A7E60-49B9-4DA5-A92C-C9667C0A058B}"/>
              </a:ext>
            </a:extLst>
          </p:cNvPr>
          <p:cNvSpPr txBox="1"/>
          <p:nvPr/>
        </p:nvSpPr>
        <p:spPr>
          <a:xfrm rot="19951184">
            <a:off x="1741298" y="4170668"/>
            <a:ext cx="1687221" cy="444784"/>
          </a:xfrm>
          <a:prstGeom prst="rect">
            <a:avLst/>
          </a:prstGeom>
          <a:noFill/>
        </p:spPr>
        <p:txBody>
          <a:bodyPr wrap="none" rtlCol="0">
            <a:spAutoFit/>
          </a:bodyPr>
          <a:lstStyle/>
          <a:p>
            <a:pPr>
              <a:spcAft>
                <a:spcPts val="450"/>
              </a:spcAft>
              <a:buClr>
                <a:schemeClr val="bg2"/>
              </a:buClr>
            </a:pPr>
            <a:r>
              <a:rPr lang="en-US" dirty="0">
                <a:solidFill>
                  <a:schemeClr val="bg1"/>
                </a:solidFill>
              </a:rPr>
              <a:t>2X/2.4 years</a:t>
            </a:r>
          </a:p>
        </p:txBody>
      </p:sp>
      <p:sp>
        <p:nvSpPr>
          <p:cNvPr id="44" name="TextBox 43">
            <a:extLst>
              <a:ext uri="{FF2B5EF4-FFF2-40B4-BE49-F238E27FC236}">
                <a16:creationId xmlns:a16="http://schemas.microsoft.com/office/drawing/2014/main" id="{A23C51AD-E84F-4BD8-A12C-63F58E42339F}"/>
              </a:ext>
            </a:extLst>
          </p:cNvPr>
          <p:cNvSpPr txBox="1"/>
          <p:nvPr/>
        </p:nvSpPr>
        <p:spPr>
          <a:xfrm rot="19181707">
            <a:off x="3430320" y="3070648"/>
            <a:ext cx="1831503" cy="444784"/>
          </a:xfrm>
          <a:prstGeom prst="rect">
            <a:avLst/>
          </a:prstGeom>
          <a:noFill/>
        </p:spPr>
        <p:txBody>
          <a:bodyPr wrap="none" rtlCol="0">
            <a:spAutoFit/>
          </a:bodyPr>
          <a:lstStyle/>
          <a:p>
            <a:pPr>
              <a:spcAft>
                <a:spcPts val="450"/>
              </a:spcAft>
              <a:buClr>
                <a:schemeClr val="bg2"/>
              </a:buClr>
            </a:pPr>
            <a:r>
              <a:rPr lang="en-US" dirty="0">
                <a:solidFill>
                  <a:schemeClr val="bg1"/>
                </a:solidFill>
              </a:rPr>
              <a:t>&gt;2X/2.4 years</a:t>
            </a:r>
          </a:p>
        </p:txBody>
      </p:sp>
      <p:cxnSp>
        <p:nvCxnSpPr>
          <p:cNvPr id="47" name="Elbow Connector 5">
            <a:extLst>
              <a:ext uri="{FF2B5EF4-FFF2-40B4-BE49-F238E27FC236}">
                <a16:creationId xmlns:a16="http://schemas.microsoft.com/office/drawing/2014/main" id="{6D206AFE-2DA9-4E2B-9A05-810EC7A5E1AF}"/>
              </a:ext>
            </a:extLst>
          </p:cNvPr>
          <p:cNvCxnSpPr/>
          <p:nvPr/>
        </p:nvCxnSpPr>
        <p:spPr>
          <a:xfrm>
            <a:off x="1429589" y="2601168"/>
            <a:ext cx="3857945" cy="3055845"/>
          </a:xfrm>
          <a:prstGeom prst="bentConnector3">
            <a:avLst>
              <a:gd name="adj1" fmla="val -43"/>
            </a:avLst>
          </a:prstGeom>
          <a:ln>
            <a:solidFill>
              <a:schemeClr val="tx2">
                <a:alpha val="20000"/>
              </a:schemeClr>
            </a:solidFill>
          </a:ln>
        </p:spPr>
        <p:style>
          <a:lnRef idx="1">
            <a:schemeClr val="accent1"/>
          </a:lnRef>
          <a:fillRef idx="0">
            <a:schemeClr val="accent1"/>
          </a:fillRef>
          <a:effectRef idx="0">
            <a:schemeClr val="accent1"/>
          </a:effectRef>
          <a:fontRef idx="minor">
            <a:schemeClr val="tx1"/>
          </a:fontRef>
        </p:style>
      </p:cxnSp>
      <p:sp>
        <p:nvSpPr>
          <p:cNvPr id="48" name="Down Arrow 23">
            <a:extLst>
              <a:ext uri="{FF2B5EF4-FFF2-40B4-BE49-F238E27FC236}">
                <a16:creationId xmlns:a16="http://schemas.microsoft.com/office/drawing/2014/main" id="{A341D279-459D-47A5-90FC-9F2734D969DA}"/>
              </a:ext>
            </a:extLst>
          </p:cNvPr>
          <p:cNvSpPr/>
          <p:nvPr/>
        </p:nvSpPr>
        <p:spPr>
          <a:xfrm rot="13686725">
            <a:off x="4254430" y="2523070"/>
            <a:ext cx="466819" cy="2123335"/>
          </a:xfrm>
          <a:prstGeom prst="downArrow">
            <a:avLst>
              <a:gd name="adj1" fmla="val 50000"/>
              <a:gd name="adj2" fmla="val 75405"/>
            </a:avLst>
          </a:prstGeom>
          <a:gradFill>
            <a:gsLst>
              <a:gs pos="0">
                <a:schemeClr val="bg1">
                  <a:alpha val="0"/>
                </a:schemeClr>
              </a:gs>
              <a:gs pos="100000">
                <a:schemeClr val="bg1">
                  <a:alpha val="60000"/>
                </a:schemeClr>
              </a:gs>
            </a:gsLst>
            <a:lin ang="5400000" scaled="1"/>
          </a:gradFill>
          <a:ln w="9525"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777"/>
            <a:endParaRPr lang="en-US" sz="1350" kern="0" dirty="0">
              <a:solidFill>
                <a:prstClr val="white"/>
              </a:solidFill>
              <a:latin typeface="Klavika Light"/>
            </a:endParaRPr>
          </a:p>
        </p:txBody>
      </p:sp>
      <p:sp>
        <p:nvSpPr>
          <p:cNvPr id="49" name="Down Arrow 24">
            <a:extLst>
              <a:ext uri="{FF2B5EF4-FFF2-40B4-BE49-F238E27FC236}">
                <a16:creationId xmlns:a16="http://schemas.microsoft.com/office/drawing/2014/main" id="{09B438BE-602B-4393-87BF-22140F12C2A1}"/>
              </a:ext>
            </a:extLst>
          </p:cNvPr>
          <p:cNvSpPr/>
          <p:nvPr/>
        </p:nvSpPr>
        <p:spPr>
          <a:xfrm rot="14625733">
            <a:off x="2467265" y="3633550"/>
            <a:ext cx="466819" cy="2123335"/>
          </a:xfrm>
          <a:prstGeom prst="downArrow">
            <a:avLst>
              <a:gd name="adj1" fmla="val 50000"/>
              <a:gd name="adj2" fmla="val 75405"/>
            </a:avLst>
          </a:prstGeom>
          <a:gradFill>
            <a:gsLst>
              <a:gs pos="0">
                <a:schemeClr val="bg1">
                  <a:alpha val="0"/>
                </a:schemeClr>
              </a:gs>
              <a:gs pos="100000">
                <a:schemeClr val="bg1">
                  <a:alpha val="60000"/>
                </a:schemeClr>
              </a:gs>
            </a:gsLst>
            <a:lin ang="5400000" scaled="1"/>
          </a:gradFill>
          <a:ln w="9525"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777"/>
            <a:endParaRPr lang="en-US" sz="1350" kern="0" dirty="0">
              <a:solidFill>
                <a:prstClr val="white"/>
              </a:solidFill>
              <a:latin typeface="Klavika Light"/>
            </a:endParaRPr>
          </a:p>
        </p:txBody>
      </p:sp>
      <p:sp>
        <p:nvSpPr>
          <p:cNvPr id="50" name="Rectangle 49">
            <a:extLst>
              <a:ext uri="{FF2B5EF4-FFF2-40B4-BE49-F238E27FC236}">
                <a16:creationId xmlns:a16="http://schemas.microsoft.com/office/drawing/2014/main" id="{D211D4A1-7BA7-41D9-9DD7-452A268EAF1D}"/>
              </a:ext>
            </a:extLst>
          </p:cNvPr>
          <p:cNvSpPr/>
          <p:nvPr/>
        </p:nvSpPr>
        <p:spPr bwMode="auto">
          <a:xfrm>
            <a:off x="7176658" y="3872813"/>
            <a:ext cx="2929605" cy="249865"/>
          </a:xfrm>
          <a:prstGeom prst="rect">
            <a:avLst/>
          </a:prstGeom>
          <a:noFill/>
          <a:ln w="9525" algn="ctr">
            <a:noFill/>
            <a:round/>
            <a:headEnd/>
            <a:tailEnd/>
          </a:ln>
          <a:effectLst/>
          <a:scene3d>
            <a:camera prst="orthographicFront"/>
            <a:lightRig rig="threePt" dir="t"/>
          </a:scene3d>
          <a:sp3d z="-177800" extrusionH="254000"/>
        </p:spPr>
        <p:txBody>
          <a:bodyPr lIns="0" tIns="0" rIns="0" bIns="34290" rtlCol="0" anchor="ctr" anchorCtr="0"/>
          <a:lstStyle/>
          <a:p>
            <a:pPr algn="ctr">
              <a:defRPr sz="1400" b="0" i="0" u="none" strike="noStrike" kern="1200" baseline="0">
                <a:solidFill>
                  <a:prstClr val="white"/>
                </a:solidFill>
                <a:latin typeface="+mn-lt"/>
                <a:ea typeface="+mn-ea"/>
                <a:cs typeface="+mn-cs"/>
              </a:defRPr>
            </a:pPr>
            <a:endParaRPr lang="en-US" sz="1700" dirty="0">
              <a:solidFill>
                <a:schemeClr val="bg1"/>
              </a:solidFill>
            </a:endParaRPr>
          </a:p>
        </p:txBody>
      </p:sp>
      <p:sp>
        <p:nvSpPr>
          <p:cNvPr id="51" name="Rectangle 50">
            <a:extLst>
              <a:ext uri="{FF2B5EF4-FFF2-40B4-BE49-F238E27FC236}">
                <a16:creationId xmlns:a16="http://schemas.microsoft.com/office/drawing/2014/main" id="{9CC8EAB6-C99F-4952-A003-BC8F2CFED7B9}"/>
              </a:ext>
            </a:extLst>
          </p:cNvPr>
          <p:cNvSpPr/>
          <p:nvPr/>
        </p:nvSpPr>
        <p:spPr bwMode="auto">
          <a:xfrm>
            <a:off x="7169893" y="3424351"/>
            <a:ext cx="2929605" cy="254319"/>
          </a:xfrm>
          <a:prstGeom prst="rect">
            <a:avLst/>
          </a:prstGeom>
          <a:noFill/>
          <a:ln w="9525" algn="ctr">
            <a:noFill/>
            <a:round/>
            <a:headEnd/>
            <a:tailEnd/>
          </a:ln>
          <a:effectLst/>
          <a:scene3d>
            <a:camera prst="orthographicFront"/>
            <a:lightRig rig="threePt" dir="t"/>
          </a:scene3d>
          <a:sp3d z="-177800" extrusionH="254000"/>
        </p:spPr>
        <p:txBody>
          <a:bodyPr lIns="0" tIns="0" rIns="0" bIns="34290" rtlCol="0" anchor="ctr" anchorCtr="0"/>
          <a:lstStyle/>
          <a:p>
            <a:pPr algn="ctr">
              <a:defRPr sz="1400" b="0" i="0" u="none" strike="noStrike" kern="1200" baseline="0">
                <a:solidFill>
                  <a:prstClr val="white"/>
                </a:solidFill>
                <a:latin typeface="+mn-lt"/>
                <a:ea typeface="+mn-ea"/>
                <a:cs typeface="+mn-cs"/>
              </a:defRPr>
            </a:pPr>
            <a:r>
              <a:rPr lang="en-US" sz="1700" dirty="0">
                <a:solidFill>
                  <a:schemeClr val="bg1"/>
                </a:solidFill>
              </a:rPr>
              <a:t>3D Stacking</a:t>
            </a:r>
          </a:p>
        </p:txBody>
      </p:sp>
      <p:sp>
        <p:nvSpPr>
          <p:cNvPr id="52" name="Rectangle 51">
            <a:extLst>
              <a:ext uri="{FF2B5EF4-FFF2-40B4-BE49-F238E27FC236}">
                <a16:creationId xmlns:a16="http://schemas.microsoft.com/office/drawing/2014/main" id="{AC226FFC-C464-47EE-8B9C-8E12BBC72579}"/>
              </a:ext>
            </a:extLst>
          </p:cNvPr>
          <p:cNvSpPr/>
          <p:nvPr/>
        </p:nvSpPr>
        <p:spPr bwMode="auto">
          <a:xfrm>
            <a:off x="7169894" y="3855100"/>
            <a:ext cx="2929605" cy="249865"/>
          </a:xfrm>
          <a:prstGeom prst="rect">
            <a:avLst/>
          </a:prstGeom>
          <a:noFill/>
          <a:ln w="9525" algn="ctr">
            <a:noFill/>
            <a:round/>
            <a:headEnd/>
            <a:tailEnd/>
          </a:ln>
          <a:effectLst/>
          <a:scene3d>
            <a:camera prst="orthographicFront"/>
            <a:lightRig rig="threePt" dir="t"/>
          </a:scene3d>
          <a:sp3d z="-177800" extrusionH="254000"/>
        </p:spPr>
        <p:txBody>
          <a:bodyPr lIns="0" tIns="0" rIns="0" bIns="34290" rtlCol="0" anchor="ctr" anchorCtr="0"/>
          <a:lstStyle/>
          <a:p>
            <a:pPr algn="ctr">
              <a:defRPr sz="1400" b="0" i="0" u="none" strike="noStrike" kern="1200" baseline="0">
                <a:solidFill>
                  <a:prstClr val="white"/>
                </a:solidFill>
                <a:latin typeface="+mn-lt"/>
                <a:ea typeface="+mn-ea"/>
                <a:cs typeface="+mn-cs"/>
              </a:defRPr>
            </a:pPr>
            <a:r>
              <a:rPr lang="en-US" sz="1700" dirty="0">
                <a:solidFill>
                  <a:schemeClr val="bg1"/>
                </a:solidFill>
              </a:rPr>
              <a:t>Novel Memory</a:t>
            </a:r>
          </a:p>
        </p:txBody>
      </p:sp>
      <p:sp>
        <p:nvSpPr>
          <p:cNvPr id="53" name="Rectangle 52">
            <a:extLst>
              <a:ext uri="{FF2B5EF4-FFF2-40B4-BE49-F238E27FC236}">
                <a16:creationId xmlns:a16="http://schemas.microsoft.com/office/drawing/2014/main" id="{96036DE5-06F4-45F7-B3C8-BDA6393CCD8E}"/>
              </a:ext>
            </a:extLst>
          </p:cNvPr>
          <p:cNvSpPr/>
          <p:nvPr/>
        </p:nvSpPr>
        <p:spPr bwMode="auto">
          <a:xfrm>
            <a:off x="7674043" y="4288537"/>
            <a:ext cx="1921308" cy="249865"/>
          </a:xfrm>
          <a:prstGeom prst="rect">
            <a:avLst/>
          </a:prstGeom>
          <a:noFill/>
          <a:ln w="9525" algn="ctr">
            <a:noFill/>
            <a:round/>
            <a:headEnd/>
            <a:tailEnd/>
          </a:ln>
          <a:effectLst/>
          <a:scene3d>
            <a:camera prst="orthographicFront"/>
            <a:lightRig rig="threePt" dir="t"/>
          </a:scene3d>
          <a:sp3d z="-177800" extrusionH="254000"/>
        </p:spPr>
        <p:txBody>
          <a:bodyPr lIns="0" tIns="0" rIns="0" bIns="34290" rtlCol="0" anchor="ctr" anchorCtr="0"/>
          <a:lstStyle/>
          <a:p>
            <a:pPr algn="ctr">
              <a:defRPr sz="1400" b="0" i="0" u="none" strike="noStrike" kern="1200" baseline="0">
                <a:solidFill>
                  <a:prstClr val="white"/>
                </a:solidFill>
                <a:latin typeface="+mn-lt"/>
                <a:ea typeface="+mn-ea"/>
                <a:cs typeface="+mn-cs"/>
              </a:defRPr>
            </a:pPr>
            <a:r>
              <a:rPr lang="en-US" sz="1700" dirty="0">
                <a:solidFill>
                  <a:schemeClr val="bg1"/>
                </a:solidFill>
              </a:rPr>
              <a:t>Software</a:t>
            </a:r>
          </a:p>
        </p:txBody>
      </p:sp>
      <p:sp>
        <p:nvSpPr>
          <p:cNvPr id="54" name="Rectangle 53">
            <a:extLst>
              <a:ext uri="{FF2B5EF4-FFF2-40B4-BE49-F238E27FC236}">
                <a16:creationId xmlns:a16="http://schemas.microsoft.com/office/drawing/2014/main" id="{80986AB4-4937-46F6-8E14-F4B7030DB7A3}"/>
              </a:ext>
            </a:extLst>
          </p:cNvPr>
          <p:cNvSpPr/>
          <p:nvPr/>
        </p:nvSpPr>
        <p:spPr bwMode="auto">
          <a:xfrm>
            <a:off x="7554497" y="4696048"/>
            <a:ext cx="2173924" cy="249865"/>
          </a:xfrm>
          <a:prstGeom prst="rect">
            <a:avLst/>
          </a:prstGeom>
          <a:noFill/>
          <a:ln w="9525" algn="ctr">
            <a:noFill/>
            <a:round/>
            <a:headEnd/>
            <a:tailEnd/>
          </a:ln>
          <a:effectLst/>
          <a:scene3d>
            <a:camera prst="orthographicFront"/>
            <a:lightRig rig="threePt" dir="t"/>
          </a:scene3d>
          <a:sp3d z="-177800" extrusionH="254000"/>
        </p:spPr>
        <p:txBody>
          <a:bodyPr lIns="0" tIns="0" rIns="0" bIns="34290" rtlCol="0" anchor="ctr" anchorCtr="0"/>
          <a:lstStyle/>
          <a:p>
            <a:pPr algn="ctr">
              <a:defRPr sz="1400" b="0" i="0" u="none" strike="noStrike" kern="1200" baseline="0">
                <a:solidFill>
                  <a:prstClr val="white"/>
                </a:solidFill>
                <a:latin typeface="+mn-lt"/>
                <a:ea typeface="+mn-ea"/>
                <a:cs typeface="+mn-cs"/>
              </a:defRPr>
            </a:pPr>
            <a:r>
              <a:rPr lang="en-US" sz="1700" dirty="0">
                <a:solidFill>
                  <a:schemeClr val="bg1"/>
                </a:solidFill>
              </a:rPr>
              <a:t>Accelerators</a:t>
            </a:r>
          </a:p>
        </p:txBody>
      </p:sp>
      <p:sp>
        <p:nvSpPr>
          <p:cNvPr id="55" name="Rectangle 54">
            <a:extLst>
              <a:ext uri="{FF2B5EF4-FFF2-40B4-BE49-F238E27FC236}">
                <a16:creationId xmlns:a16="http://schemas.microsoft.com/office/drawing/2014/main" id="{72B820D6-4F42-4EB0-8337-BBFACE7F8D8A}"/>
              </a:ext>
            </a:extLst>
          </p:cNvPr>
          <p:cNvSpPr/>
          <p:nvPr/>
        </p:nvSpPr>
        <p:spPr bwMode="auto">
          <a:xfrm>
            <a:off x="7588924" y="5103559"/>
            <a:ext cx="2173924" cy="249865"/>
          </a:xfrm>
          <a:prstGeom prst="rect">
            <a:avLst/>
          </a:prstGeom>
          <a:noFill/>
          <a:ln w="9525" algn="ctr">
            <a:noFill/>
            <a:round/>
            <a:headEnd/>
            <a:tailEnd/>
          </a:ln>
          <a:effectLst/>
          <a:scene3d>
            <a:camera prst="orthographicFront"/>
            <a:lightRig rig="threePt" dir="t"/>
          </a:scene3d>
          <a:sp3d z="-177800" extrusionH="254000"/>
        </p:spPr>
        <p:txBody>
          <a:bodyPr lIns="0" tIns="0" rIns="0" bIns="34290" rtlCol="0" anchor="ctr" anchorCtr="0"/>
          <a:lstStyle/>
          <a:p>
            <a:pPr algn="ctr">
              <a:defRPr sz="1400" b="0" i="0" u="none" strike="noStrike" kern="1200" baseline="0">
                <a:solidFill>
                  <a:prstClr val="white"/>
                </a:solidFill>
                <a:latin typeface="+mn-lt"/>
                <a:ea typeface="+mn-ea"/>
                <a:cs typeface="+mn-cs"/>
              </a:defRPr>
            </a:pPr>
            <a:fld id="{B72B2D3D-7AE2-4014-BD63-59328002C2C2}" type="CELLRANGE">
              <a:rPr lang="en-US" sz="1700">
                <a:solidFill>
                  <a:schemeClr val="bg1"/>
                </a:solidFill>
              </a:rPr>
              <a:pPr/>
              <a:t>Multi-Chip Architecture</a:t>
            </a:fld>
            <a:endParaRPr lang="en-US" sz="1700" dirty="0">
              <a:solidFill>
                <a:schemeClr val="bg1"/>
              </a:solidFill>
            </a:endParaRPr>
          </a:p>
        </p:txBody>
      </p:sp>
      <p:sp>
        <p:nvSpPr>
          <p:cNvPr id="56" name="Rectangle 55">
            <a:extLst>
              <a:ext uri="{FF2B5EF4-FFF2-40B4-BE49-F238E27FC236}">
                <a16:creationId xmlns:a16="http://schemas.microsoft.com/office/drawing/2014/main" id="{5E89564C-F189-4D8E-AF76-20BF9D963275}"/>
              </a:ext>
            </a:extLst>
          </p:cNvPr>
          <p:cNvSpPr/>
          <p:nvPr/>
        </p:nvSpPr>
        <p:spPr bwMode="auto">
          <a:xfrm>
            <a:off x="6357893" y="5657013"/>
            <a:ext cx="4567133" cy="333038"/>
          </a:xfrm>
          <a:prstGeom prst="rect">
            <a:avLst/>
          </a:prstGeom>
          <a:noFill/>
          <a:ln w="9525" algn="ctr">
            <a:noFill/>
            <a:round/>
            <a:headEnd/>
            <a:tailEnd/>
          </a:ln>
          <a:effectLst/>
          <a:scene3d>
            <a:camera prst="orthographicFront"/>
            <a:lightRig rig="threePt" dir="t"/>
          </a:scene3d>
          <a:sp3d z="-177800" extrusionH="254000"/>
        </p:spPr>
        <p:txBody>
          <a:bodyPr lIns="0" tIns="0" rIns="0" bIns="34290" rtlCol="0" anchor="ctr" anchorCtr="0"/>
          <a:lstStyle/>
          <a:p>
            <a:pPr algn="ctr">
              <a:defRPr sz="1400" b="0" i="0" u="none" strike="noStrike" kern="1200" baseline="0">
                <a:solidFill>
                  <a:prstClr val="white"/>
                </a:solidFill>
                <a:latin typeface="+mn-lt"/>
                <a:ea typeface="+mn-ea"/>
                <a:cs typeface="+mn-cs"/>
              </a:defRPr>
            </a:pPr>
            <a:r>
              <a:rPr lang="en-US" sz="2400" b="1" dirty="0">
                <a:solidFill>
                  <a:schemeClr val="bg1"/>
                </a:solidFill>
              </a:rPr>
              <a:t>Process Technology</a:t>
            </a:r>
          </a:p>
        </p:txBody>
      </p:sp>
      <p:sp>
        <p:nvSpPr>
          <p:cNvPr id="29" name="Title 7">
            <a:extLst>
              <a:ext uri="{FF2B5EF4-FFF2-40B4-BE49-F238E27FC236}">
                <a16:creationId xmlns:a16="http://schemas.microsoft.com/office/drawing/2014/main" id="{380E1C10-7CD6-4472-ACD1-28801C572EF7}"/>
              </a:ext>
            </a:extLst>
          </p:cNvPr>
          <p:cNvSpPr txBox="1">
            <a:spLocks/>
          </p:cNvSpPr>
          <p:nvPr/>
        </p:nvSpPr>
        <p:spPr>
          <a:xfrm>
            <a:off x="508826" y="457200"/>
            <a:ext cx="11171172" cy="892232"/>
          </a:xfrm>
          <a:prstGeom prst="rect">
            <a:avLst/>
          </a:prstGeom>
        </p:spPr>
        <p:txBody>
          <a:bodyPr vert="horz" wrap="square" lIns="0" tIns="0" rIns="0" bIns="0" rtlCol="0" anchor="t" anchorCtr="0">
            <a:spAutoFit/>
          </a:bodyPr>
          <a:lstStyle>
            <a:lvl1pPr algn="l" defTabSz="914400" rtl="0" eaLnBrk="1" latinLnBrk="0" hangingPunct="1">
              <a:lnSpc>
                <a:spcPct val="85000"/>
              </a:lnSpc>
              <a:spcBef>
                <a:spcPct val="0"/>
              </a:spcBef>
              <a:buNone/>
              <a:defRPr sz="5400" b="1" strike="noStrike" kern="1200" cap="none" baseline="0">
                <a:solidFill>
                  <a:srgbClr val="FFFFFF"/>
                </a:solidFill>
                <a:latin typeface="Calibri" pitchFamily="34" charset="0"/>
                <a:ea typeface="+mj-ea"/>
                <a:cs typeface="+mj-cs"/>
              </a:defRPr>
            </a:lvl1pPr>
          </a:lstStyle>
          <a:p>
            <a:pPr algn="ctr"/>
            <a:r>
              <a:rPr lang="en-CA" sz="4400" dirty="0">
                <a:solidFill>
                  <a:schemeClr val="bg1"/>
                </a:solidFill>
                <a:latin typeface="+mj-lt"/>
                <a:ea typeface="Klavika Medium" charset="0"/>
                <a:cs typeface="Klavika Medium" charset="0"/>
              </a:rPr>
              <a:t>ACCELERATING THE EXPONENTIAL</a:t>
            </a:r>
          </a:p>
          <a:p>
            <a:pPr algn="ctr"/>
            <a:r>
              <a:rPr lang="en-US" sz="2400" b="0" dirty="0">
                <a:solidFill>
                  <a:srgbClr val="FFC000"/>
                </a:solidFill>
                <a:latin typeface="+mj-lt"/>
                <a:ea typeface="Klavika Medium" charset="0"/>
                <a:cs typeface="Klavika Medium" charset="0"/>
              </a:rPr>
              <a:t>A BETTER FUTURE DEPENDS ON IMPROVING COMPUTATION EFFICIENCY</a:t>
            </a:r>
          </a:p>
        </p:txBody>
      </p:sp>
      <p:sp>
        <p:nvSpPr>
          <p:cNvPr id="28" name="TextBox 27">
            <a:extLst>
              <a:ext uri="{FF2B5EF4-FFF2-40B4-BE49-F238E27FC236}">
                <a16:creationId xmlns:a16="http://schemas.microsoft.com/office/drawing/2014/main" id="{C532F48F-7069-4033-9C46-874D7F9FBD82}"/>
              </a:ext>
            </a:extLst>
          </p:cNvPr>
          <p:cNvSpPr txBox="1"/>
          <p:nvPr/>
        </p:nvSpPr>
        <p:spPr>
          <a:xfrm>
            <a:off x="10358893" y="6565572"/>
            <a:ext cx="819455" cy="230832"/>
          </a:xfrm>
          <a:prstGeom prst="rect">
            <a:avLst/>
          </a:prstGeom>
          <a:noFill/>
        </p:spPr>
        <p:txBody>
          <a:bodyPr wrap="none" rtlCol="0">
            <a:spAutoFit/>
          </a:bodyPr>
          <a:lstStyle/>
          <a:p>
            <a:pPr algn="r">
              <a:spcAft>
                <a:spcPts val="600"/>
              </a:spcAft>
              <a:buClr>
                <a:schemeClr val="bg2"/>
              </a:buClr>
            </a:pPr>
            <a:r>
              <a:rPr lang="en-CA" sz="900" dirty="0">
                <a:solidFill>
                  <a:schemeClr val="bg1"/>
                </a:solidFill>
              </a:rPr>
              <a:t>See Endnotes</a:t>
            </a:r>
          </a:p>
        </p:txBody>
      </p:sp>
    </p:spTree>
    <p:extLst>
      <p:ext uri="{BB962C8B-B14F-4D97-AF65-F5344CB8AC3E}">
        <p14:creationId xmlns:p14="http://schemas.microsoft.com/office/powerpoint/2010/main" val="425245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77F4A2-EE12-4C6E-B04B-0CA81FCD48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2041445" y="1866995"/>
            <a:ext cx="8109110" cy="3124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893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ckground A">
  <a:themeElements>
    <a:clrScheme name="Custom 11">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812990"/>
      </a:accent5>
      <a:accent6>
        <a:srgbClr val="C7C8CA"/>
      </a:accent6>
      <a:hlink>
        <a:srgbClr val="FFC000"/>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w="9525">
          <a:solidFill>
            <a:schemeClr val="tx1">
              <a:lumMod val="50000"/>
              <a:lumOff val="50000"/>
            </a:schemeClr>
          </a:solidFill>
        </a:ln>
        <a:effectLst/>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4625" indent="-174625">
          <a:spcAft>
            <a:spcPts val="600"/>
          </a:spcAft>
          <a:buClr>
            <a:schemeClr val="bg2"/>
          </a:buClr>
          <a:buFont typeface="Wingdings 3" pitchFamily="18" charset="2"/>
          <a:buChar char="}"/>
          <a:defRPr dirty="0" smtClean="0"/>
        </a:defPPr>
      </a:lstStyle>
    </a:txDef>
  </a:objectDefaults>
  <a:extraClrSchemeLst/>
  <a:extLst>
    <a:ext uri="{05A4C25C-085E-4340-85A3-A5531E510DB2}">
      <thm15:themeFamily xmlns:thm15="http://schemas.microsoft.com/office/thememl/2012/main" name="AMDppt_white_16.9_FULL" id="{0F5BB772-61BF-4424-8F7F-672B0EB20FE0}" vid="{DDC21448-E94C-463C-8E65-4028E6DFD9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4B1B7A46415B40BFB5FA6C8004ECA5" ma:contentTypeVersion="1" ma:contentTypeDescription="Create a new document." ma:contentTypeScope="" ma:versionID="ac3b19f409d7e963cd80e4dcd1b829f4">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E27C5A1-07AC-4457-AAC1-17F5884184F3}">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294560C6-03CB-42A4-BF5C-55E65C5C16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QWC Presentation 4 21 15 v2</Template>
  <TotalTime>35775</TotalTime>
  <Words>376</Words>
  <Application>Microsoft Office PowerPoint</Application>
  <PresentationFormat>Custom</PresentationFormat>
  <Paragraphs>109</Paragraphs>
  <Slides>11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ＭＳ Ｐゴシック</vt:lpstr>
      <vt:lpstr>Arial</vt:lpstr>
      <vt:lpstr>Calibri</vt:lpstr>
      <vt:lpstr>Klavika Light</vt:lpstr>
      <vt:lpstr>Klavika Medium</vt:lpstr>
      <vt:lpstr>Times New Roman</vt:lpstr>
      <vt:lpstr>Wingdings</vt:lpstr>
      <vt:lpstr>Wingdings 3</vt:lpstr>
      <vt:lpstr>background A</vt:lpstr>
      <vt:lpstr>PowerPoint Presentation</vt:lpstr>
      <vt:lpstr>PowerPoint Presentation</vt:lpstr>
      <vt:lpstr>Gpu &amp; Cpu performance trends</vt:lpstr>
      <vt:lpstr>PowerPoint Presentation</vt:lpstr>
      <vt:lpstr>PowerPoint Presentation</vt:lpstr>
      <vt:lpstr>PowerPoint Presentation</vt:lpstr>
      <vt:lpstr>Welcome to Moore’s Law +</vt:lpstr>
      <vt:lpstr>PowerPoint Presentation</vt:lpstr>
      <vt:lpstr>PowerPoint Presentation</vt:lpstr>
      <vt:lpstr>Disclaimer &amp; Attribution</vt:lpstr>
      <vt:lpstr>PowerPoint Presentation</vt:lpstr>
    </vt:vector>
  </TitlesOfParts>
  <Company>Advanced Micro Devices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Windows User</dc:creator>
  <cp:lastModifiedBy>Lynn Conway</cp:lastModifiedBy>
  <cp:revision>2922</cp:revision>
  <cp:lastPrinted>2018-03-28T17:22:56Z</cp:lastPrinted>
  <dcterms:created xsi:type="dcterms:W3CDTF">2015-03-27T15:01:12Z</dcterms:created>
  <dcterms:modified xsi:type="dcterms:W3CDTF">2018-08-31T18:05:51Z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0x010100D34B1B7A46415B40BFB5FA6C8004ECA5</vt:lpwstr>
  </property>
</Properties>
</file>