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8"/>
  </p:notesMasterIdLst>
  <p:sldIdLst>
    <p:sldId id="355" r:id="rId2"/>
    <p:sldId id="332" r:id="rId3"/>
    <p:sldId id="351" r:id="rId4"/>
    <p:sldId id="352" r:id="rId5"/>
    <p:sldId id="353" r:id="rId6"/>
    <p:sldId id="354" r:id="rId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Sitka Banner" panose="02000505000000020004" pitchFamily="2" charset="0"/>
      <p:regular r:id="rId13"/>
      <p:bold r:id="rId14"/>
      <p:italic r:id="rId15"/>
      <p:boldItalic r:id="rId16"/>
    </p:embeddedFont>
    <p:embeddedFont>
      <p:font typeface="Sitka Heading" panose="02000505000000020004" pitchFamily="2" charset="0"/>
      <p:regular r:id="rId17"/>
      <p:bold r:id="rId18"/>
      <p:italic r:id="rId19"/>
      <p:boldItalic r:id="rId20"/>
    </p:embeddedFont>
    <p:embeddedFont>
      <p:font typeface="Sitka Text" panose="02000505000000020004" pitchFamily="2" charset="0"/>
      <p:regular r:id="rId21"/>
      <p:bold r:id="rId22"/>
      <p:italic r:id="rId23"/>
      <p:boldItalic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Tw Cen MT Condensed" panose="020B0606020104020203" pitchFamily="34" charset="0"/>
      <p:regular r:id="rId27"/>
      <p:bold r:id="rId28"/>
    </p:embeddedFont>
    <p:embeddedFont>
      <p:font typeface="Tw Cen MT Condensed Extra Bold" panose="020B0803020202020204" pitchFamily="34" charset="0"/>
      <p:regular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50">
          <p15:clr>
            <a:srgbClr val="A4A3A4"/>
          </p15:clr>
        </p15:guide>
        <p15:guide id="2" pos="30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AFCF"/>
    <a:srgbClr val="C05147"/>
    <a:srgbClr val="293554"/>
    <a:srgbClr val="D6BA73"/>
    <a:srgbClr val="16BAC5"/>
    <a:srgbClr val="4281A4"/>
    <a:srgbClr val="3581B8"/>
    <a:srgbClr val="C14953"/>
    <a:srgbClr val="E5DCC5"/>
    <a:srgbClr val="FCF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43"/>
  </p:normalViewPr>
  <p:slideViewPr>
    <p:cSldViewPr snapToGrid="0" snapToObjects="1" showGuides="1">
      <p:cViewPr varScale="1">
        <p:scale>
          <a:sx n="106" d="100"/>
          <a:sy n="106" d="100"/>
        </p:scale>
        <p:origin x="734" y="48"/>
      </p:cViewPr>
      <p:guideLst>
        <p:guide orient="horz" pos="2650"/>
        <p:guide pos="301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86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font" Target="fonts/font20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font" Target="fonts/font19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4F362-DF6B-354C-ADCE-253FBAC0CC05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A2154-CF38-3D45-A756-FBDDB10CA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65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798"/>
            <a:ext cx="9144000" cy="355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12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ver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935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293554"/>
              </a:solidFill>
              <a:effectLst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475540" y="3093859"/>
            <a:ext cx="8012482" cy="636455"/>
          </a:xfrm>
        </p:spPr>
        <p:txBody>
          <a:bodyPr anchor="t" anchorCtr="0">
            <a:normAutofit/>
          </a:bodyPr>
          <a:lstStyle>
            <a:lvl1pPr marL="0" indent="0">
              <a:buNone/>
              <a:defRPr cap="all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46100" y="1722772"/>
            <a:ext cx="7941922" cy="1370331"/>
          </a:xfrm>
          <a:noFill/>
          <a:ln>
            <a:noFill/>
          </a:ln>
        </p:spPr>
        <p:txBody>
          <a:bodyPr wrap="square" lIns="0" tIns="0" rIns="0" bIns="0" rtlCol="0" anchor="b" anchorCtr="0">
            <a:normAutofit/>
          </a:bodyPr>
          <a:lstStyle>
            <a:lvl1pPr algn="l">
              <a:lnSpc>
                <a:spcPct val="80000"/>
              </a:lnSpc>
              <a:defRPr lang="en-US" sz="4500" spc="-10" dirty="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marL="0" lvl="0" algn="l">
              <a:lnSpc>
                <a:spcPct val="80000"/>
              </a:lnSpc>
            </a:pPr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57213" y="1035213"/>
            <a:ext cx="7930809" cy="0"/>
          </a:xfrm>
          <a:prstGeom prst="line">
            <a:avLst/>
          </a:prstGeom>
          <a:ln w="12700" cmpd="sng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422" y="-258004"/>
            <a:ext cx="2378812" cy="152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89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747"/>
            <a:ext cx="3952735" cy="932482"/>
          </a:xfrm>
        </p:spPr>
        <p:txBody>
          <a:bodyPr/>
          <a:lstStyle>
            <a:lvl1pPr>
              <a:lnSpc>
                <a:spcPct val="80000"/>
              </a:lnSpc>
              <a:defRPr b="1">
                <a:solidFill>
                  <a:srgbClr val="293554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8302"/>
            <a:ext cx="3952735" cy="362000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474747"/>
                </a:solidFill>
              </a:defRPr>
            </a:lvl1pPr>
            <a:lvl2pPr>
              <a:defRPr sz="2000">
                <a:solidFill>
                  <a:srgbClr val="474747"/>
                </a:solidFill>
              </a:defRPr>
            </a:lvl2pPr>
            <a:lvl3pPr>
              <a:defRPr sz="1800">
                <a:solidFill>
                  <a:srgbClr val="474747"/>
                </a:solidFill>
              </a:defRPr>
            </a:lvl3pPr>
            <a:lvl4pPr>
              <a:defRPr sz="1600">
                <a:solidFill>
                  <a:srgbClr val="474747"/>
                </a:solidFill>
              </a:defRPr>
            </a:lvl4pPr>
            <a:lvl5pPr>
              <a:defRPr sz="1600">
                <a:solidFill>
                  <a:srgbClr val="474747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57213" y="1035213"/>
            <a:ext cx="3852722" cy="0"/>
          </a:xfrm>
          <a:prstGeom prst="line">
            <a:avLst/>
          </a:prstGeom>
          <a:ln w="12700" cmpd="sng">
            <a:solidFill>
              <a:srgbClr val="29355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6763" y="0"/>
            <a:ext cx="4567237" cy="5143500"/>
          </a:xfrm>
        </p:spPr>
        <p:txBody>
          <a:bodyPr/>
          <a:lstStyle>
            <a:lvl1pPr>
              <a:defRPr>
                <a:solidFill>
                  <a:srgbClr val="474747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38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Text/Imag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6763" y="0"/>
            <a:ext cx="4224337" cy="5143500"/>
          </a:xfrm>
        </p:spPr>
        <p:txBody>
          <a:bodyPr/>
          <a:lstStyle>
            <a:lvl1pPr>
              <a:defRPr>
                <a:solidFill>
                  <a:srgbClr val="474747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1076"/>
            <a:ext cx="3933930" cy="394248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474747"/>
                </a:solidFill>
              </a:defRPr>
            </a:lvl1pPr>
            <a:lvl2pPr>
              <a:defRPr sz="2000">
                <a:solidFill>
                  <a:srgbClr val="474747"/>
                </a:solidFill>
              </a:defRPr>
            </a:lvl2pPr>
            <a:lvl3pPr>
              <a:defRPr sz="1800">
                <a:solidFill>
                  <a:srgbClr val="474747"/>
                </a:solidFill>
              </a:defRPr>
            </a:lvl3pPr>
            <a:lvl4pPr>
              <a:defRPr sz="1600">
                <a:solidFill>
                  <a:srgbClr val="474747"/>
                </a:solidFill>
              </a:defRPr>
            </a:lvl4pPr>
            <a:lvl5pPr>
              <a:defRPr sz="1600">
                <a:solidFill>
                  <a:srgbClr val="474747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801100" y="0"/>
            <a:ext cx="342900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25997"/>
            <a:ext cx="5876924" cy="621728"/>
          </a:xfrm>
          <a:solidFill>
            <a:srgbClr val="293554"/>
          </a:solidFill>
        </p:spPr>
        <p:txBody>
          <a:bodyPr/>
          <a:lstStyle>
            <a:lvl1pPr>
              <a:lnSpc>
                <a:spcPct val="80000"/>
              </a:lnSpc>
              <a:defRPr b="1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14359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t Two Content Text/Imag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4576763" cy="5143500"/>
          </a:xfrm>
          <a:prstGeom prst="rect">
            <a:avLst/>
          </a:prstGeom>
          <a:solidFill>
            <a:srgbClr val="2935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747"/>
            <a:ext cx="3952735" cy="932482"/>
          </a:xfrm>
        </p:spPr>
        <p:txBody>
          <a:bodyPr/>
          <a:lstStyle>
            <a:lvl1pPr>
              <a:lnSpc>
                <a:spcPct val="80000"/>
              </a:lnSpc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8302"/>
            <a:ext cx="3952735" cy="3620003"/>
          </a:xfrm>
        </p:spPr>
        <p:txBody>
          <a:bodyPr>
            <a:normAutofit/>
          </a:bodyPr>
          <a:lstStyle>
            <a:lvl1pPr>
              <a:buClr>
                <a:schemeClr val="accent3">
                  <a:lumMod val="20000"/>
                  <a:lumOff val="80000"/>
                </a:schemeClr>
              </a:buClr>
              <a:defRPr sz="24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lvl2pPr>
              <a:buClr>
                <a:schemeClr val="accent3">
                  <a:lumMod val="20000"/>
                  <a:lumOff val="80000"/>
                </a:schemeClr>
              </a:buClr>
              <a:defRPr sz="2000">
                <a:solidFill>
                  <a:schemeClr val="accent3">
                    <a:lumMod val="20000"/>
                    <a:lumOff val="80000"/>
                  </a:schemeClr>
                </a:solidFill>
              </a:defRPr>
            </a:lvl2pPr>
            <a:lvl3pPr>
              <a:buClr>
                <a:schemeClr val="accent3">
                  <a:lumMod val="20000"/>
                  <a:lumOff val="80000"/>
                </a:schemeClr>
              </a:buClr>
              <a:defRPr sz="1800">
                <a:solidFill>
                  <a:schemeClr val="accent3">
                    <a:lumMod val="20000"/>
                    <a:lumOff val="80000"/>
                  </a:schemeClr>
                </a:solidFill>
              </a:defRPr>
            </a:lvl3pPr>
            <a:lvl4pPr>
              <a:buClr>
                <a:schemeClr val="accent3">
                  <a:lumMod val="20000"/>
                  <a:lumOff val="80000"/>
                </a:schemeClr>
              </a:buClr>
              <a:defRPr sz="1600">
                <a:solidFill>
                  <a:schemeClr val="accent3">
                    <a:lumMod val="20000"/>
                    <a:lumOff val="80000"/>
                  </a:schemeClr>
                </a:solidFill>
              </a:defRPr>
            </a:lvl4pPr>
            <a:lvl5pPr>
              <a:buClr>
                <a:schemeClr val="accent3">
                  <a:lumMod val="20000"/>
                  <a:lumOff val="80000"/>
                </a:schemeClr>
              </a:buClr>
              <a:defRPr sz="1600">
                <a:solidFill>
                  <a:schemeClr val="accent3">
                    <a:lumMod val="20000"/>
                    <a:lumOff val="8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57213" y="1035213"/>
            <a:ext cx="3852722" cy="0"/>
          </a:xfrm>
          <a:prstGeom prst="line">
            <a:avLst/>
          </a:prstGeom>
          <a:ln w="12700" cmpd="sng">
            <a:solidFill>
              <a:srgbClr val="29355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6763" y="0"/>
            <a:ext cx="4224337" cy="5143500"/>
          </a:xfrm>
        </p:spPr>
        <p:txBody>
          <a:bodyPr/>
          <a:lstStyle>
            <a:lvl1pPr>
              <a:defRPr>
                <a:solidFill>
                  <a:srgbClr val="474747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801100" y="0"/>
            <a:ext cx="342900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05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935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8302"/>
            <a:ext cx="4038600" cy="362000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474747"/>
                </a:solidFill>
              </a:defRPr>
            </a:lvl1pPr>
            <a:lvl2pPr>
              <a:defRPr sz="2000">
                <a:solidFill>
                  <a:srgbClr val="474747"/>
                </a:solidFill>
              </a:defRPr>
            </a:lvl2pPr>
            <a:lvl3pPr>
              <a:defRPr sz="1800">
                <a:solidFill>
                  <a:srgbClr val="474747"/>
                </a:solidFill>
              </a:defRPr>
            </a:lvl3pPr>
            <a:lvl4pPr>
              <a:defRPr sz="1600">
                <a:solidFill>
                  <a:srgbClr val="474747"/>
                </a:solidFill>
              </a:defRPr>
            </a:lvl4pPr>
            <a:lvl5pPr>
              <a:defRPr sz="1600">
                <a:solidFill>
                  <a:srgbClr val="474747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8302"/>
            <a:ext cx="4038600" cy="362000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474747"/>
                </a:solidFill>
              </a:defRPr>
            </a:lvl1pPr>
            <a:lvl2pPr>
              <a:defRPr sz="2000">
                <a:solidFill>
                  <a:srgbClr val="474747"/>
                </a:solidFill>
              </a:defRPr>
            </a:lvl2pPr>
            <a:lvl3pPr>
              <a:defRPr sz="1800">
                <a:solidFill>
                  <a:srgbClr val="474747"/>
                </a:solidFill>
              </a:defRPr>
            </a:lvl3pPr>
            <a:lvl4pPr>
              <a:defRPr sz="1600">
                <a:solidFill>
                  <a:srgbClr val="474747"/>
                </a:solidFill>
              </a:defRPr>
            </a:lvl4pPr>
            <a:lvl5pPr>
              <a:defRPr sz="1600">
                <a:solidFill>
                  <a:srgbClr val="474747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57213" y="1035213"/>
            <a:ext cx="7930809" cy="0"/>
          </a:xfrm>
          <a:prstGeom prst="line">
            <a:avLst/>
          </a:prstGeom>
          <a:ln w="12700" cmpd="sng">
            <a:solidFill>
              <a:srgbClr val="29355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307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>
                <a:solidFill>
                  <a:srgbClr val="2935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0782"/>
            <a:ext cx="4040188" cy="550373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00" b="0" cap="all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87060"/>
            <a:ext cx="4040188" cy="3245579"/>
          </a:xfrm>
        </p:spPr>
        <p:txBody>
          <a:bodyPr>
            <a:normAutofit/>
          </a:bodyPr>
          <a:lstStyle>
            <a:lvl1pPr>
              <a:defRPr sz="2000">
                <a:solidFill>
                  <a:srgbClr val="474747"/>
                </a:solidFill>
              </a:defRPr>
            </a:lvl1pPr>
            <a:lvl2pPr>
              <a:defRPr sz="1800">
                <a:solidFill>
                  <a:srgbClr val="474747"/>
                </a:solidFill>
              </a:defRPr>
            </a:lvl2pPr>
            <a:lvl3pPr>
              <a:defRPr sz="1600">
                <a:solidFill>
                  <a:srgbClr val="474747"/>
                </a:solidFill>
              </a:defRPr>
            </a:lvl3pPr>
            <a:lvl4pPr>
              <a:defRPr sz="1400">
                <a:solidFill>
                  <a:srgbClr val="474747"/>
                </a:solidFill>
              </a:defRPr>
            </a:lvl4pPr>
            <a:lvl5pPr>
              <a:defRPr sz="1400">
                <a:solidFill>
                  <a:srgbClr val="474747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80782"/>
            <a:ext cx="4041775" cy="550373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200" b="0" cap="all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587060"/>
            <a:ext cx="4041775" cy="3245579"/>
          </a:xfrm>
        </p:spPr>
        <p:txBody>
          <a:bodyPr>
            <a:normAutofit/>
          </a:bodyPr>
          <a:lstStyle>
            <a:lvl1pPr>
              <a:defRPr sz="2000">
                <a:solidFill>
                  <a:srgbClr val="474747"/>
                </a:solidFill>
              </a:defRPr>
            </a:lvl1pPr>
            <a:lvl2pPr>
              <a:defRPr sz="1800">
                <a:solidFill>
                  <a:srgbClr val="474747"/>
                </a:solidFill>
              </a:defRPr>
            </a:lvl2pPr>
            <a:lvl3pPr>
              <a:defRPr sz="1600">
                <a:solidFill>
                  <a:srgbClr val="474747"/>
                </a:solidFill>
              </a:defRPr>
            </a:lvl3pPr>
            <a:lvl4pPr>
              <a:defRPr sz="1400">
                <a:solidFill>
                  <a:srgbClr val="474747"/>
                </a:solidFill>
              </a:defRPr>
            </a:lvl4pPr>
            <a:lvl5pPr>
              <a:defRPr sz="1400">
                <a:solidFill>
                  <a:srgbClr val="474747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57213" y="1035213"/>
            <a:ext cx="7930809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99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2935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57213" y="1035213"/>
            <a:ext cx="7930809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704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935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63229"/>
            <a:ext cx="8801100" cy="4080271"/>
          </a:xfrm>
        </p:spPr>
        <p:txBody>
          <a:bodyPr/>
          <a:lstStyle>
            <a:lvl1pPr>
              <a:defRPr>
                <a:solidFill>
                  <a:srgbClr val="474747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801100" y="1063228"/>
            <a:ext cx="342900" cy="408027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87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188" y="105746"/>
            <a:ext cx="7380959" cy="957483"/>
          </a:xfrm>
        </p:spPr>
        <p:txBody>
          <a:bodyPr anchor="ctr"/>
          <a:lstStyle>
            <a:lvl1pPr>
              <a:defRPr baseline="0">
                <a:solidFill>
                  <a:srgbClr val="293554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063230"/>
            <a:ext cx="9144000" cy="3580116"/>
          </a:xfrm>
        </p:spPr>
        <p:txBody>
          <a:bodyPr/>
          <a:lstStyle>
            <a:lvl1pPr>
              <a:defRPr>
                <a:solidFill>
                  <a:srgbClr val="474747"/>
                </a:solidFill>
              </a:defRPr>
            </a:lvl1pPr>
          </a:lstStyle>
          <a:p>
            <a:r>
              <a:rPr lang="en-US" dirty="0"/>
              <a:t>                                                  Picture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62188" cy="1063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08" y="4703862"/>
            <a:ext cx="1626002" cy="366802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8224" y="1063228"/>
            <a:ext cx="3856370" cy="3580119"/>
          </a:xfrm>
          <a:solidFill>
            <a:srgbClr val="293554"/>
          </a:solidFill>
        </p:spPr>
        <p:txBody>
          <a:bodyPr anchor="ctr">
            <a:normAutofit/>
          </a:bodyPr>
          <a:lstStyle>
            <a:lvl1pPr>
              <a:buClr>
                <a:schemeClr val="accent3">
                  <a:lumMod val="20000"/>
                  <a:lumOff val="80000"/>
                </a:schemeClr>
              </a:buClr>
              <a:defRPr sz="20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lvl2pPr>
              <a:buClr>
                <a:schemeClr val="accent3">
                  <a:lumMod val="20000"/>
                  <a:lumOff val="80000"/>
                </a:schemeClr>
              </a:buClr>
              <a:defRPr sz="1800">
                <a:solidFill>
                  <a:schemeClr val="accent3">
                    <a:lumMod val="20000"/>
                    <a:lumOff val="80000"/>
                  </a:schemeClr>
                </a:solidFill>
              </a:defRPr>
            </a:lvl2pPr>
            <a:lvl3pPr>
              <a:buClr>
                <a:schemeClr val="accent3">
                  <a:lumMod val="20000"/>
                  <a:lumOff val="80000"/>
                </a:schemeClr>
              </a:buClr>
              <a:defRPr sz="1600">
                <a:solidFill>
                  <a:schemeClr val="accent3">
                    <a:lumMod val="20000"/>
                    <a:lumOff val="80000"/>
                  </a:schemeClr>
                </a:solidFill>
              </a:defRPr>
            </a:lvl3pPr>
            <a:lvl4pPr>
              <a:buClr>
                <a:schemeClr val="accent3">
                  <a:lumMod val="20000"/>
                  <a:lumOff val="80000"/>
                </a:schemeClr>
              </a:buClr>
              <a:defRPr sz="1400">
                <a:solidFill>
                  <a:schemeClr val="accent3">
                    <a:lumMod val="20000"/>
                    <a:lumOff val="80000"/>
                  </a:schemeClr>
                </a:solidFill>
              </a:defRPr>
            </a:lvl4pPr>
            <a:lvl5pPr>
              <a:buClr>
                <a:schemeClr val="accent3">
                  <a:lumMod val="20000"/>
                  <a:lumOff val="80000"/>
                </a:schemeClr>
              </a:buClr>
              <a:defRPr sz="1400">
                <a:solidFill>
                  <a:schemeClr val="accent3">
                    <a:lumMod val="20000"/>
                    <a:lumOff val="8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7390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20630" y="3818928"/>
            <a:ext cx="7023370" cy="1324572"/>
          </a:xfrm>
          <a:prstGeom prst="rect">
            <a:avLst/>
          </a:prstGeom>
          <a:solidFill>
            <a:srgbClr val="2935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6" y="3818928"/>
            <a:ext cx="2123516" cy="13583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3818927"/>
          </a:xfrm>
        </p:spPr>
        <p:txBody>
          <a:bodyPr/>
          <a:lstStyle>
            <a:lvl1pPr>
              <a:defRPr>
                <a:solidFill>
                  <a:srgbClr val="474747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143685" y="4608198"/>
            <a:ext cx="6828866" cy="58789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cap="all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20630" y="3818928"/>
            <a:ext cx="7023370" cy="813746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7313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vert_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935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293554"/>
              </a:solidFill>
              <a:effectLst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798"/>
            <a:ext cx="9143999" cy="355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96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pac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5171516"/>
          </a:xfrm>
        </p:spPr>
        <p:txBody>
          <a:bodyPr/>
          <a:lstStyle>
            <a:lvl1pPr>
              <a:defRPr sz="2400" baseline="0">
                <a:solidFill>
                  <a:srgbClr val="474747"/>
                </a:solidFill>
              </a:defRPr>
            </a:lvl1pPr>
          </a:lstStyle>
          <a:p>
            <a:r>
              <a:rPr lang="en-US" sz="2800" dirty="0"/>
              <a:t>Big Impact – Full Frame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3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867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86" y="1739901"/>
            <a:ext cx="737503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74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691477" y="2227666"/>
            <a:ext cx="4332989" cy="1734932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000" b="0">
                <a:solidFill>
                  <a:schemeClr val="tx1">
                    <a:lumMod val="85000"/>
                    <a:lumOff val="15000"/>
                  </a:schemeClr>
                </a:solidFill>
                <a:latin typeface="Tw Cen MT Condensed Extra Bold" panose="020B0803020202020204" pitchFamily="34" charset="0"/>
              </a:defRPr>
            </a:lvl1pPr>
          </a:lstStyle>
          <a:p>
            <a:r>
              <a:rPr lang="en-US" dirty="0"/>
              <a:t>Click to add 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066" y="281877"/>
            <a:ext cx="5967216" cy="457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49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t 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935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293554"/>
              </a:solidFill>
              <a:effectLst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691477" y="2227666"/>
            <a:ext cx="4332989" cy="1734932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000" b="0">
                <a:solidFill>
                  <a:schemeClr val="accent3">
                    <a:lumMod val="20000"/>
                    <a:lumOff val="80000"/>
                  </a:schemeClr>
                </a:solidFill>
                <a:latin typeface="Tw Cen MT Condensed Extra Bold" panose="020B0803020202020204" pitchFamily="34" charset="0"/>
              </a:defRPr>
            </a:lvl1pPr>
          </a:lstStyle>
          <a:p>
            <a:r>
              <a:rPr lang="en-US" dirty="0"/>
              <a:t>Click to add 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066" y="281877"/>
            <a:ext cx="5967216" cy="457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10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5905500" y="0"/>
            <a:ext cx="3238500" cy="5143500"/>
          </a:xfrm>
          <a:prstGeom prst="rect">
            <a:avLst/>
          </a:prstGeom>
          <a:solidFill>
            <a:srgbClr val="2935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4225926" y="1005330"/>
            <a:ext cx="4451349" cy="2592695"/>
          </a:xfrm>
          <a:prstGeom prst="rect">
            <a:avLst/>
          </a:prstGeom>
          <a:solidFill>
            <a:schemeClr val="bg1"/>
          </a:solidFill>
          <a:ln w="50800" cap="sq">
            <a:solidFill>
              <a:schemeClr val="accent2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25928" y="1005330"/>
            <a:ext cx="4451347" cy="993689"/>
          </a:xfrm>
        </p:spPr>
        <p:txBody>
          <a:bodyPr>
            <a:noAutofit/>
          </a:bodyPr>
          <a:lstStyle>
            <a:lvl1pPr>
              <a:defRPr sz="5600">
                <a:solidFill>
                  <a:srgbClr val="293554"/>
                </a:solidFill>
                <a:latin typeface="Tw Cen MT Condensed Extra Bold" panose="020B0803020202020204" pitchFamily="34" charset="0"/>
              </a:defRPr>
            </a:lvl1pPr>
          </a:lstStyle>
          <a:p>
            <a:r>
              <a:rPr lang="en-US" dirty="0" err="1"/>
              <a:t>firstname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25928" y="2719754"/>
            <a:ext cx="4451348" cy="478801"/>
          </a:xfrm>
        </p:spPr>
        <p:txBody>
          <a:bodyPr anchor="b">
            <a:normAutofit/>
          </a:bodyPr>
          <a:lstStyle>
            <a:lvl1pPr marL="0" indent="0" algn="l">
              <a:buNone/>
              <a:defRPr sz="2000" b="1" cap="all">
                <a:solidFill>
                  <a:schemeClr val="bg2"/>
                </a:solidFill>
                <a:latin typeface="Sitka Heading" panose="02000505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Panelist line one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803132" y="569913"/>
            <a:ext cx="2997200" cy="3763962"/>
          </a:xfrm>
          <a:ln w="28575" cmpd="sng">
            <a:solidFill>
              <a:srgbClr val="293554"/>
            </a:solidFill>
          </a:ln>
        </p:spPr>
        <p:txBody>
          <a:bodyPr/>
          <a:lstStyle>
            <a:lvl1pPr>
              <a:buClr>
                <a:schemeClr val="tx1"/>
              </a:buClr>
              <a:defRPr/>
            </a:lvl1pPr>
          </a:lstStyle>
          <a:p>
            <a:r>
              <a:rPr lang="en-US" dirty="0"/>
              <a:t>Insert Headshot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25926" y="1786256"/>
            <a:ext cx="4451350" cy="933498"/>
          </a:xfrm>
        </p:spPr>
        <p:txBody>
          <a:bodyPr>
            <a:noAutofit/>
          </a:bodyPr>
          <a:lstStyle>
            <a:lvl1pPr marL="0" indent="0">
              <a:buNone/>
              <a:defRPr sz="5600" cap="all">
                <a:solidFill>
                  <a:srgbClr val="293554"/>
                </a:solidFill>
                <a:latin typeface="Tw Cen MT Condensed Extra Bold" panose="020B0803020202020204" pitchFamily="34" charset="0"/>
                <a:cs typeface="Arial"/>
              </a:defRPr>
            </a:lvl1pPr>
            <a:lvl2pPr marL="457200" indent="0">
              <a:buNone/>
              <a:defRPr sz="5400" cap="all">
                <a:solidFill>
                  <a:srgbClr val="FF0000"/>
                </a:solidFill>
                <a:latin typeface="Arial"/>
                <a:cs typeface="Arial"/>
              </a:defRPr>
            </a:lvl2pPr>
            <a:lvl3pPr marL="914400" indent="0">
              <a:buNone/>
              <a:defRPr sz="5400" cap="all">
                <a:solidFill>
                  <a:srgbClr val="FF0000"/>
                </a:solidFill>
                <a:latin typeface="Arial"/>
                <a:cs typeface="Arial"/>
              </a:defRPr>
            </a:lvl3pPr>
            <a:lvl4pPr marL="1371600" indent="0">
              <a:buNone/>
              <a:defRPr sz="5400" cap="all">
                <a:solidFill>
                  <a:srgbClr val="FF0000"/>
                </a:solidFill>
                <a:latin typeface="Arial"/>
                <a:cs typeface="Arial"/>
              </a:defRPr>
            </a:lvl4pPr>
            <a:lvl5pPr marL="1828800" indent="0">
              <a:buNone/>
              <a:defRPr sz="5400" cap="all">
                <a:solidFill>
                  <a:srgbClr val="FF000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225927" y="3123922"/>
            <a:ext cx="4451349" cy="474103"/>
          </a:xfrm>
        </p:spPr>
        <p:txBody>
          <a:bodyPr>
            <a:noAutofit/>
          </a:bodyPr>
          <a:lstStyle>
            <a:lvl1pPr marL="0" indent="0">
              <a:buNone/>
              <a:defRPr sz="2000" cap="all" baseline="0">
                <a:solidFill>
                  <a:schemeClr val="bg2"/>
                </a:solidFill>
                <a:latin typeface="Sitka Banner" panose="02000505000000020004" pitchFamily="2" charset="0"/>
              </a:defRPr>
            </a:lvl1pPr>
          </a:lstStyle>
          <a:p>
            <a:pPr lvl="0"/>
            <a:r>
              <a:rPr lang="en-US" dirty="0"/>
              <a:t>Panelist Line Two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74" y="4462889"/>
            <a:ext cx="2469766" cy="55714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0"/>
            <a:ext cx="342900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333649" y="2719754"/>
            <a:ext cx="4229642" cy="0"/>
          </a:xfrm>
          <a:prstGeom prst="line">
            <a:avLst/>
          </a:prstGeom>
          <a:ln w="12700" cmpd="sng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87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30747"/>
            <a:ext cx="8229600" cy="932482"/>
          </a:xfrm>
        </p:spPr>
        <p:txBody>
          <a:bodyPr>
            <a:normAutofit/>
          </a:bodyPr>
          <a:lstStyle>
            <a:lvl1pPr>
              <a:defRPr sz="3800" b="1">
                <a:solidFill>
                  <a:srgbClr val="293554"/>
                </a:solidFill>
                <a:latin typeface="Tw Cen MT Condensed Extra Bold" panose="020B0803020202020204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57213" y="1035213"/>
            <a:ext cx="8129587" cy="0"/>
          </a:xfrm>
          <a:prstGeom prst="line">
            <a:avLst/>
          </a:prstGeom>
          <a:ln w="12700" cmpd="sng">
            <a:solidFill>
              <a:srgbClr val="29355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57200" y="1123950"/>
            <a:ext cx="8229600" cy="378840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accent3">
                    <a:lumMod val="75000"/>
                  </a:schemeClr>
                </a:solidFill>
                <a:latin typeface="Sitka Text" panose="02000505000000020004" pitchFamily="2" charset="0"/>
                <a:cs typeface="Arial" panose="020B0604020202020204" pitchFamily="34" charset="0"/>
              </a:defRPr>
            </a:lvl1pPr>
            <a:lvl2pPr>
              <a:buClr>
                <a:schemeClr val="tx1"/>
              </a:buClr>
              <a:defRPr>
                <a:solidFill>
                  <a:schemeClr val="accent3">
                    <a:lumMod val="75000"/>
                  </a:schemeClr>
                </a:solidFill>
                <a:latin typeface="Sitka Text" panose="02000505000000020004" pitchFamily="2" charset="0"/>
              </a:defRPr>
            </a:lvl2pPr>
            <a:lvl3pPr>
              <a:buClr>
                <a:schemeClr val="tx1"/>
              </a:buClr>
              <a:defRPr>
                <a:solidFill>
                  <a:schemeClr val="accent3">
                    <a:lumMod val="75000"/>
                  </a:schemeClr>
                </a:solidFill>
                <a:latin typeface="Sitka Text" panose="02000505000000020004" pitchFamily="2" charset="0"/>
              </a:defRPr>
            </a:lvl3pPr>
            <a:lvl4pPr>
              <a:buClr>
                <a:schemeClr val="tx1"/>
              </a:buClr>
              <a:defRPr>
                <a:solidFill>
                  <a:schemeClr val="accent3">
                    <a:lumMod val="75000"/>
                  </a:schemeClr>
                </a:solidFill>
                <a:latin typeface="Sitka Text" panose="02000505000000020004" pitchFamily="2" charset="0"/>
              </a:defRPr>
            </a:lvl4pPr>
            <a:lvl5pPr>
              <a:buClr>
                <a:schemeClr val="tx1"/>
              </a:buClr>
              <a:defRPr>
                <a:solidFill>
                  <a:schemeClr val="accent3">
                    <a:lumMod val="75000"/>
                  </a:schemeClr>
                </a:solidFill>
                <a:latin typeface="Sitka Text" panose="02000505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5657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t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935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57213" y="1035213"/>
            <a:ext cx="7930809" cy="0"/>
          </a:xfrm>
          <a:prstGeom prst="line">
            <a:avLst/>
          </a:prstGeom>
          <a:ln w="12700" cmpd="sng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57200" y="1123950"/>
            <a:ext cx="8229600" cy="3788408"/>
          </a:xfrm>
        </p:spPr>
        <p:txBody>
          <a:bodyPr/>
          <a:lstStyle>
            <a:lvl1pPr>
              <a:buClr>
                <a:schemeClr val="accent3">
                  <a:lumMod val="20000"/>
                  <a:lumOff val="80000"/>
                </a:schemeClr>
              </a:buClr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Sitka Text" panose="02000505000000020004" pitchFamily="2" charset="0"/>
                <a:cs typeface="Arial" panose="020B0604020202020204" pitchFamily="34" charset="0"/>
              </a:defRPr>
            </a:lvl1pPr>
            <a:lvl2pPr>
              <a:buClr>
                <a:schemeClr val="accent3">
                  <a:lumMod val="20000"/>
                  <a:lumOff val="80000"/>
                </a:schemeClr>
              </a:buClr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Sitka Text" panose="02000505000000020004" pitchFamily="2" charset="0"/>
              </a:defRPr>
            </a:lvl2pPr>
            <a:lvl3pPr>
              <a:buClr>
                <a:schemeClr val="accent3">
                  <a:lumMod val="20000"/>
                  <a:lumOff val="80000"/>
                </a:schemeClr>
              </a:buClr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Sitka Text" panose="02000505000000020004" pitchFamily="2" charset="0"/>
              </a:defRPr>
            </a:lvl3pPr>
            <a:lvl4pPr>
              <a:buClr>
                <a:schemeClr val="accent3">
                  <a:lumMod val="20000"/>
                  <a:lumOff val="80000"/>
                </a:schemeClr>
              </a:buClr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Sitka Text" panose="02000505000000020004" pitchFamily="2" charset="0"/>
              </a:defRPr>
            </a:lvl4pPr>
            <a:lvl5pPr>
              <a:buClr>
                <a:schemeClr val="accent3">
                  <a:lumMod val="20000"/>
                  <a:lumOff val="80000"/>
                </a:schemeClr>
              </a:buClr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Sitka Text" panose="02000505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30747"/>
            <a:ext cx="8229600" cy="932482"/>
          </a:xfrm>
        </p:spPr>
        <p:txBody>
          <a:bodyPr>
            <a:normAutofit/>
          </a:bodyPr>
          <a:lstStyle>
            <a:lvl1pPr>
              <a:defRPr sz="3800" b="1">
                <a:solidFill>
                  <a:schemeClr val="accent2"/>
                </a:solidFill>
                <a:latin typeface="Tw Cen MT Condensed Extra Bold" panose="020B0803020202020204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79064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/Title/Subtitle /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9144000" cy="1475573"/>
          </a:xfrm>
          <a:noFill/>
        </p:spPr>
        <p:txBody>
          <a:bodyPr/>
          <a:lstStyle>
            <a:lvl1pPr>
              <a:defRPr sz="2400" baseline="0">
                <a:solidFill>
                  <a:srgbClr val="474747"/>
                </a:solidFill>
                <a:latin typeface="+mn-lt"/>
              </a:defRPr>
            </a:lvl1pPr>
          </a:lstStyle>
          <a:p>
            <a:r>
              <a:rPr lang="en-US" sz="2800" dirty="0"/>
              <a:t>Big Impact – Full Width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5574"/>
            <a:ext cx="8229600" cy="3439326"/>
          </a:xfrm>
        </p:spPr>
        <p:txBody>
          <a:bodyPr/>
          <a:lstStyle>
            <a:lvl1pPr>
              <a:defRPr>
                <a:solidFill>
                  <a:srgbClr val="474747"/>
                </a:solidFill>
                <a:latin typeface="Sitka Text" panose="02000505000000020004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474747"/>
                </a:solidFill>
                <a:latin typeface="Sitka Text" panose="02000505000000020004" pitchFamily="2" charset="0"/>
              </a:defRPr>
            </a:lvl2pPr>
            <a:lvl3pPr>
              <a:defRPr>
                <a:solidFill>
                  <a:srgbClr val="474747"/>
                </a:solidFill>
                <a:latin typeface="Sitka Text" panose="02000505000000020004" pitchFamily="2" charset="0"/>
              </a:defRPr>
            </a:lvl3pPr>
            <a:lvl4pPr>
              <a:defRPr>
                <a:solidFill>
                  <a:srgbClr val="474747"/>
                </a:solidFill>
                <a:latin typeface="Sitka Text" panose="02000505000000020004" pitchFamily="2" charset="0"/>
              </a:defRPr>
            </a:lvl4pPr>
            <a:lvl5pPr>
              <a:defRPr>
                <a:solidFill>
                  <a:srgbClr val="474747"/>
                </a:solidFill>
                <a:latin typeface="Sitka Text" panose="02000505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135890"/>
            <a:ext cx="5434519" cy="27137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t">
            <a:noAutofit/>
          </a:bodyPr>
          <a:lstStyle>
            <a:lvl1pPr marL="438912" indent="0">
              <a:lnSpc>
                <a:spcPts val="1800"/>
              </a:lnSpc>
              <a:spcBef>
                <a:spcPts val="0"/>
              </a:spcBef>
              <a:buNone/>
              <a:defRPr sz="2040" cap="all">
                <a:solidFill>
                  <a:schemeClr val="accent2"/>
                </a:solidFill>
                <a:latin typeface="Tw Cen MT Condensed" panose="020B06060201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434501"/>
            <a:ext cx="5862536" cy="628727"/>
          </a:xfrm>
          <a:solidFill>
            <a:srgbClr val="293554"/>
          </a:solidFill>
        </p:spPr>
        <p:txBody>
          <a:bodyPr/>
          <a:lstStyle>
            <a:lvl1pPr marL="420624">
              <a:lnSpc>
                <a:spcPct val="80000"/>
              </a:lnSpc>
              <a:spcBef>
                <a:spcPts val="0"/>
              </a:spcBef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Tw Cen MT Condensed Extra Bold" panose="020B0803020202020204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3687184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 Subtitle/Content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5400000">
            <a:off x="4333875" y="333375"/>
            <a:ext cx="476250" cy="9144000"/>
          </a:xfrm>
          <a:prstGeom prst="rect">
            <a:avLst/>
          </a:prstGeom>
          <a:solidFill>
            <a:srgbClr val="2935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solidFill>
                  <a:srgbClr val="293554"/>
                </a:solidFill>
                <a:latin typeface="Tw Cen MT Condensed Extra Bold" panose="020B0803020202020204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5574"/>
            <a:ext cx="8229600" cy="3119049"/>
          </a:xfrm>
        </p:spPr>
        <p:txBody>
          <a:bodyPr/>
          <a:lstStyle>
            <a:lvl1pPr>
              <a:defRPr>
                <a:solidFill>
                  <a:srgbClr val="474747"/>
                </a:solidFill>
                <a:latin typeface="Sitka Text" panose="02000505000000020004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474747"/>
                </a:solidFill>
                <a:latin typeface="Sitka Text" panose="02000505000000020004" pitchFamily="2" charset="0"/>
              </a:defRPr>
            </a:lvl2pPr>
            <a:lvl3pPr>
              <a:defRPr>
                <a:solidFill>
                  <a:srgbClr val="474747"/>
                </a:solidFill>
                <a:latin typeface="Sitka Text" panose="02000505000000020004" pitchFamily="2" charset="0"/>
              </a:defRPr>
            </a:lvl3pPr>
            <a:lvl4pPr>
              <a:defRPr>
                <a:solidFill>
                  <a:srgbClr val="474747"/>
                </a:solidFill>
                <a:latin typeface="Sitka Text" panose="02000505000000020004" pitchFamily="2" charset="0"/>
              </a:defRPr>
            </a:lvl4pPr>
            <a:lvl5pPr>
              <a:defRPr>
                <a:solidFill>
                  <a:srgbClr val="474747"/>
                </a:solidFill>
                <a:latin typeface="Sitka Text" panose="02000505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solidFill>
                  <a:srgbClr val="E5DCC5"/>
                </a:solidFill>
              </a:defRPr>
            </a:lvl1pPr>
          </a:lstStyle>
          <a:p>
            <a:fld id="{A6AD4101-61BF-C646-B3FA-8E40D13EEDDE}" type="datetimeFigureOut">
              <a:rPr lang="en-US" smtClean="0"/>
              <a:pPr/>
              <a:t>8/31/2018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solidFill>
                  <a:srgbClr val="E5DCC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solidFill>
                  <a:srgbClr val="E5DCC5"/>
                </a:solidFill>
              </a:defRPr>
            </a:lvl1pPr>
          </a:lstStyle>
          <a:p>
            <a:fld id="{6EEE7F18-0730-C641-8BBC-FFCD41EA60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064555"/>
            <a:ext cx="8229600" cy="458644"/>
          </a:xfrm>
        </p:spPr>
        <p:txBody>
          <a:bodyPr anchor="t">
            <a:noAutofit/>
          </a:bodyPr>
          <a:lstStyle>
            <a:lvl1pPr marL="0" indent="0">
              <a:buNone/>
              <a:defRPr sz="2040" cap="all">
                <a:solidFill>
                  <a:schemeClr val="accent2"/>
                </a:solidFill>
                <a:latin typeface="Tw Cen MT Condensed" panose="020B06060201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57213" y="1035213"/>
            <a:ext cx="7930809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742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0747"/>
            <a:ext cx="8229600" cy="9324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712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630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2" r:id="rId2"/>
    <p:sldLayoutId id="2147483670" r:id="rId3"/>
    <p:sldLayoutId id="2147483673" r:id="rId4"/>
    <p:sldLayoutId id="2147483649" r:id="rId5"/>
    <p:sldLayoutId id="2147483650" r:id="rId6"/>
    <p:sldLayoutId id="2147483678" r:id="rId7"/>
    <p:sldLayoutId id="2147483662" r:id="rId8"/>
    <p:sldLayoutId id="2147483676" r:id="rId9"/>
    <p:sldLayoutId id="2147483674" r:id="rId10"/>
    <p:sldLayoutId id="2147483652" r:id="rId11"/>
    <p:sldLayoutId id="2147483677" r:id="rId12"/>
    <p:sldLayoutId id="2147483675" r:id="rId13"/>
    <p:sldLayoutId id="2147483668" r:id="rId14"/>
    <p:sldLayoutId id="2147483653" r:id="rId15"/>
    <p:sldLayoutId id="2147483654" r:id="rId16"/>
    <p:sldLayoutId id="2147483669" r:id="rId17"/>
    <p:sldLayoutId id="2147483680" r:id="rId18"/>
    <p:sldLayoutId id="2147483679" r:id="rId19"/>
    <p:sldLayoutId id="2147483671" r:id="rId20"/>
    <p:sldLayoutId id="2147483660" r:id="rId21"/>
    <p:sldLayoutId id="2147483681" r:id="rId22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800" b="1" i="0" kern="1000" cap="all">
          <a:solidFill>
            <a:srgbClr val="474747"/>
          </a:solidFill>
          <a:latin typeface="Tw Cen MT Condensed Extra Bold" panose="020B0803020202020204" pitchFamily="34" charset="0"/>
          <a:ea typeface="+mj-ea"/>
          <a:cs typeface="Arial"/>
        </a:defRPr>
      </a:lvl1pPr>
    </p:titleStyle>
    <p:bodyStyle>
      <a:lvl1pPr marL="344488" indent="-344488" algn="l" defTabSz="4572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Arial"/>
        <a:buChar char="•"/>
        <a:defRPr sz="2400" kern="1200">
          <a:solidFill>
            <a:schemeClr val="accent3">
              <a:lumMod val="75000"/>
            </a:schemeClr>
          </a:solidFill>
          <a:latin typeface="Sitka Text" panose="02000505000000020004" pitchFamily="2" charset="0"/>
          <a:ea typeface="+mn-ea"/>
          <a:cs typeface="Arial"/>
        </a:defRPr>
      </a:lvl1pPr>
      <a:lvl2pPr marL="628650" indent="-285750" algn="l" defTabSz="4572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Arial"/>
        <a:buChar char="•"/>
        <a:defRPr sz="2000" kern="1200">
          <a:solidFill>
            <a:schemeClr val="accent3">
              <a:lumMod val="75000"/>
            </a:schemeClr>
          </a:solidFill>
          <a:latin typeface="Sitka Text" panose="02000505000000020004" pitchFamily="2" charset="0"/>
          <a:ea typeface="+mn-ea"/>
          <a:cs typeface="Arial"/>
        </a:defRPr>
      </a:lvl2pPr>
      <a:lvl3pPr marL="1030288" indent="-228600" algn="l" defTabSz="4572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Arial"/>
        <a:buChar char="•"/>
        <a:defRPr sz="1800" kern="1200">
          <a:solidFill>
            <a:schemeClr val="accent3">
              <a:lumMod val="75000"/>
            </a:schemeClr>
          </a:solidFill>
          <a:latin typeface="Sitka Text" panose="02000505000000020004" pitchFamily="2" charset="0"/>
          <a:ea typeface="+mn-ea"/>
          <a:cs typeface="Arial"/>
        </a:defRPr>
      </a:lvl3pPr>
      <a:lvl4pPr marL="1487488" indent="-228600" algn="l" defTabSz="4572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Arial"/>
        <a:buChar char="•"/>
        <a:defRPr sz="1600" kern="1200">
          <a:solidFill>
            <a:schemeClr val="accent3">
              <a:lumMod val="75000"/>
            </a:schemeClr>
          </a:solidFill>
          <a:latin typeface="Sitka Text" panose="02000505000000020004" pitchFamily="2" charset="0"/>
          <a:ea typeface="+mn-ea"/>
          <a:cs typeface="Arial"/>
        </a:defRPr>
      </a:lvl4pPr>
      <a:lvl5pPr marL="1946275" indent="-228600" algn="l" defTabSz="4572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Arial"/>
        <a:buChar char="•"/>
        <a:defRPr sz="1600" kern="1200">
          <a:solidFill>
            <a:schemeClr val="accent3">
              <a:lumMod val="75000"/>
            </a:schemeClr>
          </a:solidFill>
          <a:latin typeface="Sitka Text" panose="02000505000000020004" pitchFamily="2" charset="0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Andreas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Program Manager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Olofsson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Microsystems </a:t>
            </a:r>
            <a:r>
              <a:rPr lang="en-US"/>
              <a:t>Technology Office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" r="2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3920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DARPA is building a silicon compiler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48E7439-34B7-4643-8058-D4E500C00086}"/>
              </a:ext>
            </a:extLst>
          </p:cNvPr>
          <p:cNvSpPr>
            <a:spLocks noGrp="1"/>
          </p:cNvSpPr>
          <p:nvPr/>
        </p:nvSpPr>
        <p:spPr>
          <a:xfrm>
            <a:off x="17590" y="4937355"/>
            <a:ext cx="9126409" cy="25694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kern="1200" baseline="0">
                <a:solidFill>
                  <a:srgbClr val="898989"/>
                </a:solidFill>
                <a:latin typeface="Tahoma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+mn-lt"/>
              </a:rPr>
              <a:t>DISTRIBUTION STATEMENT A: Approved for public release.</a:t>
            </a:r>
          </a:p>
        </p:txBody>
      </p:sp>
    </p:spTree>
    <p:extLst>
      <p:ext uri="{BB962C8B-B14F-4D97-AF65-F5344CB8AC3E}">
        <p14:creationId xmlns:p14="http://schemas.microsoft.com/office/powerpoint/2010/main" val="1742597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rcuit board&#10;&#10;Description generated with very high confidence">
            <a:extLst>
              <a:ext uri="{FF2B5EF4-FFF2-40B4-BE49-F238E27FC236}">
                <a16:creationId xmlns:a16="http://schemas.microsoft.com/office/drawing/2014/main" id="{8710CDAC-7E6B-4ADB-B454-6C1022C09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" b="12693"/>
          <a:stretch/>
        </p:blipFill>
        <p:spPr>
          <a:xfrm>
            <a:off x="15" y="7"/>
            <a:ext cx="9143985" cy="5143493"/>
          </a:xfrm>
          <a:prstGeom prst="rect">
            <a:avLst/>
          </a:prstGeom>
          <a:ln>
            <a:noFill/>
          </a:ln>
          <a:effectLst>
            <a:glow rad="101600">
              <a:srgbClr val="FFFFFF">
                <a:alpha val="40000"/>
              </a:srgbClr>
            </a:glo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208C9B5-564F-4D69-93C5-953C405FE194}"/>
              </a:ext>
            </a:extLst>
          </p:cNvPr>
          <p:cNvGrpSpPr/>
          <p:nvPr/>
        </p:nvGrpSpPr>
        <p:grpSpPr>
          <a:xfrm>
            <a:off x="1438741" y="1113301"/>
            <a:ext cx="3380516" cy="507831"/>
            <a:chOff x="587625" y="3435148"/>
            <a:chExt cx="4507354" cy="67710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2776FB7-FB4E-4665-B306-6A2CED6AD72D}"/>
                </a:ext>
              </a:extLst>
            </p:cNvPr>
            <p:cNvSpPr txBox="1"/>
            <p:nvPr/>
          </p:nvSpPr>
          <p:spPr>
            <a:xfrm>
              <a:off x="587625" y="3435148"/>
              <a:ext cx="255454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25000"/>
                      <a:lumOff val="75000"/>
                    </a:schemeClr>
                  </a:solidFill>
                </a:rPr>
                <a:t>21 Billion Transistors</a:t>
              </a:r>
            </a:p>
            <a:p>
              <a:endParaRPr lang="en-US" sz="1350" dirty="0">
                <a:solidFill>
                  <a:schemeClr val="tx1">
                    <a:lumMod val="25000"/>
                    <a:lumOff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688FD49-1BBB-42AE-9A33-C7B3B770AE5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122703" y="3655708"/>
              <a:ext cx="1972276" cy="0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846E1EF-CDFF-419C-B1F0-D19ED9A1E615}"/>
              </a:ext>
            </a:extLst>
          </p:cNvPr>
          <p:cNvGrpSpPr/>
          <p:nvPr/>
        </p:nvGrpSpPr>
        <p:grpSpPr>
          <a:xfrm>
            <a:off x="861927" y="1874151"/>
            <a:ext cx="4005505" cy="300082"/>
            <a:chOff x="280930" y="4485170"/>
            <a:chExt cx="5340673" cy="40010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DB9A8A8-BC60-412B-822A-A6CCA398F37F}"/>
                </a:ext>
              </a:extLst>
            </p:cNvPr>
            <p:cNvSpPr txBox="1"/>
            <p:nvPr/>
          </p:nvSpPr>
          <p:spPr>
            <a:xfrm>
              <a:off x="280930" y="4485170"/>
              <a:ext cx="3405206" cy="40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25000"/>
                      <a:lumOff val="75000"/>
                    </a:schemeClr>
                  </a:solidFill>
                </a:rPr>
                <a:t>12-nanometer manufacturing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BDCC57E-505E-45C0-83C2-993EFE229E2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686136" y="4643478"/>
              <a:ext cx="1935467" cy="0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9C4BAC9-BA0E-46FF-8739-7744F6168CE4}"/>
              </a:ext>
            </a:extLst>
          </p:cNvPr>
          <p:cNvGrpSpPr/>
          <p:nvPr/>
        </p:nvGrpSpPr>
        <p:grpSpPr>
          <a:xfrm>
            <a:off x="126850" y="2800057"/>
            <a:ext cx="4291505" cy="507831"/>
            <a:chOff x="423911" y="3660286"/>
            <a:chExt cx="5722007" cy="67710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CBAAF5C-81F0-474B-A2E1-C6EE56180C3A}"/>
                </a:ext>
              </a:extLst>
            </p:cNvPr>
            <p:cNvSpPr txBox="1"/>
            <p:nvPr/>
          </p:nvSpPr>
          <p:spPr>
            <a:xfrm>
              <a:off x="423911" y="3660286"/>
              <a:ext cx="414352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25000"/>
                      <a:lumOff val="75000"/>
                    </a:schemeClr>
                  </a:solidFill>
                </a:rPr>
                <a:t>Metal interconnects spanning miles in one tiny chip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C0AB9F1-5E86-4A73-8445-595E3DB0A78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567436" y="3975630"/>
              <a:ext cx="1578482" cy="0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" name="TextBox 15"/>
          <p:cNvSpPr txBox="1"/>
          <p:nvPr/>
        </p:nvSpPr>
        <p:spPr>
          <a:xfrm>
            <a:off x="0" y="4758579"/>
            <a:ext cx="20771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85000"/>
                  </a:schemeClr>
                </a:solidFill>
              </a:rPr>
              <a:t>Sources: NVIDIA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46E1EF-CDFF-419C-B1F0-D19ED9A1E615}"/>
              </a:ext>
            </a:extLst>
          </p:cNvPr>
          <p:cNvGrpSpPr/>
          <p:nvPr/>
        </p:nvGrpSpPr>
        <p:grpSpPr>
          <a:xfrm>
            <a:off x="694510" y="2327022"/>
            <a:ext cx="3387722" cy="300082"/>
            <a:chOff x="1321922" y="4557140"/>
            <a:chExt cx="4516962" cy="40010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B9A8A8-BC60-412B-822A-A6CCA398F37F}"/>
                </a:ext>
              </a:extLst>
            </p:cNvPr>
            <p:cNvSpPr txBox="1"/>
            <p:nvPr/>
          </p:nvSpPr>
          <p:spPr>
            <a:xfrm>
              <a:off x="1321922" y="4557140"/>
              <a:ext cx="2578057" cy="40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25000"/>
                      <a:lumOff val="75000"/>
                    </a:schemeClr>
                  </a:solidFill>
                </a:rPr>
                <a:t>NRE cost of $3 billion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BDCC57E-505E-45C0-83C2-993EFE229E2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03416" y="4790789"/>
              <a:ext cx="1935468" cy="0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548E7439-34B7-4643-8058-D4E500C00086}"/>
              </a:ext>
            </a:extLst>
          </p:cNvPr>
          <p:cNvSpPr>
            <a:spLocks noGrp="1"/>
          </p:cNvSpPr>
          <p:nvPr/>
        </p:nvSpPr>
        <p:spPr>
          <a:xfrm>
            <a:off x="17590" y="4937355"/>
            <a:ext cx="9126409" cy="25694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kern="1200" baseline="0">
                <a:solidFill>
                  <a:srgbClr val="898989"/>
                </a:solidFill>
                <a:latin typeface="Tahoma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+mn-lt"/>
              </a:rPr>
              <a:t>DISTRIBUTION STATEMENT A: Approved for public release.</a:t>
            </a:r>
          </a:p>
        </p:txBody>
      </p:sp>
    </p:spTree>
    <p:extLst>
      <p:ext uri="{BB962C8B-B14F-4D97-AF65-F5344CB8AC3E}">
        <p14:creationId xmlns:p14="http://schemas.microsoft.com/office/powerpoint/2010/main" val="1628843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DARPA’s $100M </a:t>
            </a:r>
            <a:r>
              <a:rPr lang="en-US" dirty="0" err="1"/>
              <a:t>SILICOn</a:t>
            </a:r>
            <a:r>
              <a:rPr lang="en-US" dirty="0"/>
              <a:t> compiler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074FF4-586E-466F-AE75-08EC99A06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985" y="1316170"/>
            <a:ext cx="5804830" cy="3870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FC1437-6B20-4DE1-8144-32F219E449AE}"/>
              </a:ext>
            </a:extLst>
          </p:cNvPr>
          <p:cNvSpPr txBox="1"/>
          <p:nvPr/>
        </p:nvSpPr>
        <p:spPr>
          <a:xfrm>
            <a:off x="249727" y="1251189"/>
            <a:ext cx="1530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Design by Intent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62D07B-FB19-453C-859E-93D95174DA94}"/>
              </a:ext>
            </a:extLst>
          </p:cNvPr>
          <p:cNvSpPr txBox="1"/>
          <p:nvPr/>
        </p:nvSpPr>
        <p:spPr>
          <a:xfrm>
            <a:off x="7320280" y="1124065"/>
            <a:ext cx="1776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No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human in the loop </a:t>
            </a:r>
            <a:r>
              <a:rPr lang="en-US" b="1" dirty="0">
                <a:solidFill>
                  <a:schemeClr val="bg1"/>
                </a:solidFill>
              </a:rPr>
              <a:t>electronic circuit 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layout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301C80-0FAA-4BE0-971F-5E2B6AA16E3F}"/>
              </a:ext>
            </a:extLst>
          </p:cNvPr>
          <p:cNvSpPr txBox="1"/>
          <p:nvPr/>
        </p:nvSpPr>
        <p:spPr>
          <a:xfrm>
            <a:off x="88344" y="3876040"/>
            <a:ext cx="1852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Open source hardware design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2F3EFB1-08CC-4A07-A23D-97DC5A84FA4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847850" y="1816100"/>
            <a:ext cx="1175699" cy="1059595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 type="oval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036593-EA8A-425E-8E88-470DD9E8458C}"/>
              </a:ext>
            </a:extLst>
          </p:cNvPr>
          <p:cNvCxnSpPr>
            <a:cxnSpLocks/>
            <a:endCxn id="7" idx="1"/>
          </p:cNvCxnSpPr>
          <p:nvPr/>
        </p:nvCxnSpPr>
        <p:spPr bwMode="auto">
          <a:xfrm flipV="1">
            <a:off x="5166360" y="1724230"/>
            <a:ext cx="2153920" cy="119677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 type="oval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25A102-65B3-4514-A308-CDF0BFFE2B6D}"/>
              </a:ext>
            </a:extLst>
          </p:cNvPr>
          <p:cNvCxnSpPr>
            <a:cxnSpLocks/>
            <a:endCxn id="8" idx="3"/>
          </p:cNvCxnSpPr>
          <p:nvPr/>
        </p:nvCxnSpPr>
        <p:spPr bwMode="auto">
          <a:xfrm flipH="1">
            <a:off x="1941136" y="3580913"/>
            <a:ext cx="1659314" cy="802959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 type="oval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548E7439-34B7-4643-8058-D4E500C00086}"/>
              </a:ext>
            </a:extLst>
          </p:cNvPr>
          <p:cNvSpPr>
            <a:spLocks noGrp="1"/>
          </p:cNvSpPr>
          <p:nvPr/>
        </p:nvSpPr>
        <p:spPr>
          <a:xfrm>
            <a:off x="17590" y="4937355"/>
            <a:ext cx="9126409" cy="25694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kern="1200" baseline="0">
                <a:solidFill>
                  <a:srgbClr val="898989"/>
                </a:solidFill>
                <a:latin typeface="Tahoma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+mn-lt"/>
              </a:rPr>
              <a:t>DISTRIBUTION STATEMENT A: Approved for public release.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590" y="4913568"/>
            <a:ext cx="20771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85000"/>
                  </a:schemeClr>
                </a:solidFill>
              </a:rPr>
              <a:t>Sources: Raspberry Pi</a:t>
            </a:r>
          </a:p>
        </p:txBody>
      </p:sp>
    </p:spTree>
    <p:extLst>
      <p:ext uri="{BB962C8B-B14F-4D97-AF65-F5344CB8AC3E}">
        <p14:creationId xmlns:p14="http://schemas.microsoft.com/office/powerpoint/2010/main" val="1891577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roup 344"/>
          <p:cNvGrpSpPr/>
          <p:nvPr/>
        </p:nvGrpSpPr>
        <p:grpSpPr>
          <a:xfrm>
            <a:off x="1825523" y="3853181"/>
            <a:ext cx="727954" cy="765419"/>
            <a:chOff x="1781250" y="3943264"/>
            <a:chExt cx="793073" cy="822960"/>
          </a:xfrm>
        </p:grpSpPr>
        <p:sp>
          <p:nvSpPr>
            <p:cNvPr id="293" name="Rectangle 292"/>
            <p:cNvSpPr/>
            <p:nvPr/>
          </p:nvSpPr>
          <p:spPr>
            <a:xfrm>
              <a:off x="1870761" y="3985002"/>
              <a:ext cx="277831" cy="2526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514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2206981" y="3980982"/>
              <a:ext cx="277831" cy="2526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514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2206981" y="4250611"/>
              <a:ext cx="367342" cy="4580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6AFC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1781250" y="4253343"/>
              <a:ext cx="367342" cy="4580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6AFC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298" name="Straight Connector 297"/>
            <p:cNvCxnSpPr/>
            <p:nvPr/>
          </p:nvCxnSpPr>
          <p:spPr>
            <a:xfrm>
              <a:off x="2177705" y="3943264"/>
              <a:ext cx="0" cy="822960"/>
            </a:xfrm>
            <a:prstGeom prst="line">
              <a:avLst/>
            </a:prstGeom>
            <a:ln w="19050">
              <a:solidFill>
                <a:schemeClr val="bg2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IDEA: No human in the loop digital AND analog layout!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524C80-86B4-4311-AECB-A7BC1B3B2A20}"/>
              </a:ext>
            </a:extLst>
          </p:cNvPr>
          <p:cNvCxnSpPr>
            <a:cxnSpLocks/>
          </p:cNvCxnSpPr>
          <p:nvPr/>
        </p:nvCxnSpPr>
        <p:spPr bwMode="auto">
          <a:xfrm>
            <a:off x="4502244" y="1242579"/>
            <a:ext cx="0" cy="3657600"/>
          </a:xfrm>
          <a:prstGeom prst="line">
            <a:avLst/>
          </a:prstGeom>
          <a:noFill/>
          <a:ln w="57150" cap="rnd" cmpd="tri">
            <a:solidFill>
              <a:schemeClr val="bg1">
                <a:lumMod val="9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ACDAC5B-B3A4-417A-BAEB-36E2027B1FE7}"/>
              </a:ext>
            </a:extLst>
          </p:cNvPr>
          <p:cNvSpPr txBox="1"/>
          <p:nvPr/>
        </p:nvSpPr>
        <p:spPr>
          <a:xfrm>
            <a:off x="2117848" y="999899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Today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B786D1-6574-4368-B241-41792A099053}"/>
              </a:ext>
            </a:extLst>
          </p:cNvPr>
          <p:cNvSpPr txBox="1"/>
          <p:nvPr/>
        </p:nvSpPr>
        <p:spPr>
          <a:xfrm>
            <a:off x="5985432" y="986815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Future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63492D-C6A1-4D0B-9FBE-64F618417A5B}"/>
              </a:ext>
            </a:extLst>
          </p:cNvPr>
          <p:cNvSpPr txBox="1"/>
          <p:nvPr/>
        </p:nvSpPr>
        <p:spPr>
          <a:xfrm>
            <a:off x="269240" y="1292566"/>
            <a:ext cx="4233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Designer provides manual constraints to layout person (or tool)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3FA3A-B70A-4CD4-8A99-4D670BE8908C}"/>
              </a:ext>
            </a:extLst>
          </p:cNvPr>
          <p:cNvSpPr txBox="1"/>
          <p:nvPr/>
        </p:nvSpPr>
        <p:spPr>
          <a:xfrm>
            <a:off x="4731862" y="1283284"/>
            <a:ext cx="3959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Automatically assign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constraints based on trained circuit &amp; layout models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80" name="Picture 2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47" y="1806504"/>
            <a:ext cx="2952992" cy="1742947"/>
          </a:xfrm>
          <a:prstGeom prst="rect">
            <a:avLst/>
          </a:prstGeom>
        </p:spPr>
      </p:pic>
      <p:pic>
        <p:nvPicPr>
          <p:cNvPr id="281" name="Picture 2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3046054" y="2255498"/>
            <a:ext cx="858495" cy="858495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 rot="20629520">
            <a:off x="3051792" y="2378190"/>
            <a:ext cx="7711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Isolate with guard ring and well!</a:t>
            </a:r>
          </a:p>
        </p:txBody>
      </p:sp>
      <p:grpSp>
        <p:nvGrpSpPr>
          <p:cNvPr id="346" name="Group 345"/>
          <p:cNvGrpSpPr/>
          <p:nvPr/>
        </p:nvGrpSpPr>
        <p:grpSpPr>
          <a:xfrm>
            <a:off x="2990675" y="3845261"/>
            <a:ext cx="912137" cy="831407"/>
            <a:chOff x="3102826" y="3962314"/>
            <a:chExt cx="995566" cy="907452"/>
          </a:xfrm>
        </p:grpSpPr>
        <p:sp>
          <p:nvSpPr>
            <p:cNvPr id="317" name="Rectangle 316"/>
            <p:cNvSpPr/>
            <p:nvPr/>
          </p:nvSpPr>
          <p:spPr>
            <a:xfrm>
              <a:off x="3146092" y="3989022"/>
              <a:ext cx="257745" cy="2343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514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3430881" y="3989022"/>
              <a:ext cx="361336" cy="33121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514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3813603" y="3989022"/>
              <a:ext cx="257745" cy="2343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514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3147300" y="4373187"/>
              <a:ext cx="467757" cy="4965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6AFC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3631778" y="4373187"/>
              <a:ext cx="436531" cy="3227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3102826" y="3962314"/>
              <a:ext cx="995566" cy="371128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0" name="Group 339"/>
          <p:cNvGrpSpPr/>
          <p:nvPr/>
        </p:nvGrpSpPr>
        <p:grpSpPr>
          <a:xfrm>
            <a:off x="640430" y="3883094"/>
            <a:ext cx="700475" cy="702572"/>
            <a:chOff x="465914" y="4138041"/>
            <a:chExt cx="700475" cy="702572"/>
          </a:xfrm>
        </p:grpSpPr>
        <p:sp>
          <p:nvSpPr>
            <p:cNvPr id="323" name="Rectangle 322"/>
            <p:cNvSpPr/>
            <p:nvPr/>
          </p:nvSpPr>
          <p:spPr>
            <a:xfrm>
              <a:off x="465914" y="4138041"/>
              <a:ext cx="163091" cy="1648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514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644792" y="4138041"/>
              <a:ext cx="163091" cy="1648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6AFC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1003298" y="4138041"/>
              <a:ext cx="163091" cy="1648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514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824457" y="4315780"/>
              <a:ext cx="163091" cy="1648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514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644792" y="4315780"/>
              <a:ext cx="163091" cy="1648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514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465914" y="4494688"/>
              <a:ext cx="163091" cy="1648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514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1003298" y="4494688"/>
              <a:ext cx="163091" cy="1648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514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824457" y="4675805"/>
              <a:ext cx="163091" cy="1648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514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644792" y="4675805"/>
              <a:ext cx="163091" cy="1648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514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824457" y="4138041"/>
              <a:ext cx="163091" cy="1648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6AFC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1003298" y="4315780"/>
              <a:ext cx="163091" cy="1648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6AFC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465914" y="4315780"/>
              <a:ext cx="163091" cy="1648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6AFC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644792" y="4494688"/>
              <a:ext cx="163091" cy="1648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6AFC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824457" y="4494688"/>
              <a:ext cx="163091" cy="1648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6AFC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1003298" y="4675805"/>
              <a:ext cx="163091" cy="1648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6AFC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465914" y="4675805"/>
              <a:ext cx="163091" cy="1648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6AFC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339" name="Oval 338"/>
            <p:cNvSpPr/>
            <p:nvPr/>
          </p:nvSpPr>
          <p:spPr>
            <a:xfrm>
              <a:off x="789253" y="447065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1" name="TextBox 340"/>
          <p:cNvSpPr txBox="1"/>
          <p:nvPr/>
        </p:nvSpPr>
        <p:spPr>
          <a:xfrm>
            <a:off x="567206" y="4655362"/>
            <a:ext cx="1110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Centroid</a:t>
            </a:r>
          </a:p>
        </p:txBody>
      </p:sp>
      <p:sp>
        <p:nvSpPr>
          <p:cNvPr id="342" name="TextBox 341"/>
          <p:cNvSpPr txBox="1"/>
          <p:nvPr/>
        </p:nvSpPr>
        <p:spPr>
          <a:xfrm>
            <a:off x="1734828" y="4655362"/>
            <a:ext cx="1110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Mirroring</a:t>
            </a:r>
          </a:p>
        </p:txBody>
      </p:sp>
      <p:sp>
        <p:nvSpPr>
          <p:cNvPr id="343" name="TextBox 342"/>
          <p:cNvSpPr txBox="1"/>
          <p:nvPr/>
        </p:nvSpPr>
        <p:spPr>
          <a:xfrm>
            <a:off x="3031422" y="4655362"/>
            <a:ext cx="1131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Isolation</a:t>
            </a:r>
          </a:p>
        </p:txBody>
      </p:sp>
      <p:sp>
        <p:nvSpPr>
          <p:cNvPr id="344" name="TextBox 343"/>
          <p:cNvSpPr txBox="1"/>
          <p:nvPr/>
        </p:nvSpPr>
        <p:spPr>
          <a:xfrm>
            <a:off x="862285" y="3509418"/>
            <a:ext cx="2855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Common Vocabulary of Strategies</a:t>
            </a:r>
          </a:p>
        </p:txBody>
      </p:sp>
      <p:pic>
        <p:nvPicPr>
          <p:cNvPr id="503" name="Picture 5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184" y="1787468"/>
            <a:ext cx="1124791" cy="846415"/>
          </a:xfrm>
          <a:prstGeom prst="rect">
            <a:avLst/>
          </a:prstGeom>
        </p:spPr>
      </p:pic>
      <p:sp>
        <p:nvSpPr>
          <p:cNvPr id="504" name="Rectangle 503"/>
          <p:cNvSpPr/>
          <p:nvPr/>
        </p:nvSpPr>
        <p:spPr>
          <a:xfrm>
            <a:off x="4914770" y="3127582"/>
            <a:ext cx="1490875" cy="248205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Assign Strategies</a:t>
            </a:r>
          </a:p>
        </p:txBody>
      </p:sp>
      <p:sp>
        <p:nvSpPr>
          <p:cNvPr id="505" name="Rectangle 504"/>
          <p:cNvSpPr/>
          <p:nvPr/>
        </p:nvSpPr>
        <p:spPr>
          <a:xfrm>
            <a:off x="4914770" y="2783711"/>
            <a:ext cx="1490875" cy="224009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Circuit Classifier</a:t>
            </a:r>
          </a:p>
        </p:txBody>
      </p:sp>
      <p:sp>
        <p:nvSpPr>
          <p:cNvPr id="506" name="Rectangle 505"/>
          <p:cNvSpPr/>
          <p:nvPr/>
        </p:nvSpPr>
        <p:spPr>
          <a:xfrm>
            <a:off x="4914770" y="3480513"/>
            <a:ext cx="1490875" cy="219098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Auto-Placement</a:t>
            </a:r>
          </a:p>
        </p:txBody>
      </p:sp>
      <p:sp>
        <p:nvSpPr>
          <p:cNvPr id="507" name="Rectangle 506"/>
          <p:cNvSpPr/>
          <p:nvPr/>
        </p:nvSpPr>
        <p:spPr>
          <a:xfrm>
            <a:off x="4914770" y="3804336"/>
            <a:ext cx="1499749" cy="230963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Auto-Routing</a:t>
            </a:r>
          </a:p>
        </p:txBody>
      </p:sp>
      <p:cxnSp>
        <p:nvCxnSpPr>
          <p:cNvPr id="508" name="Straight Arrow Connector 507"/>
          <p:cNvCxnSpPr>
            <a:stCxn id="505" idx="2"/>
            <a:endCxn id="504" idx="0"/>
          </p:cNvCxnSpPr>
          <p:nvPr/>
        </p:nvCxnSpPr>
        <p:spPr bwMode="auto">
          <a:xfrm>
            <a:off x="5660208" y="3007720"/>
            <a:ext cx="0" cy="119862"/>
          </a:xfrm>
          <a:prstGeom prst="straightConnector1">
            <a:avLst/>
          </a:prstGeom>
          <a:noFill/>
          <a:ln w="22225">
            <a:solidFill>
              <a:schemeClr val="tx1">
                <a:lumMod val="10000"/>
                <a:lumOff val="90000"/>
              </a:schemeClr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12" name="Picture 5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27" y="4134039"/>
            <a:ext cx="1375460" cy="766819"/>
          </a:xfrm>
          <a:prstGeom prst="rect">
            <a:avLst/>
          </a:prstGeom>
        </p:spPr>
      </p:pic>
      <p:cxnSp>
        <p:nvCxnSpPr>
          <p:cNvPr id="526" name="Straight Arrow Connector 525"/>
          <p:cNvCxnSpPr/>
          <p:nvPr/>
        </p:nvCxnSpPr>
        <p:spPr bwMode="auto">
          <a:xfrm>
            <a:off x="5660207" y="3375787"/>
            <a:ext cx="0" cy="119862"/>
          </a:xfrm>
          <a:prstGeom prst="straightConnector1">
            <a:avLst/>
          </a:prstGeom>
          <a:noFill/>
          <a:ln w="22225">
            <a:solidFill>
              <a:schemeClr val="tx1">
                <a:lumMod val="10000"/>
                <a:lumOff val="90000"/>
              </a:schemeClr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7" name="Straight Arrow Connector 526"/>
          <p:cNvCxnSpPr/>
          <p:nvPr/>
        </p:nvCxnSpPr>
        <p:spPr bwMode="auto">
          <a:xfrm>
            <a:off x="5660208" y="3705586"/>
            <a:ext cx="0" cy="119862"/>
          </a:xfrm>
          <a:prstGeom prst="straightConnector1">
            <a:avLst/>
          </a:prstGeom>
          <a:noFill/>
          <a:ln w="22225">
            <a:solidFill>
              <a:schemeClr val="tx1">
                <a:lumMod val="10000"/>
                <a:lumOff val="90000"/>
              </a:schemeClr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8" name="Straight Arrow Connector 527"/>
          <p:cNvCxnSpPr/>
          <p:nvPr/>
        </p:nvCxnSpPr>
        <p:spPr bwMode="auto">
          <a:xfrm>
            <a:off x="5660207" y="4055418"/>
            <a:ext cx="0" cy="119862"/>
          </a:xfrm>
          <a:prstGeom prst="straightConnector1">
            <a:avLst/>
          </a:prstGeom>
          <a:noFill/>
          <a:ln w="22225">
            <a:solidFill>
              <a:schemeClr val="tx1">
                <a:lumMod val="10000"/>
                <a:lumOff val="90000"/>
              </a:schemeClr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9" name="Straight Arrow Connector 528"/>
          <p:cNvCxnSpPr/>
          <p:nvPr/>
        </p:nvCxnSpPr>
        <p:spPr bwMode="auto">
          <a:xfrm>
            <a:off x="5660208" y="2590313"/>
            <a:ext cx="0" cy="177435"/>
          </a:xfrm>
          <a:prstGeom prst="straightConnector1">
            <a:avLst/>
          </a:prstGeom>
          <a:noFill/>
          <a:ln w="22225">
            <a:solidFill>
              <a:schemeClr val="tx1">
                <a:lumMod val="10000"/>
                <a:lumOff val="90000"/>
              </a:schemeClr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1" name="TextBox 530"/>
          <p:cNvSpPr txBox="1"/>
          <p:nvPr/>
        </p:nvSpPr>
        <p:spPr>
          <a:xfrm>
            <a:off x="6606534" y="3180668"/>
            <a:ext cx="24975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Novelty: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Auto create layout constraints by classifying circuit patterns and applying strategies from knowledge database.</a:t>
            </a:r>
          </a:p>
        </p:txBody>
      </p:sp>
      <p:sp>
        <p:nvSpPr>
          <p:cNvPr id="532" name="Rectangle 531"/>
          <p:cNvSpPr/>
          <p:nvPr/>
        </p:nvSpPr>
        <p:spPr>
          <a:xfrm>
            <a:off x="6814629" y="2765084"/>
            <a:ext cx="720848" cy="258676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Model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33" name="Rectangle 532"/>
          <p:cNvSpPr/>
          <p:nvPr/>
        </p:nvSpPr>
        <p:spPr>
          <a:xfrm>
            <a:off x="7772794" y="2765083"/>
            <a:ext cx="764978" cy="260167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534" name="Straight Arrow Connector 533"/>
          <p:cNvCxnSpPr/>
          <p:nvPr/>
        </p:nvCxnSpPr>
        <p:spPr bwMode="auto">
          <a:xfrm>
            <a:off x="8155283" y="2467042"/>
            <a:ext cx="0" cy="264924"/>
          </a:xfrm>
          <a:prstGeom prst="straightConnector1">
            <a:avLst/>
          </a:prstGeom>
          <a:noFill/>
          <a:ln w="22225">
            <a:solidFill>
              <a:schemeClr val="tx1">
                <a:lumMod val="10000"/>
                <a:lumOff val="90000"/>
              </a:schemeClr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5" name="Straight Arrow Connector 534"/>
          <p:cNvCxnSpPr>
            <a:stCxn id="532" idx="1"/>
          </p:cNvCxnSpPr>
          <p:nvPr/>
        </p:nvCxnSpPr>
        <p:spPr bwMode="auto">
          <a:xfrm flipH="1">
            <a:off x="6481307" y="2894422"/>
            <a:ext cx="333322" cy="0"/>
          </a:xfrm>
          <a:prstGeom prst="straightConnector1">
            <a:avLst/>
          </a:prstGeom>
          <a:noFill/>
          <a:ln w="22225">
            <a:solidFill>
              <a:schemeClr val="tx1">
                <a:lumMod val="10000"/>
                <a:lumOff val="90000"/>
              </a:schemeClr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6" name="Straight Arrow Connector 535"/>
          <p:cNvCxnSpPr>
            <a:stCxn id="533" idx="1"/>
            <a:endCxn id="532" idx="3"/>
          </p:cNvCxnSpPr>
          <p:nvPr/>
        </p:nvCxnSpPr>
        <p:spPr bwMode="auto">
          <a:xfrm flipH="1" flipV="1">
            <a:off x="7535477" y="2894422"/>
            <a:ext cx="237317" cy="745"/>
          </a:xfrm>
          <a:prstGeom prst="straightConnector1">
            <a:avLst/>
          </a:prstGeom>
          <a:noFill/>
          <a:ln w="22225">
            <a:solidFill>
              <a:schemeClr val="tx1">
                <a:lumMod val="10000"/>
                <a:lumOff val="90000"/>
              </a:schemeClr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43" name="Picture 5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r="18006"/>
          <a:stretch/>
        </p:blipFill>
        <p:spPr>
          <a:xfrm>
            <a:off x="7911431" y="1842265"/>
            <a:ext cx="487703" cy="624777"/>
          </a:xfrm>
          <a:prstGeom prst="rect">
            <a:avLst/>
          </a:prstGeom>
        </p:spPr>
      </p:pic>
      <p:sp>
        <p:nvSpPr>
          <p:cNvPr id="545" name="Footer Placeholder 1">
            <a:extLst>
              <a:ext uri="{FF2B5EF4-FFF2-40B4-BE49-F238E27FC236}">
                <a16:creationId xmlns:a16="http://schemas.microsoft.com/office/drawing/2014/main" id="{548E7439-34B7-4643-8058-D4E500C00086}"/>
              </a:ext>
            </a:extLst>
          </p:cNvPr>
          <p:cNvSpPr>
            <a:spLocks noGrp="1"/>
          </p:cNvSpPr>
          <p:nvPr/>
        </p:nvSpPr>
        <p:spPr>
          <a:xfrm>
            <a:off x="17590" y="4937355"/>
            <a:ext cx="9126409" cy="25694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kern="1200" baseline="0">
                <a:solidFill>
                  <a:srgbClr val="898989"/>
                </a:solidFill>
                <a:latin typeface="Tahoma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+mn-lt"/>
              </a:rPr>
              <a:t>DISTRIBUTION STATEMENT A: Approved for public release.</a:t>
            </a:r>
          </a:p>
        </p:txBody>
      </p:sp>
    </p:spTree>
    <p:extLst>
      <p:ext uri="{BB962C8B-B14F-4D97-AF65-F5344CB8AC3E}">
        <p14:creationId xmlns:p14="http://schemas.microsoft.com/office/powerpoint/2010/main" val="1739940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ERI Design End state – the WORLD’S first general purpose silicon compiler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D709D-9355-43A8-8452-28E9E5AAE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45" y="3496500"/>
            <a:ext cx="2364154" cy="1123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639979-3FD7-474F-A302-5227241AD3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2" t="48133" r="80446" b="38611"/>
          <a:stretch/>
        </p:blipFill>
        <p:spPr>
          <a:xfrm>
            <a:off x="259186" y="1679853"/>
            <a:ext cx="2809409" cy="777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DEAC62-185F-4434-A217-3446C59D927C}"/>
              </a:ext>
            </a:extLst>
          </p:cNvPr>
          <p:cNvSpPr txBox="1"/>
          <p:nvPr/>
        </p:nvSpPr>
        <p:spPr>
          <a:xfrm>
            <a:off x="259186" y="1247310"/>
            <a:ext cx="2477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Programmer’s 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C1A69A-31FD-4B7D-A0B6-A2F0325415E4}"/>
              </a:ext>
            </a:extLst>
          </p:cNvPr>
          <p:cNvSpPr txBox="1"/>
          <p:nvPr/>
        </p:nvSpPr>
        <p:spPr>
          <a:xfrm>
            <a:off x="283645" y="3052959"/>
            <a:ext cx="2477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Manager’s 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2F437-7572-47B0-A357-DAA4C1D0714D}"/>
              </a:ext>
            </a:extLst>
          </p:cNvPr>
          <p:cNvSpPr txBox="1"/>
          <p:nvPr/>
        </p:nvSpPr>
        <p:spPr>
          <a:xfrm>
            <a:off x="3896901" y="1247310"/>
            <a:ext cx="467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Disruptive Impact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BDF92C-9FDD-4E40-B46C-7070613122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9" r="5390"/>
          <a:stretch/>
        </p:blipFill>
        <p:spPr>
          <a:xfrm>
            <a:off x="6235970" y="1792831"/>
            <a:ext cx="2422357" cy="1329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28D26-F3E4-47C3-A9D2-8760EC3857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r="8947"/>
          <a:stretch/>
        </p:blipFill>
        <p:spPr>
          <a:xfrm>
            <a:off x="3667707" y="2172993"/>
            <a:ext cx="2137703" cy="1899604"/>
          </a:xfrm>
          <a:prstGeom prst="rect">
            <a:avLst/>
          </a:prstGeom>
        </p:spPr>
      </p:pic>
      <p:pic>
        <p:nvPicPr>
          <p:cNvPr id="12" name="Picture 11" descr="A picture containing table, indoor, sitting&#10;&#10;Description generated with very high confidence">
            <a:extLst>
              <a:ext uri="{FF2B5EF4-FFF2-40B4-BE49-F238E27FC236}">
                <a16:creationId xmlns:a16="http://schemas.microsoft.com/office/drawing/2014/main" id="{10C28577-55BF-4998-816A-2DA54B68B1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t="3716" r="10776" b="8154"/>
          <a:stretch/>
        </p:blipFill>
        <p:spPr>
          <a:xfrm>
            <a:off x="6865538" y="3279963"/>
            <a:ext cx="1709501" cy="14395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A5C2FC-5C0F-49C9-AE08-281AA8DA21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420" y="3626441"/>
            <a:ext cx="972156" cy="1221677"/>
          </a:xfrm>
          <a:prstGeom prst="rect">
            <a:avLst/>
          </a:prstGeom>
        </p:spPr>
      </p:pic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548E7439-34B7-4643-8058-D4E500C00086}"/>
              </a:ext>
            </a:extLst>
          </p:cNvPr>
          <p:cNvSpPr>
            <a:spLocks noGrp="1"/>
          </p:cNvSpPr>
          <p:nvPr/>
        </p:nvSpPr>
        <p:spPr>
          <a:xfrm>
            <a:off x="17590" y="4937355"/>
            <a:ext cx="9126409" cy="25694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kern="1200" baseline="0">
                <a:solidFill>
                  <a:srgbClr val="898989"/>
                </a:solidFill>
                <a:latin typeface="Tahoma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+mn-lt"/>
              </a:rPr>
              <a:t>DISTRIBUTION STATEMENT A: Approved for public release.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4948269"/>
            <a:ext cx="23344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85000"/>
                  </a:schemeClr>
                </a:solidFill>
              </a:rPr>
              <a:t>Sources: Amazon, Duke Research Blog, US Army, Intel</a:t>
            </a:r>
          </a:p>
        </p:txBody>
      </p:sp>
    </p:spTree>
    <p:extLst>
      <p:ext uri="{BB962C8B-B14F-4D97-AF65-F5344CB8AC3E}">
        <p14:creationId xmlns:p14="http://schemas.microsoft.com/office/powerpoint/2010/main" val="3270629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60">
      <a:dk1>
        <a:srgbClr val="262626"/>
      </a:dk1>
      <a:lt1>
        <a:srgbClr val="FAFCFF"/>
      </a:lt1>
      <a:dk2>
        <a:srgbClr val="D6BA73"/>
      </a:dk2>
      <a:lt2>
        <a:srgbClr val="939598"/>
      </a:lt2>
      <a:accent1>
        <a:srgbClr val="293554"/>
      </a:accent1>
      <a:accent2>
        <a:srgbClr val="759FBC"/>
      </a:accent2>
      <a:accent3>
        <a:srgbClr val="747678"/>
      </a:accent3>
      <a:accent4>
        <a:srgbClr val="90BE6D"/>
      </a:accent4>
      <a:accent5>
        <a:srgbClr val="16BAC5"/>
      </a:accent5>
      <a:accent6>
        <a:srgbClr val="C14953"/>
      </a:accent6>
      <a:hlink>
        <a:srgbClr val="1446A0"/>
      </a:hlink>
      <a:folHlink>
        <a:srgbClr val="382A61"/>
      </a:folHlink>
    </a:clrScheme>
    <a:fontScheme name="D60">
      <a:majorFont>
        <a:latin typeface="Tw Cen MT Condensed Extra Bold"/>
        <a:ea typeface=""/>
        <a:cs typeface=""/>
      </a:majorFont>
      <a:minorFont>
        <a:latin typeface="Sitka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3896</TotalTime>
  <Words>234</Words>
  <Application>Microsoft Office PowerPoint</Application>
  <PresentationFormat>On-screen Show (16:9)</PresentationFormat>
  <Paragraphs>96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Tw Cen MT Condensed</vt:lpstr>
      <vt:lpstr>Arial</vt:lpstr>
      <vt:lpstr>Sitka Heading</vt:lpstr>
      <vt:lpstr>Sitka Text</vt:lpstr>
      <vt:lpstr>Tahoma</vt:lpstr>
      <vt:lpstr>Open Sans</vt:lpstr>
      <vt:lpstr>Calibri</vt:lpstr>
      <vt:lpstr>Tw Cen MT Condensed Extra Bold</vt:lpstr>
      <vt:lpstr>Sitka Banner</vt:lpstr>
      <vt:lpstr>Office Theme</vt:lpstr>
      <vt:lpstr>Andreas</vt:lpstr>
      <vt:lpstr>DARPA is building a silicon compiler</vt:lpstr>
      <vt:lpstr>PowerPoint Presentation</vt:lpstr>
      <vt:lpstr>DARPA’s $100M SILICOn compiler PROGRAM</vt:lpstr>
      <vt:lpstr>IDEA: No human in the loop digital AND analog layout!</vt:lpstr>
      <vt:lpstr>ERI Design End state – the WORLD’S first general purpose silicon compiler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Morgan Melto</dc:creator>
  <cp:lastModifiedBy>Lynn Conway</cp:lastModifiedBy>
  <cp:revision>119</cp:revision>
  <dcterms:created xsi:type="dcterms:W3CDTF">2015-06-22T18:59:27Z</dcterms:created>
  <dcterms:modified xsi:type="dcterms:W3CDTF">2018-08-31T18:13:46Z</dcterms:modified>
</cp:coreProperties>
</file>