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2" r:id="rId2"/>
  </p:sldMasterIdLst>
  <p:notesMasterIdLst>
    <p:notesMasterId r:id="rId22"/>
  </p:notesMasterIdLst>
  <p:sldIdLst>
    <p:sldId id="257" r:id="rId3"/>
    <p:sldId id="292" r:id="rId4"/>
    <p:sldId id="301" r:id="rId5"/>
    <p:sldId id="319" r:id="rId6"/>
    <p:sldId id="272" r:id="rId7"/>
    <p:sldId id="320" r:id="rId8"/>
    <p:sldId id="321" r:id="rId9"/>
    <p:sldId id="341" r:id="rId10"/>
    <p:sldId id="323" r:id="rId11"/>
    <p:sldId id="324" r:id="rId12"/>
    <p:sldId id="325" r:id="rId13"/>
    <p:sldId id="326" r:id="rId14"/>
    <p:sldId id="327" r:id="rId15"/>
    <p:sldId id="328" r:id="rId16"/>
    <p:sldId id="329" r:id="rId17"/>
    <p:sldId id="330" r:id="rId18"/>
    <p:sldId id="333" r:id="rId19"/>
    <p:sldId id="342" r:id="rId20"/>
    <p:sldId id="318" r:id="rId21"/>
  </p:sldIdLst>
  <p:sldSz cx="9144000" cy="5143500" type="screen16x9"/>
  <p:notesSz cx="7010400" cy="9296400"/>
  <p:embeddedFontLst>
    <p:embeddedFont>
      <p:font typeface="Calibri" panose="020F0502020204030204" pitchFamily="34" charset="0"/>
      <p:regular r:id="rId23"/>
      <p:bold r:id="rId24"/>
      <p:italic r:id="rId25"/>
      <p:boldItalic r:id="rId26"/>
    </p:embeddedFont>
    <p:embeddedFont>
      <p:font typeface="Sitka Banner" panose="02000505000000020004" pitchFamily="2" charset="0"/>
      <p:regular r:id="rId27"/>
      <p:bold r:id="rId28"/>
      <p:italic r:id="rId29"/>
      <p:boldItalic r:id="rId30"/>
    </p:embeddedFont>
    <p:embeddedFont>
      <p:font typeface="Sitka Heading" panose="02000505000000020004" pitchFamily="2" charset="0"/>
      <p:regular r:id="rId31"/>
      <p:bold r:id="rId32"/>
      <p:italic r:id="rId33"/>
      <p:boldItalic r:id="rId34"/>
    </p:embeddedFont>
    <p:embeddedFont>
      <p:font typeface="Sitka Text" panose="02000505000000020004" pitchFamily="2" charset="0"/>
      <p:regular r:id="rId35"/>
      <p:bold r:id="rId36"/>
      <p:italic r:id="rId37"/>
      <p:boldItalic r:id="rId38"/>
    </p:embeddedFont>
    <p:embeddedFont>
      <p:font typeface="Tahoma" panose="020B0604030504040204" pitchFamily="34" charset="0"/>
      <p:regular r:id="rId39"/>
      <p:bold r:id="rId40"/>
    </p:embeddedFont>
    <p:embeddedFont>
      <p:font typeface="Tw Cen MT Condensed" panose="020B0606020104020203" pitchFamily="34" charset="0"/>
      <p:regular r:id="rId41"/>
      <p:bold r:id="rId42"/>
    </p:embeddedFont>
    <p:embeddedFont>
      <p:font typeface="Tw Cen MT Condensed Extra Bold" panose="020B0803020202020204" pitchFamily="34" charset="0"/>
      <p:regular r:id="rId43"/>
    </p:embeddedFont>
    <p:embeddedFont>
      <p:font typeface="Wingdings 3" panose="05040102010807070707" pitchFamily="18" charset="2"/>
      <p:regular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50">
          <p15:clr>
            <a:srgbClr val="A4A3A4"/>
          </p15:clr>
        </p15:guide>
        <p15:guide id="2" pos="301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2C7"/>
    <a:srgbClr val="293554"/>
    <a:srgbClr val="D6BA73"/>
    <a:srgbClr val="16BAC5"/>
    <a:srgbClr val="4281A4"/>
    <a:srgbClr val="3581B8"/>
    <a:srgbClr val="C14953"/>
    <a:srgbClr val="E5DCC5"/>
    <a:srgbClr val="FCFFFB"/>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43"/>
  </p:normalViewPr>
  <p:slideViewPr>
    <p:cSldViewPr snapToGrid="0" snapToObjects="1" showGuides="1">
      <p:cViewPr varScale="1">
        <p:scale>
          <a:sx n="101" d="100"/>
          <a:sy n="101" d="100"/>
        </p:scale>
        <p:origin x="878" y="46"/>
      </p:cViewPr>
      <p:guideLst>
        <p:guide orient="horz" pos="2650"/>
        <p:guide pos="3015"/>
      </p:guideLst>
    </p:cSldViewPr>
  </p:slideViewPr>
  <p:notesTextViewPr>
    <p:cViewPr>
      <p:scale>
        <a:sx n="100" d="100"/>
        <a:sy n="100" d="100"/>
      </p:scale>
      <p:origin x="0" y="0"/>
    </p:cViewPr>
  </p:notesTextViewPr>
  <p:sorterViewPr>
    <p:cViewPr>
      <p:scale>
        <a:sx n="119" d="100"/>
        <a:sy n="119" d="100"/>
      </p:scale>
      <p:origin x="0" y="0"/>
    </p:cViewPr>
  </p:sorterViewPr>
  <p:notesViewPr>
    <p:cSldViewPr snapToGrid="0" snapToObjects="1">
      <p:cViewPr varScale="1">
        <p:scale>
          <a:sx n="86" d="100"/>
          <a:sy n="86"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albus\Desktop\Copy%20of%20intel_dat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iler1\MTO\MTO_Briefings\External_Briefings\2018\20180115_Cadence%20Keynote\Moores%20Law%20-%20Intel%20and%20IBS%20Cost%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227488814265953E-2"/>
          <c:y val="7.2395372044261233E-2"/>
          <c:w val="0.84120096418211743"/>
          <c:h val="0.84363450628754155"/>
        </c:manualLayout>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6"/>
            <c:spPr>
              <a:solidFill>
                <a:schemeClr val="tx2">
                  <a:lumMod val="60000"/>
                  <a:lumOff val="40000"/>
                </a:schemeClr>
              </a:solidFill>
              <a:ln w="9525" cap="rnd">
                <a:noFill/>
                <a:round/>
              </a:ln>
              <a:effectLst>
                <a:outerShdw blurRad="40000" dist="23000" dir="5400000" rotWithShape="0">
                  <a:srgbClr val="000000">
                    <a:alpha val="35000"/>
                  </a:srgbClr>
                </a:outerShdw>
              </a:effectLst>
              <a:scene3d>
                <a:camera prst="orthographicFront"/>
                <a:lightRig rig="threePt" dir="t"/>
              </a:scene3d>
            </c:spPr>
          </c:marker>
          <c:dPt>
            <c:idx val="7"/>
            <c:marker>
              <c:spPr>
                <a:solidFill>
                  <a:srgbClr val="953735"/>
                </a:solidFill>
                <a:ln w="9525" cap="rnd">
                  <a:noFill/>
                  <a:round/>
                </a:ln>
                <a:effectLst>
                  <a:outerShdw blurRad="40000" dist="23000" dir="5400000" rotWithShape="0">
                    <a:srgbClr val="000000">
                      <a:alpha val="35000"/>
                    </a:srgbClr>
                  </a:outerShdw>
                </a:effectLst>
                <a:scene3d>
                  <a:camera prst="orthographicFront"/>
                  <a:lightRig rig="threePt" dir="t"/>
                </a:scene3d>
              </c:spPr>
            </c:marker>
            <c:bubble3D val="0"/>
            <c:extLst>
              <c:ext xmlns:c16="http://schemas.microsoft.com/office/drawing/2014/chart" uri="{C3380CC4-5D6E-409C-BE32-E72D297353CC}">
                <c16:uniqueId val="{00000000-6D2A-4068-9111-2B94BE35017A}"/>
              </c:ext>
            </c:extLst>
          </c:dPt>
          <c:dPt>
            <c:idx val="8"/>
            <c:marker>
              <c:spPr>
                <a:solidFill>
                  <a:srgbClr val="953735"/>
                </a:solidFill>
                <a:ln w="9525" cap="rnd">
                  <a:noFill/>
                  <a:round/>
                </a:ln>
                <a:effectLst>
                  <a:outerShdw blurRad="40000" dist="23000" dir="5400000" rotWithShape="0">
                    <a:srgbClr val="000000">
                      <a:alpha val="35000"/>
                    </a:srgbClr>
                  </a:outerShdw>
                </a:effectLst>
                <a:scene3d>
                  <a:camera prst="orthographicFront"/>
                  <a:lightRig rig="threePt" dir="t"/>
                </a:scene3d>
              </c:spPr>
            </c:marker>
            <c:bubble3D val="0"/>
            <c:extLst>
              <c:ext xmlns:c16="http://schemas.microsoft.com/office/drawing/2014/chart" uri="{C3380CC4-5D6E-409C-BE32-E72D297353CC}">
                <c16:uniqueId val="{00000001-6D2A-4068-9111-2B94BE35017A}"/>
              </c:ext>
            </c:extLst>
          </c:dPt>
          <c:dPt>
            <c:idx val="9"/>
            <c:marker>
              <c:spPr>
                <a:solidFill>
                  <a:srgbClr val="953735"/>
                </a:solidFill>
                <a:ln w="9525" cap="rnd">
                  <a:noFill/>
                  <a:round/>
                </a:ln>
                <a:effectLst>
                  <a:outerShdw blurRad="40000" dist="23000" dir="5400000" rotWithShape="0">
                    <a:srgbClr val="000000">
                      <a:alpha val="35000"/>
                    </a:srgbClr>
                  </a:outerShdw>
                </a:effectLst>
                <a:scene3d>
                  <a:camera prst="orthographicFront"/>
                  <a:lightRig rig="threePt" dir="t"/>
                </a:scene3d>
              </c:spPr>
            </c:marker>
            <c:bubble3D val="0"/>
            <c:extLst>
              <c:ext xmlns:c16="http://schemas.microsoft.com/office/drawing/2014/chart" uri="{C3380CC4-5D6E-409C-BE32-E72D297353CC}">
                <c16:uniqueId val="{00000002-6D2A-4068-9111-2B94BE35017A}"/>
              </c:ext>
            </c:extLst>
          </c:dPt>
          <c:dPt>
            <c:idx val="10"/>
            <c:marker>
              <c:spPr>
                <a:solidFill>
                  <a:srgbClr val="953735"/>
                </a:solidFill>
                <a:ln w="9525" cap="rnd">
                  <a:noFill/>
                  <a:round/>
                </a:ln>
                <a:effectLst>
                  <a:outerShdw blurRad="40000" dist="23000" dir="5400000" rotWithShape="0">
                    <a:srgbClr val="000000">
                      <a:alpha val="35000"/>
                    </a:srgbClr>
                  </a:outerShdw>
                </a:effectLst>
                <a:scene3d>
                  <a:camera prst="orthographicFront"/>
                  <a:lightRig rig="threePt" dir="t"/>
                </a:scene3d>
              </c:spPr>
            </c:marker>
            <c:bubble3D val="0"/>
            <c:extLst>
              <c:ext xmlns:c16="http://schemas.microsoft.com/office/drawing/2014/chart" uri="{C3380CC4-5D6E-409C-BE32-E72D297353CC}">
                <c16:uniqueId val="{00000003-6D2A-4068-9111-2B94BE35017A}"/>
              </c:ext>
            </c:extLst>
          </c:dPt>
          <c:dPt>
            <c:idx val="11"/>
            <c:marker>
              <c:spPr>
                <a:solidFill>
                  <a:srgbClr val="953735"/>
                </a:solidFill>
                <a:ln w="9525" cap="rnd">
                  <a:noFill/>
                  <a:round/>
                </a:ln>
                <a:effectLst>
                  <a:outerShdw blurRad="40000" dist="23000" dir="5400000" rotWithShape="0">
                    <a:srgbClr val="000000">
                      <a:alpha val="35000"/>
                    </a:srgbClr>
                  </a:outerShdw>
                </a:effectLst>
                <a:scene3d>
                  <a:camera prst="orthographicFront"/>
                  <a:lightRig rig="threePt" dir="t"/>
                </a:scene3d>
              </c:spPr>
            </c:marker>
            <c:bubble3D val="0"/>
            <c:extLst>
              <c:ext xmlns:c16="http://schemas.microsoft.com/office/drawing/2014/chart" uri="{C3380CC4-5D6E-409C-BE32-E72D297353CC}">
                <c16:uniqueId val="{00000004-6D2A-4068-9111-2B94BE35017A}"/>
              </c:ext>
            </c:extLst>
          </c:dPt>
          <c:dPt>
            <c:idx val="12"/>
            <c:marker>
              <c:symbol val="none"/>
            </c:marker>
            <c:bubble3D val="0"/>
            <c:extLst>
              <c:ext xmlns:c16="http://schemas.microsoft.com/office/drawing/2014/chart" uri="{C3380CC4-5D6E-409C-BE32-E72D297353CC}">
                <c16:uniqueId val="{00000005-6D2A-4068-9111-2B94BE35017A}"/>
              </c:ext>
            </c:extLst>
          </c:dPt>
          <c:trendline>
            <c:spPr>
              <a:ln w="19050" cap="rnd">
                <a:solidFill>
                  <a:schemeClr val="accent1"/>
                </a:solidFill>
                <a:prstDash val="sysDash"/>
              </a:ln>
              <a:effectLst/>
            </c:spPr>
            <c:trendlineType val="power"/>
            <c:dispRSqr val="0"/>
            <c:dispEq val="0"/>
          </c:trendline>
          <c:xVal>
            <c:numRef>
              <c:f>Sheet1!$I$8:$I$20</c:f>
              <c:numCache>
                <c:formatCode>General</c:formatCode>
                <c:ptCount val="13"/>
                <c:pt idx="0">
                  <c:v>2004</c:v>
                </c:pt>
                <c:pt idx="1">
                  <c:v>2007</c:v>
                </c:pt>
                <c:pt idx="2">
                  <c:v>2009</c:v>
                </c:pt>
                <c:pt idx="3">
                  <c:v>2011</c:v>
                </c:pt>
                <c:pt idx="4">
                  <c:v>2012</c:v>
                </c:pt>
                <c:pt idx="5">
                  <c:v>2014</c:v>
                </c:pt>
                <c:pt idx="6">
                  <c:v>2016</c:v>
                </c:pt>
                <c:pt idx="7">
                  <c:v>2012</c:v>
                </c:pt>
                <c:pt idx="8">
                  <c:v>2014</c:v>
                </c:pt>
                <c:pt idx="9">
                  <c:v>2015</c:v>
                </c:pt>
                <c:pt idx="10">
                  <c:v>2016</c:v>
                </c:pt>
                <c:pt idx="11">
                  <c:v>2017</c:v>
                </c:pt>
                <c:pt idx="12">
                  <c:v>2035</c:v>
                </c:pt>
              </c:numCache>
            </c:numRef>
          </c:xVal>
          <c:yVal>
            <c:numRef>
              <c:f>Sheet1!$H$8:$H$20</c:f>
              <c:numCache>
                <c:formatCode>0.00E+00</c:formatCode>
                <c:ptCount val="13"/>
                <c:pt idx="0">
                  <c:v>5600000000</c:v>
                </c:pt>
                <c:pt idx="1">
                  <c:v>38400000000</c:v>
                </c:pt>
                <c:pt idx="2">
                  <c:v>48960000000</c:v>
                </c:pt>
                <c:pt idx="3">
                  <c:v>79992000000</c:v>
                </c:pt>
                <c:pt idx="4">
                  <c:v>108800000000</c:v>
                </c:pt>
                <c:pt idx="5">
                  <c:v>768000000000</c:v>
                </c:pt>
                <c:pt idx="6">
                  <c:v>1152000000000</c:v>
                </c:pt>
                <c:pt idx="7">
                  <c:v>28800000000</c:v>
                </c:pt>
                <c:pt idx="8">
                  <c:v>76800000000</c:v>
                </c:pt>
                <c:pt idx="9">
                  <c:v>115200000000</c:v>
                </c:pt>
                <c:pt idx="10">
                  <c:v>300000000000</c:v>
                </c:pt>
                <c:pt idx="11">
                  <c:v>410000000000</c:v>
                </c:pt>
                <c:pt idx="12">
                  <c:v>200000000000000</c:v>
                </c:pt>
              </c:numCache>
            </c:numRef>
          </c:yVal>
          <c:smooth val="0"/>
          <c:extLst>
            <c:ext xmlns:c16="http://schemas.microsoft.com/office/drawing/2014/chart" uri="{C3380CC4-5D6E-409C-BE32-E72D297353CC}">
              <c16:uniqueId val="{00000006-6D2A-4068-9111-2B94BE35017A}"/>
            </c:ext>
          </c:extLst>
        </c:ser>
        <c:dLbls>
          <c:showLegendKey val="0"/>
          <c:showVal val="0"/>
          <c:showCatName val="0"/>
          <c:showSerName val="0"/>
          <c:showPercent val="0"/>
          <c:showBubbleSize val="0"/>
        </c:dLbls>
        <c:axId val="743950752"/>
        <c:axId val="743953048"/>
      </c:scatterChart>
      <c:valAx>
        <c:axId val="743950752"/>
        <c:scaling>
          <c:orientation val="minMax"/>
          <c:max val="2030"/>
          <c:min val="2005"/>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43953048"/>
        <c:crosses val="autoZero"/>
        <c:crossBetween val="midCat"/>
      </c:valAx>
      <c:valAx>
        <c:axId val="743953048"/>
        <c:scaling>
          <c:logBase val="10"/>
          <c:orientation val="minMax"/>
          <c:min val="1000000000"/>
        </c:scaling>
        <c:delete val="1"/>
        <c:axPos val="l"/>
        <c:majorGridlines>
          <c:spPr>
            <a:ln w="9525" cap="flat" cmpd="sng" algn="ctr">
              <a:solidFill>
                <a:schemeClr val="lt1">
                  <a:lumMod val="95000"/>
                  <a:alpha val="10000"/>
                </a:schemeClr>
              </a:solidFill>
              <a:round/>
            </a:ln>
            <a:effectLst/>
          </c:spPr>
        </c:majorGridlines>
        <c:numFmt formatCode="0.E+00" sourceLinked="0"/>
        <c:majorTickMark val="none"/>
        <c:minorTickMark val="none"/>
        <c:tickLblPos val="nextTo"/>
        <c:crossAx val="7439507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v>IP</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IBS'!$D$11,'Cost data IBS'!$G$11,'Cost data IBS'!$K$11,'Cost data IBS'!$O$11,'Cost data IBS'!$S$11,'Cost data IBS'!$W$11,'Cost data IBS'!$AA$11,'Cost data IBS'!$AE$11)</c:f>
              <c:numCache>
                <c:formatCode>General</c:formatCode>
                <c:ptCount val="8"/>
                <c:pt idx="0">
                  <c:v>4.9055807574638903</c:v>
                </c:pt>
                <c:pt idx="1">
                  <c:v>7.0972676442662497</c:v>
                </c:pt>
                <c:pt idx="2">
                  <c:v>9.3206034391812391</c:v>
                </c:pt>
                <c:pt idx="3">
                  <c:v>11.5597636881527</c:v>
                </c:pt>
                <c:pt idx="4">
                  <c:v>16.267538769912299</c:v>
                </c:pt>
                <c:pt idx="5">
                  <c:v>20.975313851672102</c:v>
                </c:pt>
                <c:pt idx="6">
                  <c:v>23.1828251925308</c:v>
                </c:pt>
                <c:pt idx="7">
                  <c:v>30.462074058444902</c:v>
                </c:pt>
              </c:numCache>
            </c:numRef>
          </c:val>
          <c:extLst>
            <c:ext xmlns:c16="http://schemas.microsoft.com/office/drawing/2014/chart" uri="{C3380CC4-5D6E-409C-BE32-E72D297353CC}">
              <c16:uniqueId val="{00000000-21C3-4423-A638-D671970CB62E}"/>
            </c:ext>
          </c:extLst>
        </c:ser>
        <c:ser>
          <c:idx val="0"/>
          <c:order val="1"/>
          <c:tx>
            <c:v>Architectures</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IBS'!$D$12,'Cost data IBS'!$G$12,'Cost data IBS'!$K$12,'Cost data IBS'!$O$12,'Cost data IBS'!$S$12,'Cost data IBS'!$W$12,'Cost data IBS'!$AA$12,'Cost data IBS'!$AE$12)</c:f>
              <c:numCache>
                <c:formatCode>General</c:formatCode>
                <c:ptCount val="8"/>
                <c:pt idx="0">
                  <c:v>2.5319126490135195</c:v>
                </c:pt>
                <c:pt idx="1">
                  <c:v>2.5160881949572005</c:v>
                </c:pt>
                <c:pt idx="2">
                  <c:v>5.0400886169426613</c:v>
                </c:pt>
                <c:pt idx="3">
                  <c:v>2.5081759679290005</c:v>
                </c:pt>
                <c:pt idx="4">
                  <c:v>5.0321763899145999</c:v>
                </c:pt>
                <c:pt idx="5">
                  <c:v>7.5720012659561995</c:v>
                </c:pt>
                <c:pt idx="6">
                  <c:v>10.111826141998101</c:v>
                </c:pt>
                <c:pt idx="7">
                  <c:v>10.096001687941797</c:v>
                </c:pt>
              </c:numCache>
            </c:numRef>
          </c:val>
          <c:extLst>
            <c:ext xmlns:c16="http://schemas.microsoft.com/office/drawing/2014/chart" uri="{C3380CC4-5D6E-409C-BE32-E72D297353CC}">
              <c16:uniqueId val="{00000001-21C3-4423-A638-D671970CB62E}"/>
            </c:ext>
          </c:extLst>
        </c:ser>
        <c:ser>
          <c:idx val="2"/>
          <c:order val="2"/>
          <c:tx>
            <c:v>Verification</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IBS'!$D$13,'Cost data IBS'!$G$13,'Cost data IBS'!$K$13,'Cost data IBS'!$O$13,'Cost data IBS'!$S$13,'Cost data IBS'!$W$13,'Cost data IBS'!$AA$13,'Cost data IBS'!$AE$13)</c:f>
              <c:numCache>
                <c:formatCode>General</c:formatCode>
                <c:ptCount val="8"/>
                <c:pt idx="0">
                  <c:v>5.0400886169426897</c:v>
                </c:pt>
                <c:pt idx="1">
                  <c:v>5.0400886169426506</c:v>
                </c:pt>
                <c:pt idx="2">
                  <c:v>12.612089882899101</c:v>
                </c:pt>
                <c:pt idx="3">
                  <c:v>22.692267116784599</c:v>
                </c:pt>
                <c:pt idx="4">
                  <c:v>45.432007595738</c:v>
                </c:pt>
                <c:pt idx="5">
                  <c:v>68.155923620635193</c:v>
                </c:pt>
                <c:pt idx="6">
                  <c:v>83.276189471463113</c:v>
                </c:pt>
                <c:pt idx="7">
                  <c:v>116.08819495727332</c:v>
                </c:pt>
              </c:numCache>
            </c:numRef>
          </c:val>
          <c:extLst>
            <c:ext xmlns:c16="http://schemas.microsoft.com/office/drawing/2014/chart" uri="{C3380CC4-5D6E-409C-BE32-E72D297353CC}">
              <c16:uniqueId val="{00000002-21C3-4423-A638-D671970CB62E}"/>
            </c:ext>
          </c:extLst>
        </c:ser>
        <c:ser>
          <c:idx val="3"/>
          <c:order val="3"/>
          <c:tx>
            <c:v>Physical</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IBS'!$D$14,'Cost data IBS'!$G$14,'Cost data IBS'!$K$14,'Cost data IBS'!$O$14,'Cost data IBS'!$S$14,'Cost data IBS'!$W$14,'Cost data IBS'!$AA$14,'Cost data IBS'!$AE$14)</c:f>
              <c:numCache>
                <c:formatCode>General</c:formatCode>
                <c:ptCount val="8"/>
                <c:pt idx="0">
                  <c:v>2.5240004219854004</c:v>
                </c:pt>
                <c:pt idx="1">
                  <c:v>10.072265006857299</c:v>
                </c:pt>
                <c:pt idx="2">
                  <c:v>7.5799134929845025</c:v>
                </c:pt>
                <c:pt idx="3">
                  <c:v>15.136090304884405</c:v>
                </c:pt>
                <c:pt idx="4">
                  <c:v>17.668002953897997</c:v>
                </c:pt>
                <c:pt idx="5">
                  <c:v>30.280092836796513</c:v>
                </c:pt>
                <c:pt idx="6">
                  <c:v>37.844181875724985</c:v>
                </c:pt>
                <c:pt idx="7">
                  <c:v>50.487920666736983</c:v>
                </c:pt>
              </c:numCache>
            </c:numRef>
          </c:val>
          <c:extLst>
            <c:ext xmlns:c16="http://schemas.microsoft.com/office/drawing/2014/chart" uri="{C3380CC4-5D6E-409C-BE32-E72D297353CC}">
              <c16:uniqueId val="{00000003-21C3-4423-A638-D671970CB62E}"/>
            </c:ext>
          </c:extLst>
        </c:ser>
        <c:ser>
          <c:idx val="6"/>
          <c:order val="4"/>
          <c:tx>
            <c:v>Validation</c:v>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IBS'!$D$17,'Cost data IBS'!$G$17,'Cost data IBS'!$K$17,'Cost data IBS'!$O$17,'Cost data IBS'!$S$17,'Cost data IBS'!$W$17,'Cost data IBS'!$AA$17,'Cost data IBS'!$AE$17)</c:f>
              <c:numCache>
                <c:formatCode>General</c:formatCode>
                <c:ptCount val="8"/>
                <c:pt idx="0">
                  <c:v>2.5319126490135986</c:v>
                </c:pt>
                <c:pt idx="1">
                  <c:v>2.5160881949572058</c:v>
                </c:pt>
                <c:pt idx="2">
                  <c:v>7.5720012659564944</c:v>
                </c:pt>
                <c:pt idx="3">
                  <c:v>10.072265006856597</c:v>
                </c:pt>
                <c:pt idx="4">
                  <c:v>17.644266272814008</c:v>
                </c:pt>
                <c:pt idx="5">
                  <c:v>25.240004219854029</c:v>
                </c:pt>
                <c:pt idx="6">
                  <c:v>32.819917712839015</c:v>
                </c:pt>
                <c:pt idx="7">
                  <c:v>40.415655659880031</c:v>
                </c:pt>
              </c:numCache>
            </c:numRef>
          </c:val>
          <c:extLst>
            <c:ext xmlns:c16="http://schemas.microsoft.com/office/drawing/2014/chart" uri="{C3380CC4-5D6E-409C-BE32-E72D297353CC}">
              <c16:uniqueId val="{00000004-21C3-4423-A638-D671970CB62E}"/>
            </c:ext>
          </c:extLst>
        </c:ser>
        <c:ser>
          <c:idx val="5"/>
          <c:order val="5"/>
          <c:tx>
            <c:v>Prototype</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IBS'!$D$16,'Cost data IBS'!$G$16,'Cost data IBS'!$K$16,'Cost data IBS'!$O$16,'Cost data IBS'!$S$16,'Cost data IBS'!$W$16,'Cost data IBS'!$AA$16,'Cost data IBS'!$AE$16)</c:f>
              <c:numCache>
                <c:formatCode>General</c:formatCode>
                <c:ptCount val="8"/>
                <c:pt idx="0">
                  <c:v>2.5081759679291018</c:v>
                </c:pt>
                <c:pt idx="1">
                  <c:v>2.5002637409008983</c:v>
                </c:pt>
                <c:pt idx="2">
                  <c:v>2.5002637409008059</c:v>
                </c:pt>
                <c:pt idx="3">
                  <c:v>5.0321763899145964</c:v>
                </c:pt>
                <c:pt idx="4">
                  <c:v>7.5482645848719869</c:v>
                </c:pt>
                <c:pt idx="5">
                  <c:v>10.096001687941992</c:v>
                </c:pt>
                <c:pt idx="6">
                  <c:v>15.144002531912975</c:v>
                </c:pt>
                <c:pt idx="7">
                  <c:v>27.764004641840017</c:v>
                </c:pt>
              </c:numCache>
            </c:numRef>
          </c:val>
          <c:extLst>
            <c:ext xmlns:c16="http://schemas.microsoft.com/office/drawing/2014/chart" uri="{C3380CC4-5D6E-409C-BE32-E72D297353CC}">
              <c16:uniqueId val="{00000005-21C3-4423-A638-D671970CB62E}"/>
            </c:ext>
          </c:extLst>
        </c:ser>
        <c:ser>
          <c:idx val="4"/>
          <c:order val="6"/>
          <c:tx>
            <c:v>Software</c:v>
          </c:tx>
          <c:spPr>
            <a:gradFill rotWithShape="1">
              <a:gsLst>
                <a:gs pos="0">
                  <a:srgbClr val="4CB9D6"/>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1200000"/>
              </a:lightRig>
            </a:scene3d>
            <a:sp3d/>
          </c:spPr>
          <c:invertIfNegative val="0"/>
          <c:cat>
            <c:numRef>
              <c:f>'Cost data IBS'!$A$2:$A$9</c:f>
              <c:numCache>
                <c:formatCode>General</c:formatCode>
                <c:ptCount val="8"/>
                <c:pt idx="0">
                  <c:v>2006</c:v>
                </c:pt>
                <c:pt idx="1">
                  <c:v>2008</c:v>
                </c:pt>
                <c:pt idx="2">
                  <c:v>2010</c:v>
                </c:pt>
                <c:pt idx="3">
                  <c:v>2012</c:v>
                </c:pt>
                <c:pt idx="4">
                  <c:v>2014</c:v>
                </c:pt>
                <c:pt idx="5">
                  <c:v>2017</c:v>
                </c:pt>
                <c:pt idx="6">
                  <c:v>2018</c:v>
                </c:pt>
                <c:pt idx="7">
                  <c:v>2020</c:v>
                </c:pt>
              </c:numCache>
            </c:numRef>
          </c:cat>
          <c:val>
            <c:numRef>
              <c:f>('Cost data IBS'!$D$15,'Cost data IBS'!$G$15,'Cost data IBS'!$K$15,'Cost data IBS'!$O$15,'Cost data IBS'!$S$15,'Cost data IBS'!$W$15,'Cost data IBS'!$AA$15,'Cost data IBS'!$AE$15)</c:f>
              <c:numCache>
                <c:formatCode>General</c:formatCode>
                <c:ptCount val="8"/>
                <c:pt idx="0">
                  <c:v>7.5799134929844989</c:v>
                </c:pt>
                <c:pt idx="1">
                  <c:v>12.651651018039999</c:v>
                </c:pt>
                <c:pt idx="2">
                  <c:v>22.739740478953493</c:v>
                </c:pt>
                <c:pt idx="3">
                  <c:v>40.384006751767103</c:v>
                </c:pt>
                <c:pt idx="4">
                  <c:v>73.203924464605109</c:v>
                </c:pt>
                <c:pt idx="5">
                  <c:v>121.13619580124499</c:v>
                </c:pt>
                <c:pt idx="6">
                  <c:v>148.931849351197</c:v>
                </c:pt>
                <c:pt idx="7">
                  <c:v>201.90420930477899</c:v>
                </c:pt>
              </c:numCache>
            </c:numRef>
          </c:val>
          <c:extLst>
            <c:ext xmlns:c16="http://schemas.microsoft.com/office/drawing/2014/chart" uri="{C3380CC4-5D6E-409C-BE32-E72D297353CC}">
              <c16:uniqueId val="{00000006-21C3-4423-A638-D671970CB62E}"/>
            </c:ext>
          </c:extLst>
        </c:ser>
        <c:dLbls>
          <c:showLegendKey val="0"/>
          <c:showVal val="0"/>
          <c:showCatName val="0"/>
          <c:showSerName val="0"/>
          <c:showPercent val="0"/>
          <c:showBubbleSize val="0"/>
        </c:dLbls>
        <c:gapWidth val="150"/>
        <c:overlap val="100"/>
        <c:axId val="373066944"/>
        <c:axId val="373063992"/>
      </c:barChart>
      <c:catAx>
        <c:axId val="373066944"/>
        <c:scaling>
          <c:orientation val="minMax"/>
        </c:scaling>
        <c:delete val="1"/>
        <c:axPos val="b"/>
        <c:numFmt formatCode="General" sourceLinked="1"/>
        <c:majorTickMark val="none"/>
        <c:minorTickMark val="none"/>
        <c:tickLblPos val="nextTo"/>
        <c:crossAx val="373063992"/>
        <c:crosses val="autoZero"/>
        <c:auto val="1"/>
        <c:lblAlgn val="ctr"/>
        <c:lblOffset val="100"/>
        <c:noMultiLvlLbl val="0"/>
      </c:catAx>
      <c:valAx>
        <c:axId val="373063992"/>
        <c:scaling>
          <c:orientation val="minMax"/>
        </c:scaling>
        <c:delete val="1"/>
        <c:axPos val="l"/>
        <c:numFmt formatCode="General" sourceLinked="1"/>
        <c:majorTickMark val="none"/>
        <c:minorTickMark val="none"/>
        <c:tickLblPos val="nextTo"/>
        <c:crossAx val="37306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069893708431"/>
          <c:y val="6.0124440580235361E-2"/>
          <c:w val="0.85717343144941294"/>
          <c:h val="0.87318030002533298"/>
        </c:manualLayout>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dPt>
            <c:idx val="1"/>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0-5FDE-4A26-8907-E037720CE9D7}"/>
              </c:ext>
            </c:extLst>
          </c:dPt>
          <c:dPt>
            <c:idx val="7"/>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1-5FDE-4A26-8907-E037720CE9D7}"/>
              </c:ext>
            </c:extLst>
          </c:dPt>
          <c:dPt>
            <c:idx val="8"/>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2-5FDE-4A26-8907-E037720CE9D7}"/>
              </c:ext>
            </c:extLst>
          </c:dPt>
          <c:dPt>
            <c:idx val="9"/>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3-5FDE-4A26-8907-E037720CE9D7}"/>
              </c:ext>
            </c:extLst>
          </c:dPt>
          <c:dPt>
            <c:idx val="10"/>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4-5FDE-4A26-8907-E037720CE9D7}"/>
              </c:ext>
            </c:extLst>
          </c:dPt>
          <c:dPt>
            <c:idx val="11"/>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5-5FDE-4A26-8907-E037720CE9D7}"/>
              </c:ext>
            </c:extLst>
          </c:dPt>
          <c:dPt>
            <c:idx val="12"/>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6-5FDE-4A26-8907-E037720CE9D7}"/>
              </c:ext>
            </c:extLst>
          </c:dPt>
          <c:dPt>
            <c:idx val="13"/>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7-5FDE-4A26-8907-E037720CE9D7}"/>
              </c:ext>
            </c:extLst>
          </c:dPt>
          <c:trendline>
            <c:spPr>
              <a:ln w="19050" cap="rnd">
                <a:solidFill>
                  <a:schemeClr val="accent1"/>
                </a:solidFill>
                <a:prstDash val="sysDash"/>
              </a:ln>
              <a:effectLst/>
            </c:spPr>
            <c:trendlineType val="power"/>
            <c:dispRSqr val="0"/>
            <c:dispEq val="0"/>
          </c:trendline>
          <c:xVal>
            <c:numRef>
              <c:f>Sheet1!$I$5:$I$29</c:f>
              <c:numCache>
                <c:formatCode>General</c:formatCode>
                <c:ptCount val="25"/>
                <c:pt idx="0">
                  <c:v>1971</c:v>
                </c:pt>
                <c:pt idx="1">
                  <c:v>1977</c:v>
                </c:pt>
                <c:pt idx="2">
                  <c:v>1982</c:v>
                </c:pt>
                <c:pt idx="3">
                  <c:v>1980</c:v>
                </c:pt>
                <c:pt idx="4">
                  <c:v>1985</c:v>
                </c:pt>
                <c:pt idx="5">
                  <c:v>1992</c:v>
                </c:pt>
                <c:pt idx="6">
                  <c:v>1990</c:v>
                </c:pt>
                <c:pt idx="7">
                  <c:v>1994</c:v>
                </c:pt>
                <c:pt idx="8">
                  <c:v>1998</c:v>
                </c:pt>
                <c:pt idx="9">
                  <c:v>1999</c:v>
                </c:pt>
                <c:pt idx="10">
                  <c:v>2000</c:v>
                </c:pt>
                <c:pt idx="11">
                  <c:v>2003</c:v>
                </c:pt>
                <c:pt idx="12">
                  <c:v>2005</c:v>
                </c:pt>
                <c:pt idx="13">
                  <c:v>2004</c:v>
                </c:pt>
                <c:pt idx="14">
                  <c:v>2007</c:v>
                </c:pt>
                <c:pt idx="15">
                  <c:v>2009</c:v>
                </c:pt>
                <c:pt idx="16">
                  <c:v>2011</c:v>
                </c:pt>
                <c:pt idx="17">
                  <c:v>2012</c:v>
                </c:pt>
                <c:pt idx="18">
                  <c:v>2014</c:v>
                </c:pt>
                <c:pt idx="19">
                  <c:v>2016</c:v>
                </c:pt>
                <c:pt idx="20">
                  <c:v>2012</c:v>
                </c:pt>
                <c:pt idx="21">
                  <c:v>2014</c:v>
                </c:pt>
                <c:pt idx="22">
                  <c:v>2015</c:v>
                </c:pt>
                <c:pt idx="23">
                  <c:v>2016</c:v>
                </c:pt>
                <c:pt idx="24">
                  <c:v>2017</c:v>
                </c:pt>
              </c:numCache>
            </c:numRef>
          </c:xVal>
          <c:yVal>
            <c:numRef>
              <c:f>Sheet1!$H$5:$H$29</c:f>
              <c:numCache>
                <c:formatCode>0.00E+00</c:formatCode>
                <c:ptCount val="25"/>
                <c:pt idx="0">
                  <c:v>10000</c:v>
                </c:pt>
                <c:pt idx="1">
                  <c:v>50000</c:v>
                </c:pt>
                <c:pt idx="2">
                  <c:v>65000</c:v>
                </c:pt>
                <c:pt idx="3">
                  <c:v>50000</c:v>
                </c:pt>
                <c:pt idx="4">
                  <c:v>300000</c:v>
                </c:pt>
                <c:pt idx="5">
                  <c:v>50000000</c:v>
                </c:pt>
                <c:pt idx="6">
                  <c:v>30000000</c:v>
                </c:pt>
                <c:pt idx="7">
                  <c:v>90000000</c:v>
                </c:pt>
                <c:pt idx="8">
                  <c:v>450000000</c:v>
                </c:pt>
                <c:pt idx="9">
                  <c:v>1000000000</c:v>
                </c:pt>
                <c:pt idx="10">
                  <c:v>2000000000</c:v>
                </c:pt>
                <c:pt idx="11">
                  <c:v>3900000000</c:v>
                </c:pt>
                <c:pt idx="12">
                  <c:v>27300000000</c:v>
                </c:pt>
                <c:pt idx="13">
                  <c:v>5600000000</c:v>
                </c:pt>
                <c:pt idx="14">
                  <c:v>38400000000</c:v>
                </c:pt>
                <c:pt idx="15">
                  <c:v>48960000000</c:v>
                </c:pt>
                <c:pt idx="16">
                  <c:v>79992000000</c:v>
                </c:pt>
                <c:pt idx="17">
                  <c:v>108800000000</c:v>
                </c:pt>
                <c:pt idx="18">
                  <c:v>768000000000</c:v>
                </c:pt>
                <c:pt idx="19">
                  <c:v>1152000000000</c:v>
                </c:pt>
                <c:pt idx="20">
                  <c:v>28800000000</c:v>
                </c:pt>
                <c:pt idx="21">
                  <c:v>76800000000</c:v>
                </c:pt>
                <c:pt idx="22">
                  <c:v>115200000000</c:v>
                </c:pt>
                <c:pt idx="23">
                  <c:v>300000000000</c:v>
                </c:pt>
                <c:pt idx="24">
                  <c:v>410000000000</c:v>
                </c:pt>
              </c:numCache>
            </c:numRef>
          </c:yVal>
          <c:smooth val="0"/>
          <c:extLst>
            <c:ext xmlns:c16="http://schemas.microsoft.com/office/drawing/2014/chart" uri="{C3380CC4-5D6E-409C-BE32-E72D297353CC}">
              <c16:uniqueId val="{00000008-5FDE-4A26-8907-E037720CE9D7}"/>
            </c:ext>
          </c:extLst>
        </c:ser>
        <c:dLbls>
          <c:showLegendKey val="0"/>
          <c:showVal val="0"/>
          <c:showCatName val="0"/>
          <c:showSerName val="0"/>
          <c:showPercent val="0"/>
          <c:showBubbleSize val="0"/>
        </c:dLbls>
        <c:axId val="743950752"/>
        <c:axId val="743953048"/>
      </c:scatterChart>
      <c:valAx>
        <c:axId val="743950752"/>
        <c:scaling>
          <c:orientation val="minMax"/>
          <c:max val="2030"/>
          <c:min val="1965"/>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43953048"/>
        <c:crosses val="autoZero"/>
        <c:crossBetween val="midCat"/>
      </c:valAx>
      <c:valAx>
        <c:axId val="743953048"/>
        <c:scaling>
          <c:logBase val="10"/>
          <c:orientation val="minMax"/>
          <c:max val="100000000000000"/>
        </c:scaling>
        <c:delete val="1"/>
        <c:axPos val="l"/>
        <c:majorGridlines>
          <c:spPr>
            <a:ln w="9525" cap="flat" cmpd="sng" algn="ctr">
              <a:solidFill>
                <a:schemeClr val="lt1">
                  <a:lumMod val="95000"/>
                  <a:alpha val="10000"/>
                </a:schemeClr>
              </a:solidFill>
              <a:round/>
            </a:ln>
            <a:effectLst/>
          </c:spPr>
        </c:majorGridlines>
        <c:numFmt formatCode="0.E+00" sourceLinked="0"/>
        <c:majorTickMark val="none"/>
        <c:minorTickMark val="none"/>
        <c:tickLblPos val="nextTo"/>
        <c:crossAx val="743950752"/>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069893708431"/>
          <c:y val="6.0124440580235361E-2"/>
          <c:w val="0.85717343144941294"/>
          <c:h val="0.87318030002533298"/>
        </c:manualLayout>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dPt>
            <c:idx val="1"/>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0-5FDE-4A26-8907-E037720CE9D7}"/>
              </c:ext>
            </c:extLst>
          </c:dPt>
          <c:dPt>
            <c:idx val="7"/>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1-5FDE-4A26-8907-E037720CE9D7}"/>
              </c:ext>
            </c:extLst>
          </c:dPt>
          <c:dPt>
            <c:idx val="8"/>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2-5FDE-4A26-8907-E037720CE9D7}"/>
              </c:ext>
            </c:extLst>
          </c:dPt>
          <c:dPt>
            <c:idx val="9"/>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3-5FDE-4A26-8907-E037720CE9D7}"/>
              </c:ext>
            </c:extLst>
          </c:dPt>
          <c:dPt>
            <c:idx val="10"/>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4-5FDE-4A26-8907-E037720CE9D7}"/>
              </c:ext>
            </c:extLst>
          </c:dPt>
          <c:dPt>
            <c:idx val="11"/>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5-5FDE-4A26-8907-E037720CE9D7}"/>
              </c:ext>
            </c:extLst>
          </c:dPt>
          <c:dPt>
            <c:idx val="12"/>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6-5FDE-4A26-8907-E037720CE9D7}"/>
              </c:ext>
            </c:extLst>
          </c:dPt>
          <c:dPt>
            <c:idx val="13"/>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c:spPr>
            </c:marker>
            <c:bubble3D val="0"/>
            <c:extLst>
              <c:ext xmlns:c16="http://schemas.microsoft.com/office/drawing/2014/chart" uri="{C3380CC4-5D6E-409C-BE32-E72D297353CC}">
                <c16:uniqueId val="{00000007-5FDE-4A26-8907-E037720CE9D7}"/>
              </c:ext>
            </c:extLst>
          </c:dPt>
          <c:trendline>
            <c:spPr>
              <a:ln w="19050" cap="rnd">
                <a:solidFill>
                  <a:schemeClr val="accent1"/>
                </a:solidFill>
                <a:prstDash val="sysDash"/>
              </a:ln>
              <a:effectLst/>
            </c:spPr>
            <c:trendlineType val="power"/>
            <c:dispRSqr val="0"/>
            <c:dispEq val="0"/>
          </c:trendline>
          <c:xVal>
            <c:numRef>
              <c:f>Sheet1!$I$5:$I$29</c:f>
              <c:numCache>
                <c:formatCode>General</c:formatCode>
                <c:ptCount val="25"/>
                <c:pt idx="0">
                  <c:v>1971</c:v>
                </c:pt>
                <c:pt idx="1">
                  <c:v>1977</c:v>
                </c:pt>
                <c:pt idx="2">
                  <c:v>1982</c:v>
                </c:pt>
                <c:pt idx="3">
                  <c:v>1980</c:v>
                </c:pt>
                <c:pt idx="4">
                  <c:v>1985</c:v>
                </c:pt>
                <c:pt idx="5">
                  <c:v>1992</c:v>
                </c:pt>
                <c:pt idx="6">
                  <c:v>1990</c:v>
                </c:pt>
                <c:pt idx="7">
                  <c:v>1994</c:v>
                </c:pt>
                <c:pt idx="8">
                  <c:v>1998</c:v>
                </c:pt>
                <c:pt idx="9">
                  <c:v>1999</c:v>
                </c:pt>
                <c:pt idx="10">
                  <c:v>2000</c:v>
                </c:pt>
                <c:pt idx="11">
                  <c:v>2003</c:v>
                </c:pt>
                <c:pt idx="12">
                  <c:v>2005</c:v>
                </c:pt>
                <c:pt idx="13">
                  <c:v>2004</c:v>
                </c:pt>
                <c:pt idx="14">
                  <c:v>2007</c:v>
                </c:pt>
                <c:pt idx="15">
                  <c:v>2009</c:v>
                </c:pt>
                <c:pt idx="16">
                  <c:v>2011</c:v>
                </c:pt>
                <c:pt idx="17">
                  <c:v>2012</c:v>
                </c:pt>
                <c:pt idx="18">
                  <c:v>2014</c:v>
                </c:pt>
                <c:pt idx="19">
                  <c:v>2016</c:v>
                </c:pt>
                <c:pt idx="20">
                  <c:v>2012</c:v>
                </c:pt>
                <c:pt idx="21">
                  <c:v>2014</c:v>
                </c:pt>
                <c:pt idx="22">
                  <c:v>2015</c:v>
                </c:pt>
                <c:pt idx="23">
                  <c:v>2016</c:v>
                </c:pt>
                <c:pt idx="24">
                  <c:v>2017</c:v>
                </c:pt>
              </c:numCache>
            </c:numRef>
          </c:xVal>
          <c:yVal>
            <c:numRef>
              <c:f>Sheet1!$H$5:$H$29</c:f>
              <c:numCache>
                <c:formatCode>0.00E+00</c:formatCode>
                <c:ptCount val="25"/>
                <c:pt idx="0">
                  <c:v>10000</c:v>
                </c:pt>
                <c:pt idx="1">
                  <c:v>50000</c:v>
                </c:pt>
                <c:pt idx="2">
                  <c:v>65000</c:v>
                </c:pt>
                <c:pt idx="3">
                  <c:v>50000</c:v>
                </c:pt>
                <c:pt idx="4">
                  <c:v>300000</c:v>
                </c:pt>
                <c:pt idx="5">
                  <c:v>50000000</c:v>
                </c:pt>
                <c:pt idx="6">
                  <c:v>30000000</c:v>
                </c:pt>
                <c:pt idx="7">
                  <c:v>90000000</c:v>
                </c:pt>
                <c:pt idx="8">
                  <c:v>450000000</c:v>
                </c:pt>
                <c:pt idx="9">
                  <c:v>1000000000</c:v>
                </c:pt>
                <c:pt idx="10">
                  <c:v>2000000000</c:v>
                </c:pt>
                <c:pt idx="11">
                  <c:v>3900000000</c:v>
                </c:pt>
                <c:pt idx="12">
                  <c:v>27300000000</c:v>
                </c:pt>
                <c:pt idx="13">
                  <c:v>5600000000</c:v>
                </c:pt>
                <c:pt idx="14">
                  <c:v>38400000000</c:v>
                </c:pt>
                <c:pt idx="15">
                  <c:v>48960000000</c:v>
                </c:pt>
                <c:pt idx="16">
                  <c:v>79992000000</c:v>
                </c:pt>
                <c:pt idx="17">
                  <c:v>108800000000</c:v>
                </c:pt>
                <c:pt idx="18">
                  <c:v>768000000000</c:v>
                </c:pt>
                <c:pt idx="19">
                  <c:v>1152000000000</c:v>
                </c:pt>
                <c:pt idx="20">
                  <c:v>28800000000</c:v>
                </c:pt>
                <c:pt idx="21">
                  <c:v>76800000000</c:v>
                </c:pt>
                <c:pt idx="22">
                  <c:v>115200000000</c:v>
                </c:pt>
                <c:pt idx="23">
                  <c:v>300000000000</c:v>
                </c:pt>
                <c:pt idx="24">
                  <c:v>410000000000</c:v>
                </c:pt>
              </c:numCache>
            </c:numRef>
          </c:yVal>
          <c:smooth val="0"/>
          <c:extLst>
            <c:ext xmlns:c16="http://schemas.microsoft.com/office/drawing/2014/chart" uri="{C3380CC4-5D6E-409C-BE32-E72D297353CC}">
              <c16:uniqueId val="{00000008-5FDE-4A26-8907-E037720CE9D7}"/>
            </c:ext>
          </c:extLst>
        </c:ser>
        <c:dLbls>
          <c:showLegendKey val="0"/>
          <c:showVal val="0"/>
          <c:showCatName val="0"/>
          <c:showSerName val="0"/>
          <c:showPercent val="0"/>
          <c:showBubbleSize val="0"/>
        </c:dLbls>
        <c:axId val="743950752"/>
        <c:axId val="743953048"/>
      </c:scatterChart>
      <c:valAx>
        <c:axId val="743950752"/>
        <c:scaling>
          <c:orientation val="minMax"/>
          <c:max val="2030"/>
          <c:min val="1965"/>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43953048"/>
        <c:crosses val="autoZero"/>
        <c:crossBetween val="midCat"/>
      </c:valAx>
      <c:valAx>
        <c:axId val="743953048"/>
        <c:scaling>
          <c:logBase val="10"/>
          <c:orientation val="minMax"/>
          <c:max val="100000000000000"/>
        </c:scaling>
        <c:delete val="1"/>
        <c:axPos val="l"/>
        <c:majorGridlines>
          <c:spPr>
            <a:ln w="9525" cap="flat" cmpd="sng" algn="ctr">
              <a:solidFill>
                <a:schemeClr val="lt1">
                  <a:lumMod val="95000"/>
                  <a:alpha val="10000"/>
                </a:schemeClr>
              </a:solidFill>
              <a:round/>
            </a:ln>
            <a:effectLst/>
          </c:spPr>
        </c:majorGridlines>
        <c:numFmt formatCode="0.E+00" sourceLinked="0"/>
        <c:majorTickMark val="none"/>
        <c:minorTickMark val="none"/>
        <c:tickLblPos val="nextTo"/>
        <c:crossAx val="743950752"/>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F4F362-DF6B-354C-ADCE-253FBAC0CC05}" type="datetimeFigureOut">
              <a:rPr lang="en-US" smtClean="0"/>
              <a:t>8/31/2018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59A2154-CF38-3D45-A756-FBDDB10CA96E}" type="slidenum">
              <a:rPr lang="en-US" smtClean="0"/>
              <a:t>‹#›</a:t>
            </a:fld>
            <a:endParaRPr lang="en-US"/>
          </a:p>
        </p:txBody>
      </p:sp>
    </p:spTree>
    <p:extLst>
      <p:ext uri="{BB962C8B-B14F-4D97-AF65-F5344CB8AC3E}">
        <p14:creationId xmlns:p14="http://schemas.microsoft.com/office/powerpoint/2010/main" val="504665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CHIPS program that we started</a:t>
            </a:r>
            <a:r>
              <a:rPr lang="en-US" baseline="0" dirty="0"/>
              <a:t>.   This is a great start, because now I can invent a smaller portion of the system, and I don’t have to recreate IP that I already designed just because some other portion gets better because of scaling.  We can use the right node for the right system.  We can design systems faster.  </a:t>
            </a:r>
          </a:p>
          <a:p>
            <a:endParaRPr lang="en-US" baseline="0" dirty="0"/>
          </a:p>
          <a:p>
            <a:r>
              <a:rPr lang="en-US" baseline="0" dirty="0"/>
              <a:t>But that isn’t an exponential on it own.  However, this gets interesting.  Because now, we can have not just many more places designing for the system, but now we can look at new processes and materials to get back into the game.   </a:t>
            </a:r>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10</a:t>
            </a:fld>
            <a:endParaRPr lang="en-US" dirty="0"/>
          </a:p>
        </p:txBody>
      </p:sp>
    </p:spTree>
    <p:extLst>
      <p:ext uri="{BB962C8B-B14F-4D97-AF65-F5344CB8AC3E}">
        <p14:creationId xmlns:p14="http://schemas.microsoft.com/office/powerpoint/2010/main" val="259773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spcAft>
                <a:spcPts val="611"/>
              </a:spcAft>
            </a:pPr>
            <a:r>
              <a:rPr lang="en-US" u="none" dirty="0">
                <a:solidFill>
                  <a:schemeClr val="bg1"/>
                </a:solidFill>
              </a:rPr>
              <a:t>So</a:t>
            </a:r>
            <a:r>
              <a:rPr lang="en-US" u="none" baseline="0" dirty="0">
                <a:solidFill>
                  <a:schemeClr val="bg1"/>
                </a:solidFill>
              </a:rPr>
              <a:t> this allows for exploring novel integration such as monolithic 3D integration.  For functions where collocated memory and processing are the most important, then this can be a leap ahead.  We are asking the simple question, is there a way to use 3D integration to interlace processing memory together such that the combined unit will be better than a 7 nm technology.  This is the program that we call 3DSOC, and will be a partnership between Stanford, MIT and a trusted fabrication facility called </a:t>
            </a:r>
            <a:r>
              <a:rPr lang="en-US" u="none" baseline="0" dirty="0" err="1">
                <a:solidFill>
                  <a:schemeClr val="bg1"/>
                </a:solidFill>
              </a:rPr>
              <a:t>Skywater</a:t>
            </a:r>
            <a:r>
              <a:rPr lang="en-US" u="none" baseline="0" dirty="0">
                <a:solidFill>
                  <a:schemeClr val="bg1"/>
                </a:solidFill>
              </a:rPr>
              <a:t> in Minnesota.  </a:t>
            </a:r>
          </a:p>
          <a:p>
            <a:pPr>
              <a:spcAft>
                <a:spcPts val="611"/>
              </a:spcAft>
            </a:pPr>
            <a:endParaRPr lang="en-US" u="none" baseline="0" dirty="0">
              <a:solidFill>
                <a:schemeClr val="bg1"/>
              </a:solidFill>
            </a:endParaRPr>
          </a:p>
          <a:p>
            <a:pPr>
              <a:spcAft>
                <a:spcPts val="611"/>
              </a:spcAft>
            </a:pPr>
            <a:r>
              <a:rPr lang="en-US" u="none" baseline="0" dirty="0">
                <a:solidFill>
                  <a:schemeClr val="bg1"/>
                </a:solidFill>
              </a:rPr>
              <a:t>The second program is FRANC, where we look at new materials which allow us to have novel processing within the memory blocks using the eccentricities of the material itself.  </a:t>
            </a:r>
          </a:p>
          <a:p>
            <a:pPr>
              <a:spcAft>
                <a:spcPts val="611"/>
              </a:spcAft>
            </a:pPr>
            <a:endParaRPr lang="en-US" u="none" baseline="0" dirty="0">
              <a:solidFill>
                <a:schemeClr val="bg1"/>
              </a:solidFill>
            </a:endParaRPr>
          </a:p>
          <a:p>
            <a:pPr>
              <a:spcAft>
                <a:spcPts val="611"/>
              </a:spcAft>
            </a:pPr>
            <a:r>
              <a:rPr lang="en-US" u="none" baseline="0" dirty="0">
                <a:solidFill>
                  <a:schemeClr val="bg1"/>
                </a:solidFill>
              </a:rPr>
              <a:t>Together, there is a chance that splitting a design into smaller pieces, allowing new processes and material advancements to flourish, we can pick up a new exponential.  </a:t>
            </a:r>
          </a:p>
          <a:p>
            <a:pPr>
              <a:spcAft>
                <a:spcPts val="611"/>
              </a:spcAft>
            </a:pPr>
            <a:endParaRPr lang="en-US" u="none" dirty="0">
              <a:solidFill>
                <a:schemeClr val="bg1"/>
              </a:solidFill>
            </a:endParaRPr>
          </a:p>
          <a:p>
            <a:pPr>
              <a:spcAft>
                <a:spcPts val="611"/>
              </a:spcAft>
            </a:pPr>
            <a:endParaRPr lang="en-US" u="none" dirty="0">
              <a:solidFill>
                <a:schemeClr val="bg1"/>
              </a:solidFill>
            </a:endParaRPr>
          </a:p>
          <a:p>
            <a:pPr>
              <a:spcAft>
                <a:spcPts val="611"/>
              </a:spcAft>
            </a:pPr>
            <a:endParaRPr lang="en-US" u="none" dirty="0">
              <a:solidFill>
                <a:schemeClr val="bg1"/>
              </a:solidFill>
            </a:endParaRPr>
          </a:p>
          <a:p>
            <a:pPr>
              <a:spcAft>
                <a:spcPts val="611"/>
              </a:spcAft>
            </a:pPr>
            <a:endParaRPr lang="en-US" u="none" dirty="0">
              <a:solidFill>
                <a:schemeClr val="bg1"/>
              </a:solidFill>
            </a:endParaRPr>
          </a:p>
          <a:p>
            <a:pPr>
              <a:spcAft>
                <a:spcPts val="611"/>
              </a:spcAft>
            </a:pPr>
            <a:endParaRPr lang="en-US" u="none" dirty="0">
              <a:solidFill>
                <a:schemeClr val="bg1"/>
              </a:solidFill>
            </a:endParaRPr>
          </a:p>
          <a:p>
            <a:pPr>
              <a:spcAft>
                <a:spcPts val="611"/>
              </a:spcAft>
            </a:pPr>
            <a:r>
              <a:rPr lang="en-US" u="none" dirty="0">
                <a:solidFill>
                  <a:schemeClr val="bg1"/>
                </a:solidFill>
              </a:rPr>
              <a:t>MRAM made using Perpendicular</a:t>
            </a:r>
            <a:r>
              <a:rPr lang="en-US" u="none" baseline="0" dirty="0">
                <a:solidFill>
                  <a:schemeClr val="bg1"/>
                </a:solidFill>
              </a:rPr>
              <a:t> Magnetic Tunnel junctions (</a:t>
            </a:r>
            <a:r>
              <a:rPr lang="en-US" u="none" baseline="0" dirty="0" err="1">
                <a:solidFill>
                  <a:schemeClr val="bg1"/>
                </a:solidFill>
              </a:rPr>
              <a:t>pMTJ</a:t>
            </a:r>
            <a:r>
              <a:rPr lang="en-US" u="none" baseline="0" dirty="0">
                <a:solidFill>
                  <a:schemeClr val="bg1"/>
                </a:solidFill>
              </a:rPr>
              <a:t>) in 22nm FD=SOI have been demonstrated by GF. This type of memory is lower power and fast switching. This new memory will be used in Deep In-Memory Architectures (DIMA) with statistical modeling to further increase memory density for low power operation.</a:t>
            </a:r>
          </a:p>
          <a:p>
            <a:pPr>
              <a:spcAft>
                <a:spcPts val="611"/>
              </a:spcAft>
            </a:pPr>
            <a:endParaRPr lang="en-US" u="sng" dirty="0">
              <a:solidFill>
                <a:schemeClr val="bg1"/>
              </a:solidFill>
            </a:endParaRPr>
          </a:p>
          <a:p>
            <a:pPr>
              <a:spcAft>
                <a:spcPts val="611"/>
              </a:spcAft>
            </a:pPr>
            <a:r>
              <a:rPr lang="en-US" u="sng" dirty="0">
                <a:solidFill>
                  <a:schemeClr val="bg1"/>
                </a:solidFill>
              </a:rPr>
              <a:t>3D System on Chip (</a:t>
            </a:r>
            <a:r>
              <a:rPr lang="en-US" b="1" u="sng" dirty="0">
                <a:solidFill>
                  <a:schemeClr val="bg1"/>
                </a:solidFill>
              </a:rPr>
              <a:t>3DSOC</a:t>
            </a:r>
            <a:r>
              <a:rPr lang="en-US" u="sng" dirty="0">
                <a:solidFill>
                  <a:schemeClr val="bg1"/>
                </a:solidFill>
              </a:rPr>
              <a:t>)</a:t>
            </a:r>
          </a:p>
          <a:p>
            <a:pPr marL="291179" indent="-291179">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can we exploit the third-dimension to make older 90nm nodes perform better than 7nm nodes?</a:t>
            </a:r>
          </a:p>
          <a:p>
            <a:endParaRPr lang="en-US" u="sng" dirty="0">
              <a:solidFill>
                <a:schemeClr val="bg1"/>
              </a:solidFill>
            </a:endParaRPr>
          </a:p>
          <a:p>
            <a:pPr>
              <a:spcAft>
                <a:spcPts val="611"/>
              </a:spcAft>
            </a:pPr>
            <a:endParaRPr lang="en-US" u="sng" dirty="0">
              <a:solidFill>
                <a:schemeClr val="bg1"/>
              </a:solidFill>
            </a:endParaRPr>
          </a:p>
          <a:p>
            <a:pPr>
              <a:spcAft>
                <a:spcPts val="611"/>
              </a:spcAft>
            </a:pPr>
            <a:r>
              <a:rPr lang="en-US" u="sng" dirty="0">
                <a:solidFill>
                  <a:schemeClr val="bg1"/>
                </a:solidFill>
              </a:rPr>
              <a:t>Foundations Required for Novel Compute (</a:t>
            </a:r>
            <a:r>
              <a:rPr lang="en-US" b="1" u="sng" dirty="0">
                <a:solidFill>
                  <a:schemeClr val="bg1"/>
                </a:solidFill>
              </a:rPr>
              <a:t>FRANC</a:t>
            </a:r>
            <a:r>
              <a:rPr lang="en-US" u="sng" dirty="0">
                <a:solidFill>
                  <a:schemeClr val="bg1"/>
                </a:solidFill>
              </a:rPr>
              <a:t>)</a:t>
            </a:r>
          </a:p>
          <a:p>
            <a:pPr marL="291179" indent="-291179">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we bring in new materials to enable specialized processing and computing?</a:t>
            </a:r>
          </a:p>
          <a:p>
            <a:pPr>
              <a:spcAft>
                <a:spcPts val="611"/>
              </a:spcAft>
            </a:pPr>
            <a:endParaRPr lang="en-US" u="sng" dirty="0">
              <a:solidFill>
                <a:schemeClr val="bg1"/>
              </a:solidFill>
            </a:endParaRPr>
          </a:p>
          <a:p>
            <a:pPr>
              <a:spcAft>
                <a:spcPts val="611"/>
              </a:spcAft>
            </a:pPr>
            <a:r>
              <a:rPr lang="en-US" u="sng" dirty="0">
                <a:solidFill>
                  <a:schemeClr val="bg1"/>
                </a:solidFill>
              </a:rPr>
              <a:t>Common Heterogeneous Integration and IP Reuse Strategies (</a:t>
            </a:r>
            <a:r>
              <a:rPr lang="en-US" b="1" u="sng" dirty="0">
                <a:solidFill>
                  <a:schemeClr val="bg1"/>
                </a:solidFill>
              </a:rPr>
              <a:t>CHIPS</a:t>
            </a:r>
            <a:r>
              <a:rPr lang="en-US" u="sng" dirty="0">
                <a:solidFill>
                  <a:schemeClr val="bg1"/>
                </a:solidFill>
              </a:rPr>
              <a:t>)</a:t>
            </a:r>
          </a:p>
          <a:p>
            <a:pPr marL="291179" indent="-291179">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we explode the tyranny of monolithic IC design to enable unique devices?</a:t>
            </a:r>
          </a:p>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11</a:t>
            </a:fld>
            <a:endParaRPr lang="en-US" dirty="0"/>
          </a:p>
        </p:txBody>
      </p:sp>
    </p:spTree>
    <p:extLst>
      <p:ext uri="{BB962C8B-B14F-4D97-AF65-F5344CB8AC3E}">
        <p14:creationId xmlns:p14="http://schemas.microsoft.com/office/powerpoint/2010/main" val="66842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Moore, said we should explore “newly design automation procedures to translate from logic diagram to tech realization.”  He is calling for a revolution in </a:t>
            </a:r>
            <a:r>
              <a:rPr lang="en-US" baseline="0" dirty="0" err="1"/>
              <a:t>eda</a:t>
            </a:r>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12</a:t>
            </a:fld>
            <a:endParaRPr lang="en-US" dirty="0"/>
          </a:p>
        </p:txBody>
      </p:sp>
    </p:spTree>
    <p:extLst>
      <p:ext uri="{BB962C8B-B14F-4D97-AF65-F5344CB8AC3E}">
        <p14:creationId xmlns:p14="http://schemas.microsoft.com/office/powerpoint/2010/main" val="59368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349415">
              <a:spcAft>
                <a:spcPts val="611"/>
              </a:spcAft>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We started this program with a program we called CRAFT.   This is was to substantially reduce the time to design, but also allow for porting of the design to wherever manufacturing might exist.  An example of what was done is  shown here where fairly sizable SOC was designed with Graduate students at UC Berkley.  The FIR Filter is represented as the lines of code shown here.  </a:t>
            </a:r>
          </a:p>
          <a:p>
            <a:pPr defTabSz="349415">
              <a:spcAft>
                <a:spcPts val="611"/>
              </a:spcAft>
            </a:pPr>
            <a:endParaRPr lang="en-US" sz="9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r>
              <a:rPr lang="en-US" sz="900" dirty="0" err="1">
                <a:solidFill>
                  <a:prstClr val="white"/>
                </a:solidFill>
                <a:latin typeface="Tahoma" panose="020B0604030504040204" pitchFamily="34" charset="0"/>
                <a:ea typeface="Tahoma" panose="020B0604030504040204" pitchFamily="34" charset="0"/>
                <a:cs typeface="Tahoma" panose="020B0604030504040204" pitchFamily="34" charset="0"/>
              </a:rPr>
              <a:t>Softwarizing</a:t>
            </a: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 the hardware generation was a nice first step but rapid design doesn’t create an exponential.  So we added two new programs.  First was to complete the loop, such that each design can reinforce the next one.  This is intersection of machine learning and the </a:t>
            </a:r>
            <a:r>
              <a:rPr lang="en-US" sz="900" dirty="0" err="1">
                <a:solidFill>
                  <a:prstClr val="white"/>
                </a:solidFill>
                <a:latin typeface="Tahoma" panose="020B0604030504040204" pitchFamily="34" charset="0"/>
                <a:ea typeface="Tahoma" panose="020B0604030504040204" pitchFamily="34" charset="0"/>
                <a:cs typeface="Tahoma" panose="020B0604030504040204" pitchFamily="34" charset="0"/>
              </a:rPr>
              <a:t>eda</a:t>
            </a: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 cycle.  If we can have each design, lead to yet an easier time with our next design, this is a path to an exponential.  People standing on the shoulders of those who came before them, a path to exponential. </a:t>
            </a:r>
          </a:p>
          <a:p>
            <a:pPr defTabSz="349415">
              <a:spcAft>
                <a:spcPts val="611"/>
              </a:spcAft>
            </a:pPr>
            <a:endParaRPr lang="en-US" sz="9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Now that we can create a simple way to create IP blocks, then we can share the results.  This is focused of the POSH program, which is really focused on the verification cycle </a:t>
            </a:r>
          </a:p>
          <a:p>
            <a:pPr defTabSz="349415">
              <a:spcAft>
                <a:spcPts val="611"/>
              </a:spcAft>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   </a:t>
            </a:r>
          </a:p>
          <a:p>
            <a:pPr defTabSz="349415">
              <a:spcAft>
                <a:spcPts val="611"/>
              </a:spcAft>
            </a:pPr>
            <a:endPar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endPar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endPar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endPar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Circuit Realization At Faster Timescales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CRAFT</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174708" indent="-174708"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can the design process be abstracted to accelerate IC designs for any node and foundry?</a:t>
            </a:r>
          </a:p>
          <a:p>
            <a:endParaRPr lang="en-US" sz="9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 Intelligent Design of Electronic Assets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IDEA</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174708" indent="-174708"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we take the human out of physical layout generation?</a:t>
            </a:r>
          </a:p>
          <a:p>
            <a:endParaRPr lang="en-US" dirty="0"/>
          </a:p>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Posh Open Source Hardware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POSH</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174708" indent="-174708"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rapidly inspect circuit blocks at a deeper level to greatly expand access to IP? </a:t>
            </a:r>
          </a:p>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13</a:t>
            </a:fld>
            <a:endParaRPr lang="en-US" dirty="0"/>
          </a:p>
        </p:txBody>
      </p:sp>
    </p:spTree>
    <p:extLst>
      <p:ext uri="{BB962C8B-B14F-4D97-AF65-F5344CB8AC3E}">
        <p14:creationId xmlns:p14="http://schemas.microsoft.com/office/powerpoint/2010/main" val="373232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14</a:t>
            </a:fld>
            <a:endParaRPr lang="en-US" dirty="0"/>
          </a:p>
        </p:txBody>
      </p:sp>
    </p:spTree>
    <p:extLst>
      <p:ext uri="{BB962C8B-B14F-4D97-AF65-F5344CB8AC3E}">
        <p14:creationId xmlns:p14="http://schemas.microsoft.com/office/powerpoint/2010/main" val="415456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Hierarchical Identify Verify Exploit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HIVE</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218385" indent="-218385"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can specialized integrated circuit be used to analyze large-scale datasets?</a:t>
            </a:r>
          </a:p>
          <a:p>
            <a:endParaRPr lang="en-US" dirty="0"/>
          </a:p>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Software Defined Hardware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SDH</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218385" indent="-218385"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we realize computing architectures that automatically adapt to the data and application?</a:t>
            </a:r>
          </a:p>
          <a:p>
            <a:endParaRPr lang="en-US" dirty="0"/>
          </a:p>
          <a:p>
            <a:pPr defTabSz="349415">
              <a:spcAft>
                <a:spcPts val="611"/>
              </a:spcAft>
            </a:pP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Domain-specific System on Chip (</a:t>
            </a:r>
            <a:r>
              <a:rPr lang="en-US" sz="900" b="1" u="sng" dirty="0">
                <a:solidFill>
                  <a:prstClr val="white"/>
                </a:solidFill>
                <a:latin typeface="Tahoma" panose="020B0604030504040204" pitchFamily="34" charset="0"/>
                <a:ea typeface="Tahoma" panose="020B0604030504040204" pitchFamily="34" charset="0"/>
                <a:cs typeface="Tahoma" panose="020B0604030504040204" pitchFamily="34" charset="0"/>
              </a:rPr>
              <a:t>DSSoC</a:t>
            </a:r>
            <a:r>
              <a:rPr lang="en-US" sz="900" u="sng"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marL="218385" indent="-218385" defTabSz="349415">
              <a:buFont typeface="Arial" panose="020B0604020202020204" pitchFamily="34" charset="0"/>
              <a:buChar char="•"/>
            </a:pPr>
            <a:r>
              <a:rPr lang="en-US" sz="900" dirty="0">
                <a:solidFill>
                  <a:prstClr val="white"/>
                </a:solidFill>
                <a:latin typeface="Tahoma" panose="020B0604030504040204" pitchFamily="34" charset="0"/>
                <a:ea typeface="Tahoma" panose="020B0604030504040204" pitchFamily="34" charset="0"/>
                <a:cs typeface="Tahoma" panose="020B0604030504040204" pitchFamily="34" charset="0"/>
              </a:rPr>
              <a:t>How do we efficiently coordinate a massive number of accelerator cores on a single chip? </a:t>
            </a:r>
          </a:p>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15</a:t>
            </a:fld>
            <a:endParaRPr lang="en-US" dirty="0"/>
          </a:p>
        </p:txBody>
      </p:sp>
    </p:spTree>
    <p:extLst>
      <p:ext uri="{BB962C8B-B14F-4D97-AF65-F5344CB8AC3E}">
        <p14:creationId xmlns:p14="http://schemas.microsoft.com/office/powerpoint/2010/main" val="429458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16</a:t>
            </a:fld>
            <a:endParaRPr lang="en-US" dirty="0"/>
          </a:p>
        </p:txBody>
      </p:sp>
    </p:spTree>
    <p:extLst>
      <p:ext uri="{BB962C8B-B14F-4D97-AF65-F5344CB8AC3E}">
        <p14:creationId xmlns:p14="http://schemas.microsoft.com/office/powerpoint/2010/main" val="9238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9A2154-CF38-3D45-A756-FBDDB10CA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636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HEM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4798"/>
            <a:ext cx="9144000" cy="3553905"/>
          </a:xfrm>
          <a:prstGeom prst="rect">
            <a:avLst/>
          </a:prstGeom>
        </p:spPr>
      </p:pic>
    </p:spTree>
    <p:extLst>
      <p:ext uri="{BB962C8B-B14F-4D97-AF65-F5344CB8AC3E}">
        <p14:creationId xmlns:p14="http://schemas.microsoft.com/office/powerpoint/2010/main" val="281861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vert Divi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293554"/>
              </a:solidFill>
              <a:effectLst/>
            </a:endParaRPr>
          </a:p>
        </p:txBody>
      </p:sp>
      <p:sp>
        <p:nvSpPr>
          <p:cNvPr id="19" name="Text Placeholder 18"/>
          <p:cNvSpPr>
            <a:spLocks noGrp="1"/>
          </p:cNvSpPr>
          <p:nvPr>
            <p:ph type="body" sz="quarter" idx="15"/>
          </p:nvPr>
        </p:nvSpPr>
        <p:spPr>
          <a:xfrm>
            <a:off x="475540" y="3093859"/>
            <a:ext cx="8012482" cy="636455"/>
          </a:xfrm>
        </p:spPr>
        <p:txBody>
          <a:bodyPr anchor="t" anchorCtr="0">
            <a:normAutofit/>
          </a:bodyPr>
          <a:lstStyle>
            <a:lvl1pPr marL="0" indent="0">
              <a:buNone/>
              <a:defRPr cap="all">
                <a:solidFill>
                  <a:schemeClr val="accent2"/>
                </a:solidFill>
              </a:defRPr>
            </a:lvl1pPr>
          </a:lstStyle>
          <a:p>
            <a:pPr lvl="0"/>
            <a:r>
              <a:rPr lang="en-US" dirty="0"/>
              <a:t>Click to edit Master text styles</a:t>
            </a:r>
          </a:p>
        </p:txBody>
      </p:sp>
      <p:sp>
        <p:nvSpPr>
          <p:cNvPr id="9" name="Title 8"/>
          <p:cNvSpPr>
            <a:spLocks noGrp="1"/>
          </p:cNvSpPr>
          <p:nvPr>
            <p:ph type="title"/>
          </p:nvPr>
        </p:nvSpPr>
        <p:spPr>
          <a:xfrm>
            <a:off x="546100" y="1722772"/>
            <a:ext cx="7941922" cy="1370331"/>
          </a:xfrm>
          <a:noFill/>
          <a:ln>
            <a:noFill/>
          </a:ln>
        </p:spPr>
        <p:txBody>
          <a:bodyPr wrap="square" lIns="0" tIns="0" rIns="0" bIns="0" rtlCol="0" anchor="b" anchorCtr="0">
            <a:normAutofit/>
          </a:bodyPr>
          <a:lstStyle>
            <a:lvl1pPr algn="l">
              <a:lnSpc>
                <a:spcPct val="80000"/>
              </a:lnSpc>
              <a:defRPr lang="en-US" sz="4500" spc="-10" dirty="0">
                <a:solidFill>
                  <a:schemeClr val="accent3">
                    <a:lumMod val="20000"/>
                    <a:lumOff val="80000"/>
                  </a:schemeClr>
                </a:solidFill>
              </a:defRPr>
            </a:lvl1pPr>
          </a:lstStyle>
          <a:p>
            <a:pPr marL="0" lvl="0" algn="l">
              <a:lnSpc>
                <a:spcPct val="80000"/>
              </a:lnSpc>
            </a:pPr>
            <a:r>
              <a:rPr lang="en-US" dirty="0"/>
              <a:t>Click to edit Master title style</a:t>
            </a:r>
          </a:p>
        </p:txBody>
      </p:sp>
      <p:cxnSp>
        <p:nvCxnSpPr>
          <p:cNvPr id="6" name="Straight Connector 5"/>
          <p:cNvCxnSpPr/>
          <p:nvPr userDrawn="1"/>
        </p:nvCxnSpPr>
        <p:spPr>
          <a:xfrm>
            <a:off x="557213" y="1035213"/>
            <a:ext cx="7930809" cy="0"/>
          </a:xfrm>
          <a:prstGeom prst="line">
            <a:avLst/>
          </a:prstGeom>
          <a:ln w="12700" cmpd="sng">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2422" y="-258004"/>
            <a:ext cx="2378812" cy="1521621"/>
          </a:xfrm>
          <a:prstGeom prst="rect">
            <a:avLst/>
          </a:prstGeom>
        </p:spPr>
      </p:pic>
    </p:spTree>
    <p:extLst>
      <p:ext uri="{BB962C8B-B14F-4D97-AF65-F5344CB8AC3E}">
        <p14:creationId xmlns:p14="http://schemas.microsoft.com/office/powerpoint/2010/main" val="141448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Text/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30747"/>
            <a:ext cx="3952735" cy="932482"/>
          </a:xfrm>
        </p:spPr>
        <p:txBody>
          <a:bodyPr/>
          <a:lstStyle>
            <a:lvl1pPr>
              <a:lnSpc>
                <a:spcPct val="80000"/>
              </a:lnSpc>
              <a:defRPr b="1">
                <a:solidFill>
                  <a:srgbClr val="293554"/>
                </a:solidFill>
              </a:defRPr>
            </a:lvl1pPr>
          </a:lstStyle>
          <a:p>
            <a:r>
              <a:rPr lang="en-US" dirty="0"/>
              <a:t>Click to edit Master title</a:t>
            </a:r>
          </a:p>
        </p:txBody>
      </p:sp>
      <p:sp>
        <p:nvSpPr>
          <p:cNvPr id="3" name="Content Placeholder 2"/>
          <p:cNvSpPr>
            <a:spLocks noGrp="1"/>
          </p:cNvSpPr>
          <p:nvPr>
            <p:ph sz="half" idx="1"/>
          </p:nvPr>
        </p:nvSpPr>
        <p:spPr>
          <a:xfrm>
            <a:off x="457200" y="1208302"/>
            <a:ext cx="3952735" cy="3620003"/>
          </a:xfrm>
        </p:spPr>
        <p:txBody>
          <a:bodyPr>
            <a:normAutofit/>
          </a:bodyPr>
          <a:lstStyle>
            <a:lvl1pPr>
              <a:defRPr sz="2400">
                <a:solidFill>
                  <a:srgbClr val="474747"/>
                </a:solidFill>
              </a:defRPr>
            </a:lvl1pPr>
            <a:lvl2pPr>
              <a:defRPr sz="2000">
                <a:solidFill>
                  <a:srgbClr val="474747"/>
                </a:solidFill>
              </a:defRPr>
            </a:lvl2pPr>
            <a:lvl3pPr>
              <a:defRPr sz="1800">
                <a:solidFill>
                  <a:srgbClr val="474747"/>
                </a:solidFill>
              </a:defRPr>
            </a:lvl3pPr>
            <a:lvl4pPr>
              <a:defRPr sz="1600">
                <a:solidFill>
                  <a:srgbClr val="474747"/>
                </a:solidFill>
              </a:defRPr>
            </a:lvl4pPr>
            <a:lvl5pPr>
              <a:defRPr sz="1600">
                <a:solidFill>
                  <a:srgbClr val="47474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557213" y="1035213"/>
            <a:ext cx="3852722" cy="0"/>
          </a:xfrm>
          <a:prstGeom prst="line">
            <a:avLst/>
          </a:prstGeom>
          <a:ln w="12700" cmpd="sng">
            <a:solidFill>
              <a:srgbClr val="293554"/>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5"/>
          <p:cNvSpPr>
            <a:spLocks noGrp="1"/>
          </p:cNvSpPr>
          <p:nvPr>
            <p:ph type="pic" sz="quarter" idx="10"/>
          </p:nvPr>
        </p:nvSpPr>
        <p:spPr>
          <a:xfrm>
            <a:off x="4576763" y="0"/>
            <a:ext cx="4567237" cy="5143500"/>
          </a:xfrm>
        </p:spPr>
        <p:txBody>
          <a:bodyPr/>
          <a:lstStyle>
            <a:lvl1pPr>
              <a:defRPr>
                <a:solidFill>
                  <a:srgbClr val="474747"/>
                </a:solidFill>
              </a:defRPr>
            </a:lvl1pPr>
          </a:lstStyle>
          <a:p>
            <a:endParaRPr lang="en-US" dirty="0"/>
          </a:p>
        </p:txBody>
      </p:sp>
    </p:spTree>
    <p:extLst>
      <p:ext uri="{BB962C8B-B14F-4D97-AF65-F5344CB8AC3E}">
        <p14:creationId xmlns:p14="http://schemas.microsoft.com/office/powerpoint/2010/main" val="62338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Text/Image al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576763" y="0"/>
            <a:ext cx="4224337" cy="5143500"/>
          </a:xfrm>
        </p:spPr>
        <p:txBody>
          <a:bodyPr/>
          <a:lstStyle>
            <a:lvl1pPr>
              <a:defRPr>
                <a:solidFill>
                  <a:srgbClr val="474747"/>
                </a:solidFill>
              </a:defRPr>
            </a:lvl1pPr>
          </a:lstStyle>
          <a:p>
            <a:endParaRPr lang="en-US" dirty="0"/>
          </a:p>
          <a:p>
            <a:endParaRPr lang="en-US" dirty="0"/>
          </a:p>
          <a:p>
            <a:endParaRPr lang="en-US" dirty="0"/>
          </a:p>
          <a:p>
            <a:r>
              <a:rPr lang="en-US" dirty="0"/>
              <a:t>Picture</a:t>
            </a:r>
          </a:p>
        </p:txBody>
      </p:sp>
      <p:sp>
        <p:nvSpPr>
          <p:cNvPr id="3" name="Content Placeholder 2"/>
          <p:cNvSpPr>
            <a:spLocks noGrp="1"/>
          </p:cNvSpPr>
          <p:nvPr>
            <p:ph sz="half" idx="1"/>
          </p:nvPr>
        </p:nvSpPr>
        <p:spPr>
          <a:xfrm>
            <a:off x="457200" y="981076"/>
            <a:ext cx="3933930" cy="3942480"/>
          </a:xfrm>
        </p:spPr>
        <p:txBody>
          <a:bodyPr>
            <a:normAutofit/>
          </a:bodyPr>
          <a:lstStyle>
            <a:lvl1pPr>
              <a:defRPr sz="2400">
                <a:solidFill>
                  <a:srgbClr val="474747"/>
                </a:solidFill>
              </a:defRPr>
            </a:lvl1pPr>
            <a:lvl2pPr>
              <a:defRPr sz="2000">
                <a:solidFill>
                  <a:srgbClr val="474747"/>
                </a:solidFill>
              </a:defRPr>
            </a:lvl2pPr>
            <a:lvl3pPr>
              <a:defRPr sz="1800">
                <a:solidFill>
                  <a:srgbClr val="474747"/>
                </a:solidFill>
              </a:defRPr>
            </a:lvl3pPr>
            <a:lvl4pPr>
              <a:defRPr sz="1600">
                <a:solidFill>
                  <a:srgbClr val="474747"/>
                </a:solidFill>
              </a:defRPr>
            </a:lvl4pPr>
            <a:lvl5pPr>
              <a:defRPr sz="1600">
                <a:solidFill>
                  <a:srgbClr val="47474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8801100" y="0"/>
            <a:ext cx="3429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225997"/>
            <a:ext cx="5876924" cy="621728"/>
          </a:xfrm>
          <a:solidFill>
            <a:srgbClr val="293554"/>
          </a:solidFill>
        </p:spPr>
        <p:txBody>
          <a:bodyPr/>
          <a:lstStyle>
            <a:lvl1pPr>
              <a:lnSpc>
                <a:spcPct val="80000"/>
              </a:lnSpc>
              <a:defRPr b="1">
                <a:solidFill>
                  <a:schemeClr val="accent3">
                    <a:lumMod val="20000"/>
                    <a:lumOff val="80000"/>
                  </a:schemeClr>
                </a:solidFill>
              </a:defRPr>
            </a:lvl1pPr>
          </a:lstStyle>
          <a:p>
            <a:r>
              <a:rPr lang="en-US" dirty="0"/>
              <a:t>Click to edit Master title</a:t>
            </a:r>
          </a:p>
        </p:txBody>
      </p:sp>
    </p:spTree>
    <p:extLst>
      <p:ext uri="{BB962C8B-B14F-4D97-AF65-F5344CB8AC3E}">
        <p14:creationId xmlns:p14="http://schemas.microsoft.com/office/powerpoint/2010/main" val="21435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vert Two Content Text/Image alt">
    <p:spTree>
      <p:nvGrpSpPr>
        <p:cNvPr id="1" name=""/>
        <p:cNvGrpSpPr/>
        <p:nvPr/>
      </p:nvGrpSpPr>
      <p:grpSpPr>
        <a:xfrm>
          <a:off x="0" y="0"/>
          <a:ext cx="0" cy="0"/>
          <a:chOff x="0" y="0"/>
          <a:chExt cx="0" cy="0"/>
        </a:xfrm>
      </p:grpSpPr>
      <p:sp>
        <p:nvSpPr>
          <p:cNvPr id="9" name="Rectangle 8"/>
          <p:cNvSpPr/>
          <p:nvPr userDrawn="1"/>
        </p:nvSpPr>
        <p:spPr>
          <a:xfrm>
            <a:off x="-1" y="0"/>
            <a:ext cx="4576763"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0747"/>
            <a:ext cx="3952735" cy="932482"/>
          </a:xfrm>
        </p:spPr>
        <p:txBody>
          <a:bodyPr/>
          <a:lstStyle>
            <a:lvl1pPr>
              <a:lnSpc>
                <a:spcPct val="80000"/>
              </a:lnSpc>
              <a:defRPr b="1">
                <a:solidFill>
                  <a:schemeClr val="accent2"/>
                </a:solidFill>
              </a:defRPr>
            </a:lvl1pPr>
          </a:lstStyle>
          <a:p>
            <a:r>
              <a:rPr lang="en-US" dirty="0"/>
              <a:t>Click to edit Master title</a:t>
            </a:r>
          </a:p>
        </p:txBody>
      </p:sp>
      <p:sp>
        <p:nvSpPr>
          <p:cNvPr id="3" name="Content Placeholder 2"/>
          <p:cNvSpPr>
            <a:spLocks noGrp="1"/>
          </p:cNvSpPr>
          <p:nvPr>
            <p:ph sz="half" idx="1"/>
          </p:nvPr>
        </p:nvSpPr>
        <p:spPr>
          <a:xfrm>
            <a:off x="457200" y="1208302"/>
            <a:ext cx="3952735" cy="3620003"/>
          </a:xfrm>
        </p:spPr>
        <p:txBody>
          <a:bodyPr>
            <a:normAutofit/>
          </a:bodyPr>
          <a:lstStyle>
            <a:lvl1pPr>
              <a:buClr>
                <a:schemeClr val="accent3">
                  <a:lumMod val="20000"/>
                  <a:lumOff val="80000"/>
                </a:schemeClr>
              </a:buClr>
              <a:defRPr sz="2400">
                <a:solidFill>
                  <a:schemeClr val="accent3">
                    <a:lumMod val="20000"/>
                    <a:lumOff val="80000"/>
                  </a:schemeClr>
                </a:solidFill>
              </a:defRPr>
            </a:lvl1pPr>
            <a:lvl2pPr>
              <a:buClr>
                <a:schemeClr val="accent3">
                  <a:lumMod val="20000"/>
                  <a:lumOff val="80000"/>
                </a:schemeClr>
              </a:buClr>
              <a:defRPr sz="2000">
                <a:solidFill>
                  <a:schemeClr val="accent3">
                    <a:lumMod val="20000"/>
                    <a:lumOff val="80000"/>
                  </a:schemeClr>
                </a:solidFill>
              </a:defRPr>
            </a:lvl2pPr>
            <a:lvl3pPr>
              <a:buClr>
                <a:schemeClr val="accent3">
                  <a:lumMod val="20000"/>
                  <a:lumOff val="80000"/>
                </a:schemeClr>
              </a:buClr>
              <a:defRPr sz="1800">
                <a:solidFill>
                  <a:schemeClr val="accent3">
                    <a:lumMod val="20000"/>
                    <a:lumOff val="80000"/>
                  </a:schemeClr>
                </a:solidFill>
              </a:defRPr>
            </a:lvl3pPr>
            <a:lvl4pPr>
              <a:buClr>
                <a:schemeClr val="accent3">
                  <a:lumMod val="20000"/>
                  <a:lumOff val="80000"/>
                </a:schemeClr>
              </a:buClr>
              <a:defRPr sz="1600">
                <a:solidFill>
                  <a:schemeClr val="accent3">
                    <a:lumMod val="20000"/>
                    <a:lumOff val="80000"/>
                  </a:schemeClr>
                </a:solidFill>
              </a:defRPr>
            </a:lvl4pPr>
            <a:lvl5pPr>
              <a:buClr>
                <a:schemeClr val="accent3">
                  <a:lumMod val="20000"/>
                  <a:lumOff val="80000"/>
                </a:schemeClr>
              </a:buClr>
              <a:defRPr sz="1600">
                <a:solidFill>
                  <a:schemeClr val="accent3">
                    <a:lumMod val="20000"/>
                    <a:lumOff val="8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557213" y="1035213"/>
            <a:ext cx="3852722" cy="0"/>
          </a:xfrm>
          <a:prstGeom prst="line">
            <a:avLst/>
          </a:prstGeom>
          <a:ln w="12700" cmpd="sng">
            <a:solidFill>
              <a:srgbClr val="293554"/>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5"/>
          <p:cNvSpPr>
            <a:spLocks noGrp="1"/>
          </p:cNvSpPr>
          <p:nvPr>
            <p:ph type="pic" sz="quarter" idx="10"/>
          </p:nvPr>
        </p:nvSpPr>
        <p:spPr>
          <a:xfrm>
            <a:off x="4576763" y="0"/>
            <a:ext cx="4224337" cy="5143500"/>
          </a:xfrm>
        </p:spPr>
        <p:txBody>
          <a:bodyPr/>
          <a:lstStyle>
            <a:lvl1pPr>
              <a:defRPr>
                <a:solidFill>
                  <a:srgbClr val="474747"/>
                </a:solidFill>
              </a:defRPr>
            </a:lvl1pPr>
          </a:lstStyle>
          <a:p>
            <a:endParaRPr lang="en-US" dirty="0"/>
          </a:p>
        </p:txBody>
      </p:sp>
      <p:sp>
        <p:nvSpPr>
          <p:cNvPr id="7" name="Rectangle 6"/>
          <p:cNvSpPr/>
          <p:nvPr userDrawn="1"/>
        </p:nvSpPr>
        <p:spPr>
          <a:xfrm>
            <a:off x="8801100" y="0"/>
            <a:ext cx="3429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05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93554"/>
                </a:solidFill>
              </a:defRPr>
            </a:lvl1pPr>
          </a:lstStyle>
          <a:p>
            <a:r>
              <a:rPr lang="en-US" dirty="0"/>
              <a:t>Click to edit Master title style</a:t>
            </a:r>
          </a:p>
        </p:txBody>
      </p:sp>
      <p:sp>
        <p:nvSpPr>
          <p:cNvPr id="3" name="Content Placeholder 2"/>
          <p:cNvSpPr>
            <a:spLocks noGrp="1"/>
          </p:cNvSpPr>
          <p:nvPr>
            <p:ph sz="half" idx="1"/>
          </p:nvPr>
        </p:nvSpPr>
        <p:spPr>
          <a:xfrm>
            <a:off x="457200" y="1208302"/>
            <a:ext cx="4038600" cy="3620003"/>
          </a:xfrm>
        </p:spPr>
        <p:txBody>
          <a:bodyPr>
            <a:normAutofit/>
          </a:bodyPr>
          <a:lstStyle>
            <a:lvl1pPr>
              <a:defRPr sz="2400">
                <a:solidFill>
                  <a:srgbClr val="474747"/>
                </a:solidFill>
              </a:defRPr>
            </a:lvl1pPr>
            <a:lvl2pPr>
              <a:defRPr sz="2000">
                <a:solidFill>
                  <a:srgbClr val="474747"/>
                </a:solidFill>
              </a:defRPr>
            </a:lvl2pPr>
            <a:lvl3pPr>
              <a:defRPr sz="1800">
                <a:solidFill>
                  <a:srgbClr val="474747"/>
                </a:solidFill>
              </a:defRPr>
            </a:lvl3pPr>
            <a:lvl4pPr>
              <a:defRPr sz="1600">
                <a:solidFill>
                  <a:srgbClr val="474747"/>
                </a:solidFill>
              </a:defRPr>
            </a:lvl4pPr>
            <a:lvl5pPr>
              <a:defRPr sz="1600">
                <a:solidFill>
                  <a:srgbClr val="47474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8302"/>
            <a:ext cx="4038600" cy="3620003"/>
          </a:xfrm>
        </p:spPr>
        <p:txBody>
          <a:bodyPr>
            <a:normAutofit/>
          </a:bodyPr>
          <a:lstStyle>
            <a:lvl1pPr>
              <a:defRPr sz="2400">
                <a:solidFill>
                  <a:srgbClr val="474747"/>
                </a:solidFill>
              </a:defRPr>
            </a:lvl1pPr>
            <a:lvl2pPr>
              <a:defRPr sz="2000">
                <a:solidFill>
                  <a:srgbClr val="474747"/>
                </a:solidFill>
              </a:defRPr>
            </a:lvl2pPr>
            <a:lvl3pPr>
              <a:defRPr sz="1800">
                <a:solidFill>
                  <a:srgbClr val="474747"/>
                </a:solidFill>
              </a:defRPr>
            </a:lvl3pPr>
            <a:lvl4pPr>
              <a:defRPr sz="1600">
                <a:solidFill>
                  <a:srgbClr val="474747"/>
                </a:solidFill>
              </a:defRPr>
            </a:lvl4pPr>
            <a:lvl5pPr>
              <a:defRPr sz="1600">
                <a:solidFill>
                  <a:srgbClr val="47474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557213" y="1035213"/>
            <a:ext cx="7930809" cy="0"/>
          </a:xfrm>
          <a:prstGeom prst="line">
            <a:avLst/>
          </a:prstGeom>
          <a:ln w="12700" cmpd="sng">
            <a:solidFill>
              <a:srgbClr val="29355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7307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293554"/>
                </a:solidFill>
              </a:defRPr>
            </a:lvl1pPr>
          </a:lstStyle>
          <a:p>
            <a:r>
              <a:rPr lang="en-US" dirty="0"/>
              <a:t>Click to edit Master title style</a:t>
            </a:r>
          </a:p>
        </p:txBody>
      </p:sp>
      <p:sp>
        <p:nvSpPr>
          <p:cNvPr id="3" name="Text Placeholder 2"/>
          <p:cNvSpPr>
            <a:spLocks noGrp="1"/>
          </p:cNvSpPr>
          <p:nvPr>
            <p:ph type="body" idx="1"/>
          </p:nvPr>
        </p:nvSpPr>
        <p:spPr>
          <a:xfrm>
            <a:off x="457200" y="1080782"/>
            <a:ext cx="4040188" cy="550373"/>
          </a:xfrm>
        </p:spPr>
        <p:txBody>
          <a:bodyPr anchor="b">
            <a:noAutofit/>
          </a:bodyPr>
          <a:lstStyle>
            <a:lvl1pPr marL="0" indent="0">
              <a:lnSpc>
                <a:spcPct val="80000"/>
              </a:lnSpc>
              <a:spcBef>
                <a:spcPts val="0"/>
              </a:spcBef>
              <a:buNone/>
              <a:defRPr sz="2200" b="0" cap="all">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587060"/>
            <a:ext cx="4040188" cy="3245579"/>
          </a:xfrm>
        </p:spPr>
        <p:txBody>
          <a:bodyPr>
            <a:normAutofit/>
          </a:bodyPr>
          <a:lstStyle>
            <a:lvl1pPr>
              <a:defRPr sz="2000">
                <a:solidFill>
                  <a:srgbClr val="474747"/>
                </a:solidFill>
              </a:defRPr>
            </a:lvl1pPr>
            <a:lvl2pPr>
              <a:defRPr sz="1800">
                <a:solidFill>
                  <a:srgbClr val="474747"/>
                </a:solidFill>
              </a:defRPr>
            </a:lvl2pPr>
            <a:lvl3pPr>
              <a:defRPr sz="1600">
                <a:solidFill>
                  <a:srgbClr val="474747"/>
                </a:solidFill>
              </a:defRPr>
            </a:lvl3pPr>
            <a:lvl4pPr>
              <a:defRPr sz="1400">
                <a:solidFill>
                  <a:srgbClr val="474747"/>
                </a:solidFill>
              </a:defRPr>
            </a:lvl4pPr>
            <a:lvl5pPr>
              <a:defRPr sz="1400">
                <a:solidFill>
                  <a:srgbClr val="474747"/>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0782"/>
            <a:ext cx="4041775" cy="550373"/>
          </a:xfrm>
        </p:spPr>
        <p:txBody>
          <a:bodyPr anchor="b">
            <a:noAutofit/>
          </a:bodyPr>
          <a:lstStyle>
            <a:lvl1pPr marL="0" indent="0">
              <a:lnSpc>
                <a:spcPct val="80000"/>
              </a:lnSpc>
              <a:spcBef>
                <a:spcPts val="0"/>
              </a:spcBef>
              <a:buNone/>
              <a:defRPr sz="2200" b="0" cap="all">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587060"/>
            <a:ext cx="4041775" cy="3245579"/>
          </a:xfrm>
        </p:spPr>
        <p:txBody>
          <a:bodyPr>
            <a:normAutofit/>
          </a:bodyPr>
          <a:lstStyle>
            <a:lvl1pPr>
              <a:defRPr sz="2000">
                <a:solidFill>
                  <a:srgbClr val="474747"/>
                </a:solidFill>
              </a:defRPr>
            </a:lvl1pPr>
            <a:lvl2pPr>
              <a:defRPr sz="1800">
                <a:solidFill>
                  <a:srgbClr val="474747"/>
                </a:solidFill>
              </a:defRPr>
            </a:lvl2pPr>
            <a:lvl3pPr>
              <a:defRPr sz="1600">
                <a:solidFill>
                  <a:srgbClr val="474747"/>
                </a:solidFill>
              </a:defRPr>
            </a:lvl3pPr>
            <a:lvl4pPr>
              <a:defRPr sz="1400">
                <a:solidFill>
                  <a:srgbClr val="474747"/>
                </a:solidFill>
              </a:defRPr>
            </a:lvl4pPr>
            <a:lvl5pPr>
              <a:defRPr sz="1400">
                <a:solidFill>
                  <a:srgbClr val="474747"/>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557213" y="1035213"/>
            <a:ext cx="793080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99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293554"/>
                </a:solidFill>
              </a:defRPr>
            </a:lvl1pPr>
          </a:lstStyle>
          <a:p>
            <a:r>
              <a:rPr lang="en-US" dirty="0"/>
              <a:t>Click to edit Master title style</a:t>
            </a:r>
          </a:p>
        </p:txBody>
      </p:sp>
      <p:cxnSp>
        <p:nvCxnSpPr>
          <p:cNvPr id="6" name="Straight Connector 5"/>
          <p:cNvCxnSpPr/>
          <p:nvPr userDrawn="1"/>
        </p:nvCxnSpPr>
        <p:spPr>
          <a:xfrm>
            <a:off x="557213" y="1035213"/>
            <a:ext cx="793080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70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93554"/>
                </a:solidFill>
              </a:defRPr>
            </a:lvl1pPr>
          </a:lstStyle>
          <a:p>
            <a:r>
              <a:rPr lang="en-US" dirty="0"/>
              <a:t>Click to edit Master title style</a:t>
            </a:r>
          </a:p>
        </p:txBody>
      </p:sp>
      <p:sp>
        <p:nvSpPr>
          <p:cNvPr id="4" name="Picture Placeholder 3"/>
          <p:cNvSpPr>
            <a:spLocks noGrp="1"/>
          </p:cNvSpPr>
          <p:nvPr>
            <p:ph type="pic" sz="quarter" idx="10"/>
          </p:nvPr>
        </p:nvSpPr>
        <p:spPr>
          <a:xfrm>
            <a:off x="0" y="1063229"/>
            <a:ext cx="8801100" cy="4080271"/>
          </a:xfrm>
        </p:spPr>
        <p:txBody>
          <a:bodyPr/>
          <a:lstStyle>
            <a:lvl1pPr>
              <a:defRPr>
                <a:solidFill>
                  <a:srgbClr val="474747"/>
                </a:solidFill>
              </a:defRPr>
            </a:lvl1pPr>
          </a:lstStyle>
          <a:p>
            <a:endParaRPr lang="en-US" dirty="0"/>
          </a:p>
        </p:txBody>
      </p:sp>
      <p:sp>
        <p:nvSpPr>
          <p:cNvPr id="5" name="Rectangle 4"/>
          <p:cNvSpPr/>
          <p:nvPr userDrawn="1"/>
        </p:nvSpPr>
        <p:spPr>
          <a:xfrm>
            <a:off x="8801100" y="1063228"/>
            <a:ext cx="342900" cy="4080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87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1662188" y="105746"/>
            <a:ext cx="7380959" cy="957483"/>
          </a:xfrm>
        </p:spPr>
        <p:txBody>
          <a:bodyPr anchor="ctr"/>
          <a:lstStyle>
            <a:lvl1pPr>
              <a:defRPr baseline="0">
                <a:solidFill>
                  <a:srgbClr val="293554"/>
                </a:solidFill>
              </a:defRPr>
            </a:lvl1pPr>
          </a:lstStyle>
          <a:p>
            <a:r>
              <a:rPr lang="en-US" dirty="0"/>
              <a:t>Click to edit Master title</a:t>
            </a:r>
          </a:p>
        </p:txBody>
      </p:sp>
      <p:sp>
        <p:nvSpPr>
          <p:cNvPr id="4" name="Picture Placeholder 3"/>
          <p:cNvSpPr>
            <a:spLocks noGrp="1"/>
          </p:cNvSpPr>
          <p:nvPr>
            <p:ph type="pic" sz="quarter" idx="10" hasCustomPrompt="1"/>
          </p:nvPr>
        </p:nvSpPr>
        <p:spPr>
          <a:xfrm>
            <a:off x="0" y="1063230"/>
            <a:ext cx="9144000" cy="3580116"/>
          </a:xfrm>
        </p:spPr>
        <p:txBody>
          <a:bodyPr/>
          <a:lstStyle>
            <a:lvl1pPr>
              <a:defRPr>
                <a:solidFill>
                  <a:srgbClr val="474747"/>
                </a:solidFill>
              </a:defRPr>
            </a:lvl1pPr>
          </a:lstStyle>
          <a:p>
            <a:r>
              <a:rPr lang="en-US" dirty="0"/>
              <a:t>                                                  Picture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62188" cy="106322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3408" y="4703862"/>
            <a:ext cx="1626002" cy="366802"/>
          </a:xfrm>
          <a:prstGeom prst="rect">
            <a:avLst/>
          </a:prstGeom>
        </p:spPr>
      </p:pic>
      <p:sp>
        <p:nvSpPr>
          <p:cNvPr id="9" name="Content Placeholder 3"/>
          <p:cNvSpPr>
            <a:spLocks noGrp="1"/>
          </p:cNvSpPr>
          <p:nvPr>
            <p:ph sz="half" idx="2"/>
          </p:nvPr>
        </p:nvSpPr>
        <p:spPr>
          <a:xfrm>
            <a:off x="628224" y="1063228"/>
            <a:ext cx="3856370" cy="3580119"/>
          </a:xfrm>
          <a:solidFill>
            <a:srgbClr val="293554"/>
          </a:solidFill>
        </p:spPr>
        <p:txBody>
          <a:bodyPr anchor="ctr">
            <a:normAutofit/>
          </a:bodyPr>
          <a:lstStyle>
            <a:lvl1pPr>
              <a:buClr>
                <a:schemeClr val="accent3">
                  <a:lumMod val="20000"/>
                  <a:lumOff val="80000"/>
                </a:schemeClr>
              </a:buClr>
              <a:defRPr sz="2000">
                <a:solidFill>
                  <a:schemeClr val="accent3">
                    <a:lumMod val="20000"/>
                    <a:lumOff val="80000"/>
                  </a:schemeClr>
                </a:solidFill>
              </a:defRPr>
            </a:lvl1pPr>
            <a:lvl2pPr>
              <a:buClr>
                <a:schemeClr val="accent3">
                  <a:lumMod val="20000"/>
                  <a:lumOff val="80000"/>
                </a:schemeClr>
              </a:buClr>
              <a:defRPr sz="1800">
                <a:solidFill>
                  <a:schemeClr val="accent3">
                    <a:lumMod val="20000"/>
                    <a:lumOff val="80000"/>
                  </a:schemeClr>
                </a:solidFill>
              </a:defRPr>
            </a:lvl2pPr>
            <a:lvl3pPr>
              <a:buClr>
                <a:schemeClr val="accent3">
                  <a:lumMod val="20000"/>
                  <a:lumOff val="80000"/>
                </a:schemeClr>
              </a:buClr>
              <a:defRPr sz="1600">
                <a:solidFill>
                  <a:schemeClr val="accent3">
                    <a:lumMod val="20000"/>
                    <a:lumOff val="80000"/>
                  </a:schemeClr>
                </a:solidFill>
              </a:defRPr>
            </a:lvl3pPr>
            <a:lvl4pPr>
              <a:buClr>
                <a:schemeClr val="accent3">
                  <a:lumMod val="20000"/>
                  <a:lumOff val="80000"/>
                </a:schemeClr>
              </a:buClr>
              <a:defRPr sz="1400">
                <a:solidFill>
                  <a:schemeClr val="accent3">
                    <a:lumMod val="20000"/>
                    <a:lumOff val="80000"/>
                  </a:schemeClr>
                </a:solidFill>
              </a:defRPr>
            </a:lvl4pPr>
            <a:lvl5pPr>
              <a:buClr>
                <a:schemeClr val="accent3">
                  <a:lumMod val="20000"/>
                  <a:lumOff val="80000"/>
                </a:schemeClr>
              </a:buClr>
              <a:defRPr sz="1400">
                <a:solidFill>
                  <a:schemeClr val="accent3">
                    <a:lumMod val="20000"/>
                    <a:lumOff val="8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7390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mp; Title">
    <p:spTree>
      <p:nvGrpSpPr>
        <p:cNvPr id="1" name=""/>
        <p:cNvGrpSpPr/>
        <p:nvPr/>
      </p:nvGrpSpPr>
      <p:grpSpPr>
        <a:xfrm>
          <a:off x="0" y="0"/>
          <a:ext cx="0" cy="0"/>
          <a:chOff x="0" y="0"/>
          <a:chExt cx="0" cy="0"/>
        </a:xfrm>
      </p:grpSpPr>
      <p:sp>
        <p:nvSpPr>
          <p:cNvPr id="2" name="Rectangle 1"/>
          <p:cNvSpPr/>
          <p:nvPr userDrawn="1"/>
        </p:nvSpPr>
        <p:spPr>
          <a:xfrm>
            <a:off x="2120630" y="3818928"/>
            <a:ext cx="7023370" cy="1324572"/>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6" y="3818928"/>
            <a:ext cx="2123516" cy="1358321"/>
          </a:xfrm>
          <a:prstGeom prst="rect">
            <a:avLst/>
          </a:prstGeom>
          <a:solidFill>
            <a:schemeClr val="accent3">
              <a:lumMod val="20000"/>
              <a:lumOff val="80000"/>
            </a:schemeClr>
          </a:solidFill>
        </p:spPr>
      </p:pic>
      <p:sp>
        <p:nvSpPr>
          <p:cNvPr id="4" name="Picture Placeholder 3"/>
          <p:cNvSpPr>
            <a:spLocks noGrp="1"/>
          </p:cNvSpPr>
          <p:nvPr>
            <p:ph type="pic" sz="quarter" idx="10"/>
          </p:nvPr>
        </p:nvSpPr>
        <p:spPr>
          <a:xfrm>
            <a:off x="0" y="1"/>
            <a:ext cx="9144000" cy="3818927"/>
          </a:xfrm>
        </p:spPr>
        <p:txBody>
          <a:bodyPr/>
          <a:lstStyle>
            <a:lvl1pPr>
              <a:defRPr>
                <a:solidFill>
                  <a:srgbClr val="474747"/>
                </a:solidFill>
              </a:defRPr>
            </a:lvl1pPr>
          </a:lstStyle>
          <a:p>
            <a:endParaRPr lang="en-US" dirty="0"/>
          </a:p>
        </p:txBody>
      </p:sp>
      <p:sp>
        <p:nvSpPr>
          <p:cNvPr id="10" name="Text Placeholder 18"/>
          <p:cNvSpPr>
            <a:spLocks noGrp="1"/>
          </p:cNvSpPr>
          <p:nvPr>
            <p:ph type="body" sz="quarter" idx="15"/>
          </p:nvPr>
        </p:nvSpPr>
        <p:spPr>
          <a:xfrm>
            <a:off x="2143685" y="4608198"/>
            <a:ext cx="6828866" cy="587895"/>
          </a:xfrm>
        </p:spPr>
        <p:txBody>
          <a:bodyPr anchor="t" anchorCtr="0">
            <a:normAutofit/>
          </a:bodyPr>
          <a:lstStyle>
            <a:lvl1pPr marL="0" indent="0">
              <a:buNone/>
              <a:defRPr sz="2200" cap="all">
                <a:solidFill>
                  <a:schemeClr val="accent2"/>
                </a:solidFill>
              </a:defRPr>
            </a:lvl1pPr>
          </a:lstStyle>
          <a:p>
            <a:pPr lvl="0"/>
            <a:r>
              <a:rPr lang="en-US" dirty="0"/>
              <a:t>Click to edit Master text styles</a:t>
            </a:r>
          </a:p>
        </p:txBody>
      </p:sp>
      <p:sp>
        <p:nvSpPr>
          <p:cNvPr id="13" name="Title 1"/>
          <p:cNvSpPr>
            <a:spLocks noGrp="1"/>
          </p:cNvSpPr>
          <p:nvPr>
            <p:ph type="title"/>
          </p:nvPr>
        </p:nvSpPr>
        <p:spPr>
          <a:xfrm>
            <a:off x="2120630" y="3818928"/>
            <a:ext cx="7023370" cy="813746"/>
          </a:xfrm>
          <a:ln>
            <a:noFill/>
          </a:ln>
        </p:spPr>
        <p:txBody>
          <a:bodyPr/>
          <a:lstStyle>
            <a:lvl1pPr>
              <a:defRPr>
                <a:solidFill>
                  <a:schemeClr val="accent3">
                    <a:lumMod val="20000"/>
                    <a:lumOff val="80000"/>
                  </a:schemeClr>
                </a:solidFill>
              </a:defRPr>
            </a:lvl1pPr>
          </a:lstStyle>
          <a:p>
            <a:r>
              <a:rPr lang="en-US" dirty="0"/>
              <a:t>Click to edit Master title style</a:t>
            </a:r>
          </a:p>
        </p:txBody>
      </p:sp>
    </p:spTree>
    <p:extLst>
      <p:ext uri="{BB962C8B-B14F-4D97-AF65-F5344CB8AC3E}">
        <p14:creationId xmlns:p14="http://schemas.microsoft.com/office/powerpoint/2010/main" val="166731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nvert_THEM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293554"/>
              </a:solidFill>
              <a:effectLst/>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4798"/>
            <a:ext cx="9143999" cy="3553905"/>
          </a:xfrm>
          <a:prstGeom prst="rect">
            <a:avLst/>
          </a:prstGeom>
        </p:spPr>
      </p:pic>
    </p:spTree>
    <p:extLst>
      <p:ext uri="{BB962C8B-B14F-4D97-AF65-F5344CB8AC3E}">
        <p14:creationId xmlns:p14="http://schemas.microsoft.com/office/powerpoint/2010/main" val="86469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mpact Pictur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71516"/>
          </a:xfrm>
        </p:spPr>
        <p:txBody>
          <a:bodyPr/>
          <a:lstStyle>
            <a:lvl1pPr>
              <a:defRPr sz="2400" baseline="0">
                <a:solidFill>
                  <a:srgbClr val="474747"/>
                </a:solidFill>
              </a:defRPr>
            </a:lvl1pPr>
          </a:lstStyle>
          <a:p>
            <a:r>
              <a:rPr lang="en-US" sz="2800" dirty="0"/>
              <a:t>Big Impact – Full Frame Picture</a:t>
            </a:r>
            <a:endParaRPr lang="en-US" dirty="0"/>
          </a:p>
        </p:txBody>
      </p:sp>
    </p:spTree>
    <p:extLst>
      <p:ext uri="{BB962C8B-B14F-4D97-AF65-F5344CB8AC3E}">
        <p14:creationId xmlns:p14="http://schemas.microsoft.com/office/powerpoint/2010/main" val="22940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86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486" y="1739901"/>
            <a:ext cx="7375030" cy="1663700"/>
          </a:xfrm>
          <a:prstGeom prst="rect">
            <a:avLst/>
          </a:prstGeom>
        </p:spPr>
      </p:pic>
    </p:spTree>
    <p:extLst>
      <p:ext uri="{BB962C8B-B14F-4D97-AF65-F5344CB8AC3E}">
        <p14:creationId xmlns:p14="http://schemas.microsoft.com/office/powerpoint/2010/main" val="3081174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building, indoor, floor&#10;&#10;Description generated with high confidence">
            <a:extLst>
              <a:ext uri="{FF2B5EF4-FFF2-40B4-BE49-F238E27FC236}">
                <a16:creationId xmlns:a16="http://schemas.microsoft.com/office/drawing/2014/main" id="{983EC78F-2D8F-47B6-A2B0-9A15950816FA}"/>
              </a:ext>
            </a:extLst>
          </p:cNvPr>
          <p:cNvPicPr>
            <a:picLocks noChangeAspect="1"/>
          </p:cNvPicPr>
          <p:nvPr userDrawn="1"/>
        </p:nvPicPr>
        <p:blipFill rotWithShape="1">
          <a:blip r:embed="rId2"/>
          <a:srcRect l="25323" b="25323"/>
          <a:stretch/>
        </p:blipFill>
        <p:spPr>
          <a:xfrm flipH="1">
            <a:off x="0" y="670"/>
            <a:ext cx="9144000" cy="5142161"/>
          </a:xfrm>
          <a:prstGeom prst="rect">
            <a:avLst/>
          </a:prstGeom>
        </p:spPr>
      </p:pic>
      <p:sp>
        <p:nvSpPr>
          <p:cNvPr id="12" name="Text Placeholder 11"/>
          <p:cNvSpPr>
            <a:spLocks noGrp="1"/>
          </p:cNvSpPr>
          <p:nvPr>
            <p:ph type="body" sz="quarter" idx="10" hasCustomPrompt="1"/>
          </p:nvPr>
        </p:nvSpPr>
        <p:spPr>
          <a:xfrm>
            <a:off x="548783" y="2857666"/>
            <a:ext cx="5154367" cy="277511"/>
          </a:xfrm>
        </p:spPr>
        <p:txBody>
          <a:bodyPr/>
          <a:lstStyle>
            <a:lvl1pPr marL="0" indent="0">
              <a:buNone/>
              <a:defRPr b="1"/>
            </a:lvl1pPr>
            <a:lvl2pPr marL="275749" indent="0">
              <a:buNone/>
              <a:defRPr/>
            </a:lvl2pPr>
            <a:lvl3pPr marL="559594" indent="0">
              <a:buNone/>
              <a:defRPr/>
            </a:lvl3pPr>
            <a:lvl4pPr marL="891540" indent="0">
              <a:buNone/>
              <a:defRPr/>
            </a:lvl4pPr>
            <a:lvl5pPr marL="1110996" indent="0">
              <a:buNone/>
              <a:defRPr/>
            </a:lvl5pPr>
          </a:lstStyle>
          <a:p>
            <a:pPr lvl="0"/>
            <a:r>
              <a:rPr lang="en-US" dirty="0"/>
              <a:t>CLICK TO EDIT MASTER TEXT STYLES</a:t>
            </a:r>
          </a:p>
        </p:txBody>
      </p:sp>
      <p:sp>
        <p:nvSpPr>
          <p:cNvPr id="13" name="Text Placeholder 11"/>
          <p:cNvSpPr>
            <a:spLocks noGrp="1"/>
          </p:cNvSpPr>
          <p:nvPr>
            <p:ph type="body" sz="quarter" idx="11" hasCustomPrompt="1"/>
          </p:nvPr>
        </p:nvSpPr>
        <p:spPr>
          <a:xfrm>
            <a:off x="548783" y="3139562"/>
            <a:ext cx="5154367" cy="277511"/>
          </a:xfrm>
        </p:spPr>
        <p:txBody>
          <a:bodyPr/>
          <a:lstStyle>
            <a:lvl1pPr marL="0" indent="0">
              <a:buNone/>
              <a:defRPr sz="1350" b="0" i="1"/>
            </a:lvl1pPr>
            <a:lvl2pPr marL="275749" indent="0">
              <a:buNone/>
              <a:defRPr/>
            </a:lvl2pPr>
            <a:lvl3pPr marL="559594" indent="0">
              <a:buNone/>
              <a:defRPr/>
            </a:lvl3pPr>
            <a:lvl4pPr marL="891540" indent="0">
              <a:buNone/>
              <a:defRPr/>
            </a:lvl4pPr>
            <a:lvl5pPr marL="1110996" indent="0">
              <a:buNone/>
              <a:defRPr/>
            </a:lvl5pPr>
          </a:lstStyle>
          <a:p>
            <a:pPr lvl="0"/>
            <a:r>
              <a:rPr lang="en-US" dirty="0"/>
              <a:t>Click To Edit Master Text Styles</a:t>
            </a:r>
          </a:p>
        </p:txBody>
      </p:sp>
    </p:spTree>
    <p:extLst>
      <p:ext uri="{BB962C8B-B14F-4D97-AF65-F5344CB8AC3E}">
        <p14:creationId xmlns:p14="http://schemas.microsoft.com/office/powerpoint/2010/main" val="265462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55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0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74321"/>
            <a:ext cx="9144000" cy="434270"/>
          </a:xfrm>
        </p:spPr>
        <p:txBody>
          <a:bodyPr tIns="0" anchor="t" anchorCtr="0"/>
          <a:lstStyle>
            <a:lvl1pPr algn="ctr">
              <a:defRPr sz="2999"/>
            </a:lvl1pPr>
          </a:lstStyle>
          <a:p>
            <a:r>
              <a:rPr lang="en-US" dirty="0"/>
              <a:t>Click to edit Master title style</a:t>
            </a:r>
          </a:p>
        </p:txBody>
      </p:sp>
    </p:spTree>
    <p:extLst>
      <p:ext uri="{BB962C8B-B14F-4D97-AF65-F5344CB8AC3E}">
        <p14:creationId xmlns:p14="http://schemas.microsoft.com/office/powerpoint/2010/main" val="4764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74321"/>
            <a:ext cx="9144000" cy="434270"/>
          </a:xfrm>
        </p:spPr>
        <p:txBody>
          <a:bodyPr tIns="0" anchor="t" anchorCtr="0"/>
          <a:lstStyle>
            <a:lvl1pPr algn="ctr">
              <a:defRPr sz="2999"/>
            </a:lvl1pPr>
          </a:lstStyle>
          <a:p>
            <a:r>
              <a:rPr lang="en-US" dirty="0"/>
              <a:t>Click to edit Master title style</a:t>
            </a:r>
          </a:p>
        </p:txBody>
      </p:sp>
    </p:spTree>
    <p:extLst>
      <p:ext uri="{BB962C8B-B14F-4D97-AF65-F5344CB8AC3E}">
        <p14:creationId xmlns:p14="http://schemas.microsoft.com/office/powerpoint/2010/main" val="278605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4691477" y="2227666"/>
            <a:ext cx="4332989" cy="1734932"/>
          </a:xfrm>
        </p:spPr>
        <p:txBody>
          <a:bodyPr anchor="b">
            <a:noAutofit/>
          </a:bodyPr>
          <a:lstStyle>
            <a:lvl1pPr>
              <a:lnSpc>
                <a:spcPct val="80000"/>
              </a:lnSpc>
              <a:defRPr sz="4000" b="0">
                <a:solidFill>
                  <a:schemeClr val="tx1">
                    <a:lumMod val="85000"/>
                    <a:lumOff val="15000"/>
                  </a:schemeClr>
                </a:solidFill>
                <a:latin typeface="Tw Cen MT Condensed Extra Bold" panose="020B0803020202020204" pitchFamily="34" charset="0"/>
              </a:defRPr>
            </a:lvl1pPr>
          </a:lstStyle>
          <a:p>
            <a:r>
              <a:rPr lang="en-US" dirty="0"/>
              <a:t>Click to add Presentation</a:t>
            </a:r>
            <a:br>
              <a:rPr lang="en-US" dirty="0"/>
            </a:br>
            <a:r>
              <a:rPr lang="en-US" dirty="0"/>
              <a:t>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66" y="281877"/>
            <a:ext cx="5967216" cy="4579747"/>
          </a:xfrm>
          <a:prstGeom prst="rect">
            <a:avLst/>
          </a:prstGeom>
        </p:spPr>
      </p:pic>
    </p:spTree>
    <p:extLst>
      <p:ext uri="{BB962C8B-B14F-4D97-AF65-F5344CB8AC3E}">
        <p14:creationId xmlns:p14="http://schemas.microsoft.com/office/powerpoint/2010/main" val="204284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vert Presentation Titl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293554"/>
              </a:solidFill>
              <a:effectLst/>
            </a:endParaRPr>
          </a:p>
        </p:txBody>
      </p:sp>
      <p:sp>
        <p:nvSpPr>
          <p:cNvPr id="10" name="Title 1"/>
          <p:cNvSpPr>
            <a:spLocks noGrp="1"/>
          </p:cNvSpPr>
          <p:nvPr>
            <p:ph type="ctrTitle" hasCustomPrompt="1"/>
          </p:nvPr>
        </p:nvSpPr>
        <p:spPr>
          <a:xfrm>
            <a:off x="4691477" y="2227666"/>
            <a:ext cx="4332989" cy="1734932"/>
          </a:xfrm>
        </p:spPr>
        <p:txBody>
          <a:bodyPr anchor="b">
            <a:noAutofit/>
          </a:bodyPr>
          <a:lstStyle>
            <a:lvl1pPr>
              <a:lnSpc>
                <a:spcPct val="80000"/>
              </a:lnSpc>
              <a:defRPr sz="4000" b="0">
                <a:solidFill>
                  <a:schemeClr val="accent3">
                    <a:lumMod val="20000"/>
                    <a:lumOff val="80000"/>
                  </a:schemeClr>
                </a:solidFill>
                <a:latin typeface="Tw Cen MT Condensed Extra Bold" panose="020B0803020202020204" pitchFamily="34" charset="0"/>
              </a:defRPr>
            </a:lvl1pPr>
          </a:lstStyle>
          <a:p>
            <a:r>
              <a:rPr lang="en-US" dirty="0"/>
              <a:t>Click to add Presentation</a:t>
            </a:r>
            <a:br>
              <a:rPr lang="en-US" dirty="0"/>
            </a:br>
            <a:r>
              <a:rPr lang="en-US" dirty="0"/>
              <a:t>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66" y="281877"/>
            <a:ext cx="5967216" cy="4579746"/>
          </a:xfrm>
          <a:prstGeom prst="rect">
            <a:avLst/>
          </a:prstGeom>
        </p:spPr>
      </p:pic>
    </p:spTree>
    <p:extLst>
      <p:ext uri="{BB962C8B-B14F-4D97-AF65-F5344CB8AC3E}">
        <p14:creationId xmlns:p14="http://schemas.microsoft.com/office/powerpoint/2010/main" val="230911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5905500" y="0"/>
            <a:ext cx="3238500"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4225926" y="1005330"/>
            <a:ext cx="4451349" cy="2592695"/>
          </a:xfrm>
          <a:prstGeom prst="rect">
            <a:avLst/>
          </a:prstGeom>
          <a:solidFill>
            <a:schemeClr val="bg1"/>
          </a:solidFill>
          <a:ln w="508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225928" y="1005330"/>
            <a:ext cx="4451347" cy="993689"/>
          </a:xfrm>
        </p:spPr>
        <p:txBody>
          <a:bodyPr>
            <a:noAutofit/>
          </a:bodyPr>
          <a:lstStyle>
            <a:lvl1pPr>
              <a:defRPr sz="5600">
                <a:solidFill>
                  <a:srgbClr val="293554"/>
                </a:solidFill>
                <a:latin typeface="Tw Cen MT Condensed Extra Bold" panose="020B0803020202020204" pitchFamily="34" charset="0"/>
              </a:defRPr>
            </a:lvl1pPr>
          </a:lstStyle>
          <a:p>
            <a:r>
              <a:rPr lang="en-US" dirty="0" err="1"/>
              <a:t>firstname</a:t>
            </a:r>
            <a:endParaRPr lang="en-US" dirty="0"/>
          </a:p>
        </p:txBody>
      </p:sp>
      <p:sp>
        <p:nvSpPr>
          <p:cNvPr id="3" name="Subtitle 2"/>
          <p:cNvSpPr>
            <a:spLocks noGrp="1"/>
          </p:cNvSpPr>
          <p:nvPr>
            <p:ph type="subTitle" idx="1" hasCustomPrompt="1"/>
          </p:nvPr>
        </p:nvSpPr>
        <p:spPr>
          <a:xfrm>
            <a:off x="4225928" y="2719754"/>
            <a:ext cx="4451348" cy="478801"/>
          </a:xfrm>
        </p:spPr>
        <p:txBody>
          <a:bodyPr anchor="b">
            <a:normAutofit/>
          </a:bodyPr>
          <a:lstStyle>
            <a:lvl1pPr marL="0" indent="0" algn="l">
              <a:buNone/>
              <a:defRPr sz="2000" b="1" cap="all">
                <a:solidFill>
                  <a:schemeClr val="bg2"/>
                </a:solidFill>
                <a:latin typeface="Sitka Heading" panose="02000505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Panelist line one</a:t>
            </a:r>
          </a:p>
        </p:txBody>
      </p:sp>
      <p:sp>
        <p:nvSpPr>
          <p:cNvPr id="8" name="Picture Placeholder 10"/>
          <p:cNvSpPr>
            <a:spLocks noGrp="1"/>
          </p:cNvSpPr>
          <p:nvPr>
            <p:ph type="pic" sz="quarter" idx="13" hasCustomPrompt="1"/>
          </p:nvPr>
        </p:nvSpPr>
        <p:spPr>
          <a:xfrm>
            <a:off x="803132" y="569913"/>
            <a:ext cx="2997200" cy="3763962"/>
          </a:xfrm>
          <a:ln w="28575" cmpd="sng">
            <a:solidFill>
              <a:srgbClr val="293554"/>
            </a:solidFill>
          </a:ln>
        </p:spPr>
        <p:txBody>
          <a:bodyPr/>
          <a:lstStyle>
            <a:lvl1pPr>
              <a:buClr>
                <a:schemeClr val="tx1"/>
              </a:buClr>
              <a:defRPr/>
            </a:lvl1pPr>
          </a:lstStyle>
          <a:p>
            <a:r>
              <a:rPr lang="en-US" dirty="0"/>
              <a:t>Insert Headshot Here</a:t>
            </a:r>
          </a:p>
        </p:txBody>
      </p:sp>
      <p:sp>
        <p:nvSpPr>
          <p:cNvPr id="12" name="Text Placeholder 11"/>
          <p:cNvSpPr>
            <a:spLocks noGrp="1"/>
          </p:cNvSpPr>
          <p:nvPr>
            <p:ph type="body" sz="quarter" idx="14" hasCustomPrompt="1"/>
          </p:nvPr>
        </p:nvSpPr>
        <p:spPr>
          <a:xfrm>
            <a:off x="4225926" y="1786256"/>
            <a:ext cx="4451350" cy="933498"/>
          </a:xfrm>
        </p:spPr>
        <p:txBody>
          <a:bodyPr>
            <a:noAutofit/>
          </a:bodyPr>
          <a:lstStyle>
            <a:lvl1pPr marL="0" indent="0">
              <a:buNone/>
              <a:defRPr sz="5600" cap="all">
                <a:solidFill>
                  <a:srgbClr val="293554"/>
                </a:solidFill>
                <a:latin typeface="Tw Cen MT Condensed Extra Bold" panose="020B0803020202020204" pitchFamily="34" charset="0"/>
                <a:cs typeface="Arial"/>
              </a:defRPr>
            </a:lvl1pPr>
            <a:lvl2pPr marL="457200" indent="0">
              <a:buNone/>
              <a:defRPr sz="5400" cap="all">
                <a:solidFill>
                  <a:srgbClr val="FF0000"/>
                </a:solidFill>
                <a:latin typeface="Arial"/>
                <a:cs typeface="Arial"/>
              </a:defRPr>
            </a:lvl2pPr>
            <a:lvl3pPr marL="914400" indent="0">
              <a:buNone/>
              <a:defRPr sz="5400" cap="all">
                <a:solidFill>
                  <a:srgbClr val="FF0000"/>
                </a:solidFill>
                <a:latin typeface="Arial"/>
                <a:cs typeface="Arial"/>
              </a:defRPr>
            </a:lvl3pPr>
            <a:lvl4pPr marL="1371600" indent="0">
              <a:buNone/>
              <a:defRPr sz="5400" cap="all">
                <a:solidFill>
                  <a:srgbClr val="FF0000"/>
                </a:solidFill>
                <a:latin typeface="Arial"/>
                <a:cs typeface="Arial"/>
              </a:defRPr>
            </a:lvl4pPr>
            <a:lvl5pPr marL="1828800" indent="0">
              <a:buNone/>
              <a:defRPr sz="5400" cap="all">
                <a:solidFill>
                  <a:srgbClr val="FF0000"/>
                </a:solidFill>
                <a:latin typeface="Arial"/>
                <a:cs typeface="Arial"/>
              </a:defRPr>
            </a:lvl5pPr>
          </a:lstStyle>
          <a:p>
            <a:pPr lvl="0"/>
            <a:r>
              <a:rPr lang="en-US" dirty="0" err="1"/>
              <a:t>lastname</a:t>
            </a:r>
            <a:endParaRPr lang="en-US" dirty="0"/>
          </a:p>
        </p:txBody>
      </p:sp>
      <p:sp>
        <p:nvSpPr>
          <p:cNvPr id="14" name="Text Placeholder 13"/>
          <p:cNvSpPr>
            <a:spLocks noGrp="1"/>
          </p:cNvSpPr>
          <p:nvPr>
            <p:ph type="body" sz="quarter" idx="15" hasCustomPrompt="1"/>
          </p:nvPr>
        </p:nvSpPr>
        <p:spPr>
          <a:xfrm>
            <a:off x="4225927" y="3123922"/>
            <a:ext cx="4451349" cy="474103"/>
          </a:xfrm>
        </p:spPr>
        <p:txBody>
          <a:bodyPr>
            <a:noAutofit/>
          </a:bodyPr>
          <a:lstStyle>
            <a:lvl1pPr marL="0" indent="0">
              <a:buNone/>
              <a:defRPr sz="2000" cap="all" baseline="0">
                <a:solidFill>
                  <a:schemeClr val="bg2"/>
                </a:solidFill>
                <a:latin typeface="Sitka Banner" panose="02000505000000020004" pitchFamily="2" charset="0"/>
              </a:defRPr>
            </a:lvl1pPr>
          </a:lstStyle>
          <a:p>
            <a:pPr lvl="0"/>
            <a:r>
              <a:rPr lang="en-US" dirty="0"/>
              <a:t>Panelist Line Two</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274" y="4462889"/>
            <a:ext cx="2469766" cy="557146"/>
          </a:xfrm>
          <a:prstGeom prst="rect">
            <a:avLst/>
          </a:prstGeom>
        </p:spPr>
      </p:pic>
      <p:sp>
        <p:nvSpPr>
          <p:cNvPr id="6" name="Rectangle 5"/>
          <p:cNvSpPr/>
          <p:nvPr userDrawn="1"/>
        </p:nvSpPr>
        <p:spPr>
          <a:xfrm>
            <a:off x="1" y="0"/>
            <a:ext cx="3429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4333649" y="2719754"/>
            <a:ext cx="4229642" cy="0"/>
          </a:xfrm>
          <a:prstGeom prst="line">
            <a:avLst/>
          </a:prstGeom>
          <a:ln w="12700" cmpd="sng">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8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65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vert Title and Conten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0"/>
          </p:nvPr>
        </p:nvSpPr>
        <p:spPr>
          <a:xfrm>
            <a:off x="457200" y="1123950"/>
            <a:ext cx="8229600" cy="3788408"/>
          </a:xfrm>
        </p:spPr>
        <p:txBody>
          <a:bodyPr/>
          <a:lstStyle>
            <a:lvl1pPr>
              <a:buClr>
                <a:schemeClr val="accent3">
                  <a:lumMod val="20000"/>
                  <a:lumOff val="80000"/>
                </a:schemeClr>
              </a:buClr>
              <a:defRPr>
                <a:solidFill>
                  <a:schemeClr val="accent3">
                    <a:lumMod val="20000"/>
                    <a:lumOff val="80000"/>
                  </a:schemeClr>
                </a:solidFill>
                <a:latin typeface="Sitka Text" panose="02000505000000020004" pitchFamily="2" charset="0"/>
                <a:cs typeface="Arial" panose="020B0604020202020204" pitchFamily="34" charset="0"/>
              </a:defRPr>
            </a:lvl1pPr>
            <a:lvl2pPr>
              <a:buClr>
                <a:schemeClr val="accent3">
                  <a:lumMod val="20000"/>
                  <a:lumOff val="80000"/>
                </a:schemeClr>
              </a:buClr>
              <a:defRPr>
                <a:solidFill>
                  <a:schemeClr val="accent3">
                    <a:lumMod val="20000"/>
                    <a:lumOff val="80000"/>
                  </a:schemeClr>
                </a:solidFill>
                <a:latin typeface="Sitka Text" panose="02000505000000020004" pitchFamily="2" charset="0"/>
              </a:defRPr>
            </a:lvl2pPr>
            <a:lvl3pPr>
              <a:buClr>
                <a:schemeClr val="accent3">
                  <a:lumMod val="20000"/>
                  <a:lumOff val="80000"/>
                </a:schemeClr>
              </a:buClr>
              <a:defRPr>
                <a:solidFill>
                  <a:schemeClr val="accent3">
                    <a:lumMod val="20000"/>
                    <a:lumOff val="80000"/>
                  </a:schemeClr>
                </a:solidFill>
                <a:latin typeface="Sitka Text" panose="02000505000000020004" pitchFamily="2" charset="0"/>
              </a:defRPr>
            </a:lvl3pPr>
            <a:lvl4pPr>
              <a:buClr>
                <a:schemeClr val="accent3">
                  <a:lumMod val="20000"/>
                  <a:lumOff val="80000"/>
                </a:schemeClr>
              </a:buClr>
              <a:defRPr>
                <a:solidFill>
                  <a:schemeClr val="accent3">
                    <a:lumMod val="20000"/>
                    <a:lumOff val="80000"/>
                  </a:schemeClr>
                </a:solidFill>
                <a:latin typeface="Sitka Text" panose="02000505000000020004" pitchFamily="2" charset="0"/>
              </a:defRPr>
            </a:lvl4pPr>
            <a:lvl5pPr>
              <a:buClr>
                <a:schemeClr val="accent3">
                  <a:lumMod val="20000"/>
                  <a:lumOff val="80000"/>
                </a:schemeClr>
              </a:buClr>
              <a:defRPr>
                <a:solidFill>
                  <a:schemeClr val="accent3">
                    <a:lumMod val="20000"/>
                    <a:lumOff val="80000"/>
                  </a:schemeClr>
                </a:solidFill>
                <a:latin typeface="Sitka Text" panose="02000505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57200" y="130747"/>
            <a:ext cx="8229600" cy="932482"/>
          </a:xfrm>
        </p:spPr>
        <p:txBody>
          <a:bodyPr>
            <a:normAutofit/>
          </a:bodyPr>
          <a:lstStyle>
            <a:lvl1pPr>
              <a:defRPr sz="3800" b="1">
                <a:solidFill>
                  <a:schemeClr val="accent2"/>
                </a:solidFill>
                <a:latin typeface="Tw Cen MT Condensed Extra Bold" panose="020B0803020202020204" pitchFamily="34" charset="0"/>
              </a:defRPr>
            </a:lvl1pPr>
          </a:lstStyle>
          <a:p>
            <a:r>
              <a:rPr lang="en-US" dirty="0"/>
              <a:t>Insert title here</a:t>
            </a:r>
          </a:p>
        </p:txBody>
      </p:sp>
    </p:spTree>
    <p:extLst>
      <p:ext uri="{BB962C8B-B14F-4D97-AF65-F5344CB8AC3E}">
        <p14:creationId xmlns:p14="http://schemas.microsoft.com/office/powerpoint/2010/main" val="79064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Subtitle /Content ">
    <p:spTree>
      <p:nvGrpSpPr>
        <p:cNvPr id="1" name=""/>
        <p:cNvGrpSpPr/>
        <p:nvPr/>
      </p:nvGrpSpPr>
      <p:grpSpPr>
        <a:xfrm>
          <a:off x="0" y="0"/>
          <a:ext cx="0" cy="0"/>
          <a:chOff x="0" y="0"/>
          <a:chExt cx="0" cy="0"/>
        </a:xfrm>
      </p:grpSpPr>
      <p:sp>
        <p:nvSpPr>
          <p:cNvPr id="11" name="Picture Placeholder 3"/>
          <p:cNvSpPr>
            <a:spLocks noGrp="1"/>
          </p:cNvSpPr>
          <p:nvPr>
            <p:ph type="pic" sz="quarter" idx="14" hasCustomPrompt="1"/>
          </p:nvPr>
        </p:nvSpPr>
        <p:spPr>
          <a:xfrm>
            <a:off x="0" y="1"/>
            <a:ext cx="9144000" cy="1475573"/>
          </a:xfrm>
          <a:noFill/>
        </p:spPr>
        <p:txBody>
          <a:bodyPr/>
          <a:lstStyle>
            <a:lvl1pPr>
              <a:defRPr sz="2400" baseline="0">
                <a:solidFill>
                  <a:srgbClr val="474747"/>
                </a:solidFill>
                <a:latin typeface="+mn-lt"/>
              </a:defRPr>
            </a:lvl1pPr>
          </a:lstStyle>
          <a:p>
            <a:r>
              <a:rPr lang="en-US" sz="2800" dirty="0"/>
              <a:t>Big Impact – Full Width</a:t>
            </a:r>
            <a:endParaRPr lang="en-US" dirty="0"/>
          </a:p>
        </p:txBody>
      </p:sp>
      <p:sp>
        <p:nvSpPr>
          <p:cNvPr id="3" name="Content Placeholder 2"/>
          <p:cNvSpPr>
            <a:spLocks noGrp="1"/>
          </p:cNvSpPr>
          <p:nvPr>
            <p:ph idx="1"/>
          </p:nvPr>
        </p:nvSpPr>
        <p:spPr>
          <a:xfrm>
            <a:off x="457200" y="1475574"/>
            <a:ext cx="8229600" cy="3439326"/>
          </a:xfrm>
        </p:spPr>
        <p:txBody>
          <a:bodyPr/>
          <a:lstStyle>
            <a:lvl1pPr>
              <a:defRPr>
                <a:solidFill>
                  <a:srgbClr val="474747"/>
                </a:solidFill>
                <a:latin typeface="Sitka Text" panose="02000505000000020004" pitchFamily="2" charset="0"/>
                <a:cs typeface="Arial" panose="020B0604020202020204" pitchFamily="34" charset="0"/>
              </a:defRPr>
            </a:lvl1pPr>
            <a:lvl2pPr>
              <a:defRPr>
                <a:solidFill>
                  <a:srgbClr val="474747"/>
                </a:solidFill>
                <a:latin typeface="Sitka Text" panose="02000505000000020004" pitchFamily="2" charset="0"/>
              </a:defRPr>
            </a:lvl2pPr>
            <a:lvl3pPr>
              <a:defRPr>
                <a:solidFill>
                  <a:srgbClr val="474747"/>
                </a:solidFill>
                <a:latin typeface="Sitka Text" panose="02000505000000020004" pitchFamily="2" charset="0"/>
              </a:defRPr>
            </a:lvl3pPr>
            <a:lvl4pPr>
              <a:defRPr>
                <a:solidFill>
                  <a:srgbClr val="474747"/>
                </a:solidFill>
                <a:latin typeface="Sitka Text" panose="02000505000000020004" pitchFamily="2" charset="0"/>
              </a:defRPr>
            </a:lvl4pPr>
            <a:lvl5pPr>
              <a:defRPr>
                <a:solidFill>
                  <a:srgbClr val="474747"/>
                </a:solidFill>
                <a:latin typeface="Sitka Text" panose="02000505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0" y="1135890"/>
            <a:ext cx="5434519" cy="271377"/>
          </a:xfrm>
          <a:solidFill>
            <a:schemeClr val="accent3">
              <a:lumMod val="20000"/>
              <a:lumOff val="80000"/>
            </a:schemeClr>
          </a:solidFill>
        </p:spPr>
        <p:txBody>
          <a:bodyPr anchor="t">
            <a:noAutofit/>
          </a:bodyPr>
          <a:lstStyle>
            <a:lvl1pPr marL="438912" indent="0">
              <a:lnSpc>
                <a:spcPts val="1800"/>
              </a:lnSpc>
              <a:spcBef>
                <a:spcPts val="0"/>
              </a:spcBef>
              <a:buNone/>
              <a:defRPr sz="2040" cap="all">
                <a:solidFill>
                  <a:schemeClr val="accent2"/>
                </a:solidFill>
                <a:latin typeface="Tw Cen MT Condensed" panose="020B06060201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here</a:t>
            </a:r>
          </a:p>
        </p:txBody>
      </p:sp>
      <p:sp>
        <p:nvSpPr>
          <p:cNvPr id="8" name="Title 1"/>
          <p:cNvSpPr>
            <a:spLocks noGrp="1"/>
          </p:cNvSpPr>
          <p:nvPr>
            <p:ph type="title" hasCustomPrompt="1"/>
          </p:nvPr>
        </p:nvSpPr>
        <p:spPr>
          <a:xfrm>
            <a:off x="0" y="434501"/>
            <a:ext cx="5862536" cy="628727"/>
          </a:xfrm>
          <a:solidFill>
            <a:srgbClr val="293554"/>
          </a:solidFill>
        </p:spPr>
        <p:txBody>
          <a:bodyPr/>
          <a:lstStyle>
            <a:lvl1pPr marL="420624">
              <a:lnSpc>
                <a:spcPct val="80000"/>
              </a:lnSpc>
              <a:spcBef>
                <a:spcPts val="0"/>
              </a:spcBef>
              <a:defRPr>
                <a:solidFill>
                  <a:schemeClr val="accent3">
                    <a:lumMod val="20000"/>
                    <a:lumOff val="80000"/>
                  </a:schemeClr>
                </a:solidFill>
                <a:latin typeface="Tw Cen MT Condensed Extra Bold" panose="020B0803020202020204" pitchFamily="34" charset="0"/>
              </a:defRPr>
            </a:lvl1pPr>
          </a:lstStyle>
          <a:p>
            <a:r>
              <a:rPr lang="en-US" dirty="0"/>
              <a:t>Insert title here</a:t>
            </a:r>
          </a:p>
        </p:txBody>
      </p:sp>
    </p:spTree>
    <p:extLst>
      <p:ext uri="{BB962C8B-B14F-4D97-AF65-F5344CB8AC3E}">
        <p14:creationId xmlns:p14="http://schemas.microsoft.com/office/powerpoint/2010/main" val="368718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Content/Footer">
    <p:spTree>
      <p:nvGrpSpPr>
        <p:cNvPr id="1" name=""/>
        <p:cNvGrpSpPr/>
        <p:nvPr/>
      </p:nvGrpSpPr>
      <p:grpSpPr>
        <a:xfrm>
          <a:off x="0" y="0"/>
          <a:ext cx="0" cy="0"/>
          <a:chOff x="0" y="0"/>
          <a:chExt cx="0" cy="0"/>
        </a:xfrm>
      </p:grpSpPr>
      <p:sp>
        <p:nvSpPr>
          <p:cNvPr id="10" name="Rectangle 9"/>
          <p:cNvSpPr/>
          <p:nvPr userDrawn="1"/>
        </p:nvSpPr>
        <p:spPr>
          <a:xfrm rot="5400000">
            <a:off x="4333875" y="333375"/>
            <a:ext cx="476250" cy="9144000"/>
          </a:xfrm>
          <a:prstGeom prst="rect">
            <a:avLst/>
          </a:prstGeom>
          <a:solidFill>
            <a:srgbClr val="2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lnSpc>
                <a:spcPct val="80000"/>
              </a:lnSpc>
              <a:defRPr>
                <a:solidFill>
                  <a:srgbClr val="293554"/>
                </a:solidFill>
                <a:latin typeface="Tw Cen MT Condensed Extra Bold" panose="020B0803020202020204" pitchFamily="34" charset="0"/>
              </a:defRPr>
            </a:lvl1pPr>
          </a:lstStyle>
          <a:p>
            <a:r>
              <a:rPr lang="en-US" dirty="0"/>
              <a:t>Insert title here</a:t>
            </a:r>
          </a:p>
        </p:txBody>
      </p:sp>
      <p:sp>
        <p:nvSpPr>
          <p:cNvPr id="3" name="Content Placeholder 2"/>
          <p:cNvSpPr>
            <a:spLocks noGrp="1"/>
          </p:cNvSpPr>
          <p:nvPr>
            <p:ph idx="1"/>
          </p:nvPr>
        </p:nvSpPr>
        <p:spPr>
          <a:xfrm>
            <a:off x="457200" y="1475574"/>
            <a:ext cx="8229600" cy="3119049"/>
          </a:xfrm>
        </p:spPr>
        <p:txBody>
          <a:bodyPr/>
          <a:lstStyle>
            <a:lvl1pPr>
              <a:defRPr>
                <a:solidFill>
                  <a:srgbClr val="474747"/>
                </a:solidFill>
                <a:latin typeface="Sitka Text" panose="02000505000000020004" pitchFamily="2" charset="0"/>
                <a:cs typeface="Arial" panose="020B0604020202020204" pitchFamily="34" charset="0"/>
              </a:defRPr>
            </a:lvl1pPr>
            <a:lvl2pPr>
              <a:defRPr>
                <a:solidFill>
                  <a:srgbClr val="474747"/>
                </a:solidFill>
                <a:latin typeface="Sitka Text" panose="02000505000000020004" pitchFamily="2" charset="0"/>
              </a:defRPr>
            </a:lvl2pPr>
            <a:lvl3pPr>
              <a:defRPr>
                <a:solidFill>
                  <a:srgbClr val="474747"/>
                </a:solidFill>
                <a:latin typeface="Sitka Text" panose="02000505000000020004" pitchFamily="2" charset="0"/>
              </a:defRPr>
            </a:lvl3pPr>
            <a:lvl4pPr>
              <a:defRPr>
                <a:solidFill>
                  <a:srgbClr val="474747"/>
                </a:solidFill>
                <a:latin typeface="Sitka Text" panose="02000505000000020004" pitchFamily="2" charset="0"/>
              </a:defRPr>
            </a:lvl4pPr>
            <a:lvl5pPr>
              <a:defRPr>
                <a:solidFill>
                  <a:srgbClr val="474747"/>
                </a:solidFill>
                <a:latin typeface="Sitka Text" panose="02000505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lIns="91440" tIns="45720" rIns="91440" bIns="45720"/>
          <a:lstStyle>
            <a:lvl1pPr>
              <a:defRPr>
                <a:solidFill>
                  <a:srgbClr val="E5DCC5"/>
                </a:solidFill>
              </a:defRPr>
            </a:lvl1pPr>
          </a:lstStyle>
          <a:p>
            <a:fld id="{A6AD4101-61BF-C646-B3FA-8E40D13EEDDE}" type="datetimeFigureOut">
              <a:rPr lang="en-US" smtClean="0"/>
              <a:pPr/>
              <a:t>8/31/2018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lIns="91440" tIns="45720" rIns="91440" bIns="45720"/>
          <a:lstStyle>
            <a:lvl1pPr>
              <a:defRPr>
                <a:solidFill>
                  <a:srgbClr val="E5DCC5"/>
                </a:solidFill>
              </a:defRPr>
            </a:lvl1p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91440" tIns="45720" rIns="91440" bIns="45720"/>
          <a:lstStyle>
            <a:lvl1pPr>
              <a:defRPr>
                <a:solidFill>
                  <a:srgbClr val="E5DCC5"/>
                </a:solidFill>
              </a:defRPr>
            </a:lvl1pPr>
          </a:lstStyle>
          <a:p>
            <a:fld id="{6EEE7F18-0730-C641-8BBC-FFCD41EA606B}" type="slidenum">
              <a:rPr lang="en-US" smtClean="0"/>
              <a:pPr/>
              <a:t>‹#›</a:t>
            </a:fld>
            <a:endParaRPr lang="en-US" dirty="0"/>
          </a:p>
        </p:txBody>
      </p:sp>
      <p:sp>
        <p:nvSpPr>
          <p:cNvPr id="9" name="Text Placeholder 8"/>
          <p:cNvSpPr>
            <a:spLocks noGrp="1"/>
          </p:cNvSpPr>
          <p:nvPr>
            <p:ph type="body" sz="quarter" idx="13" hasCustomPrompt="1"/>
          </p:nvPr>
        </p:nvSpPr>
        <p:spPr>
          <a:xfrm>
            <a:off x="457200" y="1064555"/>
            <a:ext cx="8229600" cy="458644"/>
          </a:xfrm>
        </p:spPr>
        <p:txBody>
          <a:bodyPr anchor="t">
            <a:noAutofit/>
          </a:bodyPr>
          <a:lstStyle>
            <a:lvl1pPr marL="0" indent="0">
              <a:buNone/>
              <a:defRPr sz="2040" cap="all">
                <a:solidFill>
                  <a:schemeClr val="accent2"/>
                </a:solidFill>
                <a:latin typeface="Tw Cen MT Condensed" panose="020B06060201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here</a:t>
            </a:r>
          </a:p>
        </p:txBody>
      </p:sp>
      <p:cxnSp>
        <p:nvCxnSpPr>
          <p:cNvPr id="12" name="Straight Connector 11"/>
          <p:cNvCxnSpPr/>
          <p:nvPr userDrawn="1"/>
        </p:nvCxnSpPr>
        <p:spPr>
          <a:xfrm>
            <a:off x="557213" y="1035213"/>
            <a:ext cx="793080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074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5.xml"/><Relationship Id="rId7"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747"/>
            <a:ext cx="8229600" cy="932482"/>
          </a:xfrm>
          <a:prstGeom prst="rect">
            <a:avLst/>
          </a:prstGeom>
        </p:spPr>
        <p:txBody>
          <a:bodyPr vert="horz" lIns="91440" tIns="45720" rIns="91440" bIns="45720" rtlCol="0" anchor="b">
            <a:normAutofit/>
          </a:bodyPr>
          <a:lstStyle/>
          <a:p>
            <a:r>
              <a:rPr lang="en-US" dirty="0"/>
              <a:t>MASTER TITLE STYLE</a:t>
            </a:r>
          </a:p>
        </p:txBody>
      </p:sp>
      <p:sp>
        <p:nvSpPr>
          <p:cNvPr id="3" name="Text Placeholder 2"/>
          <p:cNvSpPr>
            <a:spLocks noGrp="1"/>
          </p:cNvSpPr>
          <p:nvPr>
            <p:ph type="body" idx="1"/>
          </p:nvPr>
        </p:nvSpPr>
        <p:spPr>
          <a:xfrm>
            <a:off x="457200" y="1200152"/>
            <a:ext cx="8229600" cy="37122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6305218"/>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0" r:id="rId3"/>
    <p:sldLayoutId id="2147483673" r:id="rId4"/>
    <p:sldLayoutId id="2147483649" r:id="rId5"/>
    <p:sldLayoutId id="2147483650" r:id="rId6"/>
    <p:sldLayoutId id="2147483678" r:id="rId7"/>
    <p:sldLayoutId id="2147483662" r:id="rId8"/>
    <p:sldLayoutId id="2147483676" r:id="rId9"/>
    <p:sldLayoutId id="2147483674" r:id="rId10"/>
    <p:sldLayoutId id="2147483652" r:id="rId11"/>
    <p:sldLayoutId id="2147483677" r:id="rId12"/>
    <p:sldLayoutId id="2147483675" r:id="rId13"/>
    <p:sldLayoutId id="2147483668" r:id="rId14"/>
    <p:sldLayoutId id="2147483653" r:id="rId15"/>
    <p:sldLayoutId id="2147483654" r:id="rId16"/>
    <p:sldLayoutId id="2147483669" r:id="rId17"/>
    <p:sldLayoutId id="2147483680" r:id="rId18"/>
    <p:sldLayoutId id="2147483679" r:id="rId19"/>
    <p:sldLayoutId id="2147483671" r:id="rId20"/>
    <p:sldLayoutId id="2147483660" r:id="rId21"/>
    <p:sldLayoutId id="2147483681" r:id="rId22"/>
  </p:sldLayoutIdLst>
  <p:txStyles>
    <p:titleStyle>
      <a:lvl1pPr algn="l" defTabSz="457200" rtl="0" eaLnBrk="1" latinLnBrk="0" hangingPunct="1">
        <a:lnSpc>
          <a:spcPct val="90000"/>
        </a:lnSpc>
        <a:spcBef>
          <a:spcPct val="0"/>
        </a:spcBef>
        <a:buNone/>
        <a:defRPr sz="3800" b="1" i="0" kern="1000" cap="all">
          <a:solidFill>
            <a:srgbClr val="474747"/>
          </a:solidFill>
          <a:latin typeface="Tw Cen MT Condensed Extra Bold" panose="020B0803020202020204" pitchFamily="34" charset="0"/>
          <a:ea typeface="+mj-ea"/>
          <a:cs typeface="Arial"/>
        </a:defRPr>
      </a:lvl1pPr>
    </p:titleStyle>
    <p:bodyStyle>
      <a:lvl1pPr marL="344488" indent="-344488" algn="l" defTabSz="457200" rtl="0" eaLnBrk="1" latinLnBrk="0" hangingPunct="1">
        <a:spcBef>
          <a:spcPct val="20000"/>
        </a:spcBef>
        <a:buClr>
          <a:schemeClr val="accent3">
            <a:lumMod val="75000"/>
          </a:schemeClr>
        </a:buClr>
        <a:buFont typeface="Arial"/>
        <a:buChar char="•"/>
        <a:defRPr sz="2400" kern="1200">
          <a:solidFill>
            <a:schemeClr val="accent3">
              <a:lumMod val="75000"/>
            </a:schemeClr>
          </a:solidFill>
          <a:latin typeface="Sitka Text" panose="02000505000000020004" pitchFamily="2" charset="0"/>
          <a:ea typeface="+mn-ea"/>
          <a:cs typeface="Arial"/>
        </a:defRPr>
      </a:lvl1pPr>
      <a:lvl2pPr marL="628650" indent="-285750" algn="l" defTabSz="457200" rtl="0" eaLnBrk="1" latinLnBrk="0" hangingPunct="1">
        <a:spcBef>
          <a:spcPct val="20000"/>
        </a:spcBef>
        <a:buClr>
          <a:schemeClr val="accent3">
            <a:lumMod val="75000"/>
          </a:schemeClr>
        </a:buClr>
        <a:buFont typeface="Arial"/>
        <a:buChar char="•"/>
        <a:defRPr sz="2000" kern="1200">
          <a:solidFill>
            <a:schemeClr val="accent3">
              <a:lumMod val="75000"/>
            </a:schemeClr>
          </a:solidFill>
          <a:latin typeface="Sitka Text" panose="02000505000000020004" pitchFamily="2" charset="0"/>
          <a:ea typeface="+mn-ea"/>
          <a:cs typeface="Arial"/>
        </a:defRPr>
      </a:lvl2pPr>
      <a:lvl3pPr marL="1030288" indent="-228600"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Sitka Text" panose="02000505000000020004" pitchFamily="2" charset="0"/>
          <a:ea typeface="+mn-ea"/>
          <a:cs typeface="Arial"/>
        </a:defRPr>
      </a:lvl3pPr>
      <a:lvl4pPr marL="1487488"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Sitka Text" panose="02000505000000020004" pitchFamily="2" charset="0"/>
          <a:ea typeface="+mn-ea"/>
          <a:cs typeface="Arial"/>
        </a:defRPr>
      </a:lvl4pPr>
      <a:lvl5pPr marL="1946275"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Sitka Text" panose="02000505000000020004" pitchFamily="2"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75748-679D-4077-BEE2-782409B89840}"/>
              </a:ext>
            </a:extLst>
          </p:cNvPr>
          <p:cNvPicPr>
            <a:picLocks noChangeAspect="1"/>
          </p:cNvPicPr>
          <p:nvPr userDrawn="1"/>
        </p:nvPicPr>
        <p:blipFill>
          <a:blip r:embed="rId7">
            <a:alphaModFix amt="50000"/>
            <a:extLst>
              <a:ext uri="{28A0092B-C50C-407E-A947-70E740481C1C}">
                <a14:useLocalDpi xmlns:a14="http://schemas.microsoft.com/office/drawing/2010/main" val="0"/>
              </a:ext>
            </a:extLst>
          </a:blip>
          <a:stretch>
            <a:fillRect/>
          </a:stretch>
        </p:blipFill>
        <p:spPr>
          <a:xfrm>
            <a:off x="0" y="0"/>
            <a:ext cx="9146382" cy="2681288"/>
          </a:xfrm>
          <a:prstGeom prst="rect">
            <a:avLst/>
          </a:prstGeom>
        </p:spPr>
      </p:pic>
      <p:sp>
        <p:nvSpPr>
          <p:cNvPr id="11" name="Rectangle 10">
            <a:extLst>
              <a:ext uri="{FF2B5EF4-FFF2-40B4-BE49-F238E27FC236}">
                <a16:creationId xmlns:a16="http://schemas.microsoft.com/office/drawing/2014/main" id="{9D6754E7-6EBF-447B-AB62-300FE96305B4}"/>
              </a:ext>
            </a:extLst>
          </p:cNvPr>
          <p:cNvSpPr/>
          <p:nvPr userDrawn="1"/>
        </p:nvSpPr>
        <p:spPr>
          <a:xfrm rot="5400000">
            <a:off x="2015728" y="-2015727"/>
            <a:ext cx="5114925" cy="9146382"/>
          </a:xfrm>
          <a:prstGeom prst="rect">
            <a:avLst/>
          </a:prstGeom>
          <a:gradFill>
            <a:gsLst>
              <a:gs pos="74000">
                <a:srgbClr val="000000">
                  <a:alpha val="90000"/>
                </a:srgbClr>
              </a:gs>
              <a:gs pos="100000">
                <a:srgbClr val="000000">
                  <a:alpha val="10000"/>
                </a:srgbClr>
              </a:gs>
            </a:gsLst>
            <a:lin ang="10800000" scaled="0"/>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 name="Title Placeholder 1"/>
          <p:cNvSpPr>
            <a:spLocks noGrp="1"/>
          </p:cNvSpPr>
          <p:nvPr>
            <p:ph type="title"/>
          </p:nvPr>
        </p:nvSpPr>
        <p:spPr>
          <a:xfrm>
            <a:off x="274391" y="184174"/>
            <a:ext cx="7495361" cy="355759"/>
          </a:xfrm>
          <a:prstGeom prst="rect">
            <a:avLst/>
          </a:prstGeom>
        </p:spPr>
        <p:txBody>
          <a:bodyPr vert="horz" lIns="0" tIns="4572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274392" y="1097280"/>
            <a:ext cx="8584260" cy="370332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150541" y="4921652"/>
            <a:ext cx="112211" cy="177561"/>
          </a:xfrm>
          <a:prstGeom prst="rect">
            <a:avLst/>
          </a:prstGeom>
          <a:noFill/>
        </p:spPr>
        <p:txBody>
          <a:bodyPr wrap="none" lIns="0" tIns="30772" rIns="0" bIns="30772" rtlCol="0" anchor="ctr">
            <a:spAutoFit/>
          </a:bodyPr>
          <a:lstStyle/>
          <a:p>
            <a:pPr algn="r" eaLnBrk="1" fontAlgn="auto" hangingPunct="1">
              <a:spcBef>
                <a:spcPts val="0"/>
              </a:spcBef>
              <a:spcAft>
                <a:spcPts val="0"/>
              </a:spcAft>
            </a:pPr>
            <a:fld id="{B50A2252-0B00-49D0-9A28-2F5CCECF09D1}" type="slidenum">
              <a:rPr lang="en-US" sz="750" cap="all" smtClean="0">
                <a:solidFill>
                  <a:srgbClr val="FFFFFF"/>
                </a:solidFill>
              </a:rPr>
              <a:pPr algn="r" eaLnBrk="1" fontAlgn="auto" hangingPunct="1">
                <a:spcBef>
                  <a:spcPts val="0"/>
                </a:spcBef>
                <a:spcAft>
                  <a:spcPts val="0"/>
                </a:spcAft>
              </a:pPr>
              <a:t>‹#›</a:t>
            </a:fld>
            <a:endParaRPr lang="en-US" sz="750" cap="all" dirty="0">
              <a:solidFill>
                <a:srgbClr val="FFFFFF"/>
              </a:solidFill>
            </a:endParaRPr>
          </a:p>
        </p:txBody>
      </p:sp>
      <p:pic>
        <p:nvPicPr>
          <p:cNvPr id="25" name="Picture 2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8579146" y="4916645"/>
            <a:ext cx="515923" cy="198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userDrawn="1"/>
        </p:nvSpPr>
        <p:spPr>
          <a:xfrm>
            <a:off x="328913" y="4917737"/>
            <a:ext cx="4672092" cy="177561"/>
          </a:xfrm>
          <a:prstGeom prst="rect">
            <a:avLst/>
          </a:prstGeom>
          <a:noFill/>
        </p:spPr>
        <p:txBody>
          <a:bodyPr wrap="square" lIns="0" tIns="30772" rIns="0" bIns="30772" rtlCol="0" anchor="ctr">
            <a:spAutoFit/>
          </a:bodyPr>
          <a:lstStyle/>
          <a:p>
            <a:pPr eaLnBrk="1" fontAlgn="auto" hangingPunct="1">
              <a:spcBef>
                <a:spcPts val="0"/>
              </a:spcBef>
              <a:spcAft>
                <a:spcPts val="0"/>
              </a:spcAft>
              <a:defRPr/>
            </a:pPr>
            <a:r>
              <a:rPr lang="en-CA" sz="750" cap="all" dirty="0">
                <a:solidFill>
                  <a:schemeClr val="bg1"/>
                </a:solidFill>
              </a:rPr>
              <a:t>|  </a:t>
            </a:r>
            <a:r>
              <a:rPr lang="en-CA" sz="750" cap="all" baseline="0" dirty="0">
                <a:solidFill>
                  <a:schemeClr val="bg1"/>
                </a:solidFill>
              </a:rPr>
              <a:t>D60:  Breakthrough technology:  Past, Present, Future </a:t>
            </a:r>
            <a:r>
              <a:rPr lang="en-CA" sz="750" cap="all" dirty="0">
                <a:solidFill>
                  <a:schemeClr val="bg1"/>
                </a:solidFill>
              </a:rPr>
              <a:t>|  </a:t>
            </a:r>
            <a:r>
              <a:rPr lang="en-US" sz="750" cap="all" dirty="0">
                <a:solidFill>
                  <a:schemeClr val="bg1"/>
                </a:solidFill>
              </a:rPr>
              <a:t>September 5, 2018 |</a:t>
            </a:r>
            <a:endParaRPr lang="en-CA" sz="750" cap="all" dirty="0">
              <a:solidFill>
                <a:schemeClr val="bg1"/>
              </a:solidFill>
            </a:endParaRPr>
          </a:p>
        </p:txBody>
      </p:sp>
    </p:spTree>
    <p:extLst>
      <p:ext uri="{BB962C8B-B14F-4D97-AF65-F5344CB8AC3E}">
        <p14:creationId xmlns:p14="http://schemas.microsoft.com/office/powerpoint/2010/main" val="312557125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spcBef>
          <a:spcPct val="0"/>
        </a:spcBef>
        <a:buNone/>
        <a:defRPr sz="1800" strike="noStrike" kern="1200" cap="all" baseline="0">
          <a:solidFill>
            <a:srgbClr val="FFFFFF"/>
          </a:solidFill>
          <a:latin typeface="Calibri" pitchFamily="34" charset="0"/>
          <a:ea typeface="+mj-ea"/>
          <a:cs typeface="+mj-cs"/>
        </a:defRPr>
      </a:lvl1pPr>
    </p:titleStyle>
    <p:bodyStyle>
      <a:lvl1pPr marL="257175" indent="-257175" algn="l" defTabSz="685800" rtl="0" eaLnBrk="1" latinLnBrk="0" hangingPunct="1">
        <a:spcBef>
          <a:spcPts val="600"/>
        </a:spcBef>
        <a:spcAft>
          <a:spcPts val="0"/>
        </a:spcAft>
        <a:buClr>
          <a:schemeClr val="tx1">
            <a:lumMod val="50000"/>
            <a:lumOff val="50000"/>
          </a:schemeClr>
        </a:buClr>
        <a:buSzPct val="90000"/>
        <a:buFont typeface="Wingdings 3" pitchFamily="18" charset="2"/>
        <a:buChar char=""/>
        <a:defRPr sz="1500" kern="1200">
          <a:solidFill>
            <a:srgbClr val="FFFFFF"/>
          </a:solidFill>
          <a:latin typeface="Calibri" pitchFamily="34" charset="0"/>
          <a:ea typeface="+mn-ea"/>
          <a:cs typeface="+mn-cs"/>
        </a:defRPr>
      </a:lvl1pPr>
      <a:lvl2pPr marL="411480" indent="-135731" algn="l" defTabSz="685800" rtl="0" eaLnBrk="1" latinLnBrk="0" hangingPunct="1">
        <a:spcBef>
          <a:spcPts val="225"/>
        </a:spcBef>
        <a:spcAft>
          <a:spcPts val="0"/>
        </a:spcAft>
        <a:buClr>
          <a:schemeClr val="tx1">
            <a:lumMod val="50000"/>
            <a:lumOff val="50000"/>
          </a:schemeClr>
        </a:buClr>
        <a:buSzPct val="90000"/>
        <a:buFont typeface="Calibri" pitchFamily="34" charset="0"/>
        <a:buChar char="‒"/>
        <a:defRPr sz="1350" kern="1200">
          <a:solidFill>
            <a:srgbClr val="FFFFFF"/>
          </a:solidFill>
          <a:latin typeface="Calibri" pitchFamily="34" charset="0"/>
          <a:ea typeface="+mn-ea"/>
          <a:cs typeface="+mn-cs"/>
        </a:defRPr>
      </a:lvl2pPr>
      <a:lvl3pPr marL="685800" indent="-126206" algn="l" defTabSz="685800" rtl="0" eaLnBrk="1" latinLnBrk="0" hangingPunct="1">
        <a:spcBef>
          <a:spcPts val="225"/>
        </a:spcBef>
        <a:spcAft>
          <a:spcPts val="0"/>
        </a:spcAft>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3pPr>
      <a:lvl4pPr marL="1028700" indent="-137160" algn="l" defTabSz="685800" rtl="0" eaLnBrk="1" latinLnBrk="0" hangingPunct="1">
        <a:spcBef>
          <a:spcPts val="225"/>
        </a:spcBef>
        <a:buClr>
          <a:schemeClr val="tx1">
            <a:lumMod val="50000"/>
            <a:lumOff val="50000"/>
          </a:schemeClr>
        </a:buClr>
        <a:buSzPct val="90000"/>
        <a:buFont typeface="Calibri" pitchFamily="34" charset="0"/>
        <a:buChar char="‒"/>
        <a:defRPr sz="900" kern="1200">
          <a:solidFill>
            <a:srgbClr val="FFFFFF"/>
          </a:solidFill>
          <a:latin typeface="Calibri" pitchFamily="34" charset="0"/>
          <a:ea typeface="+mn-ea"/>
          <a:cs typeface="+mn-cs"/>
        </a:defRPr>
      </a:lvl4pPr>
      <a:lvl5pPr marL="1234440" indent="-123444" algn="l" defTabSz="685800" rtl="0" eaLnBrk="1" latinLnBrk="0" hangingPunct="1">
        <a:spcBef>
          <a:spcPts val="225"/>
        </a:spcBef>
        <a:buClr>
          <a:schemeClr val="tx1">
            <a:lumMod val="50000"/>
            <a:lumOff val="50000"/>
          </a:schemeClr>
        </a:buClr>
        <a:buSzPct val="90000"/>
        <a:buFont typeface="Calibri" pitchFamily="34" charset="0"/>
        <a:buChar char="‒"/>
        <a:defRPr sz="900" kern="1200">
          <a:solidFill>
            <a:srgbClr val="FFFFFF"/>
          </a:solidFill>
          <a:latin typeface="Calibri"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2.png"/><Relationship Id="rId12"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emf"/><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cid:ii_jjf99y1m0_16482aa1a2fe7a8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tif"/><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hart" Target="../charts/chart4.xml"/><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jpg"/><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William</a:t>
            </a:r>
          </a:p>
        </p:txBody>
      </p:sp>
      <p:sp>
        <p:nvSpPr>
          <p:cNvPr id="3" name="Subtitle 2"/>
          <p:cNvSpPr>
            <a:spLocks noGrp="1"/>
          </p:cNvSpPr>
          <p:nvPr>
            <p:ph type="subTitle" idx="1"/>
          </p:nvPr>
        </p:nvSpPr>
        <p:spPr/>
        <p:txBody>
          <a:bodyPr/>
          <a:lstStyle/>
          <a:p>
            <a:r>
              <a:rPr lang="en-US" dirty="0"/>
              <a:t>Office director</a:t>
            </a:r>
          </a:p>
        </p:txBody>
      </p:sp>
      <p:sp>
        <p:nvSpPr>
          <p:cNvPr id="5" name="Text Placeholder 4"/>
          <p:cNvSpPr>
            <a:spLocks noGrp="1"/>
          </p:cNvSpPr>
          <p:nvPr>
            <p:ph type="body" sz="quarter" idx="14"/>
          </p:nvPr>
        </p:nvSpPr>
        <p:spPr/>
        <p:txBody>
          <a:bodyPr/>
          <a:lstStyle/>
          <a:p>
            <a:r>
              <a:rPr lang="en-US" dirty="0" err="1"/>
              <a:t>chappell</a:t>
            </a:r>
            <a:endParaRPr lang="en-US" dirty="0"/>
          </a:p>
        </p:txBody>
      </p:sp>
      <p:sp>
        <p:nvSpPr>
          <p:cNvPr id="6" name="Text Placeholder 5"/>
          <p:cNvSpPr>
            <a:spLocks noGrp="1"/>
          </p:cNvSpPr>
          <p:nvPr>
            <p:ph type="body" sz="quarter" idx="15"/>
          </p:nvPr>
        </p:nvSpPr>
        <p:spPr/>
        <p:txBody>
          <a:bodyPr/>
          <a:lstStyle/>
          <a:p>
            <a:r>
              <a:rPr lang="en-US" dirty="0"/>
              <a:t>Microsystems technology office</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199" b="5199"/>
          <a:stretch>
            <a:fillRect/>
          </a:stretch>
        </p:blipFill>
        <p:spPr/>
      </p:pic>
    </p:spTree>
    <p:extLst>
      <p:ext uri="{BB962C8B-B14F-4D97-AF65-F5344CB8AC3E}">
        <p14:creationId xmlns:p14="http://schemas.microsoft.com/office/powerpoint/2010/main" val="786253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159" y="2286000"/>
            <a:ext cx="4616704" cy="259689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4159" y="2286000"/>
            <a:ext cx="4614749" cy="2595796"/>
          </a:xfrm>
          <a:prstGeom prst="rect">
            <a:avLst/>
          </a:prstGeom>
        </p:spPr>
      </p:pic>
      <p:sp>
        <p:nvSpPr>
          <p:cNvPr id="4" name="Rectangle 3"/>
          <p:cNvSpPr/>
          <p:nvPr/>
        </p:nvSpPr>
        <p:spPr>
          <a:xfrm>
            <a:off x="2326908" y="1330105"/>
            <a:ext cx="4572000" cy="830997"/>
          </a:xfrm>
          <a:prstGeom prst="rect">
            <a:avLst/>
          </a:prstGeom>
          <a:ln>
            <a:solidFill>
              <a:schemeClr val="bg1"/>
            </a:solidFill>
          </a:ln>
        </p:spPr>
        <p:txBody>
          <a:bodyPr>
            <a:spAutoFit/>
          </a:bodyPr>
          <a:lstStyle/>
          <a:p>
            <a:r>
              <a:rPr lang="en-US" altLang="en-US" sz="1600" i="1" dirty="0">
                <a:solidFill>
                  <a:schemeClr val="bg1"/>
                </a:solidFill>
                <a:latin typeface="Calibri" panose="020F0502020204030204" pitchFamily="34" charset="0"/>
                <a:cs typeface="Calibri" panose="020F0502020204030204" pitchFamily="34" charset="0"/>
              </a:rPr>
              <a:t>“It may prove to be </a:t>
            </a:r>
            <a:r>
              <a:rPr lang="en-US" sz="1600" i="1" dirty="0">
                <a:solidFill>
                  <a:schemeClr val="bg1"/>
                </a:solidFill>
                <a:latin typeface="Calibri" panose="020F0502020204030204" pitchFamily="34" charset="0"/>
                <a:cs typeface="Calibri" panose="020F0502020204030204" pitchFamily="34" charset="0"/>
              </a:rPr>
              <a:t>more economical to build large systems out of smaller functions, which are separately packaged </a:t>
            </a:r>
            <a:r>
              <a:rPr lang="en-US" altLang="en-US" sz="1600" i="1" dirty="0">
                <a:solidFill>
                  <a:schemeClr val="bg1"/>
                </a:solidFill>
                <a:latin typeface="Calibri" panose="020F0502020204030204" pitchFamily="34" charset="0"/>
                <a:cs typeface="Calibri" panose="020F0502020204030204" pitchFamily="34" charset="0"/>
              </a:rPr>
              <a:t>and interconnected.”</a:t>
            </a:r>
            <a:endParaRPr lang="en-US" sz="1600" i="1"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2326908" y="1037412"/>
            <a:ext cx="739305" cy="300082"/>
          </a:xfrm>
          <a:prstGeom prst="rect">
            <a:avLst/>
          </a:prstGeom>
          <a:noFill/>
        </p:spPr>
        <p:txBody>
          <a:bodyPr wrap="none" rtlCol="0">
            <a:spAutoFit/>
          </a:bodyPr>
          <a:lstStyle/>
          <a:p>
            <a:r>
              <a:rPr lang="en-US" b="1" dirty="0">
                <a:solidFill>
                  <a:schemeClr val="bg1"/>
                </a:solidFill>
              </a:rPr>
              <a:t>CHIPS</a:t>
            </a:r>
          </a:p>
        </p:txBody>
      </p:sp>
      <p:pic>
        <p:nvPicPr>
          <p:cNvPr id="7" name="Picture 6"/>
          <p:cNvPicPr>
            <a:picLocks noChangeAspect="1"/>
          </p:cNvPicPr>
          <p:nvPr/>
        </p:nvPicPr>
        <p:blipFill>
          <a:blip r:embed="rId5"/>
          <a:stretch>
            <a:fillRect/>
          </a:stretch>
        </p:blipFill>
        <p:spPr>
          <a:xfrm>
            <a:off x="0" y="652"/>
            <a:ext cx="9143999" cy="500743"/>
          </a:xfrm>
          <a:prstGeom prst="rect">
            <a:avLst/>
          </a:prstGeom>
        </p:spPr>
      </p:pic>
    </p:spTree>
    <p:extLst>
      <p:ext uri="{BB962C8B-B14F-4D97-AF65-F5344CB8AC3E}">
        <p14:creationId xmlns:p14="http://schemas.microsoft.com/office/powerpoint/2010/main" val="349376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159" y="2286000"/>
            <a:ext cx="4614749" cy="2595796"/>
          </a:xfrm>
          <a:prstGeom prst="rect">
            <a:avLst/>
          </a:prstGeom>
        </p:spPr>
      </p:pic>
      <p:pic>
        <p:nvPicPr>
          <p:cNvPr id="4" name="Picture 3"/>
          <p:cNvPicPr>
            <a:picLocks noChangeAspect="1"/>
          </p:cNvPicPr>
          <p:nvPr/>
        </p:nvPicPr>
        <p:blipFill>
          <a:blip r:embed="rId4"/>
          <a:stretch>
            <a:fillRect/>
          </a:stretch>
        </p:blipFill>
        <p:spPr>
          <a:xfrm>
            <a:off x="0" y="652"/>
            <a:ext cx="9143999" cy="500743"/>
          </a:xfrm>
          <a:prstGeom prst="rect">
            <a:avLst/>
          </a:prstGeom>
        </p:spPr>
      </p:pic>
      <p:sp>
        <p:nvSpPr>
          <p:cNvPr id="36" name="TextBox 35"/>
          <p:cNvSpPr txBox="1"/>
          <p:nvPr/>
        </p:nvSpPr>
        <p:spPr>
          <a:xfrm>
            <a:off x="136634" y="2711284"/>
            <a:ext cx="108395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solidFill>
                <a:effectLst/>
                <a:uLnTx/>
                <a:uFillTx/>
                <a:latin typeface="Tahoma"/>
                <a:ea typeface="+mn-ea"/>
                <a:cs typeface="+mn-cs"/>
              </a:rPr>
              <a:t>Images:</a:t>
            </a:r>
            <a:r>
              <a:rPr kumimoji="0" lang="en-US" sz="700" b="0" i="1" u="none" strike="noStrike" kern="1200" cap="none" spc="0" normalizeH="0" noProof="0" dirty="0">
                <a:ln>
                  <a:noFill/>
                </a:ln>
                <a:solidFill>
                  <a:schemeClr val="bg1"/>
                </a:solidFill>
                <a:effectLst/>
                <a:uLnTx/>
                <a:uFillTx/>
                <a:latin typeface="Tahoma"/>
                <a:ea typeface="+mn-ea"/>
                <a:cs typeface="+mn-cs"/>
              </a:rPr>
              <a:t> </a:t>
            </a:r>
            <a:r>
              <a:rPr kumimoji="0" lang="en-US" sz="700" b="0" i="1" u="none" strike="noStrike" kern="1200" cap="none" spc="0" normalizeH="0" baseline="0" noProof="0" dirty="0">
                <a:ln>
                  <a:noFill/>
                </a:ln>
                <a:solidFill>
                  <a:schemeClr val="bg1"/>
                </a:solidFill>
                <a:effectLst/>
                <a:uLnTx/>
                <a:uFillTx/>
                <a:latin typeface="Tahoma"/>
                <a:ea typeface="+mn-ea"/>
                <a:cs typeface="+mn-cs"/>
              </a:rPr>
              <a:t>Stanford, MIT</a:t>
            </a:r>
          </a:p>
        </p:txBody>
      </p:sp>
      <p:grpSp>
        <p:nvGrpSpPr>
          <p:cNvPr id="9" name="Group 8"/>
          <p:cNvGrpSpPr/>
          <p:nvPr/>
        </p:nvGrpSpPr>
        <p:grpSpPr>
          <a:xfrm>
            <a:off x="450859" y="668039"/>
            <a:ext cx="2554197" cy="2540809"/>
            <a:chOff x="407019" y="1074458"/>
            <a:chExt cx="2231548" cy="2333373"/>
          </a:xfrm>
        </p:grpSpPr>
        <p:sp>
          <p:nvSpPr>
            <p:cNvPr id="7" name="Freeform 6"/>
            <p:cNvSpPr/>
            <p:nvPr/>
          </p:nvSpPr>
          <p:spPr>
            <a:xfrm>
              <a:off x="407019" y="1080033"/>
              <a:ext cx="2231548" cy="232779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483526 w 1942455"/>
                <a:gd name="connsiteY0" fmla="*/ 0 h 2290336"/>
                <a:gd name="connsiteX1" fmla="*/ 0 w 1942455"/>
                <a:gd name="connsiteY1" fmla="*/ 1657664 h 2290336"/>
                <a:gd name="connsiteX2" fmla="*/ 1942455 w 1942455"/>
                <a:gd name="connsiteY2" fmla="*/ 2290336 h 2290336"/>
                <a:gd name="connsiteX3" fmla="*/ 1483526 w 1942455"/>
                <a:gd name="connsiteY3" fmla="*/ 0 h 2290336"/>
                <a:gd name="connsiteX0" fmla="*/ 1483526 w 1913189"/>
                <a:gd name="connsiteY0" fmla="*/ 0 h 2233808"/>
                <a:gd name="connsiteX1" fmla="*/ 0 w 1913189"/>
                <a:gd name="connsiteY1" fmla="*/ 1657664 h 2233808"/>
                <a:gd name="connsiteX2" fmla="*/ 1913189 w 1913189"/>
                <a:gd name="connsiteY2" fmla="*/ 2233808 h 2233808"/>
                <a:gd name="connsiteX3" fmla="*/ 1483526 w 1913189"/>
                <a:gd name="connsiteY3" fmla="*/ 0 h 2233808"/>
                <a:gd name="connsiteX0" fmla="*/ 1483526 w 1961965"/>
                <a:gd name="connsiteY0" fmla="*/ 0 h 2256419"/>
                <a:gd name="connsiteX1" fmla="*/ 0 w 1961965"/>
                <a:gd name="connsiteY1" fmla="*/ 1657664 h 2256419"/>
                <a:gd name="connsiteX2" fmla="*/ 1961965 w 1961965"/>
                <a:gd name="connsiteY2" fmla="*/ 2256419 h 2256419"/>
                <a:gd name="connsiteX3" fmla="*/ 1483526 w 1961965"/>
                <a:gd name="connsiteY3" fmla="*/ 0 h 2256419"/>
              </a:gdLst>
              <a:ahLst/>
              <a:cxnLst>
                <a:cxn ang="0">
                  <a:pos x="connsiteX0" y="connsiteY0"/>
                </a:cxn>
                <a:cxn ang="0">
                  <a:pos x="connsiteX1" y="connsiteY1"/>
                </a:cxn>
                <a:cxn ang="0">
                  <a:pos x="connsiteX2" y="connsiteY2"/>
                </a:cxn>
                <a:cxn ang="0">
                  <a:pos x="connsiteX3" y="connsiteY3"/>
                </a:cxn>
              </a:cxnLst>
              <a:rect l="l" t="t" r="r" b="b"/>
              <a:pathLst>
                <a:path w="1961965" h="2256419">
                  <a:moveTo>
                    <a:pt x="1483526" y="0"/>
                  </a:moveTo>
                  <a:lnTo>
                    <a:pt x="0" y="1657664"/>
                  </a:lnTo>
                  <a:lnTo>
                    <a:pt x="1961965" y="2256419"/>
                  </a:lnTo>
                  <a:lnTo>
                    <a:pt x="1483526" y="0"/>
                  </a:lnTo>
                  <a:close/>
                </a:path>
              </a:pathLst>
            </a:custGeom>
            <a:gradFill flip="none" rotWithShape="1">
              <a:gsLst>
                <a:gs pos="0">
                  <a:schemeClr val="bg1">
                    <a:alpha val="60000"/>
                  </a:schemeClr>
                </a:gs>
                <a:gs pos="78000">
                  <a:srgbClr val="606060">
                    <a:alpha val="25000"/>
                  </a:srgbClr>
                </a:gs>
                <a:gs pos="90000">
                  <a:srgbClr val="404040">
                    <a:alpha val="72000"/>
                  </a:srgbClr>
                </a:gs>
                <a:gs pos="61000">
                  <a:srgbClr val="808080">
                    <a:alpha val="46000"/>
                  </a:srgb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16"/>
            <p:cNvPicPr>
              <a:picLocks noChangeAspect="1"/>
            </p:cNvPicPr>
            <p:nvPr/>
          </p:nvPicPr>
          <p:blipFill>
            <a:blip r:embed="rId5"/>
            <a:stretch>
              <a:fillRect/>
            </a:stretch>
          </p:blipFill>
          <p:spPr>
            <a:xfrm>
              <a:off x="407020" y="1074458"/>
              <a:ext cx="1741576" cy="1717498"/>
            </a:xfrm>
            <a:prstGeom prst="rect">
              <a:avLst/>
            </a:prstGeom>
          </p:spPr>
        </p:pic>
      </p:grpSp>
      <p:sp>
        <p:nvSpPr>
          <p:cNvPr id="19" name="TextBox 18"/>
          <p:cNvSpPr txBox="1"/>
          <p:nvPr/>
        </p:nvSpPr>
        <p:spPr>
          <a:xfrm>
            <a:off x="3504639" y="4488874"/>
            <a:ext cx="739305" cy="300082"/>
          </a:xfrm>
          <a:prstGeom prst="rect">
            <a:avLst/>
          </a:prstGeom>
          <a:noFill/>
        </p:spPr>
        <p:txBody>
          <a:bodyPr wrap="none" rtlCol="0">
            <a:spAutoFit/>
          </a:bodyPr>
          <a:lstStyle/>
          <a:p>
            <a:r>
              <a:rPr lang="en-US" b="1" dirty="0">
                <a:solidFill>
                  <a:schemeClr val="bg1"/>
                </a:solidFill>
              </a:rPr>
              <a:t>CHIPS</a:t>
            </a:r>
          </a:p>
        </p:txBody>
      </p:sp>
      <p:sp>
        <p:nvSpPr>
          <p:cNvPr id="21" name="TextBox 20"/>
          <p:cNvSpPr txBox="1"/>
          <p:nvPr/>
        </p:nvSpPr>
        <p:spPr>
          <a:xfrm>
            <a:off x="2398494" y="584525"/>
            <a:ext cx="784189" cy="300082"/>
          </a:xfrm>
          <a:prstGeom prst="rect">
            <a:avLst/>
          </a:prstGeom>
          <a:noFill/>
        </p:spPr>
        <p:txBody>
          <a:bodyPr wrap="none" rtlCol="0">
            <a:spAutoFit/>
          </a:bodyPr>
          <a:lstStyle/>
          <a:p>
            <a:r>
              <a:rPr lang="en-US" b="1" dirty="0">
                <a:solidFill>
                  <a:schemeClr val="bg1"/>
                </a:solidFill>
              </a:rPr>
              <a:t>3DSOC</a:t>
            </a:r>
          </a:p>
        </p:txBody>
      </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26017" t="11323" r="9107" b="10441"/>
          <a:stretch/>
        </p:blipFill>
        <p:spPr>
          <a:xfrm flipH="1">
            <a:off x="2464110" y="2721436"/>
            <a:ext cx="1354607" cy="1152494"/>
          </a:xfrm>
          <a:prstGeom prst="rect">
            <a:avLst/>
          </a:prstGeom>
          <a:scene3d>
            <a:camera prst="isometricOffAxis2Top">
              <a:rot lat="17821599" lon="460420" rev="20755873"/>
            </a:camera>
            <a:lightRig rig="threePt" dir="t"/>
          </a:scene3d>
        </p:spPr>
      </p:pic>
      <p:grpSp>
        <p:nvGrpSpPr>
          <p:cNvPr id="6" name="Group 5"/>
          <p:cNvGrpSpPr/>
          <p:nvPr/>
        </p:nvGrpSpPr>
        <p:grpSpPr>
          <a:xfrm>
            <a:off x="4430085" y="551564"/>
            <a:ext cx="4230072" cy="2694262"/>
            <a:chOff x="4430085" y="551564"/>
            <a:chExt cx="4230072" cy="2694262"/>
          </a:xfrm>
        </p:grpSpPr>
        <p:grpSp>
          <p:nvGrpSpPr>
            <p:cNvPr id="3" name="Group 2"/>
            <p:cNvGrpSpPr/>
            <p:nvPr/>
          </p:nvGrpSpPr>
          <p:grpSpPr>
            <a:xfrm>
              <a:off x="4430085" y="824849"/>
              <a:ext cx="4230072" cy="2420977"/>
              <a:chOff x="4430085" y="824849"/>
              <a:chExt cx="4230072" cy="2420977"/>
            </a:xfrm>
          </p:grpSpPr>
          <p:sp>
            <p:nvSpPr>
              <p:cNvPr id="24" name="Rectangle 32"/>
              <p:cNvSpPr/>
              <p:nvPr/>
            </p:nvSpPr>
            <p:spPr>
              <a:xfrm rot="231683">
                <a:off x="4430085" y="2804387"/>
                <a:ext cx="630242" cy="441439"/>
              </a:xfrm>
              <a:custGeom>
                <a:avLst/>
                <a:gdLst>
                  <a:gd name="connsiteX0" fmla="*/ 0 w 836123"/>
                  <a:gd name="connsiteY0" fmla="*/ 0 h 938226"/>
                  <a:gd name="connsiteX1" fmla="*/ 836123 w 836123"/>
                  <a:gd name="connsiteY1" fmla="*/ 0 h 938226"/>
                  <a:gd name="connsiteX2" fmla="*/ 836123 w 836123"/>
                  <a:gd name="connsiteY2" fmla="*/ 938226 h 938226"/>
                  <a:gd name="connsiteX3" fmla="*/ 0 w 836123"/>
                  <a:gd name="connsiteY3" fmla="*/ 938226 h 938226"/>
                  <a:gd name="connsiteX4" fmla="*/ 0 w 836123"/>
                  <a:gd name="connsiteY4" fmla="*/ 0 h 938226"/>
                  <a:gd name="connsiteX0" fmla="*/ 0 w 837549"/>
                  <a:gd name="connsiteY0" fmla="*/ 42309 h 938226"/>
                  <a:gd name="connsiteX1" fmla="*/ 837549 w 837549"/>
                  <a:gd name="connsiteY1" fmla="*/ 0 h 938226"/>
                  <a:gd name="connsiteX2" fmla="*/ 837549 w 837549"/>
                  <a:gd name="connsiteY2" fmla="*/ 938226 h 938226"/>
                  <a:gd name="connsiteX3" fmla="*/ 1426 w 837549"/>
                  <a:gd name="connsiteY3" fmla="*/ 938226 h 938226"/>
                  <a:gd name="connsiteX4" fmla="*/ 0 w 837549"/>
                  <a:gd name="connsiteY4" fmla="*/ 42309 h 938226"/>
                  <a:gd name="connsiteX0" fmla="*/ 15082 w 836134"/>
                  <a:gd name="connsiteY0" fmla="*/ 55573 h 938226"/>
                  <a:gd name="connsiteX1" fmla="*/ 836134 w 836134"/>
                  <a:gd name="connsiteY1" fmla="*/ 0 h 938226"/>
                  <a:gd name="connsiteX2" fmla="*/ 836134 w 836134"/>
                  <a:gd name="connsiteY2" fmla="*/ 938226 h 938226"/>
                  <a:gd name="connsiteX3" fmla="*/ 11 w 836134"/>
                  <a:gd name="connsiteY3" fmla="*/ 938226 h 938226"/>
                  <a:gd name="connsiteX4" fmla="*/ 15082 w 836134"/>
                  <a:gd name="connsiteY4" fmla="*/ 55573 h 938226"/>
                  <a:gd name="connsiteX0" fmla="*/ 26335 w 836130"/>
                  <a:gd name="connsiteY0" fmla="*/ 48328 h 938226"/>
                  <a:gd name="connsiteX1" fmla="*/ 836130 w 836130"/>
                  <a:gd name="connsiteY1" fmla="*/ 0 h 938226"/>
                  <a:gd name="connsiteX2" fmla="*/ 836130 w 836130"/>
                  <a:gd name="connsiteY2" fmla="*/ 938226 h 938226"/>
                  <a:gd name="connsiteX3" fmla="*/ 7 w 836130"/>
                  <a:gd name="connsiteY3" fmla="*/ 938226 h 938226"/>
                  <a:gd name="connsiteX4" fmla="*/ 26335 w 836130"/>
                  <a:gd name="connsiteY4" fmla="*/ 48328 h 938226"/>
                  <a:gd name="connsiteX0" fmla="*/ 34872 w 836128"/>
                  <a:gd name="connsiteY0" fmla="*/ 71490 h 938226"/>
                  <a:gd name="connsiteX1" fmla="*/ 836128 w 836128"/>
                  <a:gd name="connsiteY1" fmla="*/ 0 h 938226"/>
                  <a:gd name="connsiteX2" fmla="*/ 836128 w 836128"/>
                  <a:gd name="connsiteY2" fmla="*/ 938226 h 938226"/>
                  <a:gd name="connsiteX3" fmla="*/ 5 w 836128"/>
                  <a:gd name="connsiteY3" fmla="*/ 938226 h 938226"/>
                  <a:gd name="connsiteX4" fmla="*/ 34872 w 836128"/>
                  <a:gd name="connsiteY4" fmla="*/ 71490 h 938226"/>
                  <a:gd name="connsiteX0" fmla="*/ 34872 w 836128"/>
                  <a:gd name="connsiteY0" fmla="*/ 86672 h 953408"/>
                  <a:gd name="connsiteX1" fmla="*/ 800690 w 836128"/>
                  <a:gd name="connsiteY1" fmla="*/ 0 h 953408"/>
                  <a:gd name="connsiteX2" fmla="*/ 836128 w 836128"/>
                  <a:gd name="connsiteY2" fmla="*/ 953408 h 953408"/>
                  <a:gd name="connsiteX3" fmla="*/ 5 w 836128"/>
                  <a:gd name="connsiteY3" fmla="*/ 953408 h 953408"/>
                  <a:gd name="connsiteX4" fmla="*/ 34872 w 836128"/>
                  <a:gd name="connsiteY4" fmla="*/ 86672 h 953408"/>
                  <a:gd name="connsiteX0" fmla="*/ 34872 w 836128"/>
                  <a:gd name="connsiteY0" fmla="*/ 74515 h 941251"/>
                  <a:gd name="connsiteX1" fmla="*/ 781995 w 836128"/>
                  <a:gd name="connsiteY1" fmla="*/ -1 h 941251"/>
                  <a:gd name="connsiteX2" fmla="*/ 836128 w 836128"/>
                  <a:gd name="connsiteY2" fmla="*/ 941251 h 941251"/>
                  <a:gd name="connsiteX3" fmla="*/ 5 w 836128"/>
                  <a:gd name="connsiteY3" fmla="*/ 941251 h 941251"/>
                  <a:gd name="connsiteX4" fmla="*/ 34872 w 836128"/>
                  <a:gd name="connsiteY4" fmla="*/ 74515 h 941251"/>
                  <a:gd name="connsiteX0" fmla="*/ 34698 w 836128"/>
                  <a:gd name="connsiteY0" fmla="*/ 62909 h 941252"/>
                  <a:gd name="connsiteX1" fmla="*/ 781995 w 836128"/>
                  <a:gd name="connsiteY1" fmla="*/ 0 h 941252"/>
                  <a:gd name="connsiteX2" fmla="*/ 836128 w 836128"/>
                  <a:gd name="connsiteY2" fmla="*/ 941252 h 941252"/>
                  <a:gd name="connsiteX3" fmla="*/ 5 w 836128"/>
                  <a:gd name="connsiteY3" fmla="*/ 941252 h 941252"/>
                  <a:gd name="connsiteX4" fmla="*/ 34698 w 836128"/>
                  <a:gd name="connsiteY4" fmla="*/ 62909 h 941252"/>
                  <a:gd name="connsiteX0" fmla="*/ 37706 w 836128"/>
                  <a:gd name="connsiteY0" fmla="*/ 56185 h 941252"/>
                  <a:gd name="connsiteX1" fmla="*/ 781995 w 836128"/>
                  <a:gd name="connsiteY1" fmla="*/ 0 h 941252"/>
                  <a:gd name="connsiteX2" fmla="*/ 836128 w 836128"/>
                  <a:gd name="connsiteY2" fmla="*/ 941252 h 941252"/>
                  <a:gd name="connsiteX3" fmla="*/ 5 w 836128"/>
                  <a:gd name="connsiteY3" fmla="*/ 941252 h 941252"/>
                  <a:gd name="connsiteX4" fmla="*/ 37706 w 836128"/>
                  <a:gd name="connsiteY4" fmla="*/ 56185 h 941252"/>
                  <a:gd name="connsiteX0" fmla="*/ 37706 w 836128"/>
                  <a:gd name="connsiteY0" fmla="*/ 56185 h 941252"/>
                  <a:gd name="connsiteX1" fmla="*/ 781995 w 836128"/>
                  <a:gd name="connsiteY1" fmla="*/ 0 h 941252"/>
                  <a:gd name="connsiteX2" fmla="*/ 836128 w 836128"/>
                  <a:gd name="connsiteY2" fmla="*/ 941252 h 941252"/>
                  <a:gd name="connsiteX3" fmla="*/ 5 w 836128"/>
                  <a:gd name="connsiteY3" fmla="*/ 941252 h 941252"/>
                  <a:gd name="connsiteX4" fmla="*/ 37706 w 836128"/>
                  <a:gd name="connsiteY4" fmla="*/ 56185 h 941252"/>
                  <a:gd name="connsiteX0" fmla="*/ 37706 w 836128"/>
                  <a:gd name="connsiteY0" fmla="*/ 56185 h 941252"/>
                  <a:gd name="connsiteX1" fmla="*/ 781995 w 836128"/>
                  <a:gd name="connsiteY1" fmla="*/ 0 h 941252"/>
                  <a:gd name="connsiteX2" fmla="*/ 836128 w 836128"/>
                  <a:gd name="connsiteY2" fmla="*/ 941252 h 941252"/>
                  <a:gd name="connsiteX3" fmla="*/ 5 w 836128"/>
                  <a:gd name="connsiteY3" fmla="*/ 941252 h 941252"/>
                  <a:gd name="connsiteX4" fmla="*/ 37706 w 836128"/>
                  <a:gd name="connsiteY4" fmla="*/ 56185 h 941252"/>
                  <a:gd name="connsiteX0" fmla="*/ 37706 w 836128"/>
                  <a:gd name="connsiteY0" fmla="*/ 56185 h 941252"/>
                  <a:gd name="connsiteX1" fmla="*/ 781995 w 836128"/>
                  <a:gd name="connsiteY1" fmla="*/ 0 h 941252"/>
                  <a:gd name="connsiteX2" fmla="*/ 836128 w 836128"/>
                  <a:gd name="connsiteY2" fmla="*/ 941252 h 941252"/>
                  <a:gd name="connsiteX3" fmla="*/ 5 w 836128"/>
                  <a:gd name="connsiteY3" fmla="*/ 941252 h 941252"/>
                  <a:gd name="connsiteX4" fmla="*/ 37706 w 836128"/>
                  <a:gd name="connsiteY4" fmla="*/ 56185 h 941252"/>
                  <a:gd name="connsiteX0" fmla="*/ 37706 w 836128"/>
                  <a:gd name="connsiteY0" fmla="*/ 3864 h 888931"/>
                  <a:gd name="connsiteX1" fmla="*/ 794843 w 836128"/>
                  <a:gd name="connsiteY1" fmla="*/ -1 h 888931"/>
                  <a:gd name="connsiteX2" fmla="*/ 836128 w 836128"/>
                  <a:gd name="connsiteY2" fmla="*/ 888931 h 888931"/>
                  <a:gd name="connsiteX3" fmla="*/ 5 w 836128"/>
                  <a:gd name="connsiteY3" fmla="*/ 888931 h 888931"/>
                  <a:gd name="connsiteX4" fmla="*/ 37706 w 836128"/>
                  <a:gd name="connsiteY4" fmla="*/ 3864 h 888931"/>
                  <a:gd name="connsiteX0" fmla="*/ 37706 w 836128"/>
                  <a:gd name="connsiteY0" fmla="*/ 5585 h 890652"/>
                  <a:gd name="connsiteX1" fmla="*/ 748068 w 836128"/>
                  <a:gd name="connsiteY1" fmla="*/ -1 h 890652"/>
                  <a:gd name="connsiteX2" fmla="*/ 836128 w 836128"/>
                  <a:gd name="connsiteY2" fmla="*/ 890652 h 890652"/>
                  <a:gd name="connsiteX3" fmla="*/ 5 w 836128"/>
                  <a:gd name="connsiteY3" fmla="*/ 890652 h 890652"/>
                  <a:gd name="connsiteX4" fmla="*/ 37706 w 836128"/>
                  <a:gd name="connsiteY4" fmla="*/ 5585 h 890652"/>
                  <a:gd name="connsiteX0" fmla="*/ 37706 w 836128"/>
                  <a:gd name="connsiteY0" fmla="*/ 3373 h 888440"/>
                  <a:gd name="connsiteX1" fmla="*/ 758776 w 836128"/>
                  <a:gd name="connsiteY1" fmla="*/ 1 h 888440"/>
                  <a:gd name="connsiteX2" fmla="*/ 836128 w 836128"/>
                  <a:gd name="connsiteY2" fmla="*/ 888440 h 888440"/>
                  <a:gd name="connsiteX3" fmla="*/ 5 w 836128"/>
                  <a:gd name="connsiteY3" fmla="*/ 888440 h 888440"/>
                  <a:gd name="connsiteX4" fmla="*/ 37706 w 836128"/>
                  <a:gd name="connsiteY4" fmla="*/ 3373 h 888440"/>
                  <a:gd name="connsiteX0" fmla="*/ 37706 w 836128"/>
                  <a:gd name="connsiteY0" fmla="*/ 4501 h 889568"/>
                  <a:gd name="connsiteX1" fmla="*/ 769343 w 836128"/>
                  <a:gd name="connsiteY1" fmla="*/ -1 h 889568"/>
                  <a:gd name="connsiteX2" fmla="*/ 836128 w 836128"/>
                  <a:gd name="connsiteY2" fmla="*/ 889568 h 889568"/>
                  <a:gd name="connsiteX3" fmla="*/ 5 w 836128"/>
                  <a:gd name="connsiteY3" fmla="*/ 889568 h 889568"/>
                  <a:gd name="connsiteX4" fmla="*/ 37706 w 836128"/>
                  <a:gd name="connsiteY4" fmla="*/ 4501 h 889568"/>
                  <a:gd name="connsiteX0" fmla="*/ 37706 w 836128"/>
                  <a:gd name="connsiteY0" fmla="*/ 45939 h 931006"/>
                  <a:gd name="connsiteX1" fmla="*/ 780309 w 836128"/>
                  <a:gd name="connsiteY1" fmla="*/ 0 h 931006"/>
                  <a:gd name="connsiteX2" fmla="*/ 836128 w 836128"/>
                  <a:gd name="connsiteY2" fmla="*/ 931006 h 931006"/>
                  <a:gd name="connsiteX3" fmla="*/ 5 w 836128"/>
                  <a:gd name="connsiteY3" fmla="*/ 931006 h 931006"/>
                  <a:gd name="connsiteX4" fmla="*/ 37706 w 836128"/>
                  <a:gd name="connsiteY4" fmla="*/ 45939 h 931006"/>
                  <a:gd name="connsiteX0" fmla="*/ 37706 w 836128"/>
                  <a:gd name="connsiteY0" fmla="*/ 45939 h 931006"/>
                  <a:gd name="connsiteX1" fmla="*/ 780310 w 836128"/>
                  <a:gd name="connsiteY1" fmla="*/ 1 h 931006"/>
                  <a:gd name="connsiteX2" fmla="*/ 836128 w 836128"/>
                  <a:gd name="connsiteY2" fmla="*/ 931006 h 931006"/>
                  <a:gd name="connsiteX3" fmla="*/ 5 w 836128"/>
                  <a:gd name="connsiteY3" fmla="*/ 931006 h 931006"/>
                  <a:gd name="connsiteX4" fmla="*/ 37706 w 836128"/>
                  <a:gd name="connsiteY4" fmla="*/ 45939 h 931006"/>
                  <a:gd name="connsiteX0" fmla="*/ 22372 w 820794"/>
                  <a:gd name="connsiteY0" fmla="*/ 45939 h 931006"/>
                  <a:gd name="connsiteX1" fmla="*/ 764976 w 820794"/>
                  <a:gd name="connsiteY1" fmla="*/ 1 h 931006"/>
                  <a:gd name="connsiteX2" fmla="*/ 820794 w 820794"/>
                  <a:gd name="connsiteY2" fmla="*/ 931006 h 931006"/>
                  <a:gd name="connsiteX3" fmla="*/ 7 w 820794"/>
                  <a:gd name="connsiteY3" fmla="*/ 892458 h 931006"/>
                  <a:gd name="connsiteX4" fmla="*/ 22372 w 820794"/>
                  <a:gd name="connsiteY4" fmla="*/ 45939 h 931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794" h="931006">
                    <a:moveTo>
                      <a:pt x="22372" y="45939"/>
                    </a:moveTo>
                    <a:cubicBezTo>
                      <a:pt x="271053" y="33480"/>
                      <a:pt x="513677" y="23362"/>
                      <a:pt x="764976" y="1"/>
                    </a:cubicBezTo>
                    <a:lnTo>
                      <a:pt x="820794" y="931006"/>
                    </a:lnTo>
                    <a:lnTo>
                      <a:pt x="7" y="892458"/>
                    </a:lnTo>
                    <a:cubicBezTo>
                      <a:pt x="-468" y="593819"/>
                      <a:pt x="22847" y="344578"/>
                      <a:pt x="22372" y="45939"/>
                    </a:cubicBezTo>
                    <a:close/>
                  </a:path>
                </a:pathLst>
              </a:custGeom>
              <a:blipFill>
                <a:blip r:embed="rId7"/>
                <a:stretch>
                  <a:fillRect/>
                </a:stretch>
              </a:blipFill>
              <a:ln w="22225">
                <a:solidFill>
                  <a:schemeClr val="tx1">
                    <a:alpha val="49000"/>
                  </a:schemeClr>
                </a:solidFill>
              </a:ln>
              <a:scene3d>
                <a:camera prst="isometricOffAxis2Top">
                  <a:rot lat="18409882" lon="4606991" rev="1692264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 name="Group 1"/>
              <p:cNvGrpSpPr/>
              <p:nvPr/>
            </p:nvGrpSpPr>
            <p:grpSpPr>
              <a:xfrm>
                <a:off x="4802991" y="824849"/>
                <a:ext cx="3857166" cy="2309163"/>
                <a:chOff x="5095371" y="792880"/>
                <a:chExt cx="3676066" cy="2200744"/>
              </a:xfrm>
            </p:grpSpPr>
            <p:sp>
              <p:nvSpPr>
                <p:cNvPr id="37" name="TextBox 36"/>
                <p:cNvSpPr txBox="1"/>
                <p:nvPr/>
              </p:nvSpPr>
              <p:spPr>
                <a:xfrm>
                  <a:off x="7487536" y="2705507"/>
                  <a:ext cx="1236247" cy="190662"/>
                </a:xfrm>
                <a:prstGeom prst="rect">
                  <a:avLst/>
                </a:prstGeom>
                <a:noFill/>
              </p:spPr>
              <p:txBody>
                <a:bodyPr wrap="none" rtlCol="0">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Tahoma"/>
                      <a:ea typeface="+mn-ea"/>
                      <a:cs typeface="+mn-cs"/>
                    </a:rPr>
                    <a:t>Image: </a:t>
                  </a:r>
                  <a:r>
                    <a:rPr lang="en-US" sz="700" i="1" dirty="0">
                      <a:solidFill>
                        <a:schemeClr val="bg1"/>
                      </a:solidFill>
                    </a:rPr>
                    <a:t>GLOBALFOUNDRIES</a:t>
                  </a:r>
                  <a:endParaRPr kumimoji="0" lang="en-US" sz="700" b="0" i="1" u="none" strike="noStrike" kern="1200" cap="none" spc="0" normalizeH="0" baseline="0" noProof="0" dirty="0">
                    <a:ln>
                      <a:noFill/>
                    </a:ln>
                    <a:solidFill>
                      <a:schemeClr val="bg1"/>
                    </a:solidFill>
                    <a:effectLst/>
                    <a:uLnTx/>
                    <a:uFillTx/>
                    <a:latin typeface="Tahoma"/>
                    <a:ea typeface="+mn-ea"/>
                    <a:cs typeface="+mn-cs"/>
                  </a:endParaRPr>
                </a:p>
              </p:txBody>
            </p:sp>
            <p:sp>
              <p:nvSpPr>
                <p:cNvPr id="15" name="Freeform 14"/>
                <p:cNvSpPr/>
                <p:nvPr/>
              </p:nvSpPr>
              <p:spPr>
                <a:xfrm rot="5612448">
                  <a:off x="5833032" y="55219"/>
                  <a:ext cx="2200744" cy="3676066"/>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44917 w 2188432"/>
                    <a:gd name="connsiteY0" fmla="*/ 0 h 4264808"/>
                    <a:gd name="connsiteX1" fmla="*/ 0 w 2188432"/>
                    <a:gd name="connsiteY1" fmla="*/ 2158751 h 4264808"/>
                    <a:gd name="connsiteX2" fmla="*/ 2188432 w 2188432"/>
                    <a:gd name="connsiteY2" fmla="*/ 4264808 h 4264808"/>
                    <a:gd name="connsiteX3" fmla="*/ 1644917 w 2188432"/>
                    <a:gd name="connsiteY3" fmla="*/ 0 h 4264808"/>
                    <a:gd name="connsiteX0" fmla="*/ 1890898 w 2434413"/>
                    <a:gd name="connsiteY0" fmla="*/ 0 h 4264808"/>
                    <a:gd name="connsiteX1" fmla="*/ 0 w 2434413"/>
                    <a:gd name="connsiteY1" fmla="*/ 2196595 h 4264808"/>
                    <a:gd name="connsiteX2" fmla="*/ 2434413 w 2434413"/>
                    <a:gd name="connsiteY2" fmla="*/ 4264808 h 4264808"/>
                    <a:gd name="connsiteX3" fmla="*/ 1890898 w 2434413"/>
                    <a:gd name="connsiteY3" fmla="*/ 0 h 4264808"/>
                    <a:gd name="connsiteX0" fmla="*/ 1876354 w 2434413"/>
                    <a:gd name="connsiteY0" fmla="*/ 0 h 4354213"/>
                    <a:gd name="connsiteX1" fmla="*/ 0 w 2434413"/>
                    <a:gd name="connsiteY1" fmla="*/ 2286000 h 4354213"/>
                    <a:gd name="connsiteX2" fmla="*/ 2434413 w 2434413"/>
                    <a:gd name="connsiteY2" fmla="*/ 4354213 h 4354213"/>
                    <a:gd name="connsiteX3" fmla="*/ 1876354 w 2434413"/>
                    <a:gd name="connsiteY3" fmla="*/ 0 h 4354213"/>
                  </a:gdLst>
                  <a:ahLst/>
                  <a:cxnLst>
                    <a:cxn ang="0">
                      <a:pos x="connsiteX0" y="connsiteY0"/>
                    </a:cxn>
                    <a:cxn ang="0">
                      <a:pos x="connsiteX1" y="connsiteY1"/>
                    </a:cxn>
                    <a:cxn ang="0">
                      <a:pos x="connsiteX2" y="connsiteY2"/>
                    </a:cxn>
                    <a:cxn ang="0">
                      <a:pos x="connsiteX3" y="connsiteY3"/>
                    </a:cxn>
                  </a:cxnLst>
                  <a:rect l="l" t="t" r="r" b="b"/>
                  <a:pathLst>
                    <a:path w="2434413" h="4354213">
                      <a:moveTo>
                        <a:pt x="1876354" y="0"/>
                      </a:moveTo>
                      <a:lnTo>
                        <a:pt x="0" y="2286000"/>
                      </a:lnTo>
                      <a:lnTo>
                        <a:pt x="2434413" y="4354213"/>
                      </a:lnTo>
                      <a:lnTo>
                        <a:pt x="1876354" y="0"/>
                      </a:lnTo>
                      <a:close/>
                    </a:path>
                  </a:pathLst>
                </a:custGeom>
                <a:gradFill flip="none" rotWithShape="1">
                  <a:gsLst>
                    <a:gs pos="0">
                      <a:schemeClr val="bg1">
                        <a:alpha val="55000"/>
                      </a:schemeClr>
                    </a:gs>
                    <a:gs pos="55000">
                      <a:srgbClr val="606060">
                        <a:alpha val="25000"/>
                      </a:srgbClr>
                    </a:gs>
                    <a:gs pos="69000">
                      <a:srgbClr val="404040">
                        <a:alpha val="72000"/>
                      </a:srgbClr>
                    </a:gs>
                    <a:gs pos="37000">
                      <a:srgbClr val="808080">
                        <a:alpha val="46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22" name="TextBox 21"/>
            <p:cNvSpPr txBox="1"/>
            <p:nvPr/>
          </p:nvSpPr>
          <p:spPr>
            <a:xfrm>
              <a:off x="7870959" y="551564"/>
              <a:ext cx="777777" cy="300082"/>
            </a:xfrm>
            <a:prstGeom prst="rect">
              <a:avLst/>
            </a:prstGeom>
            <a:noFill/>
          </p:spPr>
          <p:txBody>
            <a:bodyPr wrap="none" rtlCol="0">
              <a:spAutoFit/>
            </a:bodyPr>
            <a:lstStyle/>
            <a:p>
              <a:r>
                <a:rPr lang="en-US" b="1" dirty="0">
                  <a:solidFill>
                    <a:schemeClr val="bg1"/>
                  </a:solidFill>
                </a:rPr>
                <a:t>FRANC</a:t>
              </a:r>
            </a:p>
          </p:txBody>
        </p:sp>
        <p:pic>
          <p:nvPicPr>
            <p:cNvPr id="20" name="Picture 2"/>
            <p:cNvPicPr>
              <a:picLocks noChangeAspect="1" noChangeArrowheads="1"/>
            </p:cNvPicPr>
            <p:nvPr/>
          </p:nvPicPr>
          <p:blipFill rotWithShape="1">
            <a:blip r:embed="rId8">
              <a:lum bright="40000" contrast="40000"/>
              <a:extLst>
                <a:ext uri="{28A0092B-C50C-407E-A947-70E740481C1C}">
                  <a14:useLocalDpi xmlns:a14="http://schemas.microsoft.com/office/drawing/2010/main" val="0"/>
                </a:ext>
              </a:extLst>
            </a:blip>
            <a:srcRect t="6089" r="1075"/>
            <a:stretch/>
          </p:blipFill>
          <p:spPr bwMode="auto">
            <a:xfrm>
              <a:off x="6655343" y="879424"/>
              <a:ext cx="1966759" cy="18496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473338" y="681356"/>
              <a:ext cx="574610" cy="532466"/>
              <a:chOff x="7496592" y="2019086"/>
              <a:chExt cx="574610" cy="532466"/>
            </a:xfrm>
          </p:grpSpPr>
          <p:sp>
            <p:nvSpPr>
              <p:cNvPr id="23" name="Oval 22"/>
              <p:cNvSpPr/>
              <p:nvPr/>
            </p:nvSpPr>
            <p:spPr>
              <a:xfrm>
                <a:off x="7496592" y="2019086"/>
                <a:ext cx="532466" cy="532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5F5F5"/>
                  </a:solidFill>
                  <a:effectLst/>
                  <a:uLnTx/>
                  <a:uFillTx/>
                  <a:latin typeface="Work Sans Medium"/>
                  <a:ea typeface="+mn-ea"/>
                  <a:cs typeface="+mn-cs"/>
                </a:endParaRPr>
              </a:p>
            </p:txBody>
          </p:sp>
          <p:sp>
            <p:nvSpPr>
              <p:cNvPr id="25" name="TextBox 24"/>
              <p:cNvSpPr txBox="1"/>
              <p:nvPr/>
            </p:nvSpPr>
            <p:spPr>
              <a:xfrm>
                <a:off x="7540287" y="2116365"/>
                <a:ext cx="530915"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Work Sans Medium"/>
                    <a:ea typeface="+mn-ea"/>
                    <a:cs typeface="+mn-cs"/>
                  </a:rPr>
                  <a:t>MTJ</a:t>
                </a:r>
              </a:p>
            </p:txBody>
          </p:sp>
        </p:grpSp>
      </p:grpSp>
    </p:spTree>
    <p:extLst>
      <p:ext uri="{BB962C8B-B14F-4D97-AF65-F5344CB8AC3E}">
        <p14:creationId xmlns:p14="http://schemas.microsoft.com/office/powerpoint/2010/main" val="42562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16038" y="4883626"/>
            <a:ext cx="5911926" cy="187615"/>
          </a:xfrm>
          <a:prstGeom prst="rect">
            <a:avLst/>
          </a:prstGeom>
        </p:spPr>
        <p:txBody>
          <a:bodyPr wrap="square">
            <a:spAutoFit/>
          </a:bodyPr>
          <a:lstStyle/>
          <a:p>
            <a:pPr algn="ctr"/>
            <a:r>
              <a:rPr lang="en-US" sz="619" dirty="0">
                <a:solidFill>
                  <a:schemeClr val="tx1">
                    <a:lumMod val="50000"/>
                  </a:schemeClr>
                </a:solidFill>
                <a:latin typeface="Calibri" panose="020F0502020204030204" pitchFamily="34" charset="0"/>
              </a:rPr>
              <a:t>DISTRIBUTION STATEMENT A. Approved for public release. Distribution is unlimited.</a:t>
            </a: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76" y="484019"/>
            <a:ext cx="3400557" cy="2439532"/>
          </a:xfrm>
          <a:prstGeom prst="rect">
            <a:avLst/>
          </a:prstGeom>
        </p:spPr>
      </p:pic>
      <p:sp>
        <p:nvSpPr>
          <p:cNvPr id="20" name="TextBox 19"/>
          <p:cNvSpPr txBox="1"/>
          <p:nvPr/>
        </p:nvSpPr>
        <p:spPr>
          <a:xfrm>
            <a:off x="116263" y="2797630"/>
            <a:ext cx="1739785" cy="415498"/>
          </a:xfrm>
          <a:prstGeom prst="rect">
            <a:avLst/>
          </a:prstGeom>
          <a:noFill/>
        </p:spPr>
        <p:txBody>
          <a:bodyPr wrap="square" rtlCol="0">
            <a:spAutoFit/>
          </a:bodyPr>
          <a:lstStyle/>
          <a:p>
            <a:r>
              <a:rPr lang="en-US" sz="700" dirty="0">
                <a:solidFill>
                  <a:schemeClr val="bg1"/>
                </a:solidFill>
              </a:rPr>
              <a:t>Electronics, April 19, 1965: Cramming More Components onto Integrated Circuits; Gordon Moore</a:t>
            </a:r>
          </a:p>
        </p:txBody>
      </p:sp>
      <p:sp>
        <p:nvSpPr>
          <p:cNvPr id="25" name="Rectangle 24"/>
          <p:cNvSpPr/>
          <p:nvPr/>
        </p:nvSpPr>
        <p:spPr>
          <a:xfrm>
            <a:off x="4215091" y="304376"/>
            <a:ext cx="4133046" cy="3526216"/>
          </a:xfrm>
          <a:prstGeom prst="rect">
            <a:avLst/>
          </a:prstGeom>
          <a:solidFill>
            <a:srgbClr val="EBE8E5"/>
          </a:solidFill>
          <a:ln>
            <a:solidFill>
              <a:schemeClr val="bg1">
                <a:lumMod val="6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1400" dirty="0">
                <a:solidFill>
                  <a:schemeClr val="tx1"/>
                </a:solidFill>
                <a:latin typeface="Times New Roman" panose="02020603050405020304" pitchFamily="18" charset="0"/>
                <a:cs typeface="Times New Roman" panose="02020603050405020304" pitchFamily="18" charset="0"/>
              </a:rPr>
              <a:t>VIII. DAY OF RECKONING</a:t>
            </a:r>
          </a:p>
          <a:p>
            <a:pPr lvl="0" indent="158750" defTabSz="914400" eaLnBrk="0" fontAlgn="base" hangingPunct="0">
              <a:spcBef>
                <a:spcPct val="0"/>
              </a:spcBef>
              <a:spcAft>
                <a:spcPct val="0"/>
              </a:spcAft>
            </a:pPr>
            <a:endParaRPr lang="en-US" altLang="en-US" sz="800" dirty="0">
              <a:solidFill>
                <a:schemeClr val="tx1"/>
              </a:solidFill>
              <a:latin typeface="Times New Roman" panose="02020603050405020304" pitchFamily="18" charset="0"/>
              <a:cs typeface="Times New Roman" panose="02020603050405020304" pitchFamily="18" charset="0"/>
            </a:endParaRPr>
          </a:p>
          <a:p>
            <a:pPr lvl="0" indent="228600">
              <a:lnSpc>
                <a:spcPct val="107000"/>
              </a:lnSpc>
            </a:pPr>
            <a:r>
              <a:rPr lang="en-US" altLang="en-US" sz="1100" dirty="0">
                <a:solidFill>
                  <a:schemeClr val="tx1"/>
                </a:solidFill>
                <a:latin typeface="Calibri" panose="020F0502020204030204" pitchFamily="34" charset="0"/>
                <a:cs typeface="Calibri" panose="020F0502020204030204" pitchFamily="34" charset="0"/>
              </a:rPr>
              <a:t>Clearly, we will be able to build such component-crammed equipment. Next, we ask under what circumstances we should do it. The total cost of making a particular system function must be minimized. To do so, we could amortize the engineering over several identical items, or evolve flexible techniques for the engineering of large functions so</a:t>
            </a:r>
            <a:r>
              <a:rPr lang="en-US" altLang="en-US" sz="1100" b="1" dirty="0">
                <a:solidFill>
                  <a:schemeClr val="tx1"/>
                </a:solidFill>
                <a:latin typeface="Calibri" panose="020F0502020204030204" pitchFamily="34" charset="0"/>
                <a:cs typeface="Calibri" panose="020F0502020204030204" pitchFamily="34" charset="0"/>
              </a:rPr>
              <a:t> </a:t>
            </a:r>
            <a:r>
              <a:rPr lang="en-US" altLang="en-US" sz="1100" dirty="0">
                <a:solidFill>
                  <a:schemeClr val="tx1"/>
                </a:solidFill>
                <a:latin typeface="Calibri" panose="020F0502020204030204" pitchFamily="34" charset="0"/>
                <a:cs typeface="Calibri" panose="020F0502020204030204" pitchFamily="34" charset="0"/>
              </a:rPr>
              <a:t>that no disproportionate expense need be borne by a particular array. </a:t>
            </a:r>
            <a:r>
              <a:rPr 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Perhaps newly devised design automation procedures could translate from logic diagram to technological realization</a:t>
            </a:r>
            <a:r>
              <a:rPr lang="en-US" alt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without any special engineering. </a:t>
            </a:r>
          </a:p>
          <a:p>
            <a:pPr indent="228600">
              <a:lnSpc>
                <a:spcPct val="107000"/>
              </a:lnSpc>
            </a:pPr>
            <a:r>
              <a:rPr lang="en-US" alt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It may prove to be </a:t>
            </a:r>
            <a:r>
              <a:rPr 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more economical to build large systems out of smaller functions, which are separately packaged </a:t>
            </a:r>
            <a:r>
              <a:rPr lang="en-US" alt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and interconnected.</a:t>
            </a:r>
            <a:r>
              <a:rPr lang="en-US" altLang="en-US" sz="1100" dirty="0">
                <a:solidFill>
                  <a:schemeClr val="tx1"/>
                </a:solidFill>
                <a:latin typeface="Calibri" panose="020F0502020204030204" pitchFamily="34" charset="0"/>
                <a:cs typeface="Calibri" panose="020F0502020204030204" pitchFamily="34" charset="0"/>
              </a:rPr>
              <a:t> The availability of large functions, combined with functional design and construction, should allow the manufacturer of large systems to design and construct a considerable variety of equipment both rapidly and economically.</a:t>
            </a:r>
            <a:endParaRPr lang="en-US" sz="1100" dirty="0">
              <a:solidFill>
                <a:schemeClr val="tx1"/>
              </a:solidFill>
              <a:latin typeface="Calibri" panose="020F0502020204030204" pitchFamily="34" charset="0"/>
              <a:cs typeface="Calibri" panose="020F0502020204030204" pitchFamily="34" charset="0"/>
            </a:endParaRPr>
          </a:p>
        </p:txBody>
      </p:sp>
      <p:sp>
        <p:nvSpPr>
          <p:cNvPr id="21" name="Rectangle 20"/>
          <p:cNvSpPr/>
          <p:nvPr/>
        </p:nvSpPr>
        <p:spPr>
          <a:xfrm>
            <a:off x="8452064" y="2454183"/>
            <a:ext cx="48831" cy="4449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2" name="Elbow Connector 21"/>
          <p:cNvCxnSpPr>
            <a:stCxn id="21" idx="3"/>
          </p:cNvCxnSpPr>
          <p:nvPr/>
        </p:nvCxnSpPr>
        <p:spPr>
          <a:xfrm flipH="1">
            <a:off x="8440382" y="2676675"/>
            <a:ext cx="60513" cy="1844348"/>
          </a:xfrm>
          <a:prstGeom prst="bentConnector4">
            <a:avLst>
              <a:gd name="adj1" fmla="val -377770"/>
              <a:gd name="adj2" fmla="val 99872"/>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03873" y="4150576"/>
            <a:ext cx="3336509" cy="677108"/>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Materials &amp; Integration</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Adding separately packaged novel materials and using integration to provide specialized computing</a:t>
            </a:r>
          </a:p>
        </p:txBody>
      </p:sp>
      <p:sp>
        <p:nvSpPr>
          <p:cNvPr id="30" name="TextBox 29"/>
          <p:cNvSpPr txBox="1"/>
          <p:nvPr/>
        </p:nvSpPr>
        <p:spPr>
          <a:xfrm>
            <a:off x="2724067" y="4150576"/>
            <a:ext cx="2078832" cy="507831"/>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Design</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Quickly enabling specialization</a:t>
            </a:r>
          </a:p>
        </p:txBody>
      </p:sp>
      <p:sp>
        <p:nvSpPr>
          <p:cNvPr id="36" name="Freeform 35"/>
          <p:cNvSpPr/>
          <p:nvPr/>
        </p:nvSpPr>
        <p:spPr>
          <a:xfrm rot="5400000">
            <a:off x="1006468" y="586045"/>
            <a:ext cx="3513109" cy="293626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68550 w 2092751"/>
              <a:gd name="connsiteY0" fmla="*/ 0 h 4630100"/>
              <a:gd name="connsiteX1" fmla="*/ 0 w 2092751"/>
              <a:gd name="connsiteY1" fmla="*/ 1865855 h 4630100"/>
              <a:gd name="connsiteX2" fmla="*/ 2092751 w 2092751"/>
              <a:gd name="connsiteY2" fmla="*/ 4630100 h 4630100"/>
              <a:gd name="connsiteX3" fmla="*/ 1668550 w 2092751"/>
              <a:gd name="connsiteY3" fmla="*/ 0 h 4630100"/>
              <a:gd name="connsiteX0" fmla="*/ 1668550 w 2125999"/>
              <a:gd name="connsiteY0" fmla="*/ 0 h 4718327"/>
              <a:gd name="connsiteX1" fmla="*/ 0 w 2125999"/>
              <a:gd name="connsiteY1" fmla="*/ 1865855 h 4718327"/>
              <a:gd name="connsiteX2" fmla="*/ 2125999 w 2125999"/>
              <a:gd name="connsiteY2" fmla="*/ 4718327 h 4718327"/>
              <a:gd name="connsiteX3" fmla="*/ 1668550 w 2125999"/>
              <a:gd name="connsiteY3" fmla="*/ 0 h 4718327"/>
              <a:gd name="connsiteX0" fmla="*/ 1744488 w 2125999"/>
              <a:gd name="connsiteY0" fmla="*/ 0 h 3958039"/>
              <a:gd name="connsiteX1" fmla="*/ 0 w 2125999"/>
              <a:gd name="connsiteY1" fmla="*/ 1105567 h 3958039"/>
              <a:gd name="connsiteX2" fmla="*/ 2125999 w 2125999"/>
              <a:gd name="connsiteY2" fmla="*/ 3958039 h 3958039"/>
              <a:gd name="connsiteX3" fmla="*/ 1744488 w 2125999"/>
              <a:gd name="connsiteY3" fmla="*/ 0 h 3958039"/>
              <a:gd name="connsiteX0" fmla="*/ 1623413 w 2004924"/>
              <a:gd name="connsiteY0" fmla="*/ 0 h 3958039"/>
              <a:gd name="connsiteX1" fmla="*/ 1 w 2004924"/>
              <a:gd name="connsiteY1" fmla="*/ 1908557 h 3958039"/>
              <a:gd name="connsiteX2" fmla="*/ 2004924 w 2004924"/>
              <a:gd name="connsiteY2" fmla="*/ 3958039 h 3958039"/>
              <a:gd name="connsiteX3" fmla="*/ 1623413 w 2004924"/>
              <a:gd name="connsiteY3" fmla="*/ 0 h 3958039"/>
              <a:gd name="connsiteX0" fmla="*/ 2117154 w 2498665"/>
              <a:gd name="connsiteY0" fmla="*/ 0 h 3958039"/>
              <a:gd name="connsiteX1" fmla="*/ 0 w 2498665"/>
              <a:gd name="connsiteY1" fmla="*/ 2417422 h 3958039"/>
              <a:gd name="connsiteX2" fmla="*/ 2498665 w 2498665"/>
              <a:gd name="connsiteY2" fmla="*/ 3958039 h 3958039"/>
              <a:gd name="connsiteX3" fmla="*/ 2117154 w 2498665"/>
              <a:gd name="connsiteY3" fmla="*/ 0 h 3958039"/>
              <a:gd name="connsiteX0" fmla="*/ 2040593 w 2498665"/>
              <a:gd name="connsiteY0" fmla="*/ 0 h 3924957"/>
              <a:gd name="connsiteX1" fmla="*/ 0 w 2498665"/>
              <a:gd name="connsiteY1" fmla="*/ 2384340 h 3924957"/>
              <a:gd name="connsiteX2" fmla="*/ 2498665 w 2498665"/>
              <a:gd name="connsiteY2" fmla="*/ 3924957 h 3924957"/>
              <a:gd name="connsiteX3" fmla="*/ 2040593 w 2498665"/>
              <a:gd name="connsiteY3" fmla="*/ 0 h 3924957"/>
              <a:gd name="connsiteX0" fmla="*/ 4253203 w 4253203"/>
              <a:gd name="connsiteY0" fmla="*/ 0 h 2876628"/>
              <a:gd name="connsiteX1" fmla="*/ 0 w 4253203"/>
              <a:gd name="connsiteY1" fmla="*/ 1336011 h 2876628"/>
              <a:gd name="connsiteX2" fmla="*/ 2498665 w 4253203"/>
              <a:gd name="connsiteY2" fmla="*/ 2876628 h 2876628"/>
              <a:gd name="connsiteX3" fmla="*/ 4253203 w 4253203"/>
              <a:gd name="connsiteY3" fmla="*/ 0 h 2876628"/>
              <a:gd name="connsiteX0" fmla="*/ 3607043 w 3607043"/>
              <a:gd name="connsiteY0" fmla="*/ 0 h 2876628"/>
              <a:gd name="connsiteX1" fmla="*/ 0 w 3607043"/>
              <a:gd name="connsiteY1" fmla="*/ 29095 h 2876628"/>
              <a:gd name="connsiteX2" fmla="*/ 1852505 w 3607043"/>
              <a:gd name="connsiteY2" fmla="*/ 2876628 h 2876628"/>
              <a:gd name="connsiteX3" fmla="*/ 3607043 w 3607043"/>
              <a:gd name="connsiteY3" fmla="*/ 0 h 2876628"/>
              <a:gd name="connsiteX0" fmla="*/ 3613570 w 3613570"/>
              <a:gd name="connsiteY0" fmla="*/ 40794 h 2917422"/>
              <a:gd name="connsiteX1" fmla="*/ 0 w 3613570"/>
              <a:gd name="connsiteY1" fmla="*/ 0 h 2917422"/>
              <a:gd name="connsiteX2" fmla="*/ 1859032 w 3613570"/>
              <a:gd name="connsiteY2" fmla="*/ 2917422 h 2917422"/>
              <a:gd name="connsiteX3" fmla="*/ 3613570 w 3613570"/>
              <a:gd name="connsiteY3" fmla="*/ 40794 h 2917422"/>
              <a:gd name="connsiteX0" fmla="*/ 3580933 w 3580933"/>
              <a:gd name="connsiteY0" fmla="*/ 0 h 2876628"/>
              <a:gd name="connsiteX1" fmla="*/ 0 w 3580933"/>
              <a:gd name="connsiteY1" fmla="*/ 22105 h 2876628"/>
              <a:gd name="connsiteX2" fmla="*/ 1826395 w 3580933"/>
              <a:gd name="connsiteY2" fmla="*/ 2876628 h 2876628"/>
              <a:gd name="connsiteX3" fmla="*/ 3580933 w 3580933"/>
              <a:gd name="connsiteY3" fmla="*/ 0 h 2876628"/>
              <a:gd name="connsiteX0" fmla="*/ 3574409 w 3574409"/>
              <a:gd name="connsiteY0" fmla="*/ 5850 h 2854523"/>
              <a:gd name="connsiteX1" fmla="*/ 0 w 3574409"/>
              <a:gd name="connsiteY1" fmla="*/ 0 h 2854523"/>
              <a:gd name="connsiteX2" fmla="*/ 1826395 w 3574409"/>
              <a:gd name="connsiteY2" fmla="*/ 2854523 h 2854523"/>
              <a:gd name="connsiteX3" fmla="*/ 3574409 w 3574409"/>
              <a:gd name="connsiteY3" fmla="*/ 5850 h 2854523"/>
              <a:gd name="connsiteX0" fmla="*/ 3610959 w 3610959"/>
              <a:gd name="connsiteY0" fmla="*/ 0 h 2848673"/>
              <a:gd name="connsiteX1" fmla="*/ 0 w 3610959"/>
              <a:gd name="connsiteY1" fmla="*/ 5332 h 2848673"/>
              <a:gd name="connsiteX2" fmla="*/ 1862945 w 3610959"/>
              <a:gd name="connsiteY2" fmla="*/ 2848673 h 2848673"/>
              <a:gd name="connsiteX3" fmla="*/ 3610959 w 3610959"/>
              <a:gd name="connsiteY3" fmla="*/ 0 h 2848673"/>
              <a:gd name="connsiteX0" fmla="*/ 3610959 w 3610959"/>
              <a:gd name="connsiteY0" fmla="*/ 0 h 3284776"/>
              <a:gd name="connsiteX1" fmla="*/ 0 w 3610959"/>
              <a:gd name="connsiteY1" fmla="*/ 5332 h 3284776"/>
              <a:gd name="connsiteX2" fmla="*/ 1988264 w 3610959"/>
              <a:gd name="connsiteY2" fmla="*/ 3284777 h 3284776"/>
              <a:gd name="connsiteX3" fmla="*/ 3610959 w 3610959"/>
              <a:gd name="connsiteY3" fmla="*/ 0 h 3284776"/>
              <a:gd name="connsiteX0" fmla="*/ 3610959 w 3610959"/>
              <a:gd name="connsiteY0" fmla="*/ 0 h 3083498"/>
              <a:gd name="connsiteX1" fmla="*/ 0 w 3610959"/>
              <a:gd name="connsiteY1" fmla="*/ 5332 h 3083498"/>
              <a:gd name="connsiteX2" fmla="*/ 1967378 w 3610959"/>
              <a:gd name="connsiteY2" fmla="*/ 3083498 h 3083498"/>
              <a:gd name="connsiteX3" fmla="*/ 3610959 w 3610959"/>
              <a:gd name="connsiteY3" fmla="*/ 0 h 3083498"/>
              <a:gd name="connsiteX0" fmla="*/ 3610959 w 3610959"/>
              <a:gd name="connsiteY0" fmla="*/ 0 h 2971676"/>
              <a:gd name="connsiteX1" fmla="*/ 0 w 3610959"/>
              <a:gd name="connsiteY1" fmla="*/ 5332 h 2971676"/>
              <a:gd name="connsiteX2" fmla="*/ 1941273 w 3610959"/>
              <a:gd name="connsiteY2" fmla="*/ 2971676 h 2971676"/>
              <a:gd name="connsiteX3" fmla="*/ 3610959 w 3610959"/>
              <a:gd name="connsiteY3" fmla="*/ 0 h 2971676"/>
              <a:gd name="connsiteX0" fmla="*/ 3610959 w 3610959"/>
              <a:gd name="connsiteY0" fmla="*/ 0 h 3203451"/>
              <a:gd name="connsiteX1" fmla="*/ 0 w 3610959"/>
              <a:gd name="connsiteY1" fmla="*/ 5332 h 3203451"/>
              <a:gd name="connsiteX2" fmla="*/ 1929884 w 3610959"/>
              <a:gd name="connsiteY2" fmla="*/ 3203451 h 3203451"/>
              <a:gd name="connsiteX3" fmla="*/ 3610959 w 3610959"/>
              <a:gd name="connsiteY3" fmla="*/ 0 h 3203451"/>
              <a:gd name="connsiteX0" fmla="*/ 3610959 w 3610959"/>
              <a:gd name="connsiteY0" fmla="*/ 0 h 3247889"/>
              <a:gd name="connsiteX1" fmla="*/ 0 w 3610959"/>
              <a:gd name="connsiteY1" fmla="*/ 5332 h 3247889"/>
              <a:gd name="connsiteX2" fmla="*/ 1929884 w 3610959"/>
              <a:gd name="connsiteY2" fmla="*/ 3203451 h 3247889"/>
              <a:gd name="connsiteX3" fmla="*/ 1913856 w 3610959"/>
              <a:gd name="connsiteY3" fmla="*/ 3247889 h 3247889"/>
              <a:gd name="connsiteX4" fmla="*/ 3610959 w 3610959"/>
              <a:gd name="connsiteY4" fmla="*/ 0 h 3247889"/>
              <a:gd name="connsiteX0" fmla="*/ 3610959 w 3610959"/>
              <a:gd name="connsiteY0" fmla="*/ 0 h 3203451"/>
              <a:gd name="connsiteX1" fmla="*/ 0 w 3610959"/>
              <a:gd name="connsiteY1" fmla="*/ 5332 h 3203451"/>
              <a:gd name="connsiteX2" fmla="*/ 1929884 w 3610959"/>
              <a:gd name="connsiteY2" fmla="*/ 3203451 h 3203451"/>
              <a:gd name="connsiteX3" fmla="*/ 2289803 w 3610959"/>
              <a:gd name="connsiteY3" fmla="*/ 3174696 h 3203451"/>
              <a:gd name="connsiteX4" fmla="*/ 3610959 w 3610959"/>
              <a:gd name="connsiteY4" fmla="*/ 0 h 3203451"/>
              <a:gd name="connsiteX0" fmla="*/ 3610959 w 3610959"/>
              <a:gd name="connsiteY0" fmla="*/ 0 h 3746293"/>
              <a:gd name="connsiteX1" fmla="*/ 0 w 3610959"/>
              <a:gd name="connsiteY1" fmla="*/ 5332 h 3746293"/>
              <a:gd name="connsiteX2" fmla="*/ 1884317 w 3610959"/>
              <a:gd name="connsiteY2" fmla="*/ 3746294 h 3746293"/>
              <a:gd name="connsiteX3" fmla="*/ 2289803 w 3610959"/>
              <a:gd name="connsiteY3" fmla="*/ 3174696 h 3746293"/>
              <a:gd name="connsiteX4" fmla="*/ 3610959 w 3610959"/>
              <a:gd name="connsiteY4" fmla="*/ 0 h 3746293"/>
              <a:gd name="connsiteX0" fmla="*/ 3610959 w 3610959"/>
              <a:gd name="connsiteY0" fmla="*/ 0 h 3760234"/>
              <a:gd name="connsiteX1" fmla="*/ 0 w 3610959"/>
              <a:gd name="connsiteY1" fmla="*/ 5332 h 3760234"/>
              <a:gd name="connsiteX2" fmla="*/ 1884317 w 3610959"/>
              <a:gd name="connsiteY2" fmla="*/ 3746294 h 3760234"/>
              <a:gd name="connsiteX3" fmla="*/ 2170184 w 3610959"/>
              <a:gd name="connsiteY3" fmla="*/ 3760234 h 3760234"/>
              <a:gd name="connsiteX4" fmla="*/ 3610959 w 3610959"/>
              <a:gd name="connsiteY4" fmla="*/ 0 h 3760234"/>
              <a:gd name="connsiteX0" fmla="*/ 3610959 w 3610959"/>
              <a:gd name="connsiteY0" fmla="*/ 0 h 3760234"/>
              <a:gd name="connsiteX1" fmla="*/ 0 w 3610959"/>
              <a:gd name="connsiteY1" fmla="*/ 5332 h 3760234"/>
              <a:gd name="connsiteX2" fmla="*/ 1929890 w 3610959"/>
              <a:gd name="connsiteY2" fmla="*/ 3166853 h 3760234"/>
              <a:gd name="connsiteX3" fmla="*/ 2170184 w 3610959"/>
              <a:gd name="connsiteY3" fmla="*/ 3760234 h 3760234"/>
              <a:gd name="connsiteX4" fmla="*/ 3610959 w 3610959"/>
              <a:gd name="connsiteY4" fmla="*/ 0 h 3760234"/>
              <a:gd name="connsiteX0" fmla="*/ 3610959 w 3610959"/>
              <a:gd name="connsiteY0" fmla="*/ 0 h 3192993"/>
              <a:gd name="connsiteX1" fmla="*/ 0 w 3610959"/>
              <a:gd name="connsiteY1" fmla="*/ 5332 h 3192993"/>
              <a:gd name="connsiteX2" fmla="*/ 1929890 w 3610959"/>
              <a:gd name="connsiteY2" fmla="*/ 3166853 h 3192993"/>
              <a:gd name="connsiteX3" fmla="*/ 2198665 w 3610959"/>
              <a:gd name="connsiteY3" fmla="*/ 3192993 h 3192993"/>
              <a:gd name="connsiteX4" fmla="*/ 3610959 w 3610959"/>
              <a:gd name="connsiteY4" fmla="*/ 0 h 3192993"/>
              <a:gd name="connsiteX0" fmla="*/ 3610959 w 3610959"/>
              <a:gd name="connsiteY0" fmla="*/ 0 h 3192993"/>
              <a:gd name="connsiteX1" fmla="*/ 0 w 3610959"/>
              <a:gd name="connsiteY1" fmla="*/ 5332 h 3192993"/>
              <a:gd name="connsiteX2" fmla="*/ 1907046 w 3610959"/>
              <a:gd name="connsiteY2" fmla="*/ 3166854 h 3192993"/>
              <a:gd name="connsiteX3" fmla="*/ 2198665 w 3610959"/>
              <a:gd name="connsiteY3" fmla="*/ 3192993 h 3192993"/>
              <a:gd name="connsiteX4" fmla="*/ 3610959 w 3610959"/>
              <a:gd name="connsiteY4" fmla="*/ 0 h 3192993"/>
              <a:gd name="connsiteX0" fmla="*/ 3610959 w 3610959"/>
              <a:gd name="connsiteY0" fmla="*/ 0 h 3182510"/>
              <a:gd name="connsiteX1" fmla="*/ 0 w 3610959"/>
              <a:gd name="connsiteY1" fmla="*/ 5332 h 3182510"/>
              <a:gd name="connsiteX2" fmla="*/ 1907046 w 3610959"/>
              <a:gd name="connsiteY2" fmla="*/ 3166854 h 3182510"/>
              <a:gd name="connsiteX3" fmla="*/ 2192139 w 3610959"/>
              <a:gd name="connsiteY3" fmla="*/ 3182510 h 3182510"/>
              <a:gd name="connsiteX4" fmla="*/ 3610959 w 3610959"/>
              <a:gd name="connsiteY4" fmla="*/ 0 h 3182510"/>
              <a:gd name="connsiteX0" fmla="*/ 3610959 w 3610959"/>
              <a:gd name="connsiteY0" fmla="*/ 0 h 3182510"/>
              <a:gd name="connsiteX1" fmla="*/ 0 w 3610959"/>
              <a:gd name="connsiteY1" fmla="*/ 5332 h 3182510"/>
              <a:gd name="connsiteX2" fmla="*/ 1913576 w 3610959"/>
              <a:gd name="connsiteY2" fmla="*/ 3170348 h 3182510"/>
              <a:gd name="connsiteX3" fmla="*/ 2192139 w 3610959"/>
              <a:gd name="connsiteY3" fmla="*/ 3182510 h 3182510"/>
              <a:gd name="connsiteX4" fmla="*/ 3610959 w 3610959"/>
              <a:gd name="connsiteY4" fmla="*/ 0 h 3182510"/>
              <a:gd name="connsiteX0" fmla="*/ 3610959 w 3610959"/>
              <a:gd name="connsiteY0" fmla="*/ 0 h 3175521"/>
              <a:gd name="connsiteX1" fmla="*/ 0 w 3610959"/>
              <a:gd name="connsiteY1" fmla="*/ 5332 h 3175521"/>
              <a:gd name="connsiteX2" fmla="*/ 1913576 w 3610959"/>
              <a:gd name="connsiteY2" fmla="*/ 3170348 h 3175521"/>
              <a:gd name="connsiteX3" fmla="*/ 2198666 w 3610959"/>
              <a:gd name="connsiteY3" fmla="*/ 3175521 h 3175521"/>
              <a:gd name="connsiteX4" fmla="*/ 3610959 w 3610959"/>
              <a:gd name="connsiteY4" fmla="*/ 0 h 3175521"/>
              <a:gd name="connsiteX0" fmla="*/ 3610959 w 3610959"/>
              <a:gd name="connsiteY0" fmla="*/ 0 h 3177267"/>
              <a:gd name="connsiteX1" fmla="*/ 0 w 3610959"/>
              <a:gd name="connsiteY1" fmla="*/ 5332 h 3177267"/>
              <a:gd name="connsiteX2" fmla="*/ 1913576 w 3610959"/>
              <a:gd name="connsiteY2" fmla="*/ 3170348 h 3177267"/>
              <a:gd name="connsiteX3" fmla="*/ 2200299 w 3610959"/>
              <a:gd name="connsiteY3" fmla="*/ 3177267 h 3177267"/>
              <a:gd name="connsiteX4" fmla="*/ 3610959 w 3610959"/>
              <a:gd name="connsiteY4" fmla="*/ 0 h 31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959" h="3177267">
                <a:moveTo>
                  <a:pt x="3610959" y="0"/>
                </a:moveTo>
                <a:lnTo>
                  <a:pt x="0" y="5332"/>
                </a:lnTo>
                <a:lnTo>
                  <a:pt x="1913576" y="3170348"/>
                </a:lnTo>
                <a:lnTo>
                  <a:pt x="2200299" y="3177267"/>
                </a:lnTo>
                <a:lnTo>
                  <a:pt x="3610959" y="0"/>
                </a:lnTo>
                <a:close/>
              </a:path>
            </a:pathLst>
          </a:custGeom>
          <a:gradFill flip="none" rotWithShape="1">
            <a:gsLst>
              <a:gs pos="0">
                <a:schemeClr val="bg1">
                  <a:alpha val="56000"/>
                </a:schemeClr>
              </a:gs>
              <a:gs pos="100000">
                <a:srgbClr val="606060">
                  <a:alpha val="25000"/>
                </a:srgbClr>
              </a:gs>
              <a:gs pos="54000">
                <a:srgbClr val="808080">
                  <a:alpha val="4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2" name="Elbow Connector 31"/>
          <p:cNvCxnSpPr>
            <a:endCxn id="30" idx="0"/>
          </p:cNvCxnSpPr>
          <p:nvPr/>
        </p:nvCxnSpPr>
        <p:spPr>
          <a:xfrm rot="10800000" flipV="1">
            <a:off x="3763484" y="2217516"/>
            <a:ext cx="287313" cy="1933060"/>
          </a:xfrm>
          <a:prstGeom prst="bentConnector2">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3" name="Rectangle 32"/>
          <p:cNvSpPr/>
          <p:nvPr/>
        </p:nvSpPr>
        <p:spPr>
          <a:xfrm>
            <a:off x="4050796" y="2034636"/>
            <a:ext cx="48831"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TextBox 14"/>
          <p:cNvSpPr txBox="1"/>
          <p:nvPr/>
        </p:nvSpPr>
        <p:spPr>
          <a:xfrm>
            <a:off x="545091" y="2578088"/>
            <a:ext cx="437871" cy="261610"/>
          </a:xfrm>
          <a:prstGeom prst="rect">
            <a:avLst/>
          </a:prstGeom>
          <a:noFill/>
        </p:spPr>
        <p:txBody>
          <a:bodyPr wrap="square" rtlCol="0">
            <a:spAutoFit/>
          </a:bodyPr>
          <a:lstStyle/>
          <a:p>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P.3</a:t>
            </a:r>
          </a:p>
        </p:txBody>
      </p:sp>
      <p:pic>
        <p:nvPicPr>
          <p:cNvPr id="39" name="Picture 38"/>
          <p:cNvPicPr>
            <a:picLocks noChangeAspect="1"/>
          </p:cNvPicPr>
          <p:nvPr/>
        </p:nvPicPr>
        <p:blipFill>
          <a:blip r:embed="rId4"/>
          <a:stretch>
            <a:fillRect/>
          </a:stretch>
        </p:blipFill>
        <p:spPr>
          <a:xfrm>
            <a:off x="767114" y="2113594"/>
            <a:ext cx="614635" cy="352411"/>
          </a:xfrm>
          <a:prstGeom prst="rect">
            <a:avLst/>
          </a:prstGeom>
          <a:ln>
            <a:noFill/>
          </a:ln>
          <a:effectLst>
            <a:outerShdw blurRad="38100" sx="110000" sy="110000" algn="ctr" rotWithShape="0">
              <a:prstClr val="black">
                <a:alpha val="60000"/>
              </a:prstClr>
            </a:outerShdw>
          </a:effectLst>
        </p:spPr>
      </p:pic>
    </p:spTree>
    <p:extLst>
      <p:ext uri="{BB962C8B-B14F-4D97-AF65-F5344CB8AC3E}">
        <p14:creationId xmlns:p14="http://schemas.microsoft.com/office/powerpoint/2010/main" val="2336892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159" y="2286000"/>
            <a:ext cx="4614749" cy="2595796"/>
          </a:xfrm>
          <a:prstGeom prst="rect">
            <a:avLst/>
          </a:prstGeom>
        </p:spPr>
      </p:pic>
      <p:pic>
        <p:nvPicPr>
          <p:cNvPr id="20" name="Picture 19"/>
          <p:cNvPicPr>
            <a:picLocks noChangeAspect="1"/>
          </p:cNvPicPr>
          <p:nvPr/>
        </p:nvPicPr>
        <p:blipFill>
          <a:blip r:embed="rId4"/>
          <a:stretch>
            <a:fillRect/>
          </a:stretch>
        </p:blipFill>
        <p:spPr>
          <a:xfrm>
            <a:off x="0" y="-18863"/>
            <a:ext cx="9144000" cy="500743"/>
          </a:xfrm>
          <a:prstGeom prst="rect">
            <a:avLst/>
          </a:prstGeom>
        </p:spPr>
      </p:pic>
      <p:pic>
        <p:nvPicPr>
          <p:cNvPr id="22" name="Picture 21"/>
          <p:cNvPicPr>
            <a:picLocks noChangeAspect="1"/>
          </p:cNvPicPr>
          <p:nvPr/>
        </p:nvPicPr>
        <p:blipFill rotWithShape="1">
          <a:blip r:embed="rId5"/>
          <a:srcRect l="2679" t="6851" r="2864"/>
          <a:stretch/>
        </p:blipFill>
        <p:spPr>
          <a:xfrm>
            <a:off x="377642" y="1655631"/>
            <a:ext cx="2016939" cy="1797904"/>
          </a:xfrm>
          <a:prstGeom prst="rect">
            <a:avLst/>
          </a:prstGeom>
        </p:spPr>
      </p:pic>
      <p:sp>
        <p:nvSpPr>
          <p:cNvPr id="28" name="Freeform 27"/>
          <p:cNvSpPr/>
          <p:nvPr/>
        </p:nvSpPr>
        <p:spPr>
          <a:xfrm flipV="1">
            <a:off x="209794" y="1322731"/>
            <a:ext cx="3179014" cy="163627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2025729 w 2188432"/>
              <a:gd name="connsiteY0" fmla="*/ 2 h 9072575"/>
              <a:gd name="connsiteX1" fmla="*/ 0 w 2188432"/>
              <a:gd name="connsiteY1" fmla="*/ 6966518 h 9072575"/>
              <a:gd name="connsiteX2" fmla="*/ 2188432 w 2188432"/>
              <a:gd name="connsiteY2" fmla="*/ 9072575 h 9072575"/>
              <a:gd name="connsiteX3" fmla="*/ 2025729 w 2188432"/>
              <a:gd name="connsiteY3" fmla="*/ 2 h 9072575"/>
              <a:gd name="connsiteX0" fmla="*/ 3935824 w 4098527"/>
              <a:gd name="connsiteY0" fmla="*/ -2 h 9072571"/>
              <a:gd name="connsiteX1" fmla="*/ 0 w 4098527"/>
              <a:gd name="connsiteY1" fmla="*/ 5499201 h 9072571"/>
              <a:gd name="connsiteX2" fmla="*/ 4098527 w 4098527"/>
              <a:gd name="connsiteY2" fmla="*/ 9072571 h 9072571"/>
              <a:gd name="connsiteX3" fmla="*/ 3935824 w 4098527"/>
              <a:gd name="connsiteY3" fmla="*/ -2 h 9072571"/>
              <a:gd name="connsiteX0" fmla="*/ 4013463 w 4176166"/>
              <a:gd name="connsiteY0" fmla="*/ 2 h 9072575"/>
              <a:gd name="connsiteX1" fmla="*/ -1 w 4176166"/>
              <a:gd name="connsiteY1" fmla="*/ 5499203 h 9072575"/>
              <a:gd name="connsiteX2" fmla="*/ 4176166 w 4176166"/>
              <a:gd name="connsiteY2" fmla="*/ 9072575 h 9072575"/>
              <a:gd name="connsiteX3" fmla="*/ 4013463 w 4176166"/>
              <a:gd name="connsiteY3" fmla="*/ 2 h 9072575"/>
              <a:gd name="connsiteX0" fmla="*/ 1078439 w 1241142"/>
              <a:gd name="connsiteY0" fmla="*/ -2 h 9072571"/>
              <a:gd name="connsiteX1" fmla="*/ -1 w 1241142"/>
              <a:gd name="connsiteY1" fmla="*/ 3333155 h 9072571"/>
              <a:gd name="connsiteX2" fmla="*/ 1241142 w 1241142"/>
              <a:gd name="connsiteY2" fmla="*/ 9072571 h 9072571"/>
              <a:gd name="connsiteX3" fmla="*/ 1078439 w 1241142"/>
              <a:gd name="connsiteY3" fmla="*/ -2 h 9072571"/>
              <a:gd name="connsiteX0" fmla="*/ 3314648 w 3314648"/>
              <a:gd name="connsiteY0" fmla="*/ 0 h 5765298"/>
              <a:gd name="connsiteX1" fmla="*/ -1 w 3314648"/>
              <a:gd name="connsiteY1" fmla="*/ 25882 h 5765298"/>
              <a:gd name="connsiteX2" fmla="*/ 1241142 w 3314648"/>
              <a:gd name="connsiteY2" fmla="*/ 5765298 h 5765298"/>
              <a:gd name="connsiteX3" fmla="*/ 3314648 w 3314648"/>
              <a:gd name="connsiteY3" fmla="*/ 0 h 5765298"/>
              <a:gd name="connsiteX0" fmla="*/ 3236997 w 3236997"/>
              <a:gd name="connsiteY0" fmla="*/ 160442 h 5925740"/>
              <a:gd name="connsiteX1" fmla="*/ 1 w 3236997"/>
              <a:gd name="connsiteY1" fmla="*/ -1 h 5925740"/>
              <a:gd name="connsiteX2" fmla="*/ 1163491 w 3236997"/>
              <a:gd name="connsiteY2" fmla="*/ 5925740 h 5925740"/>
              <a:gd name="connsiteX3" fmla="*/ 3236997 w 3236997"/>
              <a:gd name="connsiteY3" fmla="*/ 160442 h 5925740"/>
              <a:gd name="connsiteX0" fmla="*/ 3283585 w 3283585"/>
              <a:gd name="connsiteY0" fmla="*/ 0 h 5928333"/>
              <a:gd name="connsiteX1" fmla="*/ 1 w 3283585"/>
              <a:gd name="connsiteY1" fmla="*/ 2592 h 5928333"/>
              <a:gd name="connsiteX2" fmla="*/ 1163491 w 3283585"/>
              <a:gd name="connsiteY2" fmla="*/ 5928333 h 5928333"/>
              <a:gd name="connsiteX3" fmla="*/ 3283585 w 3283585"/>
              <a:gd name="connsiteY3" fmla="*/ 0 h 5928333"/>
              <a:gd name="connsiteX0" fmla="*/ 3283584 w 3283584"/>
              <a:gd name="connsiteY0" fmla="*/ 0 h 5749020"/>
              <a:gd name="connsiteX1" fmla="*/ 0 w 3283584"/>
              <a:gd name="connsiteY1" fmla="*/ 2592 h 5749020"/>
              <a:gd name="connsiteX2" fmla="*/ 897236 w 3283584"/>
              <a:gd name="connsiteY2" fmla="*/ 5749020 h 5749020"/>
              <a:gd name="connsiteX3" fmla="*/ 3283584 w 3283584"/>
              <a:gd name="connsiteY3" fmla="*/ 0 h 5749020"/>
              <a:gd name="connsiteX0" fmla="*/ 4456606 w 4456606"/>
              <a:gd name="connsiteY0" fmla="*/ 0 h 5166255"/>
              <a:gd name="connsiteX1" fmla="*/ 1173022 w 4456606"/>
              <a:gd name="connsiteY1" fmla="*/ 2592 h 5166255"/>
              <a:gd name="connsiteX2" fmla="*/ 0 w 4456606"/>
              <a:gd name="connsiteY2" fmla="*/ 5166255 h 5166255"/>
              <a:gd name="connsiteX3" fmla="*/ 4456606 w 4456606"/>
              <a:gd name="connsiteY3" fmla="*/ 0 h 5166255"/>
              <a:gd name="connsiteX0" fmla="*/ 2918855 w 2918855"/>
              <a:gd name="connsiteY0" fmla="*/ 5197454 h 5197454"/>
              <a:gd name="connsiteX1" fmla="*/ 1173022 w 2918855"/>
              <a:gd name="connsiteY1" fmla="*/ -1 h 5197454"/>
              <a:gd name="connsiteX2" fmla="*/ 0 w 2918855"/>
              <a:gd name="connsiteY2" fmla="*/ 5163662 h 5197454"/>
              <a:gd name="connsiteX3" fmla="*/ 2918855 w 2918855"/>
              <a:gd name="connsiteY3" fmla="*/ 5197454 h 5197454"/>
              <a:gd name="connsiteX0" fmla="*/ 2918855 w 2918855"/>
              <a:gd name="connsiteY0" fmla="*/ 5197454 h 5230904"/>
              <a:gd name="connsiteX1" fmla="*/ 1173022 w 2918855"/>
              <a:gd name="connsiteY1" fmla="*/ -1 h 5230904"/>
              <a:gd name="connsiteX2" fmla="*/ 0 w 2918855"/>
              <a:gd name="connsiteY2" fmla="*/ 5230904 h 5230904"/>
              <a:gd name="connsiteX3" fmla="*/ 2918855 w 2918855"/>
              <a:gd name="connsiteY3" fmla="*/ 5197454 h 5230904"/>
              <a:gd name="connsiteX0" fmla="*/ 3057276 w 3057276"/>
              <a:gd name="connsiteY0" fmla="*/ 5197456 h 5230904"/>
              <a:gd name="connsiteX1" fmla="*/ 1173022 w 3057276"/>
              <a:gd name="connsiteY1" fmla="*/ -1 h 5230904"/>
              <a:gd name="connsiteX2" fmla="*/ 0 w 3057276"/>
              <a:gd name="connsiteY2" fmla="*/ 5230904 h 5230904"/>
              <a:gd name="connsiteX3" fmla="*/ 3057276 w 3057276"/>
              <a:gd name="connsiteY3" fmla="*/ 5197456 h 5230904"/>
            </a:gdLst>
            <a:ahLst/>
            <a:cxnLst>
              <a:cxn ang="0">
                <a:pos x="connsiteX0" y="connsiteY0"/>
              </a:cxn>
              <a:cxn ang="0">
                <a:pos x="connsiteX1" y="connsiteY1"/>
              </a:cxn>
              <a:cxn ang="0">
                <a:pos x="connsiteX2" y="connsiteY2"/>
              </a:cxn>
              <a:cxn ang="0">
                <a:pos x="connsiteX3" y="connsiteY3"/>
              </a:cxn>
            </a:cxnLst>
            <a:rect l="l" t="t" r="r" b="b"/>
            <a:pathLst>
              <a:path w="3057276" h="5230904">
                <a:moveTo>
                  <a:pt x="3057276" y="5197456"/>
                </a:moveTo>
                <a:lnTo>
                  <a:pt x="1173022" y="-1"/>
                </a:lnTo>
                <a:lnTo>
                  <a:pt x="0" y="5230904"/>
                </a:lnTo>
                <a:lnTo>
                  <a:pt x="3057276" y="5197456"/>
                </a:lnTo>
                <a:close/>
              </a:path>
            </a:pathLst>
          </a:custGeom>
          <a:gradFill flip="none" rotWithShape="1">
            <a:gsLst>
              <a:gs pos="17000">
                <a:schemeClr val="bg1">
                  <a:alpha val="61000"/>
                </a:schemeClr>
              </a:gs>
              <a:gs pos="72000">
                <a:srgbClr val="606060">
                  <a:alpha val="25000"/>
                </a:srgbClr>
              </a:gs>
              <a:gs pos="95000">
                <a:srgbClr val="404040">
                  <a:alpha val="72000"/>
                </a:srgbClr>
              </a:gs>
              <a:gs pos="46000">
                <a:srgbClr val="808080">
                  <a:alpha val="46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063" r="2361"/>
          <a:stretch/>
        </p:blipFill>
        <p:spPr>
          <a:xfrm>
            <a:off x="209794" y="647482"/>
            <a:ext cx="3182470" cy="681712"/>
          </a:xfrm>
          <a:prstGeom prst="rect">
            <a:avLst/>
          </a:prstGeom>
          <a:ln>
            <a:solidFill>
              <a:schemeClr val="tx1"/>
            </a:solidFill>
          </a:ln>
        </p:spPr>
      </p:pic>
      <p:sp>
        <p:nvSpPr>
          <p:cNvPr id="21" name="TextBox 20"/>
          <p:cNvSpPr txBox="1"/>
          <p:nvPr/>
        </p:nvSpPr>
        <p:spPr>
          <a:xfrm>
            <a:off x="299861" y="3485735"/>
            <a:ext cx="21725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Tahoma"/>
                <a:ea typeface="+mn-ea"/>
                <a:cs typeface="+mn-cs"/>
              </a:rPr>
              <a:t>Image: UC</a:t>
            </a:r>
            <a:r>
              <a:rPr kumimoji="0" lang="en-US" sz="800" b="0" i="0" u="none" strike="noStrike" kern="1200" cap="none" spc="0" normalizeH="0" noProof="0" dirty="0">
                <a:ln>
                  <a:noFill/>
                </a:ln>
                <a:solidFill>
                  <a:schemeClr val="bg1"/>
                </a:solidFill>
                <a:effectLst/>
                <a:uLnTx/>
                <a:uFillTx/>
                <a:latin typeface="Tahoma"/>
                <a:ea typeface="+mn-ea"/>
                <a:cs typeface="+mn-cs"/>
              </a:rPr>
              <a:t> Berkeley</a:t>
            </a:r>
            <a:endParaRPr kumimoji="0" lang="en-US" sz="800" b="0" i="0" u="none" strike="noStrike" kern="1200" cap="none" spc="0" normalizeH="0" baseline="0" noProof="0" dirty="0">
              <a:ln>
                <a:noFill/>
              </a:ln>
              <a:solidFill>
                <a:schemeClr val="bg1"/>
              </a:solidFill>
              <a:effectLst/>
              <a:uLnTx/>
              <a:uFillTx/>
              <a:latin typeface="Tahoma"/>
              <a:ea typeface="+mn-ea"/>
              <a:cs typeface="+mn-cs"/>
            </a:endParaRPr>
          </a:p>
        </p:txBody>
      </p:sp>
      <p:pic>
        <p:nvPicPr>
          <p:cNvPr id="12" name="Picture 11"/>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ackgroundRemoval t="0" b="100000" l="0" r="100000">
                        <a14:foregroundMark x1="23449" y1="17546" x2="77813" y2="8971"/>
                        <a14:foregroundMark x1="51209" y1="27045" x2="89274" y2="26385"/>
                        <a14:foregroundMark x1="74132" y1="37203" x2="90536" y2="51319"/>
                        <a14:foregroundMark x1="85068" y1="45646" x2="86435" y2="62137"/>
                        <a14:foregroundMark x1="87066" y1="62533" x2="86961" y2="68338"/>
                        <a14:foregroundMark x1="23239" y1="16887" x2="23239" y2="16887"/>
                        <a14:foregroundMark x1="22713" y1="20712" x2="22713" y2="20712"/>
                        <a14:foregroundMark x1="28391" y1="27045" x2="21136" y2="15963"/>
                        <a14:foregroundMark x1="24501" y1="15172" x2="19664" y2="20185"/>
                        <a14:backgroundMark x1="14826" y1="38918" x2="18297" y2="66491"/>
                        <a14:backgroundMark x1="21241" y1="72823" x2="58465" y2="99868"/>
                        <a14:backgroundMark x1="4206" y1="37071" x2="86435" y2="89710"/>
                        <a14:backgroundMark x1="7150" y1="29683" x2="33333" y2="47625"/>
                      </a14:backgroundRemoval>
                    </a14:imgEffect>
                  </a14:imgLayer>
                </a14:imgProps>
              </a:ext>
              <a:ext uri="{28A0092B-C50C-407E-A947-70E740481C1C}">
                <a14:useLocalDpi xmlns:a14="http://schemas.microsoft.com/office/drawing/2010/main" val="0"/>
              </a:ext>
            </a:extLst>
          </a:blip>
          <a:stretch>
            <a:fillRect/>
          </a:stretch>
        </p:blipFill>
        <p:spPr>
          <a:xfrm rot="19800000">
            <a:off x="3527232" y="559079"/>
            <a:ext cx="1078451" cy="859585"/>
          </a:xfrm>
          <a:prstGeom prst="rect">
            <a:avLst/>
          </a:prstGeom>
        </p:spPr>
      </p:pic>
      <p:pic>
        <p:nvPicPr>
          <p:cNvPr id="41" name="Picture 40"/>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ackgroundRemoval t="0" b="100000" l="0" r="100000">
                        <a14:foregroundMark x1="23449" y1="17546" x2="77813" y2="8971"/>
                        <a14:foregroundMark x1="51209" y1="27045" x2="89274" y2="26385"/>
                        <a14:foregroundMark x1="74132" y1="37203" x2="90536" y2="51319"/>
                        <a14:foregroundMark x1="85068" y1="45646" x2="86435" y2="62137"/>
                        <a14:foregroundMark x1="87066" y1="62533" x2="86961" y2="68338"/>
                        <a14:foregroundMark x1="23239" y1="16887" x2="23239" y2="16887"/>
                        <a14:foregroundMark x1="22713" y1="20712" x2="22713" y2="20712"/>
                        <a14:foregroundMark x1="28391" y1="27045" x2="21136" y2="15963"/>
                        <a14:foregroundMark x1="24501" y1="15172" x2="19664" y2="20185"/>
                        <a14:backgroundMark x1="14826" y1="38918" x2="18297" y2="66491"/>
                        <a14:backgroundMark x1="21241" y1="72823" x2="58465" y2="99868"/>
                        <a14:backgroundMark x1="4206" y1="37071" x2="86435" y2="89710"/>
                        <a14:backgroundMark x1="7150" y1="29683" x2="33333" y2="47625"/>
                      </a14:backgroundRemoval>
                    </a14:imgEffect>
                  </a14:imgLayer>
                </a14:imgProps>
              </a:ext>
              <a:ext uri="{28A0092B-C50C-407E-A947-70E740481C1C}">
                <a14:useLocalDpi xmlns:a14="http://schemas.microsoft.com/office/drawing/2010/main" val="0"/>
              </a:ext>
            </a:extLst>
          </a:blip>
          <a:stretch>
            <a:fillRect/>
          </a:stretch>
        </p:blipFill>
        <p:spPr>
          <a:xfrm rot="8988699">
            <a:off x="3530981" y="575143"/>
            <a:ext cx="1078451" cy="859585"/>
          </a:xfrm>
          <a:prstGeom prst="rect">
            <a:avLst/>
          </a:prstGeom>
        </p:spPr>
      </p:pic>
      <p:grpSp>
        <p:nvGrpSpPr>
          <p:cNvPr id="3" name="Group 2"/>
          <p:cNvGrpSpPr/>
          <p:nvPr/>
        </p:nvGrpSpPr>
        <p:grpSpPr>
          <a:xfrm>
            <a:off x="5994488" y="3065811"/>
            <a:ext cx="3047330" cy="1798552"/>
            <a:chOff x="5994488" y="3065811"/>
            <a:chExt cx="3047330" cy="1798552"/>
          </a:xfrm>
        </p:grpSpPr>
        <p:grpSp>
          <p:nvGrpSpPr>
            <p:cNvPr id="42" name="Group 41"/>
            <p:cNvGrpSpPr/>
            <p:nvPr/>
          </p:nvGrpSpPr>
          <p:grpSpPr>
            <a:xfrm>
              <a:off x="5994488" y="3065811"/>
              <a:ext cx="3047330" cy="1798552"/>
              <a:chOff x="5994488" y="3065811"/>
              <a:chExt cx="3047330" cy="1798552"/>
            </a:xfrm>
          </p:grpSpPr>
          <p:grpSp>
            <p:nvGrpSpPr>
              <p:cNvPr id="16" name="Group 15"/>
              <p:cNvGrpSpPr/>
              <p:nvPr/>
            </p:nvGrpSpPr>
            <p:grpSpPr>
              <a:xfrm>
                <a:off x="7285346" y="3065811"/>
                <a:ext cx="1756472" cy="1798552"/>
                <a:chOff x="7191787" y="3115001"/>
                <a:chExt cx="1796911" cy="1839959"/>
              </a:xfrm>
            </p:grpSpPr>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1787" y="3115001"/>
                  <a:ext cx="1796911" cy="73673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3882" y="3993273"/>
                  <a:ext cx="1171069" cy="961687"/>
                </a:xfrm>
                <a:prstGeom prst="rect">
                  <a:avLst/>
                </a:prstGeom>
              </p:spPr>
            </p:pic>
          </p:grpSp>
          <p:sp>
            <p:nvSpPr>
              <p:cNvPr id="34" name="Freeform 33"/>
              <p:cNvSpPr/>
              <p:nvPr/>
            </p:nvSpPr>
            <p:spPr>
              <a:xfrm>
                <a:off x="6304477" y="3870231"/>
                <a:ext cx="1562181" cy="626046"/>
              </a:xfrm>
              <a:custGeom>
                <a:avLst/>
                <a:gdLst>
                  <a:gd name="connsiteX0" fmla="*/ 0 w 1218601"/>
                  <a:gd name="connsiteY0" fmla="*/ 250714 h 889069"/>
                  <a:gd name="connsiteX1" fmla="*/ 621102 w 1218601"/>
                  <a:gd name="connsiteY1" fmla="*/ 548 h 889069"/>
                  <a:gd name="connsiteX2" fmla="*/ 1199072 w 1218601"/>
                  <a:gd name="connsiteY2" fmla="*/ 311099 h 889069"/>
                  <a:gd name="connsiteX3" fmla="*/ 1026543 w 1218601"/>
                  <a:gd name="connsiteY3" fmla="*/ 889069 h 889069"/>
                  <a:gd name="connsiteX0" fmla="*/ 0 w 1135093"/>
                  <a:gd name="connsiteY0" fmla="*/ 250216 h 888571"/>
                  <a:gd name="connsiteX1" fmla="*/ 621102 w 1135093"/>
                  <a:gd name="connsiteY1" fmla="*/ 50 h 888571"/>
                  <a:gd name="connsiteX2" fmla="*/ 1095555 w 1135093"/>
                  <a:gd name="connsiteY2" fmla="*/ 267469 h 888571"/>
                  <a:gd name="connsiteX3" fmla="*/ 1026543 w 1135093"/>
                  <a:gd name="connsiteY3" fmla="*/ 888571 h 888571"/>
                  <a:gd name="connsiteX0" fmla="*/ 0 w 1026543"/>
                  <a:gd name="connsiteY0" fmla="*/ 277770 h 916125"/>
                  <a:gd name="connsiteX1" fmla="*/ 621102 w 1026543"/>
                  <a:gd name="connsiteY1" fmla="*/ 27604 h 916125"/>
                  <a:gd name="connsiteX2" fmla="*/ 1026543 w 1026543"/>
                  <a:gd name="connsiteY2" fmla="*/ 916125 h 916125"/>
                  <a:gd name="connsiteX0" fmla="*/ 0 w 1026543"/>
                  <a:gd name="connsiteY0" fmla="*/ 152917 h 791272"/>
                  <a:gd name="connsiteX1" fmla="*/ 845388 w 1026543"/>
                  <a:gd name="connsiteY1" fmla="*/ 49400 h 791272"/>
                  <a:gd name="connsiteX2" fmla="*/ 1026543 w 1026543"/>
                  <a:gd name="connsiteY2" fmla="*/ 791272 h 791272"/>
                  <a:gd name="connsiteX0" fmla="*/ 0 w 1026543"/>
                  <a:gd name="connsiteY0" fmla="*/ 187408 h 825763"/>
                  <a:gd name="connsiteX1" fmla="*/ 845388 w 1026543"/>
                  <a:gd name="connsiteY1" fmla="*/ 83891 h 825763"/>
                  <a:gd name="connsiteX2" fmla="*/ 1026543 w 1026543"/>
                  <a:gd name="connsiteY2" fmla="*/ 825763 h 825763"/>
                  <a:gd name="connsiteX0" fmla="*/ 0 w 1026543"/>
                  <a:gd name="connsiteY0" fmla="*/ 187408 h 825763"/>
                  <a:gd name="connsiteX1" fmla="*/ 845388 w 1026543"/>
                  <a:gd name="connsiteY1" fmla="*/ 83891 h 825763"/>
                  <a:gd name="connsiteX2" fmla="*/ 1026543 w 1026543"/>
                  <a:gd name="connsiteY2" fmla="*/ 825763 h 825763"/>
                  <a:gd name="connsiteX0" fmla="*/ 0 w 1026543"/>
                  <a:gd name="connsiteY0" fmla="*/ 167513 h 805868"/>
                  <a:gd name="connsiteX1" fmla="*/ 845388 w 1026543"/>
                  <a:gd name="connsiteY1" fmla="*/ 63996 h 805868"/>
                  <a:gd name="connsiteX2" fmla="*/ 1026543 w 1026543"/>
                  <a:gd name="connsiteY2" fmla="*/ 805868 h 805868"/>
                  <a:gd name="connsiteX0" fmla="*/ 0 w 1026543"/>
                  <a:gd name="connsiteY0" fmla="*/ 163989 h 802344"/>
                  <a:gd name="connsiteX1" fmla="*/ 845388 w 1026543"/>
                  <a:gd name="connsiteY1" fmla="*/ 60472 h 802344"/>
                  <a:gd name="connsiteX2" fmla="*/ 1026543 w 1026543"/>
                  <a:gd name="connsiteY2" fmla="*/ 802344 h 802344"/>
                  <a:gd name="connsiteX0" fmla="*/ 0 w 1445237"/>
                  <a:gd name="connsiteY0" fmla="*/ 163989 h 887283"/>
                  <a:gd name="connsiteX1" fmla="*/ 845388 w 1445237"/>
                  <a:gd name="connsiteY1" fmla="*/ 60472 h 887283"/>
                  <a:gd name="connsiteX2" fmla="*/ 1445237 w 1445237"/>
                  <a:gd name="connsiteY2" fmla="*/ 887283 h 887283"/>
                  <a:gd name="connsiteX0" fmla="*/ 0 w 1482379"/>
                  <a:gd name="connsiteY0" fmla="*/ 163989 h 907668"/>
                  <a:gd name="connsiteX1" fmla="*/ 845388 w 1482379"/>
                  <a:gd name="connsiteY1" fmla="*/ 60472 h 907668"/>
                  <a:gd name="connsiteX2" fmla="*/ 1482379 w 1482379"/>
                  <a:gd name="connsiteY2" fmla="*/ 907668 h 907668"/>
                  <a:gd name="connsiteX0" fmla="*/ 0 w 1482379"/>
                  <a:gd name="connsiteY0" fmla="*/ 163989 h 907668"/>
                  <a:gd name="connsiteX1" fmla="*/ 845388 w 1482379"/>
                  <a:gd name="connsiteY1" fmla="*/ 60472 h 907668"/>
                  <a:gd name="connsiteX2" fmla="*/ 1482379 w 1482379"/>
                  <a:gd name="connsiteY2" fmla="*/ 907668 h 907668"/>
                  <a:gd name="connsiteX0" fmla="*/ 0 w 1482379"/>
                  <a:gd name="connsiteY0" fmla="*/ 163989 h 907668"/>
                  <a:gd name="connsiteX1" fmla="*/ 845388 w 1482379"/>
                  <a:gd name="connsiteY1" fmla="*/ 60472 h 907668"/>
                  <a:gd name="connsiteX2" fmla="*/ 1482379 w 1482379"/>
                  <a:gd name="connsiteY2" fmla="*/ 907668 h 907668"/>
                  <a:gd name="connsiteX0" fmla="*/ 0 w 1482379"/>
                  <a:gd name="connsiteY0" fmla="*/ 40858 h 784537"/>
                  <a:gd name="connsiteX1" fmla="*/ 923048 w 1482379"/>
                  <a:gd name="connsiteY1" fmla="*/ 97027 h 784537"/>
                  <a:gd name="connsiteX2" fmla="*/ 1482379 w 1482379"/>
                  <a:gd name="connsiteY2" fmla="*/ 784537 h 784537"/>
                  <a:gd name="connsiteX0" fmla="*/ 0 w 1246019"/>
                  <a:gd name="connsiteY0" fmla="*/ 235735 h 738186"/>
                  <a:gd name="connsiteX1" fmla="*/ 686688 w 1246019"/>
                  <a:gd name="connsiteY1" fmla="*/ 50676 h 738186"/>
                  <a:gd name="connsiteX2" fmla="*/ 1246019 w 1246019"/>
                  <a:gd name="connsiteY2" fmla="*/ 738186 h 738186"/>
                  <a:gd name="connsiteX0" fmla="*/ 0 w 1246019"/>
                  <a:gd name="connsiteY0" fmla="*/ 56665 h 559116"/>
                  <a:gd name="connsiteX1" fmla="*/ 845387 w 1246019"/>
                  <a:gd name="connsiteY1" fmla="*/ 89051 h 559116"/>
                  <a:gd name="connsiteX2" fmla="*/ 1246019 w 1246019"/>
                  <a:gd name="connsiteY2" fmla="*/ 559116 h 559116"/>
                  <a:gd name="connsiteX0" fmla="*/ 0 w 1246019"/>
                  <a:gd name="connsiteY0" fmla="*/ 43031 h 545482"/>
                  <a:gd name="connsiteX1" fmla="*/ 872400 w 1246019"/>
                  <a:gd name="connsiteY1" fmla="*/ 95802 h 545482"/>
                  <a:gd name="connsiteX2" fmla="*/ 1246019 w 1246019"/>
                  <a:gd name="connsiteY2" fmla="*/ 545482 h 54548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872400 w 1246019"/>
                  <a:gd name="connsiteY1" fmla="*/ 89962 h 539642"/>
                  <a:gd name="connsiteX2" fmla="*/ 1246019 w 1246019"/>
                  <a:gd name="connsiteY2" fmla="*/ 539642 h 539642"/>
                  <a:gd name="connsiteX0" fmla="*/ 0 w 1246019"/>
                  <a:gd name="connsiteY0" fmla="*/ 37191 h 539642"/>
                  <a:gd name="connsiteX1" fmla="*/ 912919 w 1246019"/>
                  <a:gd name="connsiteY1" fmla="*/ 89962 h 539642"/>
                  <a:gd name="connsiteX2" fmla="*/ 1246019 w 1246019"/>
                  <a:gd name="connsiteY2" fmla="*/ 539642 h 539642"/>
                  <a:gd name="connsiteX0" fmla="*/ 0 w 1246019"/>
                  <a:gd name="connsiteY0" fmla="*/ 0 h 502451"/>
                  <a:gd name="connsiteX1" fmla="*/ 1246019 w 1246019"/>
                  <a:gd name="connsiteY1" fmla="*/ 502451 h 502451"/>
                  <a:gd name="connsiteX0" fmla="*/ 0 w 1246019"/>
                  <a:gd name="connsiteY0" fmla="*/ 0 h 502451"/>
                  <a:gd name="connsiteX1" fmla="*/ 1246019 w 1246019"/>
                  <a:gd name="connsiteY1" fmla="*/ 502451 h 502451"/>
                  <a:gd name="connsiteX0" fmla="*/ 0 w 1246019"/>
                  <a:gd name="connsiteY0" fmla="*/ 0 h 502451"/>
                  <a:gd name="connsiteX1" fmla="*/ 1246019 w 1246019"/>
                  <a:gd name="connsiteY1" fmla="*/ 502451 h 502451"/>
                </a:gdLst>
                <a:ahLst/>
                <a:cxnLst>
                  <a:cxn ang="0">
                    <a:pos x="connsiteX0" y="connsiteY0"/>
                  </a:cxn>
                  <a:cxn ang="0">
                    <a:pos x="connsiteX1" y="connsiteY1"/>
                  </a:cxn>
                </a:cxnLst>
                <a:rect l="l" t="t" r="r" b="b"/>
                <a:pathLst>
                  <a:path w="1246019" h="502451">
                    <a:moveTo>
                      <a:pt x="0" y="0"/>
                    </a:moveTo>
                    <a:cubicBezTo>
                      <a:pt x="725984" y="119917"/>
                      <a:pt x="861068" y="165088"/>
                      <a:pt x="1246019" y="502451"/>
                    </a:cubicBezTo>
                  </a:path>
                </a:pathLst>
              </a:custGeom>
              <a:ln>
                <a:headEnd type="diamond" w="lg" len="lg"/>
                <a:tailEnd type="diamo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994488" y="3286187"/>
                <a:ext cx="1937481" cy="1385145"/>
              </a:xfrm>
              <a:custGeom>
                <a:avLst/>
                <a:gdLst>
                  <a:gd name="connsiteX0" fmla="*/ 0 w 1751162"/>
                  <a:gd name="connsiteY0" fmla="*/ 0 h 511779"/>
                  <a:gd name="connsiteX1" fmla="*/ 189781 w 1751162"/>
                  <a:gd name="connsiteY1" fmla="*/ 508958 h 511779"/>
                  <a:gd name="connsiteX2" fmla="*/ 854015 w 1751162"/>
                  <a:gd name="connsiteY2" fmla="*/ 215660 h 511779"/>
                  <a:gd name="connsiteX3" fmla="*/ 1751162 w 1751162"/>
                  <a:gd name="connsiteY3" fmla="*/ 448573 h 511779"/>
                  <a:gd name="connsiteX0" fmla="*/ 0 w 1751162"/>
                  <a:gd name="connsiteY0" fmla="*/ 0 h 563221"/>
                  <a:gd name="connsiteX1" fmla="*/ 379562 w 1751162"/>
                  <a:gd name="connsiteY1" fmla="*/ 560716 h 563221"/>
                  <a:gd name="connsiteX2" fmla="*/ 854015 w 1751162"/>
                  <a:gd name="connsiteY2" fmla="*/ 215660 h 563221"/>
                  <a:gd name="connsiteX3" fmla="*/ 1751162 w 1751162"/>
                  <a:gd name="connsiteY3" fmla="*/ 448573 h 563221"/>
                  <a:gd name="connsiteX0" fmla="*/ 0 w 1751162"/>
                  <a:gd name="connsiteY0" fmla="*/ 0 h 563221"/>
                  <a:gd name="connsiteX1" fmla="*/ 379562 w 1751162"/>
                  <a:gd name="connsiteY1" fmla="*/ 560716 h 563221"/>
                  <a:gd name="connsiteX2" fmla="*/ 1009291 w 1751162"/>
                  <a:gd name="connsiteY2" fmla="*/ 215660 h 563221"/>
                  <a:gd name="connsiteX3" fmla="*/ 1751162 w 1751162"/>
                  <a:gd name="connsiteY3" fmla="*/ 448573 h 563221"/>
                  <a:gd name="connsiteX0" fmla="*/ 0 w 1751162"/>
                  <a:gd name="connsiteY0" fmla="*/ 0 h 580384"/>
                  <a:gd name="connsiteX1" fmla="*/ 526211 w 1751162"/>
                  <a:gd name="connsiteY1" fmla="*/ 577969 h 580384"/>
                  <a:gd name="connsiteX2" fmla="*/ 1009291 w 1751162"/>
                  <a:gd name="connsiteY2" fmla="*/ 215660 h 580384"/>
                  <a:gd name="connsiteX3" fmla="*/ 1751162 w 1751162"/>
                  <a:gd name="connsiteY3" fmla="*/ 448573 h 580384"/>
                  <a:gd name="connsiteX0" fmla="*/ 0 w 1751162"/>
                  <a:gd name="connsiteY0" fmla="*/ 0 h 579952"/>
                  <a:gd name="connsiteX1" fmla="*/ 526211 w 1751162"/>
                  <a:gd name="connsiteY1" fmla="*/ 577969 h 579952"/>
                  <a:gd name="connsiteX2" fmla="*/ 1104182 w 1751162"/>
                  <a:gd name="connsiteY2" fmla="*/ 198407 h 579952"/>
                  <a:gd name="connsiteX3" fmla="*/ 1751162 w 1751162"/>
                  <a:gd name="connsiteY3" fmla="*/ 448573 h 579952"/>
                  <a:gd name="connsiteX0" fmla="*/ 0 w 1991005"/>
                  <a:gd name="connsiteY0" fmla="*/ 0 h 718396"/>
                  <a:gd name="connsiteX1" fmla="*/ 526211 w 1991005"/>
                  <a:gd name="connsiteY1" fmla="*/ 577969 h 718396"/>
                  <a:gd name="connsiteX2" fmla="*/ 1104182 w 1991005"/>
                  <a:gd name="connsiteY2" fmla="*/ 198407 h 718396"/>
                  <a:gd name="connsiteX3" fmla="*/ 1991005 w 1991005"/>
                  <a:gd name="connsiteY3" fmla="*/ 718396 h 718396"/>
                  <a:gd name="connsiteX0" fmla="*/ 0 w 1991005"/>
                  <a:gd name="connsiteY0" fmla="*/ 0 h 718396"/>
                  <a:gd name="connsiteX1" fmla="*/ 526211 w 1991005"/>
                  <a:gd name="connsiteY1" fmla="*/ 577969 h 718396"/>
                  <a:gd name="connsiteX2" fmla="*/ 1006746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526211 w 1991005"/>
                  <a:gd name="connsiteY1" fmla="*/ 577969 h 718396"/>
                  <a:gd name="connsiteX2" fmla="*/ 1104182 w 1991005"/>
                  <a:gd name="connsiteY2" fmla="*/ 370794 h 718396"/>
                  <a:gd name="connsiteX3" fmla="*/ 1991005 w 1991005"/>
                  <a:gd name="connsiteY3" fmla="*/ 718396 h 718396"/>
                  <a:gd name="connsiteX0" fmla="*/ 0 w 1991005"/>
                  <a:gd name="connsiteY0" fmla="*/ 0 h 718396"/>
                  <a:gd name="connsiteX1" fmla="*/ 278873 w 1991005"/>
                  <a:gd name="connsiteY1" fmla="*/ 690395 h 718396"/>
                  <a:gd name="connsiteX2" fmla="*/ 1104182 w 1991005"/>
                  <a:gd name="connsiteY2" fmla="*/ 370794 h 718396"/>
                  <a:gd name="connsiteX3" fmla="*/ 1991005 w 1991005"/>
                  <a:gd name="connsiteY3" fmla="*/ 718396 h 718396"/>
                  <a:gd name="connsiteX0" fmla="*/ 0 w 1991005"/>
                  <a:gd name="connsiteY0" fmla="*/ 0 h 718396"/>
                  <a:gd name="connsiteX1" fmla="*/ 278873 w 1991005"/>
                  <a:gd name="connsiteY1" fmla="*/ 690395 h 718396"/>
                  <a:gd name="connsiteX2" fmla="*/ 1104182 w 1991005"/>
                  <a:gd name="connsiteY2" fmla="*/ 370794 h 718396"/>
                  <a:gd name="connsiteX3" fmla="*/ 1991005 w 1991005"/>
                  <a:gd name="connsiteY3" fmla="*/ 718396 h 718396"/>
                  <a:gd name="connsiteX0" fmla="*/ 0 w 1991005"/>
                  <a:gd name="connsiteY0" fmla="*/ 0 h 718396"/>
                  <a:gd name="connsiteX1" fmla="*/ 226408 w 1991005"/>
                  <a:gd name="connsiteY1" fmla="*/ 675405 h 718396"/>
                  <a:gd name="connsiteX2" fmla="*/ 1104182 w 1991005"/>
                  <a:gd name="connsiteY2" fmla="*/ 370794 h 718396"/>
                  <a:gd name="connsiteX3" fmla="*/ 1991005 w 1991005"/>
                  <a:gd name="connsiteY3" fmla="*/ 718396 h 718396"/>
                  <a:gd name="connsiteX0" fmla="*/ 0 w 1991005"/>
                  <a:gd name="connsiteY0" fmla="*/ 0 h 718396"/>
                  <a:gd name="connsiteX1" fmla="*/ 226408 w 1991005"/>
                  <a:gd name="connsiteY1" fmla="*/ 675405 h 718396"/>
                  <a:gd name="connsiteX2" fmla="*/ 909310 w 1991005"/>
                  <a:gd name="connsiteY2" fmla="*/ 445745 h 718396"/>
                  <a:gd name="connsiteX3" fmla="*/ 1991005 w 1991005"/>
                  <a:gd name="connsiteY3" fmla="*/ 718396 h 718396"/>
                  <a:gd name="connsiteX0" fmla="*/ 0 w 1991005"/>
                  <a:gd name="connsiteY0" fmla="*/ 0 h 718396"/>
                  <a:gd name="connsiteX1" fmla="*/ 226408 w 1991005"/>
                  <a:gd name="connsiteY1" fmla="*/ 675405 h 718396"/>
                  <a:gd name="connsiteX2" fmla="*/ 909310 w 1991005"/>
                  <a:gd name="connsiteY2" fmla="*/ 445745 h 718396"/>
                  <a:gd name="connsiteX3" fmla="*/ 1991005 w 1991005"/>
                  <a:gd name="connsiteY3" fmla="*/ 718396 h 718396"/>
                  <a:gd name="connsiteX0" fmla="*/ 0 w 1991005"/>
                  <a:gd name="connsiteY0" fmla="*/ 0 h 718396"/>
                  <a:gd name="connsiteX1" fmla="*/ 226408 w 1991005"/>
                  <a:gd name="connsiteY1" fmla="*/ 675405 h 718396"/>
                  <a:gd name="connsiteX2" fmla="*/ 909310 w 1991005"/>
                  <a:gd name="connsiteY2" fmla="*/ 445745 h 718396"/>
                  <a:gd name="connsiteX3" fmla="*/ 1991005 w 1991005"/>
                  <a:gd name="connsiteY3" fmla="*/ 718396 h 718396"/>
                  <a:gd name="connsiteX0" fmla="*/ 0 w 2816505"/>
                  <a:gd name="connsiteY0" fmla="*/ 0 h 953346"/>
                  <a:gd name="connsiteX1" fmla="*/ 226408 w 2816505"/>
                  <a:gd name="connsiteY1" fmla="*/ 675405 h 953346"/>
                  <a:gd name="connsiteX2" fmla="*/ 909310 w 2816505"/>
                  <a:gd name="connsiteY2" fmla="*/ 445745 h 953346"/>
                  <a:gd name="connsiteX3" fmla="*/ 2816505 w 2816505"/>
                  <a:gd name="connsiteY3" fmla="*/ 953346 h 953346"/>
                  <a:gd name="connsiteX0" fmla="*/ 0 w 2816505"/>
                  <a:gd name="connsiteY0" fmla="*/ 0 h 953346"/>
                  <a:gd name="connsiteX1" fmla="*/ 226408 w 2816505"/>
                  <a:gd name="connsiteY1" fmla="*/ 675405 h 953346"/>
                  <a:gd name="connsiteX2" fmla="*/ 1334760 w 2816505"/>
                  <a:gd name="connsiteY2" fmla="*/ 655295 h 953346"/>
                  <a:gd name="connsiteX3" fmla="*/ 2816505 w 2816505"/>
                  <a:gd name="connsiteY3" fmla="*/ 953346 h 953346"/>
                  <a:gd name="connsiteX0" fmla="*/ 0 w 2816505"/>
                  <a:gd name="connsiteY0" fmla="*/ 0 h 953346"/>
                  <a:gd name="connsiteX1" fmla="*/ 226408 w 2816505"/>
                  <a:gd name="connsiteY1" fmla="*/ 675405 h 953346"/>
                  <a:gd name="connsiteX2" fmla="*/ 1506210 w 2816505"/>
                  <a:gd name="connsiteY2" fmla="*/ 706095 h 953346"/>
                  <a:gd name="connsiteX3" fmla="*/ 2816505 w 2816505"/>
                  <a:gd name="connsiteY3" fmla="*/ 953346 h 953346"/>
                  <a:gd name="connsiteX0" fmla="*/ 0 w 2816505"/>
                  <a:gd name="connsiteY0" fmla="*/ 0 h 953346"/>
                  <a:gd name="connsiteX1" fmla="*/ 226408 w 2816505"/>
                  <a:gd name="connsiteY1" fmla="*/ 675405 h 953346"/>
                  <a:gd name="connsiteX2" fmla="*/ 1480810 w 2816505"/>
                  <a:gd name="connsiteY2" fmla="*/ 693395 h 953346"/>
                  <a:gd name="connsiteX3" fmla="*/ 2816505 w 2816505"/>
                  <a:gd name="connsiteY3" fmla="*/ 953346 h 953346"/>
                  <a:gd name="connsiteX0" fmla="*/ 0 w 2816505"/>
                  <a:gd name="connsiteY0" fmla="*/ 0 h 953346"/>
                  <a:gd name="connsiteX1" fmla="*/ 226408 w 2816505"/>
                  <a:gd name="connsiteY1" fmla="*/ 675405 h 953346"/>
                  <a:gd name="connsiteX2" fmla="*/ 1480810 w 2816505"/>
                  <a:gd name="connsiteY2" fmla="*/ 693395 h 953346"/>
                  <a:gd name="connsiteX3" fmla="*/ 2816505 w 2816505"/>
                  <a:gd name="connsiteY3" fmla="*/ 953346 h 953346"/>
                  <a:gd name="connsiteX0" fmla="*/ 0 w 2816505"/>
                  <a:gd name="connsiteY0" fmla="*/ 0 h 953346"/>
                  <a:gd name="connsiteX1" fmla="*/ 226408 w 2816505"/>
                  <a:gd name="connsiteY1" fmla="*/ 675405 h 953346"/>
                  <a:gd name="connsiteX2" fmla="*/ 1480810 w 2816505"/>
                  <a:gd name="connsiteY2" fmla="*/ 693395 h 953346"/>
                  <a:gd name="connsiteX3" fmla="*/ 2816505 w 2816505"/>
                  <a:gd name="connsiteY3" fmla="*/ 953346 h 953346"/>
                  <a:gd name="connsiteX0" fmla="*/ 0 w 2816505"/>
                  <a:gd name="connsiteY0" fmla="*/ 0 h 953346"/>
                  <a:gd name="connsiteX1" fmla="*/ 226408 w 2816505"/>
                  <a:gd name="connsiteY1" fmla="*/ 675405 h 953346"/>
                  <a:gd name="connsiteX2" fmla="*/ 1480810 w 2816505"/>
                  <a:gd name="connsiteY2" fmla="*/ 693395 h 953346"/>
                  <a:gd name="connsiteX3" fmla="*/ 2816505 w 2816505"/>
                  <a:gd name="connsiteY3" fmla="*/ 953346 h 953346"/>
                  <a:gd name="connsiteX0" fmla="*/ 0 w 2816505"/>
                  <a:gd name="connsiteY0" fmla="*/ 0 h 953346"/>
                  <a:gd name="connsiteX1" fmla="*/ 226408 w 2816505"/>
                  <a:gd name="connsiteY1" fmla="*/ 675405 h 953346"/>
                  <a:gd name="connsiteX2" fmla="*/ 1396143 w 2816505"/>
                  <a:gd name="connsiteY2" fmla="*/ 706095 h 953346"/>
                  <a:gd name="connsiteX3" fmla="*/ 2816505 w 2816505"/>
                  <a:gd name="connsiteY3" fmla="*/ 953346 h 953346"/>
                  <a:gd name="connsiteX0" fmla="*/ 0 w 2816505"/>
                  <a:gd name="connsiteY0" fmla="*/ 0 h 953346"/>
                  <a:gd name="connsiteX1" fmla="*/ 226408 w 2816505"/>
                  <a:gd name="connsiteY1" fmla="*/ 675405 h 953346"/>
                  <a:gd name="connsiteX2" fmla="*/ 1396143 w 2816505"/>
                  <a:gd name="connsiteY2" fmla="*/ 706095 h 953346"/>
                  <a:gd name="connsiteX3" fmla="*/ 2816505 w 2816505"/>
                  <a:gd name="connsiteY3" fmla="*/ 953346 h 953346"/>
                  <a:gd name="connsiteX0" fmla="*/ 54262 w 2870767"/>
                  <a:gd name="connsiteY0" fmla="*/ 0 h 953346"/>
                  <a:gd name="connsiteX1" fmla="*/ 280670 w 2870767"/>
                  <a:gd name="connsiteY1" fmla="*/ 675405 h 953346"/>
                  <a:gd name="connsiteX2" fmla="*/ 2870767 w 2870767"/>
                  <a:gd name="connsiteY2" fmla="*/ 953346 h 953346"/>
                  <a:gd name="connsiteX0" fmla="*/ 0 w 2816505"/>
                  <a:gd name="connsiteY0" fmla="*/ 0 h 953346"/>
                  <a:gd name="connsiteX1" fmla="*/ 679375 w 2816505"/>
                  <a:gd name="connsiteY1" fmla="*/ 789705 h 953346"/>
                  <a:gd name="connsiteX2" fmla="*/ 2816505 w 2816505"/>
                  <a:gd name="connsiteY2" fmla="*/ 953346 h 953346"/>
                  <a:gd name="connsiteX0" fmla="*/ 0 w 2816505"/>
                  <a:gd name="connsiteY0" fmla="*/ 0 h 953346"/>
                  <a:gd name="connsiteX1" fmla="*/ 679375 w 2816505"/>
                  <a:gd name="connsiteY1" fmla="*/ 789705 h 953346"/>
                  <a:gd name="connsiteX2" fmla="*/ 2816505 w 2816505"/>
                  <a:gd name="connsiteY2" fmla="*/ 953346 h 953346"/>
                  <a:gd name="connsiteX0" fmla="*/ 0 w 2816505"/>
                  <a:gd name="connsiteY0" fmla="*/ 0 h 953346"/>
                  <a:gd name="connsiteX1" fmla="*/ 679375 w 2816505"/>
                  <a:gd name="connsiteY1" fmla="*/ 789705 h 953346"/>
                  <a:gd name="connsiteX2" fmla="*/ 2816505 w 2816505"/>
                  <a:gd name="connsiteY2" fmla="*/ 953346 h 953346"/>
                  <a:gd name="connsiteX0" fmla="*/ 0 w 2816505"/>
                  <a:gd name="connsiteY0" fmla="*/ 0 h 953346"/>
                  <a:gd name="connsiteX1" fmla="*/ 836009 w 2816505"/>
                  <a:gd name="connsiteY1" fmla="*/ 827805 h 953346"/>
                  <a:gd name="connsiteX2" fmla="*/ 2816505 w 2816505"/>
                  <a:gd name="connsiteY2" fmla="*/ 953346 h 953346"/>
                  <a:gd name="connsiteX0" fmla="*/ 181915 w 2105187"/>
                  <a:gd name="connsiteY0" fmla="*/ 0 h 1474046"/>
                  <a:gd name="connsiteX1" fmla="*/ 124691 w 2105187"/>
                  <a:gd name="connsiteY1" fmla="*/ 1348505 h 1474046"/>
                  <a:gd name="connsiteX2" fmla="*/ 2105187 w 2105187"/>
                  <a:gd name="connsiteY2" fmla="*/ 1474046 h 1474046"/>
                  <a:gd name="connsiteX0" fmla="*/ 25622 w 1948894"/>
                  <a:gd name="connsiteY0" fmla="*/ 0 h 1474046"/>
                  <a:gd name="connsiteX1" fmla="*/ 196998 w 1948894"/>
                  <a:gd name="connsiteY1" fmla="*/ 1306171 h 1474046"/>
                  <a:gd name="connsiteX2" fmla="*/ 1948894 w 1948894"/>
                  <a:gd name="connsiteY2" fmla="*/ 1474046 h 1474046"/>
                  <a:gd name="connsiteX0" fmla="*/ 20217 w 1956189"/>
                  <a:gd name="connsiteY0" fmla="*/ 0 h 1385146"/>
                  <a:gd name="connsiteX1" fmla="*/ 204293 w 1956189"/>
                  <a:gd name="connsiteY1" fmla="*/ 1217271 h 1385146"/>
                  <a:gd name="connsiteX2" fmla="*/ 1956189 w 1956189"/>
                  <a:gd name="connsiteY2" fmla="*/ 1385146 h 1385146"/>
                  <a:gd name="connsiteX0" fmla="*/ 21980 w 1953719"/>
                  <a:gd name="connsiteY0" fmla="*/ 0 h 1482512"/>
                  <a:gd name="connsiteX1" fmla="*/ 201823 w 1953719"/>
                  <a:gd name="connsiteY1" fmla="*/ 1314637 h 1482512"/>
                  <a:gd name="connsiteX2" fmla="*/ 1953719 w 1953719"/>
                  <a:gd name="connsiteY2" fmla="*/ 1482512 h 1482512"/>
                  <a:gd name="connsiteX0" fmla="*/ 35375 w 1937481"/>
                  <a:gd name="connsiteY0" fmla="*/ 0 h 1385145"/>
                  <a:gd name="connsiteX1" fmla="*/ 185585 w 1937481"/>
                  <a:gd name="connsiteY1" fmla="*/ 1217270 h 1385145"/>
                  <a:gd name="connsiteX2" fmla="*/ 1937481 w 1937481"/>
                  <a:gd name="connsiteY2" fmla="*/ 1385145 h 1385145"/>
                </a:gdLst>
                <a:ahLst/>
                <a:cxnLst>
                  <a:cxn ang="0">
                    <a:pos x="connsiteX0" y="connsiteY0"/>
                  </a:cxn>
                  <a:cxn ang="0">
                    <a:pos x="connsiteX1" y="connsiteY1"/>
                  </a:cxn>
                  <a:cxn ang="0">
                    <a:pos x="connsiteX2" y="connsiteY2"/>
                  </a:cxn>
                </a:cxnLst>
                <a:rect l="l" t="t" r="r" b="b"/>
                <a:pathLst>
                  <a:path w="1937481" h="1385145">
                    <a:moveTo>
                      <a:pt x="35375" y="0"/>
                    </a:moveTo>
                    <a:cubicBezTo>
                      <a:pt x="59097" y="236507"/>
                      <a:pt x="-131433" y="986412"/>
                      <a:pt x="185585" y="1217270"/>
                    </a:cubicBezTo>
                    <a:cubicBezTo>
                      <a:pt x="502603" y="1448128"/>
                      <a:pt x="894111" y="1217175"/>
                      <a:pt x="1937481" y="1385145"/>
                    </a:cubicBezTo>
                  </a:path>
                </a:pathLst>
              </a:custGeom>
              <a:ln>
                <a:headEnd type="diamond" w="lg" len="lg"/>
                <a:tailEnd type="diamo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1" name="Picture 30"/>
            <p:cNvPicPr>
              <a:picLocks noChangeAspect="1"/>
            </p:cNvPicPr>
            <p:nvPr/>
          </p:nvPicPr>
          <p:blipFill rotWithShape="1">
            <a:blip r:embed="rId11" cstate="print">
              <a:extLst>
                <a:ext uri="{28A0092B-C50C-407E-A947-70E740481C1C}">
                  <a14:useLocalDpi xmlns:a14="http://schemas.microsoft.com/office/drawing/2010/main" val="0"/>
                </a:ext>
              </a:extLst>
            </a:blip>
            <a:srcRect l="2063" r="2361"/>
            <a:stretch/>
          </p:blipFill>
          <p:spPr>
            <a:xfrm>
              <a:off x="6283298" y="4283527"/>
              <a:ext cx="1059564" cy="226967"/>
            </a:xfrm>
            <a:prstGeom prst="rect">
              <a:avLst/>
            </a:prstGeom>
            <a:ln>
              <a:solidFill>
                <a:schemeClr val="tx1"/>
              </a:solidFill>
            </a:ln>
          </p:spPr>
        </p:pic>
      </p:grpSp>
      <p:sp>
        <p:nvSpPr>
          <p:cNvPr id="29" name="Rectangle 32"/>
          <p:cNvSpPr/>
          <p:nvPr/>
        </p:nvSpPr>
        <p:spPr>
          <a:xfrm rot="240353">
            <a:off x="5701084" y="2966553"/>
            <a:ext cx="880968" cy="500993"/>
          </a:xfrm>
          <a:custGeom>
            <a:avLst/>
            <a:gdLst>
              <a:gd name="connsiteX0" fmla="*/ 0 w 836123"/>
              <a:gd name="connsiteY0" fmla="*/ 0 h 938226"/>
              <a:gd name="connsiteX1" fmla="*/ 836123 w 836123"/>
              <a:gd name="connsiteY1" fmla="*/ 0 h 938226"/>
              <a:gd name="connsiteX2" fmla="*/ 836123 w 836123"/>
              <a:gd name="connsiteY2" fmla="*/ 938226 h 938226"/>
              <a:gd name="connsiteX3" fmla="*/ 0 w 836123"/>
              <a:gd name="connsiteY3" fmla="*/ 938226 h 938226"/>
              <a:gd name="connsiteX4" fmla="*/ 0 w 836123"/>
              <a:gd name="connsiteY4" fmla="*/ 0 h 938226"/>
              <a:gd name="connsiteX0" fmla="*/ 0 w 837549"/>
              <a:gd name="connsiteY0" fmla="*/ 42309 h 938226"/>
              <a:gd name="connsiteX1" fmla="*/ 837549 w 837549"/>
              <a:gd name="connsiteY1" fmla="*/ 0 h 938226"/>
              <a:gd name="connsiteX2" fmla="*/ 837549 w 837549"/>
              <a:gd name="connsiteY2" fmla="*/ 938226 h 938226"/>
              <a:gd name="connsiteX3" fmla="*/ 1426 w 837549"/>
              <a:gd name="connsiteY3" fmla="*/ 938226 h 938226"/>
              <a:gd name="connsiteX4" fmla="*/ 0 w 837549"/>
              <a:gd name="connsiteY4" fmla="*/ 42309 h 938226"/>
              <a:gd name="connsiteX0" fmla="*/ 15082 w 836134"/>
              <a:gd name="connsiteY0" fmla="*/ 55573 h 938226"/>
              <a:gd name="connsiteX1" fmla="*/ 836134 w 836134"/>
              <a:gd name="connsiteY1" fmla="*/ 0 h 938226"/>
              <a:gd name="connsiteX2" fmla="*/ 836134 w 836134"/>
              <a:gd name="connsiteY2" fmla="*/ 938226 h 938226"/>
              <a:gd name="connsiteX3" fmla="*/ 11 w 836134"/>
              <a:gd name="connsiteY3" fmla="*/ 938226 h 938226"/>
              <a:gd name="connsiteX4" fmla="*/ 15082 w 836134"/>
              <a:gd name="connsiteY4" fmla="*/ 55573 h 938226"/>
              <a:gd name="connsiteX0" fmla="*/ 26335 w 836130"/>
              <a:gd name="connsiteY0" fmla="*/ 48328 h 938226"/>
              <a:gd name="connsiteX1" fmla="*/ 836130 w 836130"/>
              <a:gd name="connsiteY1" fmla="*/ 0 h 938226"/>
              <a:gd name="connsiteX2" fmla="*/ 836130 w 836130"/>
              <a:gd name="connsiteY2" fmla="*/ 938226 h 938226"/>
              <a:gd name="connsiteX3" fmla="*/ 7 w 836130"/>
              <a:gd name="connsiteY3" fmla="*/ 938226 h 938226"/>
              <a:gd name="connsiteX4" fmla="*/ 26335 w 836130"/>
              <a:gd name="connsiteY4" fmla="*/ 48328 h 938226"/>
              <a:gd name="connsiteX0" fmla="*/ 34872 w 836128"/>
              <a:gd name="connsiteY0" fmla="*/ 71490 h 938226"/>
              <a:gd name="connsiteX1" fmla="*/ 836128 w 836128"/>
              <a:gd name="connsiteY1" fmla="*/ 0 h 938226"/>
              <a:gd name="connsiteX2" fmla="*/ 836128 w 836128"/>
              <a:gd name="connsiteY2" fmla="*/ 938226 h 938226"/>
              <a:gd name="connsiteX3" fmla="*/ 5 w 836128"/>
              <a:gd name="connsiteY3" fmla="*/ 938226 h 938226"/>
              <a:gd name="connsiteX4" fmla="*/ 34872 w 836128"/>
              <a:gd name="connsiteY4" fmla="*/ 71490 h 938226"/>
              <a:gd name="connsiteX0" fmla="*/ 34872 w 836128"/>
              <a:gd name="connsiteY0" fmla="*/ 86672 h 953408"/>
              <a:gd name="connsiteX1" fmla="*/ 800690 w 836128"/>
              <a:gd name="connsiteY1" fmla="*/ 0 h 953408"/>
              <a:gd name="connsiteX2" fmla="*/ 836128 w 836128"/>
              <a:gd name="connsiteY2" fmla="*/ 953408 h 953408"/>
              <a:gd name="connsiteX3" fmla="*/ 5 w 836128"/>
              <a:gd name="connsiteY3" fmla="*/ 953408 h 953408"/>
              <a:gd name="connsiteX4" fmla="*/ 34872 w 836128"/>
              <a:gd name="connsiteY4" fmla="*/ 86672 h 953408"/>
              <a:gd name="connsiteX0" fmla="*/ 34872 w 836128"/>
              <a:gd name="connsiteY0" fmla="*/ 74515 h 941251"/>
              <a:gd name="connsiteX1" fmla="*/ 781995 w 836128"/>
              <a:gd name="connsiteY1" fmla="*/ -1 h 941251"/>
              <a:gd name="connsiteX2" fmla="*/ 836128 w 836128"/>
              <a:gd name="connsiteY2" fmla="*/ 941251 h 941251"/>
              <a:gd name="connsiteX3" fmla="*/ 5 w 836128"/>
              <a:gd name="connsiteY3" fmla="*/ 941251 h 941251"/>
              <a:gd name="connsiteX4" fmla="*/ 34872 w 836128"/>
              <a:gd name="connsiteY4" fmla="*/ 74515 h 941251"/>
              <a:gd name="connsiteX0" fmla="*/ 34872 w 836128"/>
              <a:gd name="connsiteY0" fmla="*/ 60956 h 927692"/>
              <a:gd name="connsiteX1" fmla="*/ 780580 w 836128"/>
              <a:gd name="connsiteY1" fmla="*/ 0 h 927692"/>
              <a:gd name="connsiteX2" fmla="*/ 836128 w 836128"/>
              <a:gd name="connsiteY2" fmla="*/ 927692 h 927692"/>
              <a:gd name="connsiteX3" fmla="*/ 5 w 836128"/>
              <a:gd name="connsiteY3" fmla="*/ 927692 h 927692"/>
              <a:gd name="connsiteX4" fmla="*/ 34872 w 836128"/>
              <a:gd name="connsiteY4" fmla="*/ 60956 h 927692"/>
              <a:gd name="connsiteX0" fmla="*/ 34872 w 836128"/>
              <a:gd name="connsiteY0" fmla="*/ 59556 h 926292"/>
              <a:gd name="connsiteX1" fmla="*/ 768778 w 836128"/>
              <a:gd name="connsiteY1" fmla="*/ -1 h 926292"/>
              <a:gd name="connsiteX2" fmla="*/ 836128 w 836128"/>
              <a:gd name="connsiteY2" fmla="*/ 926292 h 926292"/>
              <a:gd name="connsiteX3" fmla="*/ 5 w 836128"/>
              <a:gd name="connsiteY3" fmla="*/ 926292 h 926292"/>
              <a:gd name="connsiteX4" fmla="*/ 34872 w 836128"/>
              <a:gd name="connsiteY4" fmla="*/ 59556 h 926292"/>
              <a:gd name="connsiteX0" fmla="*/ 34872 w 836128"/>
              <a:gd name="connsiteY0" fmla="*/ 34367 h 901103"/>
              <a:gd name="connsiteX1" fmla="*/ 754002 w 836128"/>
              <a:gd name="connsiteY1" fmla="*/ 1 h 901103"/>
              <a:gd name="connsiteX2" fmla="*/ 836128 w 836128"/>
              <a:gd name="connsiteY2" fmla="*/ 901103 h 901103"/>
              <a:gd name="connsiteX3" fmla="*/ 5 w 836128"/>
              <a:gd name="connsiteY3" fmla="*/ 901103 h 901103"/>
              <a:gd name="connsiteX4" fmla="*/ 34872 w 836128"/>
              <a:gd name="connsiteY4" fmla="*/ 34367 h 901103"/>
              <a:gd name="connsiteX0" fmla="*/ 34872 w 836128"/>
              <a:gd name="connsiteY0" fmla="*/ 34132 h 900868"/>
              <a:gd name="connsiteX1" fmla="*/ 752036 w 836128"/>
              <a:gd name="connsiteY1" fmla="*/ 0 h 900868"/>
              <a:gd name="connsiteX2" fmla="*/ 836128 w 836128"/>
              <a:gd name="connsiteY2" fmla="*/ 900868 h 900868"/>
              <a:gd name="connsiteX3" fmla="*/ 5 w 836128"/>
              <a:gd name="connsiteY3" fmla="*/ 900868 h 900868"/>
              <a:gd name="connsiteX4" fmla="*/ 34872 w 836128"/>
              <a:gd name="connsiteY4" fmla="*/ 34132 h 900868"/>
              <a:gd name="connsiteX0" fmla="*/ 34872 w 836128"/>
              <a:gd name="connsiteY0" fmla="*/ 0 h 866736"/>
              <a:gd name="connsiteX1" fmla="*/ 765177 w 836128"/>
              <a:gd name="connsiteY1" fmla="*/ 44672 h 866736"/>
              <a:gd name="connsiteX2" fmla="*/ 836128 w 836128"/>
              <a:gd name="connsiteY2" fmla="*/ 866736 h 866736"/>
              <a:gd name="connsiteX3" fmla="*/ 5 w 836128"/>
              <a:gd name="connsiteY3" fmla="*/ 866736 h 866736"/>
              <a:gd name="connsiteX4" fmla="*/ 34872 w 836128"/>
              <a:gd name="connsiteY4" fmla="*/ 0 h 866736"/>
              <a:gd name="connsiteX0" fmla="*/ 34872 w 836128"/>
              <a:gd name="connsiteY0" fmla="*/ 0 h 866736"/>
              <a:gd name="connsiteX1" fmla="*/ 822909 w 836128"/>
              <a:gd name="connsiteY1" fmla="*/ 54565 h 866736"/>
              <a:gd name="connsiteX2" fmla="*/ 836128 w 836128"/>
              <a:gd name="connsiteY2" fmla="*/ 866736 h 866736"/>
              <a:gd name="connsiteX3" fmla="*/ 5 w 836128"/>
              <a:gd name="connsiteY3" fmla="*/ 866736 h 866736"/>
              <a:gd name="connsiteX4" fmla="*/ 34872 w 836128"/>
              <a:gd name="connsiteY4" fmla="*/ 0 h 866736"/>
              <a:gd name="connsiteX0" fmla="*/ 34872 w 836128"/>
              <a:gd name="connsiteY0" fmla="*/ 0 h 866736"/>
              <a:gd name="connsiteX1" fmla="*/ 770075 w 836128"/>
              <a:gd name="connsiteY1" fmla="*/ 67531 h 866736"/>
              <a:gd name="connsiteX2" fmla="*/ 836128 w 836128"/>
              <a:gd name="connsiteY2" fmla="*/ 866736 h 866736"/>
              <a:gd name="connsiteX3" fmla="*/ 5 w 836128"/>
              <a:gd name="connsiteY3" fmla="*/ 866736 h 866736"/>
              <a:gd name="connsiteX4" fmla="*/ 34872 w 836128"/>
              <a:gd name="connsiteY4" fmla="*/ 0 h 866736"/>
              <a:gd name="connsiteX0" fmla="*/ 34872 w 836128"/>
              <a:gd name="connsiteY0" fmla="*/ 0 h 866736"/>
              <a:gd name="connsiteX1" fmla="*/ 765729 w 836128"/>
              <a:gd name="connsiteY1" fmla="*/ 58001 h 866736"/>
              <a:gd name="connsiteX2" fmla="*/ 836128 w 836128"/>
              <a:gd name="connsiteY2" fmla="*/ 866736 h 866736"/>
              <a:gd name="connsiteX3" fmla="*/ 5 w 836128"/>
              <a:gd name="connsiteY3" fmla="*/ 866736 h 866736"/>
              <a:gd name="connsiteX4" fmla="*/ 34872 w 836128"/>
              <a:gd name="connsiteY4" fmla="*/ 0 h 866736"/>
              <a:gd name="connsiteX0" fmla="*/ 68684 w 836126"/>
              <a:gd name="connsiteY0" fmla="*/ 1 h 813825"/>
              <a:gd name="connsiteX1" fmla="*/ 765727 w 836126"/>
              <a:gd name="connsiteY1" fmla="*/ 5090 h 813825"/>
              <a:gd name="connsiteX2" fmla="*/ 836126 w 836126"/>
              <a:gd name="connsiteY2" fmla="*/ 813825 h 813825"/>
              <a:gd name="connsiteX3" fmla="*/ 3 w 836126"/>
              <a:gd name="connsiteY3" fmla="*/ 813825 h 813825"/>
              <a:gd name="connsiteX4" fmla="*/ 68684 w 836126"/>
              <a:gd name="connsiteY4" fmla="*/ 1 h 813825"/>
              <a:gd name="connsiteX0" fmla="*/ 43251 w 836126"/>
              <a:gd name="connsiteY0" fmla="*/ 1279 h 808736"/>
              <a:gd name="connsiteX1" fmla="*/ 765727 w 836126"/>
              <a:gd name="connsiteY1" fmla="*/ 1 h 808736"/>
              <a:gd name="connsiteX2" fmla="*/ 836126 w 836126"/>
              <a:gd name="connsiteY2" fmla="*/ 808736 h 808736"/>
              <a:gd name="connsiteX3" fmla="*/ 3 w 836126"/>
              <a:gd name="connsiteY3" fmla="*/ 808736 h 808736"/>
              <a:gd name="connsiteX4" fmla="*/ 43251 w 836126"/>
              <a:gd name="connsiteY4" fmla="*/ 1279 h 808736"/>
              <a:gd name="connsiteX0" fmla="*/ 27795 w 820670"/>
              <a:gd name="connsiteY0" fmla="*/ 1277 h 808734"/>
              <a:gd name="connsiteX1" fmla="*/ 750271 w 820670"/>
              <a:gd name="connsiteY1" fmla="*/ -1 h 808734"/>
              <a:gd name="connsiteX2" fmla="*/ 820670 w 820670"/>
              <a:gd name="connsiteY2" fmla="*/ 808734 h 808734"/>
              <a:gd name="connsiteX3" fmla="*/ 6 w 820670"/>
              <a:gd name="connsiteY3" fmla="*/ 800202 h 808734"/>
              <a:gd name="connsiteX4" fmla="*/ 27795 w 820670"/>
              <a:gd name="connsiteY4" fmla="*/ 1277 h 808734"/>
              <a:gd name="connsiteX0" fmla="*/ 8961 w 820680"/>
              <a:gd name="connsiteY0" fmla="*/ 23603 h 808736"/>
              <a:gd name="connsiteX1" fmla="*/ 750281 w 820680"/>
              <a:gd name="connsiteY1" fmla="*/ 1 h 808736"/>
              <a:gd name="connsiteX2" fmla="*/ 820680 w 820680"/>
              <a:gd name="connsiteY2" fmla="*/ 808736 h 808736"/>
              <a:gd name="connsiteX3" fmla="*/ 16 w 820680"/>
              <a:gd name="connsiteY3" fmla="*/ 800204 h 808736"/>
              <a:gd name="connsiteX4" fmla="*/ 8961 w 820680"/>
              <a:gd name="connsiteY4" fmla="*/ 23603 h 808736"/>
              <a:gd name="connsiteX0" fmla="*/ 8961 w 820680"/>
              <a:gd name="connsiteY0" fmla="*/ 14772 h 799905"/>
              <a:gd name="connsiteX1" fmla="*/ 760528 w 820680"/>
              <a:gd name="connsiteY1" fmla="*/ 0 h 799905"/>
              <a:gd name="connsiteX2" fmla="*/ 820680 w 820680"/>
              <a:gd name="connsiteY2" fmla="*/ 799905 h 799905"/>
              <a:gd name="connsiteX3" fmla="*/ 16 w 820680"/>
              <a:gd name="connsiteY3" fmla="*/ 791373 h 799905"/>
              <a:gd name="connsiteX4" fmla="*/ 8961 w 820680"/>
              <a:gd name="connsiteY4" fmla="*/ 14772 h 799905"/>
              <a:gd name="connsiteX0" fmla="*/ 8961 w 820680"/>
              <a:gd name="connsiteY0" fmla="*/ 5476 h 790609"/>
              <a:gd name="connsiteX1" fmla="*/ 766842 w 820680"/>
              <a:gd name="connsiteY1" fmla="*/ 0 h 790609"/>
              <a:gd name="connsiteX2" fmla="*/ 820680 w 820680"/>
              <a:gd name="connsiteY2" fmla="*/ 790609 h 790609"/>
              <a:gd name="connsiteX3" fmla="*/ 16 w 820680"/>
              <a:gd name="connsiteY3" fmla="*/ 782077 h 790609"/>
              <a:gd name="connsiteX4" fmla="*/ 8961 w 820680"/>
              <a:gd name="connsiteY4" fmla="*/ 5476 h 79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0" h="790609">
                <a:moveTo>
                  <a:pt x="8961" y="5476"/>
                </a:moveTo>
                <a:lnTo>
                  <a:pt x="766842" y="0"/>
                </a:lnTo>
                <a:lnTo>
                  <a:pt x="820680" y="790609"/>
                </a:lnTo>
                <a:lnTo>
                  <a:pt x="16" y="782077"/>
                </a:lnTo>
                <a:cubicBezTo>
                  <a:pt x="-459" y="483438"/>
                  <a:pt x="9436" y="304115"/>
                  <a:pt x="8961" y="5476"/>
                </a:cubicBezTo>
                <a:close/>
              </a:path>
            </a:pathLst>
          </a:custGeom>
          <a:blipFill>
            <a:blip r:embed="rId12"/>
            <a:stretch>
              <a:fillRect/>
            </a:stretch>
          </a:blipFill>
          <a:ln w="22225">
            <a:solidFill>
              <a:schemeClr val="tx1">
                <a:alpha val="49000"/>
              </a:schemeClr>
            </a:solidFill>
          </a:ln>
          <a:scene3d>
            <a:camera prst="isometricOffAxis2Top">
              <a:rot lat="17827249" lon="4333455" rev="1715555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Freeform 26"/>
          <p:cNvSpPr/>
          <p:nvPr/>
        </p:nvSpPr>
        <p:spPr>
          <a:xfrm rot="5400000">
            <a:off x="6001599" y="906783"/>
            <a:ext cx="2584037" cy="200623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2025729 w 2188432"/>
              <a:gd name="connsiteY0" fmla="*/ 2 h 9072575"/>
              <a:gd name="connsiteX1" fmla="*/ 0 w 2188432"/>
              <a:gd name="connsiteY1" fmla="*/ 6966518 h 9072575"/>
              <a:gd name="connsiteX2" fmla="*/ 2188432 w 2188432"/>
              <a:gd name="connsiteY2" fmla="*/ 9072575 h 9072575"/>
              <a:gd name="connsiteX3" fmla="*/ 2025729 w 2188432"/>
              <a:gd name="connsiteY3" fmla="*/ 2 h 9072575"/>
              <a:gd name="connsiteX0" fmla="*/ 3935824 w 4098527"/>
              <a:gd name="connsiteY0" fmla="*/ -2 h 9072571"/>
              <a:gd name="connsiteX1" fmla="*/ 0 w 4098527"/>
              <a:gd name="connsiteY1" fmla="*/ 5499201 h 9072571"/>
              <a:gd name="connsiteX2" fmla="*/ 4098527 w 4098527"/>
              <a:gd name="connsiteY2" fmla="*/ 9072571 h 9072571"/>
              <a:gd name="connsiteX3" fmla="*/ 3935824 w 4098527"/>
              <a:gd name="connsiteY3" fmla="*/ -2 h 9072571"/>
              <a:gd name="connsiteX0" fmla="*/ 4013463 w 4176166"/>
              <a:gd name="connsiteY0" fmla="*/ 2 h 9072575"/>
              <a:gd name="connsiteX1" fmla="*/ -1 w 4176166"/>
              <a:gd name="connsiteY1" fmla="*/ 5499203 h 9072575"/>
              <a:gd name="connsiteX2" fmla="*/ 4176166 w 4176166"/>
              <a:gd name="connsiteY2" fmla="*/ 9072575 h 9072575"/>
              <a:gd name="connsiteX3" fmla="*/ 4013463 w 4176166"/>
              <a:gd name="connsiteY3" fmla="*/ 2 h 9072575"/>
              <a:gd name="connsiteX0" fmla="*/ 3594174 w 3756877"/>
              <a:gd name="connsiteY0" fmla="*/ 137146 h 9209719"/>
              <a:gd name="connsiteX1" fmla="*/ -1 w 3756877"/>
              <a:gd name="connsiteY1" fmla="*/ 2 h 9209719"/>
              <a:gd name="connsiteX2" fmla="*/ 3756877 w 3756877"/>
              <a:gd name="connsiteY2" fmla="*/ 9209719 h 9209719"/>
              <a:gd name="connsiteX3" fmla="*/ 3594174 w 3756877"/>
              <a:gd name="connsiteY3" fmla="*/ 137146 h 9209719"/>
              <a:gd name="connsiteX0" fmla="*/ 4044522 w 4044522"/>
              <a:gd name="connsiteY0" fmla="*/ 0 h 9491804"/>
              <a:gd name="connsiteX1" fmla="*/ -1 w 4044522"/>
              <a:gd name="connsiteY1" fmla="*/ 282087 h 9491804"/>
              <a:gd name="connsiteX2" fmla="*/ 3756877 w 4044522"/>
              <a:gd name="connsiteY2" fmla="*/ 9491804 h 9491804"/>
              <a:gd name="connsiteX3" fmla="*/ 4044522 w 4044522"/>
              <a:gd name="connsiteY3" fmla="*/ 0 h 9491804"/>
              <a:gd name="connsiteX0" fmla="*/ 5514621 w 5514621"/>
              <a:gd name="connsiteY0" fmla="*/ 0 h 9491804"/>
              <a:gd name="connsiteX1" fmla="*/ 0 w 5514621"/>
              <a:gd name="connsiteY1" fmla="*/ 1679530 h 9491804"/>
              <a:gd name="connsiteX2" fmla="*/ 5226976 w 5514621"/>
              <a:gd name="connsiteY2" fmla="*/ 9491804 h 9491804"/>
              <a:gd name="connsiteX3" fmla="*/ 5514621 w 5514621"/>
              <a:gd name="connsiteY3" fmla="*/ 0 h 9491804"/>
              <a:gd name="connsiteX0" fmla="*/ 4800283 w 5226976"/>
              <a:gd name="connsiteY0" fmla="*/ 1 h 9072575"/>
              <a:gd name="connsiteX1" fmla="*/ 0 w 5226976"/>
              <a:gd name="connsiteY1" fmla="*/ 1260301 h 9072575"/>
              <a:gd name="connsiteX2" fmla="*/ 5226976 w 5226976"/>
              <a:gd name="connsiteY2" fmla="*/ 9072575 h 9072575"/>
              <a:gd name="connsiteX3" fmla="*/ 4800283 w 5226976"/>
              <a:gd name="connsiteY3" fmla="*/ 1 h 9072575"/>
              <a:gd name="connsiteX0" fmla="*/ 4323044 w 4749737"/>
              <a:gd name="connsiteY0" fmla="*/ 1 h 9072575"/>
              <a:gd name="connsiteX1" fmla="*/ 0 w 4749737"/>
              <a:gd name="connsiteY1" fmla="*/ 1873814 h 9072575"/>
              <a:gd name="connsiteX2" fmla="*/ 4749737 w 4749737"/>
              <a:gd name="connsiteY2" fmla="*/ 9072575 h 9072575"/>
              <a:gd name="connsiteX3" fmla="*/ 4323044 w 4749737"/>
              <a:gd name="connsiteY3" fmla="*/ 1 h 9072575"/>
              <a:gd name="connsiteX0" fmla="*/ 4050337 w 4749737"/>
              <a:gd name="connsiteY0" fmla="*/ 0 h 9440681"/>
              <a:gd name="connsiteX1" fmla="*/ 0 w 4749737"/>
              <a:gd name="connsiteY1" fmla="*/ 2241920 h 9440681"/>
              <a:gd name="connsiteX2" fmla="*/ 4749737 w 4749737"/>
              <a:gd name="connsiteY2" fmla="*/ 9440681 h 9440681"/>
              <a:gd name="connsiteX3" fmla="*/ 4050337 w 4749737"/>
              <a:gd name="connsiteY3" fmla="*/ 0 h 9440681"/>
              <a:gd name="connsiteX0" fmla="*/ 3927626 w 4749737"/>
              <a:gd name="connsiteY0" fmla="*/ -1 h 8336362"/>
              <a:gd name="connsiteX1" fmla="*/ 0 w 4749737"/>
              <a:gd name="connsiteY1" fmla="*/ 1137601 h 8336362"/>
              <a:gd name="connsiteX2" fmla="*/ 4749737 w 4749737"/>
              <a:gd name="connsiteY2" fmla="*/ 8336362 h 8336362"/>
              <a:gd name="connsiteX3" fmla="*/ 3927626 w 4749737"/>
              <a:gd name="connsiteY3" fmla="*/ -1 h 8336362"/>
              <a:gd name="connsiteX0" fmla="*/ 4036711 w 4749737"/>
              <a:gd name="connsiteY0" fmla="*/ 0 h 8377262"/>
              <a:gd name="connsiteX1" fmla="*/ 0 w 4749737"/>
              <a:gd name="connsiteY1" fmla="*/ 1178501 h 8377262"/>
              <a:gd name="connsiteX2" fmla="*/ 4749737 w 4749737"/>
              <a:gd name="connsiteY2" fmla="*/ 8377262 h 8377262"/>
              <a:gd name="connsiteX3" fmla="*/ 4036711 w 4749737"/>
              <a:gd name="connsiteY3" fmla="*/ 0 h 8377262"/>
              <a:gd name="connsiteX0" fmla="*/ 4023081 w 4749737"/>
              <a:gd name="connsiteY0" fmla="*/ -2 h 8970323"/>
              <a:gd name="connsiteX1" fmla="*/ 0 w 4749737"/>
              <a:gd name="connsiteY1" fmla="*/ 1771562 h 8970323"/>
              <a:gd name="connsiteX2" fmla="*/ 4749737 w 4749737"/>
              <a:gd name="connsiteY2" fmla="*/ 8970323 h 8970323"/>
              <a:gd name="connsiteX3" fmla="*/ 4023081 w 4749737"/>
              <a:gd name="connsiteY3" fmla="*/ -2 h 8970323"/>
              <a:gd name="connsiteX0" fmla="*/ 4023081 w 4749737"/>
              <a:gd name="connsiteY0" fmla="*/ 2 h 8970327"/>
              <a:gd name="connsiteX1" fmla="*/ 0 w 4749737"/>
              <a:gd name="connsiteY1" fmla="*/ 1730667 h 8970327"/>
              <a:gd name="connsiteX2" fmla="*/ 4749737 w 4749737"/>
              <a:gd name="connsiteY2" fmla="*/ 8970327 h 8970327"/>
              <a:gd name="connsiteX3" fmla="*/ 4023081 w 4749737"/>
              <a:gd name="connsiteY3" fmla="*/ 2 h 8970327"/>
              <a:gd name="connsiteX0" fmla="*/ 4091253 w 4817909"/>
              <a:gd name="connsiteY0" fmla="*/ -2 h 8970323"/>
              <a:gd name="connsiteX1" fmla="*/ 1 w 4817909"/>
              <a:gd name="connsiteY1" fmla="*/ 1792012 h 8970323"/>
              <a:gd name="connsiteX2" fmla="*/ 4817909 w 4817909"/>
              <a:gd name="connsiteY2" fmla="*/ 8970323 h 8970323"/>
              <a:gd name="connsiteX3" fmla="*/ 4091253 w 4817909"/>
              <a:gd name="connsiteY3" fmla="*/ -2 h 8970323"/>
              <a:gd name="connsiteX0" fmla="*/ 4132158 w 4817909"/>
              <a:gd name="connsiteY0" fmla="*/ 0 h 13080846"/>
              <a:gd name="connsiteX1" fmla="*/ 1 w 4817909"/>
              <a:gd name="connsiteY1" fmla="*/ 5902535 h 13080846"/>
              <a:gd name="connsiteX2" fmla="*/ 4817909 w 4817909"/>
              <a:gd name="connsiteY2" fmla="*/ 13080846 h 13080846"/>
              <a:gd name="connsiteX3" fmla="*/ 4132158 w 4817909"/>
              <a:gd name="connsiteY3" fmla="*/ 0 h 13080846"/>
              <a:gd name="connsiteX0" fmla="*/ 4895743 w 5581494"/>
              <a:gd name="connsiteY0" fmla="*/ 0 h 13080846"/>
              <a:gd name="connsiteX1" fmla="*/ 0 w 5581494"/>
              <a:gd name="connsiteY1" fmla="*/ 8111172 h 13080846"/>
              <a:gd name="connsiteX2" fmla="*/ 5581494 w 5581494"/>
              <a:gd name="connsiteY2" fmla="*/ 13080846 h 13080846"/>
              <a:gd name="connsiteX3" fmla="*/ 4895743 w 5581494"/>
              <a:gd name="connsiteY3" fmla="*/ 0 h 13080846"/>
              <a:gd name="connsiteX0" fmla="*/ 4050353 w 5581494"/>
              <a:gd name="connsiteY0" fmla="*/ 2 h 11076718"/>
              <a:gd name="connsiteX1" fmla="*/ 0 w 5581494"/>
              <a:gd name="connsiteY1" fmla="*/ 6107044 h 11076718"/>
              <a:gd name="connsiteX2" fmla="*/ 5581494 w 5581494"/>
              <a:gd name="connsiteY2" fmla="*/ 11076718 h 11076718"/>
              <a:gd name="connsiteX3" fmla="*/ 4050353 w 5581494"/>
              <a:gd name="connsiteY3" fmla="*/ 2 h 11076718"/>
              <a:gd name="connsiteX0" fmla="*/ 4050353 w 6604158"/>
              <a:gd name="connsiteY0" fmla="*/ -2 h 9972395"/>
              <a:gd name="connsiteX1" fmla="*/ 0 w 6604158"/>
              <a:gd name="connsiteY1" fmla="*/ 6107040 h 9972395"/>
              <a:gd name="connsiteX2" fmla="*/ 6604157 w 6604158"/>
              <a:gd name="connsiteY2" fmla="*/ 9972393 h 9972395"/>
              <a:gd name="connsiteX3" fmla="*/ 4050353 w 6604158"/>
              <a:gd name="connsiteY3" fmla="*/ -2 h 9972395"/>
              <a:gd name="connsiteX0" fmla="*/ 4050353 w 6314285"/>
              <a:gd name="connsiteY0" fmla="*/ 2 h 9894758"/>
              <a:gd name="connsiteX1" fmla="*/ 0 w 6314285"/>
              <a:gd name="connsiteY1" fmla="*/ 6107044 h 9894758"/>
              <a:gd name="connsiteX2" fmla="*/ 6314286 w 6314285"/>
              <a:gd name="connsiteY2" fmla="*/ 9894760 h 9894758"/>
              <a:gd name="connsiteX3" fmla="*/ 4050353 w 6314285"/>
              <a:gd name="connsiteY3" fmla="*/ 2 h 9894758"/>
              <a:gd name="connsiteX0" fmla="*/ 3801878 w 6065810"/>
              <a:gd name="connsiteY0" fmla="*/ -2 h 9894758"/>
              <a:gd name="connsiteX1" fmla="*/ -1 w 6065810"/>
              <a:gd name="connsiteY1" fmla="*/ 4895923 h 9894758"/>
              <a:gd name="connsiteX2" fmla="*/ 6065811 w 6065810"/>
              <a:gd name="connsiteY2" fmla="*/ 9894756 h 9894758"/>
              <a:gd name="connsiteX3" fmla="*/ 3801878 w 6065810"/>
              <a:gd name="connsiteY3" fmla="*/ -2 h 9894758"/>
              <a:gd name="connsiteX0" fmla="*/ 4029640 w 6065810"/>
              <a:gd name="connsiteY0" fmla="*/ 0 h 11105873"/>
              <a:gd name="connsiteX1" fmla="*/ -1 w 6065810"/>
              <a:gd name="connsiteY1" fmla="*/ 6107042 h 11105873"/>
              <a:gd name="connsiteX2" fmla="*/ 6065811 w 6065810"/>
              <a:gd name="connsiteY2" fmla="*/ 11105875 h 11105873"/>
              <a:gd name="connsiteX3" fmla="*/ 4029640 w 6065810"/>
              <a:gd name="connsiteY3" fmla="*/ 0 h 11105873"/>
              <a:gd name="connsiteX0" fmla="*/ 4029640 w 5755228"/>
              <a:gd name="connsiteY0" fmla="*/ 0 h 8106037"/>
              <a:gd name="connsiteX1" fmla="*/ -1 w 5755228"/>
              <a:gd name="connsiteY1" fmla="*/ 6107042 h 8106037"/>
              <a:gd name="connsiteX2" fmla="*/ 5755228 w 5755228"/>
              <a:gd name="connsiteY2" fmla="*/ 8106037 h 8106037"/>
              <a:gd name="connsiteX3" fmla="*/ 4029640 w 5755228"/>
              <a:gd name="connsiteY3" fmla="*/ 0 h 8106037"/>
              <a:gd name="connsiteX0" fmla="*/ 4029640 w 5599936"/>
              <a:gd name="connsiteY0" fmla="*/ 0 h 7477189"/>
              <a:gd name="connsiteX1" fmla="*/ -1 w 5599936"/>
              <a:gd name="connsiteY1" fmla="*/ 6107042 h 7477189"/>
              <a:gd name="connsiteX2" fmla="*/ 5599936 w 5599936"/>
              <a:gd name="connsiteY2" fmla="*/ 7477189 h 7477189"/>
              <a:gd name="connsiteX3" fmla="*/ 4029640 w 5599936"/>
              <a:gd name="connsiteY3" fmla="*/ 0 h 7477189"/>
            </a:gdLst>
            <a:ahLst/>
            <a:cxnLst>
              <a:cxn ang="0">
                <a:pos x="connsiteX0" y="connsiteY0"/>
              </a:cxn>
              <a:cxn ang="0">
                <a:pos x="connsiteX1" y="connsiteY1"/>
              </a:cxn>
              <a:cxn ang="0">
                <a:pos x="connsiteX2" y="connsiteY2"/>
              </a:cxn>
              <a:cxn ang="0">
                <a:pos x="connsiteX3" y="connsiteY3"/>
              </a:cxn>
            </a:cxnLst>
            <a:rect l="l" t="t" r="r" b="b"/>
            <a:pathLst>
              <a:path w="5599936" h="7477189">
                <a:moveTo>
                  <a:pt x="4029640" y="0"/>
                </a:moveTo>
                <a:lnTo>
                  <a:pt x="-1" y="6107042"/>
                </a:lnTo>
                <a:lnTo>
                  <a:pt x="5599936" y="7477189"/>
                </a:lnTo>
                <a:lnTo>
                  <a:pt x="4029640" y="0"/>
                </a:lnTo>
                <a:close/>
              </a:path>
            </a:pathLst>
          </a:custGeom>
          <a:gradFill flip="none" rotWithShape="1">
            <a:gsLst>
              <a:gs pos="0">
                <a:schemeClr val="bg1">
                  <a:alpha val="61000"/>
                </a:schemeClr>
              </a:gs>
              <a:gs pos="87000">
                <a:srgbClr val="606060">
                  <a:alpha val="25000"/>
                </a:srgbClr>
              </a:gs>
              <a:gs pos="100000">
                <a:srgbClr val="404040">
                  <a:alpha val="72000"/>
                </a:srgbClr>
              </a:gs>
              <a:gs pos="62000">
                <a:srgbClr val="808080">
                  <a:alpha val="46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7" name="Group 46"/>
          <p:cNvGrpSpPr/>
          <p:nvPr/>
        </p:nvGrpSpPr>
        <p:grpSpPr>
          <a:xfrm>
            <a:off x="4696746" y="510358"/>
            <a:ext cx="3622646" cy="1775258"/>
            <a:chOff x="4345798" y="711016"/>
            <a:chExt cx="3622646" cy="1775258"/>
          </a:xfrm>
        </p:grpSpPr>
        <p:pic>
          <p:nvPicPr>
            <p:cNvPr id="25" name="Picture 1" descr="cid:ii_jjf99y1m0_16482aa1a2fe7a86"/>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4345798" y="711016"/>
              <a:ext cx="1201709" cy="10980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raft2-chip2-small-annotated.jpe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72612" y="791720"/>
              <a:ext cx="1695832" cy="1694554"/>
            </a:xfrm>
            <a:prstGeom prst="rect">
              <a:avLst/>
            </a:prstGeom>
          </p:spPr>
        </p:pic>
        <p:cxnSp>
          <p:nvCxnSpPr>
            <p:cNvPr id="30" name="Straight Connector 29"/>
            <p:cNvCxnSpPr/>
            <p:nvPr/>
          </p:nvCxnSpPr>
          <p:spPr bwMode="auto">
            <a:xfrm flipH="1" flipV="1">
              <a:off x="5547507" y="711016"/>
              <a:ext cx="897898" cy="353351"/>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32" name="Straight Connector 31"/>
            <p:cNvCxnSpPr/>
            <p:nvPr/>
          </p:nvCxnSpPr>
          <p:spPr bwMode="auto">
            <a:xfrm flipH="1">
              <a:off x="5547507" y="1286757"/>
              <a:ext cx="914625" cy="51948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3" name="Rectangle 32"/>
            <p:cNvSpPr/>
            <p:nvPr/>
          </p:nvSpPr>
          <p:spPr>
            <a:xfrm>
              <a:off x="6445405" y="1064367"/>
              <a:ext cx="384717" cy="2196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5" name="TextBox 34"/>
          <p:cNvSpPr txBox="1"/>
          <p:nvPr/>
        </p:nvSpPr>
        <p:spPr>
          <a:xfrm>
            <a:off x="2894581" y="1598818"/>
            <a:ext cx="750526" cy="300082"/>
          </a:xfrm>
          <a:prstGeom prst="rect">
            <a:avLst/>
          </a:prstGeom>
          <a:noFill/>
        </p:spPr>
        <p:txBody>
          <a:bodyPr wrap="none" rtlCol="0">
            <a:spAutoFit/>
          </a:bodyPr>
          <a:lstStyle/>
          <a:p>
            <a:r>
              <a:rPr lang="en-US" b="1" dirty="0">
                <a:solidFill>
                  <a:schemeClr val="bg1"/>
                </a:solidFill>
              </a:rPr>
              <a:t>CRAFT</a:t>
            </a:r>
          </a:p>
        </p:txBody>
      </p:sp>
      <p:sp>
        <p:nvSpPr>
          <p:cNvPr id="37" name="TextBox 36"/>
          <p:cNvSpPr txBox="1"/>
          <p:nvPr/>
        </p:nvSpPr>
        <p:spPr>
          <a:xfrm>
            <a:off x="3686157" y="790850"/>
            <a:ext cx="623889" cy="300082"/>
          </a:xfrm>
          <a:prstGeom prst="rect">
            <a:avLst/>
          </a:prstGeom>
          <a:noFill/>
        </p:spPr>
        <p:txBody>
          <a:bodyPr wrap="none" rtlCol="0">
            <a:spAutoFit/>
          </a:bodyPr>
          <a:lstStyle/>
          <a:p>
            <a:r>
              <a:rPr lang="en-US" b="1" dirty="0">
                <a:solidFill>
                  <a:schemeClr val="bg1"/>
                </a:solidFill>
              </a:rPr>
              <a:t>IDEA</a:t>
            </a:r>
          </a:p>
        </p:txBody>
      </p:sp>
      <p:sp>
        <p:nvSpPr>
          <p:cNvPr id="38" name="TextBox 37"/>
          <p:cNvSpPr txBox="1"/>
          <p:nvPr/>
        </p:nvSpPr>
        <p:spPr>
          <a:xfrm>
            <a:off x="8368236" y="4601990"/>
            <a:ext cx="673582" cy="300082"/>
          </a:xfrm>
          <a:prstGeom prst="rect">
            <a:avLst/>
          </a:prstGeom>
          <a:noFill/>
        </p:spPr>
        <p:txBody>
          <a:bodyPr wrap="none" rtlCol="0">
            <a:spAutoFit/>
          </a:bodyPr>
          <a:lstStyle/>
          <a:p>
            <a:r>
              <a:rPr lang="en-US" b="1" dirty="0">
                <a:solidFill>
                  <a:schemeClr val="bg1"/>
                </a:solidFill>
              </a:rPr>
              <a:t>POSH</a:t>
            </a:r>
          </a:p>
        </p:txBody>
      </p:sp>
      <p:sp>
        <p:nvSpPr>
          <p:cNvPr id="39" name="Rectangle 38"/>
          <p:cNvSpPr/>
          <p:nvPr/>
        </p:nvSpPr>
        <p:spPr>
          <a:xfrm>
            <a:off x="2786624" y="1892028"/>
            <a:ext cx="3404688" cy="954107"/>
          </a:xfrm>
          <a:prstGeom prst="rect">
            <a:avLst/>
          </a:prstGeom>
          <a:ln>
            <a:solidFill>
              <a:schemeClr val="bg1"/>
            </a:solidFill>
          </a:ln>
        </p:spPr>
        <p:txBody>
          <a:bodyPr wrap="square">
            <a:spAutoFit/>
          </a:bodyPr>
          <a:lstStyle/>
          <a:p>
            <a:r>
              <a:rPr lang="en-US" sz="1400" i="1" dirty="0">
                <a:solidFill>
                  <a:schemeClr val="bg1"/>
                </a:solidFill>
                <a:latin typeface="Calibri" panose="020F0502020204030204" pitchFamily="34" charset="0"/>
                <a:cs typeface="Calibri" panose="020F0502020204030204" pitchFamily="34" charset="0"/>
              </a:rPr>
              <a:t>“Perhaps newly devised design automation procedures could translate from logic diagram to technological realization</a:t>
            </a:r>
            <a:r>
              <a:rPr lang="en-US" altLang="en-US" sz="1400" i="1" dirty="0">
                <a:solidFill>
                  <a:schemeClr val="bg1"/>
                </a:solidFill>
                <a:latin typeface="Calibri" panose="020F0502020204030204" pitchFamily="34" charset="0"/>
                <a:cs typeface="Calibri" panose="020F0502020204030204" pitchFamily="34" charset="0"/>
              </a:rPr>
              <a:t> without any special engineering”</a:t>
            </a:r>
            <a:endParaRPr lang="en-US" sz="1400" i="1" dirty="0">
              <a:solidFill>
                <a:schemeClr val="bg1"/>
              </a:solidFill>
              <a:latin typeface="Calibri" panose="020F0502020204030204" pitchFamily="34" charset="0"/>
              <a:cs typeface="Calibri" panose="020F0502020204030204" pitchFamily="34" charset="0"/>
            </a:endParaRPr>
          </a:p>
        </p:txBody>
      </p:sp>
      <p:sp>
        <p:nvSpPr>
          <p:cNvPr id="43" name="TextBox 42"/>
          <p:cNvSpPr txBox="1"/>
          <p:nvPr/>
        </p:nvSpPr>
        <p:spPr>
          <a:xfrm>
            <a:off x="1354236" y="3453535"/>
            <a:ext cx="750526" cy="300082"/>
          </a:xfrm>
          <a:prstGeom prst="rect">
            <a:avLst/>
          </a:prstGeom>
          <a:noFill/>
        </p:spPr>
        <p:txBody>
          <a:bodyPr wrap="none" rtlCol="0">
            <a:spAutoFit/>
          </a:bodyPr>
          <a:lstStyle/>
          <a:p>
            <a:r>
              <a:rPr lang="en-US" b="1" dirty="0">
                <a:solidFill>
                  <a:schemeClr val="bg1"/>
                </a:solidFill>
              </a:rPr>
              <a:t>CRAFT</a:t>
            </a:r>
          </a:p>
        </p:txBody>
      </p:sp>
    </p:spTree>
    <p:extLst>
      <p:ext uri="{BB962C8B-B14F-4D97-AF65-F5344CB8AC3E}">
        <p14:creationId xmlns:p14="http://schemas.microsoft.com/office/powerpoint/2010/main" val="37854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xit" presetSubtype="0" fill="hold" grpId="0" nodeType="with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39"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16038" y="4883626"/>
            <a:ext cx="5911926" cy="187615"/>
          </a:xfrm>
          <a:prstGeom prst="rect">
            <a:avLst/>
          </a:prstGeom>
        </p:spPr>
        <p:txBody>
          <a:bodyPr wrap="square">
            <a:spAutoFit/>
          </a:bodyPr>
          <a:lstStyle/>
          <a:p>
            <a:pPr algn="ctr"/>
            <a:r>
              <a:rPr lang="en-US" sz="619" dirty="0">
                <a:solidFill>
                  <a:schemeClr val="tx1">
                    <a:lumMod val="50000"/>
                  </a:schemeClr>
                </a:solidFill>
                <a:latin typeface="Calibri" panose="020F0502020204030204" pitchFamily="34" charset="0"/>
              </a:rPr>
              <a:t>DISTRIBUTION STATEMENT A. Approved for public release. Distribution is unlimited.</a:t>
            </a: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76" y="484019"/>
            <a:ext cx="3400557" cy="2439532"/>
          </a:xfrm>
          <a:prstGeom prst="rect">
            <a:avLst/>
          </a:prstGeom>
        </p:spPr>
      </p:pic>
      <p:sp>
        <p:nvSpPr>
          <p:cNvPr id="20" name="TextBox 19"/>
          <p:cNvSpPr txBox="1"/>
          <p:nvPr/>
        </p:nvSpPr>
        <p:spPr>
          <a:xfrm>
            <a:off x="116263" y="2797630"/>
            <a:ext cx="1739785" cy="415498"/>
          </a:xfrm>
          <a:prstGeom prst="rect">
            <a:avLst/>
          </a:prstGeom>
          <a:noFill/>
        </p:spPr>
        <p:txBody>
          <a:bodyPr wrap="square" rtlCol="0">
            <a:spAutoFit/>
          </a:bodyPr>
          <a:lstStyle/>
          <a:p>
            <a:r>
              <a:rPr lang="en-US" sz="700" dirty="0">
                <a:solidFill>
                  <a:schemeClr val="bg1"/>
                </a:solidFill>
              </a:rPr>
              <a:t>Electronics, April 19, 1965: Cramming More Components onto Integrated Circuits; Gordon Moore</a:t>
            </a:r>
          </a:p>
        </p:txBody>
      </p:sp>
      <p:sp>
        <p:nvSpPr>
          <p:cNvPr id="26" name="TextBox 25"/>
          <p:cNvSpPr txBox="1"/>
          <p:nvPr/>
        </p:nvSpPr>
        <p:spPr>
          <a:xfrm>
            <a:off x="126597" y="4150576"/>
            <a:ext cx="2510305" cy="523220"/>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Architectures</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Maximizing specialized functions</a:t>
            </a:r>
          </a:p>
        </p:txBody>
      </p:sp>
      <p:sp>
        <p:nvSpPr>
          <p:cNvPr id="27" name="TextBox 26"/>
          <p:cNvSpPr txBox="1"/>
          <p:nvPr/>
        </p:nvSpPr>
        <p:spPr>
          <a:xfrm>
            <a:off x="2724067" y="4150576"/>
            <a:ext cx="2078832" cy="507831"/>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Design</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Quickly enabling specialization</a:t>
            </a:r>
          </a:p>
        </p:txBody>
      </p:sp>
      <p:sp>
        <p:nvSpPr>
          <p:cNvPr id="25" name="Rectangle 24"/>
          <p:cNvSpPr/>
          <p:nvPr/>
        </p:nvSpPr>
        <p:spPr>
          <a:xfrm>
            <a:off x="4215091" y="304376"/>
            <a:ext cx="4133046" cy="3526216"/>
          </a:xfrm>
          <a:prstGeom prst="rect">
            <a:avLst/>
          </a:prstGeom>
          <a:solidFill>
            <a:srgbClr val="EBE8E5"/>
          </a:solidFill>
          <a:ln>
            <a:solidFill>
              <a:schemeClr val="bg1">
                <a:lumMod val="6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1400" dirty="0">
                <a:solidFill>
                  <a:schemeClr val="tx1"/>
                </a:solidFill>
                <a:latin typeface="Times New Roman" panose="02020603050405020304" pitchFamily="18" charset="0"/>
                <a:cs typeface="Times New Roman" panose="02020603050405020304" pitchFamily="18" charset="0"/>
              </a:rPr>
              <a:t>VIII. DAY OF RECKONING</a:t>
            </a:r>
          </a:p>
          <a:p>
            <a:pPr lvl="0" indent="158750" defTabSz="914400" eaLnBrk="0" fontAlgn="base" hangingPunct="0">
              <a:spcBef>
                <a:spcPct val="0"/>
              </a:spcBef>
              <a:spcAft>
                <a:spcPct val="0"/>
              </a:spcAft>
            </a:pPr>
            <a:endParaRPr lang="en-US" altLang="en-US" sz="800" dirty="0">
              <a:solidFill>
                <a:schemeClr val="tx1"/>
              </a:solidFill>
              <a:latin typeface="Times New Roman" panose="02020603050405020304" pitchFamily="18" charset="0"/>
              <a:cs typeface="Times New Roman" panose="02020603050405020304" pitchFamily="18" charset="0"/>
            </a:endParaRPr>
          </a:p>
          <a:p>
            <a:pPr lvl="0" indent="228600">
              <a:lnSpc>
                <a:spcPct val="107000"/>
              </a:lnSpc>
            </a:pPr>
            <a:r>
              <a:rPr lang="en-US" altLang="en-US" sz="1100" dirty="0">
                <a:solidFill>
                  <a:schemeClr val="tx1"/>
                </a:solidFill>
                <a:latin typeface="Calibri" panose="020F0502020204030204" pitchFamily="34" charset="0"/>
                <a:cs typeface="Calibri" panose="020F0502020204030204" pitchFamily="34" charset="0"/>
              </a:rPr>
              <a:t>Clearly, we will be able to build such component-crammed equipment. Next, we ask under what circumstances we should do it. The total cost of making a particular system function must be minimized. To do so, we could </a:t>
            </a:r>
            <a:r>
              <a:rPr 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amortize the engineering over several identical items, or evolve flexible techniques for the engineering of large functions</a:t>
            </a:r>
            <a:r>
              <a:rPr 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en-US" sz="1100" dirty="0">
                <a:solidFill>
                  <a:schemeClr val="tx1"/>
                </a:solidFill>
                <a:latin typeface="Calibri" panose="020F0502020204030204" pitchFamily="34" charset="0"/>
                <a:cs typeface="Calibri" panose="020F0502020204030204" pitchFamily="34" charset="0"/>
              </a:rPr>
              <a:t>so</a:t>
            </a:r>
            <a:r>
              <a:rPr lang="en-US" altLang="en-US" sz="1100" b="1" dirty="0">
                <a:solidFill>
                  <a:schemeClr val="tx1"/>
                </a:solidFill>
                <a:latin typeface="Calibri" panose="020F0502020204030204" pitchFamily="34" charset="0"/>
                <a:cs typeface="Calibri" panose="020F0502020204030204" pitchFamily="34" charset="0"/>
              </a:rPr>
              <a:t> </a:t>
            </a:r>
            <a:r>
              <a:rPr lang="en-US" altLang="en-US" sz="1100" dirty="0">
                <a:solidFill>
                  <a:schemeClr val="tx1"/>
                </a:solidFill>
                <a:latin typeface="Calibri" panose="020F0502020204030204" pitchFamily="34" charset="0"/>
                <a:cs typeface="Calibri" panose="020F0502020204030204" pitchFamily="34" charset="0"/>
              </a:rPr>
              <a:t>that no disproportionate expense need be borne by a particular array. </a:t>
            </a:r>
            <a:r>
              <a:rPr 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Perhaps newly devised design automation procedures could translate from logic diagram to technological realization</a:t>
            </a:r>
            <a:r>
              <a:rPr lang="en-US" alt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 without any special engineering. </a:t>
            </a:r>
          </a:p>
          <a:p>
            <a:pPr lvl="0" indent="228600">
              <a:lnSpc>
                <a:spcPct val="107000"/>
              </a:lnSpc>
              <a:spcAft>
                <a:spcPts val="800"/>
              </a:spcAft>
            </a:pPr>
            <a:r>
              <a:rPr lang="en-US" alt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It may prove to be </a:t>
            </a:r>
            <a:r>
              <a:rPr 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more economical to build large systems out of smaller functions, which are separately packaged </a:t>
            </a:r>
            <a:r>
              <a:rPr lang="en-US" altLang="en-US" sz="1100" b="1" dirty="0">
                <a:solidFill>
                  <a:schemeClr val="tx1"/>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and interconnected.</a:t>
            </a:r>
            <a:r>
              <a:rPr lang="en-US" altLang="en-US" sz="1100" dirty="0">
                <a:solidFill>
                  <a:schemeClr val="tx1"/>
                </a:solidFill>
                <a:latin typeface="Calibri" panose="020F0502020204030204" pitchFamily="34" charset="0"/>
                <a:cs typeface="Calibri" panose="020F0502020204030204" pitchFamily="34" charset="0"/>
              </a:rPr>
              <a:t> The availability of large functions, combined with functional design and construction, should allow the manufacturer of large systems to design and construct a considerable variety of equipment both rapidly and economically.</a:t>
            </a:r>
            <a:endParaRPr lang="en-US" sz="1100" dirty="0">
              <a:solidFill>
                <a:schemeClr val="tx1"/>
              </a:solidFill>
              <a:latin typeface="Calibri" panose="020F0502020204030204" pitchFamily="34" charset="0"/>
              <a:cs typeface="Calibri" panose="020F0502020204030204" pitchFamily="34" charset="0"/>
            </a:endParaRPr>
          </a:p>
        </p:txBody>
      </p:sp>
      <p:sp>
        <p:nvSpPr>
          <p:cNvPr id="21" name="Rectangle 20"/>
          <p:cNvSpPr/>
          <p:nvPr/>
        </p:nvSpPr>
        <p:spPr>
          <a:xfrm>
            <a:off x="8452064" y="2454183"/>
            <a:ext cx="48831" cy="4449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2" name="Elbow Connector 21"/>
          <p:cNvCxnSpPr>
            <a:stCxn id="21" idx="3"/>
          </p:cNvCxnSpPr>
          <p:nvPr/>
        </p:nvCxnSpPr>
        <p:spPr>
          <a:xfrm flipH="1">
            <a:off x="8440382" y="2676675"/>
            <a:ext cx="60513" cy="1844348"/>
          </a:xfrm>
          <a:prstGeom prst="bentConnector4">
            <a:avLst>
              <a:gd name="adj1" fmla="val -377770"/>
              <a:gd name="adj2" fmla="val 99872"/>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03873" y="4150576"/>
            <a:ext cx="3336509" cy="677108"/>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Materials &amp; Integration</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Adding separately packaged novel materials and using integration to provide specialized computing</a:t>
            </a:r>
          </a:p>
        </p:txBody>
      </p:sp>
      <p:sp>
        <p:nvSpPr>
          <p:cNvPr id="49" name="Freeform 48"/>
          <p:cNvSpPr/>
          <p:nvPr/>
        </p:nvSpPr>
        <p:spPr>
          <a:xfrm rot="5400000">
            <a:off x="1006468" y="586045"/>
            <a:ext cx="3513109" cy="293626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68550 w 2092751"/>
              <a:gd name="connsiteY0" fmla="*/ 0 h 4630100"/>
              <a:gd name="connsiteX1" fmla="*/ 0 w 2092751"/>
              <a:gd name="connsiteY1" fmla="*/ 1865855 h 4630100"/>
              <a:gd name="connsiteX2" fmla="*/ 2092751 w 2092751"/>
              <a:gd name="connsiteY2" fmla="*/ 4630100 h 4630100"/>
              <a:gd name="connsiteX3" fmla="*/ 1668550 w 2092751"/>
              <a:gd name="connsiteY3" fmla="*/ 0 h 4630100"/>
              <a:gd name="connsiteX0" fmla="*/ 1668550 w 2125999"/>
              <a:gd name="connsiteY0" fmla="*/ 0 h 4718327"/>
              <a:gd name="connsiteX1" fmla="*/ 0 w 2125999"/>
              <a:gd name="connsiteY1" fmla="*/ 1865855 h 4718327"/>
              <a:gd name="connsiteX2" fmla="*/ 2125999 w 2125999"/>
              <a:gd name="connsiteY2" fmla="*/ 4718327 h 4718327"/>
              <a:gd name="connsiteX3" fmla="*/ 1668550 w 2125999"/>
              <a:gd name="connsiteY3" fmla="*/ 0 h 4718327"/>
              <a:gd name="connsiteX0" fmla="*/ 1744488 w 2125999"/>
              <a:gd name="connsiteY0" fmla="*/ 0 h 3958039"/>
              <a:gd name="connsiteX1" fmla="*/ 0 w 2125999"/>
              <a:gd name="connsiteY1" fmla="*/ 1105567 h 3958039"/>
              <a:gd name="connsiteX2" fmla="*/ 2125999 w 2125999"/>
              <a:gd name="connsiteY2" fmla="*/ 3958039 h 3958039"/>
              <a:gd name="connsiteX3" fmla="*/ 1744488 w 2125999"/>
              <a:gd name="connsiteY3" fmla="*/ 0 h 3958039"/>
              <a:gd name="connsiteX0" fmla="*/ 1623413 w 2004924"/>
              <a:gd name="connsiteY0" fmla="*/ 0 h 3958039"/>
              <a:gd name="connsiteX1" fmla="*/ 1 w 2004924"/>
              <a:gd name="connsiteY1" fmla="*/ 1908557 h 3958039"/>
              <a:gd name="connsiteX2" fmla="*/ 2004924 w 2004924"/>
              <a:gd name="connsiteY2" fmla="*/ 3958039 h 3958039"/>
              <a:gd name="connsiteX3" fmla="*/ 1623413 w 2004924"/>
              <a:gd name="connsiteY3" fmla="*/ 0 h 3958039"/>
              <a:gd name="connsiteX0" fmla="*/ 2117154 w 2498665"/>
              <a:gd name="connsiteY0" fmla="*/ 0 h 3958039"/>
              <a:gd name="connsiteX1" fmla="*/ 0 w 2498665"/>
              <a:gd name="connsiteY1" fmla="*/ 2417422 h 3958039"/>
              <a:gd name="connsiteX2" fmla="*/ 2498665 w 2498665"/>
              <a:gd name="connsiteY2" fmla="*/ 3958039 h 3958039"/>
              <a:gd name="connsiteX3" fmla="*/ 2117154 w 2498665"/>
              <a:gd name="connsiteY3" fmla="*/ 0 h 3958039"/>
              <a:gd name="connsiteX0" fmla="*/ 2040593 w 2498665"/>
              <a:gd name="connsiteY0" fmla="*/ 0 h 3924957"/>
              <a:gd name="connsiteX1" fmla="*/ 0 w 2498665"/>
              <a:gd name="connsiteY1" fmla="*/ 2384340 h 3924957"/>
              <a:gd name="connsiteX2" fmla="*/ 2498665 w 2498665"/>
              <a:gd name="connsiteY2" fmla="*/ 3924957 h 3924957"/>
              <a:gd name="connsiteX3" fmla="*/ 2040593 w 2498665"/>
              <a:gd name="connsiteY3" fmla="*/ 0 h 3924957"/>
              <a:gd name="connsiteX0" fmla="*/ 4253203 w 4253203"/>
              <a:gd name="connsiteY0" fmla="*/ 0 h 2876628"/>
              <a:gd name="connsiteX1" fmla="*/ 0 w 4253203"/>
              <a:gd name="connsiteY1" fmla="*/ 1336011 h 2876628"/>
              <a:gd name="connsiteX2" fmla="*/ 2498665 w 4253203"/>
              <a:gd name="connsiteY2" fmla="*/ 2876628 h 2876628"/>
              <a:gd name="connsiteX3" fmla="*/ 4253203 w 4253203"/>
              <a:gd name="connsiteY3" fmla="*/ 0 h 2876628"/>
              <a:gd name="connsiteX0" fmla="*/ 3607043 w 3607043"/>
              <a:gd name="connsiteY0" fmla="*/ 0 h 2876628"/>
              <a:gd name="connsiteX1" fmla="*/ 0 w 3607043"/>
              <a:gd name="connsiteY1" fmla="*/ 29095 h 2876628"/>
              <a:gd name="connsiteX2" fmla="*/ 1852505 w 3607043"/>
              <a:gd name="connsiteY2" fmla="*/ 2876628 h 2876628"/>
              <a:gd name="connsiteX3" fmla="*/ 3607043 w 3607043"/>
              <a:gd name="connsiteY3" fmla="*/ 0 h 2876628"/>
              <a:gd name="connsiteX0" fmla="*/ 3613570 w 3613570"/>
              <a:gd name="connsiteY0" fmla="*/ 40794 h 2917422"/>
              <a:gd name="connsiteX1" fmla="*/ 0 w 3613570"/>
              <a:gd name="connsiteY1" fmla="*/ 0 h 2917422"/>
              <a:gd name="connsiteX2" fmla="*/ 1859032 w 3613570"/>
              <a:gd name="connsiteY2" fmla="*/ 2917422 h 2917422"/>
              <a:gd name="connsiteX3" fmla="*/ 3613570 w 3613570"/>
              <a:gd name="connsiteY3" fmla="*/ 40794 h 2917422"/>
              <a:gd name="connsiteX0" fmla="*/ 3580933 w 3580933"/>
              <a:gd name="connsiteY0" fmla="*/ 0 h 2876628"/>
              <a:gd name="connsiteX1" fmla="*/ 0 w 3580933"/>
              <a:gd name="connsiteY1" fmla="*/ 22105 h 2876628"/>
              <a:gd name="connsiteX2" fmla="*/ 1826395 w 3580933"/>
              <a:gd name="connsiteY2" fmla="*/ 2876628 h 2876628"/>
              <a:gd name="connsiteX3" fmla="*/ 3580933 w 3580933"/>
              <a:gd name="connsiteY3" fmla="*/ 0 h 2876628"/>
              <a:gd name="connsiteX0" fmla="*/ 3574409 w 3574409"/>
              <a:gd name="connsiteY0" fmla="*/ 5850 h 2854523"/>
              <a:gd name="connsiteX1" fmla="*/ 0 w 3574409"/>
              <a:gd name="connsiteY1" fmla="*/ 0 h 2854523"/>
              <a:gd name="connsiteX2" fmla="*/ 1826395 w 3574409"/>
              <a:gd name="connsiteY2" fmla="*/ 2854523 h 2854523"/>
              <a:gd name="connsiteX3" fmla="*/ 3574409 w 3574409"/>
              <a:gd name="connsiteY3" fmla="*/ 5850 h 2854523"/>
              <a:gd name="connsiteX0" fmla="*/ 3610959 w 3610959"/>
              <a:gd name="connsiteY0" fmla="*/ 0 h 2848673"/>
              <a:gd name="connsiteX1" fmla="*/ 0 w 3610959"/>
              <a:gd name="connsiteY1" fmla="*/ 5332 h 2848673"/>
              <a:gd name="connsiteX2" fmla="*/ 1862945 w 3610959"/>
              <a:gd name="connsiteY2" fmla="*/ 2848673 h 2848673"/>
              <a:gd name="connsiteX3" fmla="*/ 3610959 w 3610959"/>
              <a:gd name="connsiteY3" fmla="*/ 0 h 2848673"/>
              <a:gd name="connsiteX0" fmla="*/ 3610959 w 3610959"/>
              <a:gd name="connsiteY0" fmla="*/ 0 h 3284776"/>
              <a:gd name="connsiteX1" fmla="*/ 0 w 3610959"/>
              <a:gd name="connsiteY1" fmla="*/ 5332 h 3284776"/>
              <a:gd name="connsiteX2" fmla="*/ 1988264 w 3610959"/>
              <a:gd name="connsiteY2" fmla="*/ 3284777 h 3284776"/>
              <a:gd name="connsiteX3" fmla="*/ 3610959 w 3610959"/>
              <a:gd name="connsiteY3" fmla="*/ 0 h 3284776"/>
              <a:gd name="connsiteX0" fmla="*/ 3610959 w 3610959"/>
              <a:gd name="connsiteY0" fmla="*/ 0 h 3083498"/>
              <a:gd name="connsiteX1" fmla="*/ 0 w 3610959"/>
              <a:gd name="connsiteY1" fmla="*/ 5332 h 3083498"/>
              <a:gd name="connsiteX2" fmla="*/ 1967378 w 3610959"/>
              <a:gd name="connsiteY2" fmla="*/ 3083498 h 3083498"/>
              <a:gd name="connsiteX3" fmla="*/ 3610959 w 3610959"/>
              <a:gd name="connsiteY3" fmla="*/ 0 h 3083498"/>
              <a:gd name="connsiteX0" fmla="*/ 3610959 w 3610959"/>
              <a:gd name="connsiteY0" fmla="*/ 0 h 2971676"/>
              <a:gd name="connsiteX1" fmla="*/ 0 w 3610959"/>
              <a:gd name="connsiteY1" fmla="*/ 5332 h 2971676"/>
              <a:gd name="connsiteX2" fmla="*/ 1941273 w 3610959"/>
              <a:gd name="connsiteY2" fmla="*/ 2971676 h 2971676"/>
              <a:gd name="connsiteX3" fmla="*/ 3610959 w 3610959"/>
              <a:gd name="connsiteY3" fmla="*/ 0 h 2971676"/>
              <a:gd name="connsiteX0" fmla="*/ 3610959 w 3610959"/>
              <a:gd name="connsiteY0" fmla="*/ 0 h 3203451"/>
              <a:gd name="connsiteX1" fmla="*/ 0 w 3610959"/>
              <a:gd name="connsiteY1" fmla="*/ 5332 h 3203451"/>
              <a:gd name="connsiteX2" fmla="*/ 1929884 w 3610959"/>
              <a:gd name="connsiteY2" fmla="*/ 3203451 h 3203451"/>
              <a:gd name="connsiteX3" fmla="*/ 3610959 w 3610959"/>
              <a:gd name="connsiteY3" fmla="*/ 0 h 3203451"/>
              <a:gd name="connsiteX0" fmla="*/ 3610959 w 3610959"/>
              <a:gd name="connsiteY0" fmla="*/ 0 h 3247889"/>
              <a:gd name="connsiteX1" fmla="*/ 0 w 3610959"/>
              <a:gd name="connsiteY1" fmla="*/ 5332 h 3247889"/>
              <a:gd name="connsiteX2" fmla="*/ 1929884 w 3610959"/>
              <a:gd name="connsiteY2" fmla="*/ 3203451 h 3247889"/>
              <a:gd name="connsiteX3" fmla="*/ 1913856 w 3610959"/>
              <a:gd name="connsiteY3" fmla="*/ 3247889 h 3247889"/>
              <a:gd name="connsiteX4" fmla="*/ 3610959 w 3610959"/>
              <a:gd name="connsiteY4" fmla="*/ 0 h 3247889"/>
              <a:gd name="connsiteX0" fmla="*/ 3610959 w 3610959"/>
              <a:gd name="connsiteY0" fmla="*/ 0 h 3203451"/>
              <a:gd name="connsiteX1" fmla="*/ 0 w 3610959"/>
              <a:gd name="connsiteY1" fmla="*/ 5332 h 3203451"/>
              <a:gd name="connsiteX2" fmla="*/ 1929884 w 3610959"/>
              <a:gd name="connsiteY2" fmla="*/ 3203451 h 3203451"/>
              <a:gd name="connsiteX3" fmla="*/ 2289803 w 3610959"/>
              <a:gd name="connsiteY3" fmla="*/ 3174696 h 3203451"/>
              <a:gd name="connsiteX4" fmla="*/ 3610959 w 3610959"/>
              <a:gd name="connsiteY4" fmla="*/ 0 h 3203451"/>
              <a:gd name="connsiteX0" fmla="*/ 3610959 w 3610959"/>
              <a:gd name="connsiteY0" fmla="*/ 0 h 3746293"/>
              <a:gd name="connsiteX1" fmla="*/ 0 w 3610959"/>
              <a:gd name="connsiteY1" fmla="*/ 5332 h 3746293"/>
              <a:gd name="connsiteX2" fmla="*/ 1884317 w 3610959"/>
              <a:gd name="connsiteY2" fmla="*/ 3746294 h 3746293"/>
              <a:gd name="connsiteX3" fmla="*/ 2289803 w 3610959"/>
              <a:gd name="connsiteY3" fmla="*/ 3174696 h 3746293"/>
              <a:gd name="connsiteX4" fmla="*/ 3610959 w 3610959"/>
              <a:gd name="connsiteY4" fmla="*/ 0 h 3746293"/>
              <a:gd name="connsiteX0" fmla="*/ 3610959 w 3610959"/>
              <a:gd name="connsiteY0" fmla="*/ 0 h 3760234"/>
              <a:gd name="connsiteX1" fmla="*/ 0 w 3610959"/>
              <a:gd name="connsiteY1" fmla="*/ 5332 h 3760234"/>
              <a:gd name="connsiteX2" fmla="*/ 1884317 w 3610959"/>
              <a:gd name="connsiteY2" fmla="*/ 3746294 h 3760234"/>
              <a:gd name="connsiteX3" fmla="*/ 2170184 w 3610959"/>
              <a:gd name="connsiteY3" fmla="*/ 3760234 h 3760234"/>
              <a:gd name="connsiteX4" fmla="*/ 3610959 w 3610959"/>
              <a:gd name="connsiteY4" fmla="*/ 0 h 3760234"/>
              <a:gd name="connsiteX0" fmla="*/ 3610959 w 3610959"/>
              <a:gd name="connsiteY0" fmla="*/ 0 h 3760234"/>
              <a:gd name="connsiteX1" fmla="*/ 0 w 3610959"/>
              <a:gd name="connsiteY1" fmla="*/ 5332 h 3760234"/>
              <a:gd name="connsiteX2" fmla="*/ 1929890 w 3610959"/>
              <a:gd name="connsiteY2" fmla="*/ 3166853 h 3760234"/>
              <a:gd name="connsiteX3" fmla="*/ 2170184 w 3610959"/>
              <a:gd name="connsiteY3" fmla="*/ 3760234 h 3760234"/>
              <a:gd name="connsiteX4" fmla="*/ 3610959 w 3610959"/>
              <a:gd name="connsiteY4" fmla="*/ 0 h 3760234"/>
              <a:gd name="connsiteX0" fmla="*/ 3610959 w 3610959"/>
              <a:gd name="connsiteY0" fmla="*/ 0 h 3192993"/>
              <a:gd name="connsiteX1" fmla="*/ 0 w 3610959"/>
              <a:gd name="connsiteY1" fmla="*/ 5332 h 3192993"/>
              <a:gd name="connsiteX2" fmla="*/ 1929890 w 3610959"/>
              <a:gd name="connsiteY2" fmla="*/ 3166853 h 3192993"/>
              <a:gd name="connsiteX3" fmla="*/ 2198665 w 3610959"/>
              <a:gd name="connsiteY3" fmla="*/ 3192993 h 3192993"/>
              <a:gd name="connsiteX4" fmla="*/ 3610959 w 3610959"/>
              <a:gd name="connsiteY4" fmla="*/ 0 h 3192993"/>
              <a:gd name="connsiteX0" fmla="*/ 3610959 w 3610959"/>
              <a:gd name="connsiteY0" fmla="*/ 0 h 3192993"/>
              <a:gd name="connsiteX1" fmla="*/ 0 w 3610959"/>
              <a:gd name="connsiteY1" fmla="*/ 5332 h 3192993"/>
              <a:gd name="connsiteX2" fmla="*/ 1907046 w 3610959"/>
              <a:gd name="connsiteY2" fmla="*/ 3166854 h 3192993"/>
              <a:gd name="connsiteX3" fmla="*/ 2198665 w 3610959"/>
              <a:gd name="connsiteY3" fmla="*/ 3192993 h 3192993"/>
              <a:gd name="connsiteX4" fmla="*/ 3610959 w 3610959"/>
              <a:gd name="connsiteY4" fmla="*/ 0 h 3192993"/>
              <a:gd name="connsiteX0" fmla="*/ 3610959 w 3610959"/>
              <a:gd name="connsiteY0" fmla="*/ 0 h 3182510"/>
              <a:gd name="connsiteX1" fmla="*/ 0 w 3610959"/>
              <a:gd name="connsiteY1" fmla="*/ 5332 h 3182510"/>
              <a:gd name="connsiteX2" fmla="*/ 1907046 w 3610959"/>
              <a:gd name="connsiteY2" fmla="*/ 3166854 h 3182510"/>
              <a:gd name="connsiteX3" fmla="*/ 2192139 w 3610959"/>
              <a:gd name="connsiteY3" fmla="*/ 3182510 h 3182510"/>
              <a:gd name="connsiteX4" fmla="*/ 3610959 w 3610959"/>
              <a:gd name="connsiteY4" fmla="*/ 0 h 3182510"/>
              <a:gd name="connsiteX0" fmla="*/ 3610959 w 3610959"/>
              <a:gd name="connsiteY0" fmla="*/ 0 h 3182510"/>
              <a:gd name="connsiteX1" fmla="*/ 0 w 3610959"/>
              <a:gd name="connsiteY1" fmla="*/ 5332 h 3182510"/>
              <a:gd name="connsiteX2" fmla="*/ 1913576 w 3610959"/>
              <a:gd name="connsiteY2" fmla="*/ 3170348 h 3182510"/>
              <a:gd name="connsiteX3" fmla="*/ 2192139 w 3610959"/>
              <a:gd name="connsiteY3" fmla="*/ 3182510 h 3182510"/>
              <a:gd name="connsiteX4" fmla="*/ 3610959 w 3610959"/>
              <a:gd name="connsiteY4" fmla="*/ 0 h 3182510"/>
              <a:gd name="connsiteX0" fmla="*/ 3610959 w 3610959"/>
              <a:gd name="connsiteY0" fmla="*/ 0 h 3175521"/>
              <a:gd name="connsiteX1" fmla="*/ 0 w 3610959"/>
              <a:gd name="connsiteY1" fmla="*/ 5332 h 3175521"/>
              <a:gd name="connsiteX2" fmla="*/ 1913576 w 3610959"/>
              <a:gd name="connsiteY2" fmla="*/ 3170348 h 3175521"/>
              <a:gd name="connsiteX3" fmla="*/ 2198666 w 3610959"/>
              <a:gd name="connsiteY3" fmla="*/ 3175521 h 3175521"/>
              <a:gd name="connsiteX4" fmla="*/ 3610959 w 3610959"/>
              <a:gd name="connsiteY4" fmla="*/ 0 h 3175521"/>
              <a:gd name="connsiteX0" fmla="*/ 3610959 w 3610959"/>
              <a:gd name="connsiteY0" fmla="*/ 0 h 3177267"/>
              <a:gd name="connsiteX1" fmla="*/ 0 w 3610959"/>
              <a:gd name="connsiteY1" fmla="*/ 5332 h 3177267"/>
              <a:gd name="connsiteX2" fmla="*/ 1913576 w 3610959"/>
              <a:gd name="connsiteY2" fmla="*/ 3170348 h 3177267"/>
              <a:gd name="connsiteX3" fmla="*/ 2200299 w 3610959"/>
              <a:gd name="connsiteY3" fmla="*/ 3177267 h 3177267"/>
              <a:gd name="connsiteX4" fmla="*/ 3610959 w 3610959"/>
              <a:gd name="connsiteY4" fmla="*/ 0 h 31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959" h="3177267">
                <a:moveTo>
                  <a:pt x="3610959" y="0"/>
                </a:moveTo>
                <a:lnTo>
                  <a:pt x="0" y="5332"/>
                </a:lnTo>
                <a:lnTo>
                  <a:pt x="1913576" y="3170348"/>
                </a:lnTo>
                <a:lnTo>
                  <a:pt x="2200299" y="3177267"/>
                </a:lnTo>
                <a:lnTo>
                  <a:pt x="3610959" y="0"/>
                </a:lnTo>
                <a:close/>
              </a:path>
            </a:pathLst>
          </a:custGeom>
          <a:gradFill flip="none" rotWithShape="1">
            <a:gsLst>
              <a:gs pos="0">
                <a:schemeClr val="bg1">
                  <a:alpha val="56000"/>
                </a:schemeClr>
              </a:gs>
              <a:gs pos="100000">
                <a:srgbClr val="606060">
                  <a:alpha val="25000"/>
                </a:srgbClr>
              </a:gs>
              <a:gs pos="54000">
                <a:srgbClr val="808080">
                  <a:alpha val="4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4" name="Elbow Connector 33"/>
          <p:cNvCxnSpPr>
            <a:stCxn id="33" idx="1"/>
            <a:endCxn id="27" idx="0"/>
          </p:cNvCxnSpPr>
          <p:nvPr/>
        </p:nvCxnSpPr>
        <p:spPr>
          <a:xfrm rot="10800000" flipV="1">
            <a:off x="3763484" y="2217516"/>
            <a:ext cx="287313" cy="1933060"/>
          </a:xfrm>
          <a:prstGeom prst="bentConnector2">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8" name="Elbow Connector 47"/>
          <p:cNvCxnSpPr>
            <a:stCxn id="26" idx="0"/>
          </p:cNvCxnSpPr>
          <p:nvPr/>
        </p:nvCxnSpPr>
        <p:spPr bwMode="auto">
          <a:xfrm rot="5400000" flipH="1" flipV="1">
            <a:off x="1246076" y="1866052"/>
            <a:ext cx="2420199" cy="2148850"/>
          </a:xfrm>
          <a:prstGeom prst="bentConnector3">
            <a:avLst>
              <a:gd name="adj1" fmla="val 21401"/>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3" name="Rectangle 32"/>
          <p:cNvSpPr/>
          <p:nvPr/>
        </p:nvSpPr>
        <p:spPr>
          <a:xfrm>
            <a:off x="4050796" y="2034636"/>
            <a:ext cx="48831"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2" name="Rectangle 41"/>
          <p:cNvSpPr/>
          <p:nvPr/>
        </p:nvSpPr>
        <p:spPr>
          <a:xfrm>
            <a:off x="4047305" y="1560217"/>
            <a:ext cx="48831"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59" name="Straight Connector 58"/>
          <p:cNvCxnSpPr/>
          <p:nvPr/>
        </p:nvCxnSpPr>
        <p:spPr bwMode="auto">
          <a:xfrm flipH="1">
            <a:off x="3525140" y="1732937"/>
            <a:ext cx="522165"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24" name="TextBox 23"/>
          <p:cNvSpPr txBox="1"/>
          <p:nvPr/>
        </p:nvSpPr>
        <p:spPr>
          <a:xfrm>
            <a:off x="545091" y="2578088"/>
            <a:ext cx="437871" cy="261610"/>
          </a:xfrm>
          <a:prstGeom prst="rect">
            <a:avLst/>
          </a:prstGeom>
          <a:noFill/>
        </p:spPr>
        <p:txBody>
          <a:bodyPr wrap="square" rtlCol="0">
            <a:spAutoFit/>
          </a:bodyPr>
          <a:lstStyle/>
          <a:p>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P.3</a:t>
            </a:r>
          </a:p>
        </p:txBody>
      </p:sp>
      <p:pic>
        <p:nvPicPr>
          <p:cNvPr id="30" name="Picture 29"/>
          <p:cNvPicPr>
            <a:picLocks noChangeAspect="1"/>
          </p:cNvPicPr>
          <p:nvPr/>
        </p:nvPicPr>
        <p:blipFill>
          <a:blip r:embed="rId4"/>
          <a:stretch>
            <a:fillRect/>
          </a:stretch>
        </p:blipFill>
        <p:spPr>
          <a:xfrm>
            <a:off x="767114" y="2113594"/>
            <a:ext cx="614635" cy="352411"/>
          </a:xfrm>
          <a:prstGeom prst="rect">
            <a:avLst/>
          </a:prstGeom>
          <a:ln>
            <a:noFill/>
          </a:ln>
          <a:effectLst>
            <a:outerShdw blurRad="38100" sx="110000" sy="110000" algn="ctr" rotWithShape="0">
              <a:prstClr val="black">
                <a:alpha val="60000"/>
              </a:prstClr>
            </a:outerShdw>
          </a:effectLst>
        </p:spPr>
      </p:pic>
    </p:spTree>
    <p:extLst>
      <p:ext uri="{BB962C8B-B14F-4D97-AF65-F5344CB8AC3E}">
        <p14:creationId xmlns:p14="http://schemas.microsoft.com/office/powerpoint/2010/main" val="371787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00743"/>
          </a:xfrm>
          <a:prstGeom prst="rect">
            <a:avLst/>
          </a:prstGeom>
        </p:spPr>
      </p:pic>
      <p:sp>
        <p:nvSpPr>
          <p:cNvPr id="31" name="TextBox 30"/>
          <p:cNvSpPr txBox="1"/>
          <p:nvPr/>
        </p:nvSpPr>
        <p:spPr>
          <a:xfrm>
            <a:off x="635041" y="3432793"/>
            <a:ext cx="12318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Tahoma"/>
                <a:ea typeface="+mn-ea"/>
                <a:cs typeface="+mn-cs"/>
              </a:rPr>
              <a:t>Image: Drexel</a:t>
            </a:r>
            <a:r>
              <a:rPr kumimoji="0" lang="en-US" sz="800" b="0" i="0" u="none" strike="noStrike" kern="1200" cap="none" spc="0" normalizeH="0" noProof="0" dirty="0">
                <a:ln>
                  <a:noFill/>
                </a:ln>
                <a:solidFill>
                  <a:schemeClr val="bg1"/>
                </a:solidFill>
                <a:effectLst/>
                <a:uLnTx/>
                <a:uFillTx/>
                <a:latin typeface="Tahoma"/>
                <a:ea typeface="+mn-ea"/>
                <a:cs typeface="+mn-cs"/>
              </a:rPr>
              <a:t> Univ.</a:t>
            </a:r>
            <a:endParaRPr kumimoji="0" lang="en-US" sz="800" b="0" i="0" u="none" strike="noStrike" kern="1200" cap="none" spc="0" normalizeH="0" baseline="0" noProof="0" dirty="0">
              <a:ln>
                <a:noFill/>
              </a:ln>
              <a:solidFill>
                <a:schemeClr val="bg1"/>
              </a:solidFill>
              <a:effectLst/>
              <a:uLnTx/>
              <a:uFillTx/>
              <a:latin typeface="Tahoma"/>
              <a:ea typeface="+mn-ea"/>
              <a:cs typeface="+mn-cs"/>
            </a:endParaRPr>
          </a:p>
        </p:txBody>
      </p:sp>
      <p:grpSp>
        <p:nvGrpSpPr>
          <p:cNvPr id="4" name="Group 3"/>
          <p:cNvGrpSpPr/>
          <p:nvPr/>
        </p:nvGrpSpPr>
        <p:grpSpPr>
          <a:xfrm>
            <a:off x="88845" y="550020"/>
            <a:ext cx="3169786" cy="2887222"/>
            <a:chOff x="898775" y="602165"/>
            <a:chExt cx="2445824" cy="2213517"/>
          </a:xfrm>
        </p:grpSpPr>
        <p:sp>
          <p:nvSpPr>
            <p:cNvPr id="2" name="Rounded Rectangle 1"/>
            <p:cNvSpPr/>
            <p:nvPr/>
          </p:nvSpPr>
          <p:spPr>
            <a:xfrm>
              <a:off x="898775" y="602165"/>
              <a:ext cx="2445824" cy="22135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descr="social network graph mo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459" y="782941"/>
              <a:ext cx="2141034" cy="187340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146297" y="698270"/>
            <a:ext cx="641522" cy="307777"/>
          </a:xfrm>
          <a:prstGeom prst="rect">
            <a:avLst/>
          </a:prstGeom>
          <a:noFill/>
        </p:spPr>
        <p:txBody>
          <a:bodyPr wrap="none" rtlCol="0">
            <a:spAutoFit/>
          </a:bodyPr>
          <a:lstStyle/>
          <a:p>
            <a:r>
              <a:rPr lang="en-US" sz="1400" b="1" dirty="0"/>
              <a:t>HIVE</a:t>
            </a:r>
            <a:endParaRPr lang="en-US" b="1" dirty="0"/>
          </a:p>
        </p:txBody>
      </p:sp>
      <p:grpSp>
        <p:nvGrpSpPr>
          <p:cNvPr id="6" name="Group 5"/>
          <p:cNvGrpSpPr/>
          <p:nvPr/>
        </p:nvGrpSpPr>
        <p:grpSpPr>
          <a:xfrm>
            <a:off x="259355" y="817959"/>
            <a:ext cx="2484149" cy="2544128"/>
            <a:chOff x="259355" y="817959"/>
            <a:chExt cx="2484149" cy="2544128"/>
          </a:xfrm>
        </p:grpSpPr>
        <p:sp>
          <p:nvSpPr>
            <p:cNvPr id="8" name="TextBox 7"/>
            <p:cNvSpPr txBox="1"/>
            <p:nvPr/>
          </p:nvSpPr>
          <p:spPr>
            <a:xfrm>
              <a:off x="259355" y="3054310"/>
              <a:ext cx="572593" cy="307777"/>
            </a:xfrm>
            <a:prstGeom prst="rect">
              <a:avLst/>
            </a:prstGeom>
            <a:noFill/>
          </p:spPr>
          <p:txBody>
            <a:bodyPr wrap="none" rtlCol="0">
              <a:spAutoFit/>
            </a:bodyPr>
            <a:lstStyle/>
            <a:p>
              <a:r>
                <a:rPr lang="en-US" sz="1400" b="1" dirty="0"/>
                <a:t>SDH</a:t>
              </a:r>
              <a:endParaRPr lang="en-US" b="1" dirty="0"/>
            </a:p>
          </p:txBody>
        </p:sp>
        <p:cxnSp>
          <p:nvCxnSpPr>
            <p:cNvPr id="13" name="Straight Connector 12"/>
            <p:cNvCxnSpPr/>
            <p:nvPr/>
          </p:nvCxnSpPr>
          <p:spPr bwMode="auto">
            <a:xfrm flipH="1">
              <a:off x="311349" y="817959"/>
              <a:ext cx="2432155" cy="2282858"/>
            </a:xfrm>
            <a:prstGeom prst="line">
              <a:avLst/>
            </a:prstGeom>
            <a:ln>
              <a:headEnd/>
              <a:tailEnd/>
            </a:ln>
            <a:extLst/>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8458" y="2527725"/>
              <a:ext cx="546020" cy="627490"/>
              <a:chOff x="1120331" y="2050791"/>
              <a:chExt cx="470451" cy="540645"/>
            </a:xfrm>
          </p:grpSpPr>
          <p:sp>
            <p:nvSpPr>
              <p:cNvPr id="14" name="Right Arrow 13"/>
              <p:cNvSpPr/>
              <p:nvPr/>
            </p:nvSpPr>
            <p:spPr>
              <a:xfrm rot="13500000">
                <a:off x="1086048" y="2085074"/>
                <a:ext cx="268495" cy="199929"/>
              </a:xfrm>
              <a:prstGeom prst="rightArrow">
                <a:avLst/>
              </a:prstGeom>
              <a:solidFill>
                <a:schemeClr val="accent2">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40" name="Right Arrow 39"/>
              <p:cNvSpPr/>
              <p:nvPr/>
            </p:nvSpPr>
            <p:spPr>
              <a:xfrm rot="2700000">
                <a:off x="1356570" y="2357224"/>
                <a:ext cx="268495" cy="199929"/>
              </a:xfrm>
              <a:prstGeom prst="rightArrow">
                <a:avLst/>
              </a:prstGeom>
              <a:solidFill>
                <a:schemeClr val="accent2">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grpSp>
      </p:grpSp>
      <p:sp>
        <p:nvSpPr>
          <p:cNvPr id="15" name="Oval 14"/>
          <p:cNvSpPr/>
          <p:nvPr/>
        </p:nvSpPr>
        <p:spPr>
          <a:xfrm rot="18899232">
            <a:off x="389594" y="838301"/>
            <a:ext cx="1128609" cy="595877"/>
          </a:xfrm>
          <a:prstGeom prst="ellipse">
            <a:avLst/>
          </a:prstGeom>
          <a:solidFill>
            <a:srgbClr val="B3A2C7">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 name="Group 9"/>
          <p:cNvGrpSpPr/>
          <p:nvPr/>
        </p:nvGrpSpPr>
        <p:grpSpPr>
          <a:xfrm>
            <a:off x="2545340" y="605543"/>
            <a:ext cx="6265669" cy="2931179"/>
            <a:chOff x="2545340" y="605543"/>
            <a:chExt cx="6265669" cy="2931179"/>
          </a:xfrm>
        </p:grpSpPr>
        <p:grpSp>
          <p:nvGrpSpPr>
            <p:cNvPr id="7" name="Group 6"/>
            <p:cNvGrpSpPr/>
            <p:nvPr/>
          </p:nvGrpSpPr>
          <p:grpSpPr>
            <a:xfrm>
              <a:off x="2545340" y="605543"/>
              <a:ext cx="6265669" cy="2931179"/>
              <a:chOff x="2545340" y="605543"/>
              <a:chExt cx="6265669" cy="2931179"/>
            </a:xfrm>
          </p:grpSpPr>
          <p:sp>
            <p:nvSpPr>
              <p:cNvPr id="36" name="Rounded Rectangle 35"/>
              <p:cNvSpPr/>
              <p:nvPr/>
            </p:nvSpPr>
            <p:spPr>
              <a:xfrm rot="5400000">
                <a:off x="2924806" y="1212621"/>
                <a:ext cx="917494" cy="4045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DSSoC</a:t>
                </a:r>
              </a:p>
            </p:txBody>
          </p:sp>
          <p:sp>
            <p:nvSpPr>
              <p:cNvPr id="30" name="Rectangle 29"/>
              <p:cNvSpPr/>
              <p:nvPr/>
            </p:nvSpPr>
            <p:spPr>
              <a:xfrm>
                <a:off x="6953317" y="646944"/>
                <a:ext cx="1857692" cy="288342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83" name="Right Arrow 82"/>
              <p:cNvSpPr/>
              <p:nvPr/>
            </p:nvSpPr>
            <p:spPr>
              <a:xfrm rot="10800000">
                <a:off x="3648884" y="639089"/>
                <a:ext cx="3332434" cy="2897633"/>
              </a:xfrm>
              <a:custGeom>
                <a:avLst/>
                <a:gdLst>
                  <a:gd name="connsiteX0" fmla="*/ 0 w 665591"/>
                  <a:gd name="connsiteY0" fmla="*/ 106324 h 425294"/>
                  <a:gd name="connsiteX1" fmla="*/ 452944 w 665591"/>
                  <a:gd name="connsiteY1" fmla="*/ 106324 h 425294"/>
                  <a:gd name="connsiteX2" fmla="*/ 452944 w 665591"/>
                  <a:gd name="connsiteY2" fmla="*/ 0 h 425294"/>
                  <a:gd name="connsiteX3" fmla="*/ 665591 w 665591"/>
                  <a:gd name="connsiteY3" fmla="*/ 212647 h 425294"/>
                  <a:gd name="connsiteX4" fmla="*/ 452944 w 665591"/>
                  <a:gd name="connsiteY4" fmla="*/ 425294 h 425294"/>
                  <a:gd name="connsiteX5" fmla="*/ 452944 w 665591"/>
                  <a:gd name="connsiteY5" fmla="*/ 318971 h 425294"/>
                  <a:gd name="connsiteX6" fmla="*/ 0 w 665591"/>
                  <a:gd name="connsiteY6" fmla="*/ 318971 h 425294"/>
                  <a:gd name="connsiteX7" fmla="*/ 0 w 665591"/>
                  <a:gd name="connsiteY7" fmla="*/ 106324 h 425294"/>
                  <a:gd name="connsiteX0" fmla="*/ 0 w 665591"/>
                  <a:gd name="connsiteY0" fmla="*/ 106324 h 425294"/>
                  <a:gd name="connsiteX1" fmla="*/ 2359 w 665591"/>
                  <a:gd name="connsiteY1" fmla="*/ 116896 h 425294"/>
                  <a:gd name="connsiteX2" fmla="*/ 452944 w 665591"/>
                  <a:gd name="connsiteY2" fmla="*/ 106324 h 425294"/>
                  <a:gd name="connsiteX3" fmla="*/ 452944 w 665591"/>
                  <a:gd name="connsiteY3" fmla="*/ 0 h 425294"/>
                  <a:gd name="connsiteX4" fmla="*/ 665591 w 665591"/>
                  <a:gd name="connsiteY4" fmla="*/ 212647 h 425294"/>
                  <a:gd name="connsiteX5" fmla="*/ 452944 w 665591"/>
                  <a:gd name="connsiteY5" fmla="*/ 425294 h 425294"/>
                  <a:gd name="connsiteX6" fmla="*/ 452944 w 665591"/>
                  <a:gd name="connsiteY6" fmla="*/ 318971 h 425294"/>
                  <a:gd name="connsiteX7" fmla="*/ 0 w 665591"/>
                  <a:gd name="connsiteY7" fmla="*/ 318971 h 425294"/>
                  <a:gd name="connsiteX8" fmla="*/ 0 w 665591"/>
                  <a:gd name="connsiteY8" fmla="*/ 106324 h 425294"/>
                  <a:gd name="connsiteX0" fmla="*/ 0 w 970391"/>
                  <a:gd name="connsiteY0" fmla="*/ 0 h 585670"/>
                  <a:gd name="connsiteX1" fmla="*/ 307159 w 970391"/>
                  <a:gd name="connsiteY1" fmla="*/ 277272 h 585670"/>
                  <a:gd name="connsiteX2" fmla="*/ 757744 w 970391"/>
                  <a:gd name="connsiteY2" fmla="*/ 266700 h 585670"/>
                  <a:gd name="connsiteX3" fmla="*/ 757744 w 970391"/>
                  <a:gd name="connsiteY3" fmla="*/ 160376 h 585670"/>
                  <a:gd name="connsiteX4" fmla="*/ 970391 w 970391"/>
                  <a:gd name="connsiteY4" fmla="*/ 373023 h 585670"/>
                  <a:gd name="connsiteX5" fmla="*/ 757744 w 970391"/>
                  <a:gd name="connsiteY5" fmla="*/ 585670 h 585670"/>
                  <a:gd name="connsiteX6" fmla="*/ 757744 w 970391"/>
                  <a:gd name="connsiteY6" fmla="*/ 479347 h 585670"/>
                  <a:gd name="connsiteX7" fmla="*/ 304800 w 970391"/>
                  <a:gd name="connsiteY7" fmla="*/ 479347 h 585670"/>
                  <a:gd name="connsiteX8" fmla="*/ 0 w 970391"/>
                  <a:gd name="connsiteY8" fmla="*/ 0 h 585670"/>
                  <a:gd name="connsiteX0" fmla="*/ 0 w 2989691"/>
                  <a:gd name="connsiteY0" fmla="*/ 576224 h 576224"/>
                  <a:gd name="connsiteX1" fmla="*/ 2326459 w 2989691"/>
                  <a:gd name="connsiteY1" fmla="*/ 116896 h 576224"/>
                  <a:gd name="connsiteX2" fmla="*/ 2777044 w 2989691"/>
                  <a:gd name="connsiteY2" fmla="*/ 106324 h 576224"/>
                  <a:gd name="connsiteX3" fmla="*/ 2777044 w 2989691"/>
                  <a:gd name="connsiteY3" fmla="*/ 0 h 576224"/>
                  <a:gd name="connsiteX4" fmla="*/ 2989691 w 2989691"/>
                  <a:gd name="connsiteY4" fmla="*/ 212647 h 576224"/>
                  <a:gd name="connsiteX5" fmla="*/ 2777044 w 2989691"/>
                  <a:gd name="connsiteY5" fmla="*/ 425294 h 576224"/>
                  <a:gd name="connsiteX6" fmla="*/ 2777044 w 2989691"/>
                  <a:gd name="connsiteY6" fmla="*/ 318971 h 576224"/>
                  <a:gd name="connsiteX7" fmla="*/ 2324100 w 2989691"/>
                  <a:gd name="connsiteY7" fmla="*/ 318971 h 576224"/>
                  <a:gd name="connsiteX8" fmla="*/ 0 w 2989691"/>
                  <a:gd name="connsiteY8" fmla="*/ 576224 h 576224"/>
                  <a:gd name="connsiteX0" fmla="*/ 0 w 2989691"/>
                  <a:gd name="connsiteY0" fmla="*/ 576224 h 576224"/>
                  <a:gd name="connsiteX1" fmla="*/ 15059 w 2989691"/>
                  <a:gd name="connsiteY1" fmla="*/ 567746 h 576224"/>
                  <a:gd name="connsiteX2" fmla="*/ 2326459 w 2989691"/>
                  <a:gd name="connsiteY2" fmla="*/ 116896 h 576224"/>
                  <a:gd name="connsiteX3" fmla="*/ 2777044 w 2989691"/>
                  <a:gd name="connsiteY3" fmla="*/ 106324 h 576224"/>
                  <a:gd name="connsiteX4" fmla="*/ 2777044 w 2989691"/>
                  <a:gd name="connsiteY4" fmla="*/ 0 h 576224"/>
                  <a:gd name="connsiteX5" fmla="*/ 2989691 w 2989691"/>
                  <a:gd name="connsiteY5" fmla="*/ 212647 h 576224"/>
                  <a:gd name="connsiteX6" fmla="*/ 2777044 w 2989691"/>
                  <a:gd name="connsiteY6" fmla="*/ 425294 h 576224"/>
                  <a:gd name="connsiteX7" fmla="*/ 2777044 w 2989691"/>
                  <a:gd name="connsiteY7" fmla="*/ 318971 h 576224"/>
                  <a:gd name="connsiteX8" fmla="*/ 2324100 w 2989691"/>
                  <a:gd name="connsiteY8" fmla="*/ 318971 h 576224"/>
                  <a:gd name="connsiteX9" fmla="*/ 0 w 2989691"/>
                  <a:gd name="connsiteY9" fmla="*/ 576224 h 576224"/>
                  <a:gd name="connsiteX0" fmla="*/ 0 w 3427841"/>
                  <a:gd name="connsiteY0" fmla="*/ 4724 h 567746"/>
                  <a:gd name="connsiteX1" fmla="*/ 453209 w 3427841"/>
                  <a:gd name="connsiteY1" fmla="*/ 567746 h 567746"/>
                  <a:gd name="connsiteX2" fmla="*/ 2764609 w 3427841"/>
                  <a:gd name="connsiteY2" fmla="*/ 116896 h 567746"/>
                  <a:gd name="connsiteX3" fmla="*/ 3215194 w 3427841"/>
                  <a:gd name="connsiteY3" fmla="*/ 106324 h 567746"/>
                  <a:gd name="connsiteX4" fmla="*/ 3215194 w 3427841"/>
                  <a:gd name="connsiteY4" fmla="*/ 0 h 567746"/>
                  <a:gd name="connsiteX5" fmla="*/ 3427841 w 3427841"/>
                  <a:gd name="connsiteY5" fmla="*/ 212647 h 567746"/>
                  <a:gd name="connsiteX6" fmla="*/ 3215194 w 3427841"/>
                  <a:gd name="connsiteY6" fmla="*/ 425294 h 567746"/>
                  <a:gd name="connsiteX7" fmla="*/ 3215194 w 3427841"/>
                  <a:gd name="connsiteY7" fmla="*/ 318971 h 567746"/>
                  <a:gd name="connsiteX8" fmla="*/ 2762250 w 3427841"/>
                  <a:gd name="connsiteY8" fmla="*/ 318971 h 567746"/>
                  <a:gd name="connsiteX9" fmla="*/ 0 w 3427841"/>
                  <a:gd name="connsiteY9" fmla="*/ 4724 h 567746"/>
                  <a:gd name="connsiteX0" fmla="*/ 0 w 3103991"/>
                  <a:gd name="connsiteY0" fmla="*/ 779424 h 779424"/>
                  <a:gd name="connsiteX1" fmla="*/ 129359 w 3103991"/>
                  <a:gd name="connsiteY1" fmla="*/ 567746 h 779424"/>
                  <a:gd name="connsiteX2" fmla="*/ 2440759 w 3103991"/>
                  <a:gd name="connsiteY2" fmla="*/ 116896 h 779424"/>
                  <a:gd name="connsiteX3" fmla="*/ 2891344 w 3103991"/>
                  <a:gd name="connsiteY3" fmla="*/ 106324 h 779424"/>
                  <a:gd name="connsiteX4" fmla="*/ 2891344 w 3103991"/>
                  <a:gd name="connsiteY4" fmla="*/ 0 h 779424"/>
                  <a:gd name="connsiteX5" fmla="*/ 3103991 w 3103991"/>
                  <a:gd name="connsiteY5" fmla="*/ 212647 h 779424"/>
                  <a:gd name="connsiteX6" fmla="*/ 2891344 w 3103991"/>
                  <a:gd name="connsiteY6" fmla="*/ 425294 h 779424"/>
                  <a:gd name="connsiteX7" fmla="*/ 2891344 w 3103991"/>
                  <a:gd name="connsiteY7" fmla="*/ 318971 h 779424"/>
                  <a:gd name="connsiteX8" fmla="*/ 2438400 w 3103991"/>
                  <a:gd name="connsiteY8" fmla="*/ 318971 h 779424"/>
                  <a:gd name="connsiteX9" fmla="*/ 0 w 3103991"/>
                  <a:gd name="connsiteY9" fmla="*/ 779424 h 779424"/>
                  <a:gd name="connsiteX0" fmla="*/ 791391 w 3895382"/>
                  <a:gd name="connsiteY0" fmla="*/ 2281778 h 2281778"/>
                  <a:gd name="connsiteX1" fmla="*/ 0 w 3895382"/>
                  <a:gd name="connsiteY1" fmla="*/ 0 h 2281778"/>
                  <a:gd name="connsiteX2" fmla="*/ 3232150 w 3895382"/>
                  <a:gd name="connsiteY2" fmla="*/ 1619250 h 2281778"/>
                  <a:gd name="connsiteX3" fmla="*/ 3682735 w 3895382"/>
                  <a:gd name="connsiteY3" fmla="*/ 1608678 h 2281778"/>
                  <a:gd name="connsiteX4" fmla="*/ 3682735 w 3895382"/>
                  <a:gd name="connsiteY4" fmla="*/ 1502354 h 2281778"/>
                  <a:gd name="connsiteX5" fmla="*/ 3895382 w 3895382"/>
                  <a:gd name="connsiteY5" fmla="*/ 1715001 h 2281778"/>
                  <a:gd name="connsiteX6" fmla="*/ 3682735 w 3895382"/>
                  <a:gd name="connsiteY6" fmla="*/ 1927648 h 2281778"/>
                  <a:gd name="connsiteX7" fmla="*/ 3682735 w 3895382"/>
                  <a:gd name="connsiteY7" fmla="*/ 1821325 h 2281778"/>
                  <a:gd name="connsiteX8" fmla="*/ 3229791 w 3895382"/>
                  <a:gd name="connsiteY8" fmla="*/ 1821325 h 2281778"/>
                  <a:gd name="connsiteX9" fmla="*/ 791391 w 3895382"/>
                  <a:gd name="connsiteY9" fmla="*/ 2281778 h 2281778"/>
                  <a:gd name="connsiteX0" fmla="*/ 340541 w 3895382"/>
                  <a:gd name="connsiteY0" fmla="*/ 1919828 h 1927648"/>
                  <a:gd name="connsiteX1" fmla="*/ 0 w 3895382"/>
                  <a:gd name="connsiteY1" fmla="*/ 0 h 1927648"/>
                  <a:gd name="connsiteX2" fmla="*/ 3232150 w 3895382"/>
                  <a:gd name="connsiteY2" fmla="*/ 1619250 h 1927648"/>
                  <a:gd name="connsiteX3" fmla="*/ 3682735 w 3895382"/>
                  <a:gd name="connsiteY3" fmla="*/ 1608678 h 1927648"/>
                  <a:gd name="connsiteX4" fmla="*/ 3682735 w 3895382"/>
                  <a:gd name="connsiteY4" fmla="*/ 1502354 h 1927648"/>
                  <a:gd name="connsiteX5" fmla="*/ 3895382 w 3895382"/>
                  <a:gd name="connsiteY5" fmla="*/ 1715001 h 1927648"/>
                  <a:gd name="connsiteX6" fmla="*/ 3682735 w 3895382"/>
                  <a:gd name="connsiteY6" fmla="*/ 1927648 h 1927648"/>
                  <a:gd name="connsiteX7" fmla="*/ 3682735 w 3895382"/>
                  <a:gd name="connsiteY7" fmla="*/ 1821325 h 1927648"/>
                  <a:gd name="connsiteX8" fmla="*/ 3229791 w 3895382"/>
                  <a:gd name="connsiteY8" fmla="*/ 1821325 h 1927648"/>
                  <a:gd name="connsiteX9" fmla="*/ 340541 w 3895382"/>
                  <a:gd name="connsiteY9" fmla="*/ 1919828 h 1927648"/>
                  <a:gd name="connsiteX0" fmla="*/ 86541 w 3641382"/>
                  <a:gd name="connsiteY0" fmla="*/ 2567528 h 2575348"/>
                  <a:gd name="connsiteX1" fmla="*/ 0 w 3641382"/>
                  <a:gd name="connsiteY1" fmla="*/ 0 h 2575348"/>
                  <a:gd name="connsiteX2" fmla="*/ 2978150 w 3641382"/>
                  <a:gd name="connsiteY2" fmla="*/ 2266950 h 2575348"/>
                  <a:gd name="connsiteX3" fmla="*/ 3428735 w 3641382"/>
                  <a:gd name="connsiteY3" fmla="*/ 2256378 h 2575348"/>
                  <a:gd name="connsiteX4" fmla="*/ 3428735 w 3641382"/>
                  <a:gd name="connsiteY4" fmla="*/ 2150054 h 2575348"/>
                  <a:gd name="connsiteX5" fmla="*/ 3641382 w 3641382"/>
                  <a:gd name="connsiteY5" fmla="*/ 2362701 h 2575348"/>
                  <a:gd name="connsiteX6" fmla="*/ 3428735 w 3641382"/>
                  <a:gd name="connsiteY6" fmla="*/ 2575348 h 2575348"/>
                  <a:gd name="connsiteX7" fmla="*/ 3428735 w 3641382"/>
                  <a:gd name="connsiteY7" fmla="*/ 2469025 h 2575348"/>
                  <a:gd name="connsiteX8" fmla="*/ 2975791 w 3641382"/>
                  <a:gd name="connsiteY8" fmla="*/ 2469025 h 2575348"/>
                  <a:gd name="connsiteX9" fmla="*/ 86541 w 3641382"/>
                  <a:gd name="connsiteY9" fmla="*/ 2567528 h 2575348"/>
                  <a:gd name="connsiteX0" fmla="*/ 0 w 4037441"/>
                  <a:gd name="connsiteY0" fmla="*/ 2554828 h 2575348"/>
                  <a:gd name="connsiteX1" fmla="*/ 396059 w 4037441"/>
                  <a:gd name="connsiteY1" fmla="*/ 0 h 2575348"/>
                  <a:gd name="connsiteX2" fmla="*/ 3374209 w 4037441"/>
                  <a:gd name="connsiteY2" fmla="*/ 2266950 h 2575348"/>
                  <a:gd name="connsiteX3" fmla="*/ 3824794 w 4037441"/>
                  <a:gd name="connsiteY3" fmla="*/ 2256378 h 2575348"/>
                  <a:gd name="connsiteX4" fmla="*/ 3824794 w 4037441"/>
                  <a:gd name="connsiteY4" fmla="*/ 2150054 h 2575348"/>
                  <a:gd name="connsiteX5" fmla="*/ 4037441 w 4037441"/>
                  <a:gd name="connsiteY5" fmla="*/ 2362701 h 2575348"/>
                  <a:gd name="connsiteX6" fmla="*/ 3824794 w 4037441"/>
                  <a:gd name="connsiteY6" fmla="*/ 2575348 h 2575348"/>
                  <a:gd name="connsiteX7" fmla="*/ 3824794 w 4037441"/>
                  <a:gd name="connsiteY7" fmla="*/ 2469025 h 2575348"/>
                  <a:gd name="connsiteX8" fmla="*/ 3371850 w 4037441"/>
                  <a:gd name="connsiteY8" fmla="*/ 2469025 h 2575348"/>
                  <a:gd name="connsiteX9" fmla="*/ 0 w 4037441"/>
                  <a:gd name="connsiteY9" fmla="*/ 2554828 h 2575348"/>
                  <a:gd name="connsiteX0" fmla="*/ 0 w 4037441"/>
                  <a:gd name="connsiteY0" fmla="*/ 2472278 h 2492798"/>
                  <a:gd name="connsiteX1" fmla="*/ 84909 w 4037441"/>
                  <a:gd name="connsiteY1" fmla="*/ 0 h 2492798"/>
                  <a:gd name="connsiteX2" fmla="*/ 3374209 w 4037441"/>
                  <a:gd name="connsiteY2" fmla="*/ 2184400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374209 w 4037441"/>
                  <a:gd name="connsiteY2" fmla="*/ 2184400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374209 w 4037441"/>
                  <a:gd name="connsiteY2" fmla="*/ 2184400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374209 w 4037441"/>
                  <a:gd name="connsiteY2" fmla="*/ 2184400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329759 w 4037441"/>
                  <a:gd name="connsiteY2" fmla="*/ 2149953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329759 w 4037441"/>
                  <a:gd name="connsiteY2" fmla="*/ 2149953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298009 w 4037441"/>
                  <a:gd name="connsiteY2" fmla="*/ 2071218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298009 w 4037441"/>
                  <a:gd name="connsiteY2" fmla="*/ 2071218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37441"/>
                  <a:gd name="connsiteY0" fmla="*/ 2472278 h 2492798"/>
                  <a:gd name="connsiteX1" fmla="*/ 84909 w 4037441"/>
                  <a:gd name="connsiteY1" fmla="*/ 0 h 2492798"/>
                  <a:gd name="connsiteX2" fmla="*/ 3298009 w 4037441"/>
                  <a:gd name="connsiteY2" fmla="*/ 2071218 h 2492798"/>
                  <a:gd name="connsiteX3" fmla="*/ 3824794 w 4037441"/>
                  <a:gd name="connsiteY3" fmla="*/ 2173828 h 2492798"/>
                  <a:gd name="connsiteX4" fmla="*/ 3824794 w 4037441"/>
                  <a:gd name="connsiteY4" fmla="*/ 2067504 h 2492798"/>
                  <a:gd name="connsiteX5" fmla="*/ 4037441 w 4037441"/>
                  <a:gd name="connsiteY5" fmla="*/ 2280151 h 2492798"/>
                  <a:gd name="connsiteX6" fmla="*/ 3824794 w 4037441"/>
                  <a:gd name="connsiteY6" fmla="*/ 2492798 h 2492798"/>
                  <a:gd name="connsiteX7" fmla="*/ 3824794 w 4037441"/>
                  <a:gd name="connsiteY7" fmla="*/ 2386475 h 2492798"/>
                  <a:gd name="connsiteX8" fmla="*/ 3371850 w 4037441"/>
                  <a:gd name="connsiteY8" fmla="*/ 2386475 h 2492798"/>
                  <a:gd name="connsiteX9" fmla="*/ 0 w 4037441"/>
                  <a:gd name="connsiteY9" fmla="*/ 2472278 h 2492798"/>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340100 w 4005691"/>
                  <a:gd name="connsiteY8" fmla="*/ 2386475 h 2605144"/>
                  <a:gd name="connsiteX9" fmla="*/ 0 w 4005691"/>
                  <a:gd name="connsiteY9" fmla="*/ 2605144 h 2605144"/>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340100 w 4005691"/>
                  <a:gd name="connsiteY8" fmla="*/ 2386475 h 2605144"/>
                  <a:gd name="connsiteX9" fmla="*/ 0 w 4005691"/>
                  <a:gd name="connsiteY9" fmla="*/ 2605144 h 2605144"/>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124200 w 4005691"/>
                  <a:gd name="connsiteY8" fmla="*/ 2381554 h 2605144"/>
                  <a:gd name="connsiteX9" fmla="*/ 0 w 4005691"/>
                  <a:gd name="connsiteY9" fmla="*/ 2605144 h 2605144"/>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124200 w 4005691"/>
                  <a:gd name="connsiteY8" fmla="*/ 2381554 h 2605144"/>
                  <a:gd name="connsiteX9" fmla="*/ 0 w 4005691"/>
                  <a:gd name="connsiteY9" fmla="*/ 2605144 h 2605144"/>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124200 w 4005691"/>
                  <a:gd name="connsiteY8" fmla="*/ 2381554 h 2605144"/>
                  <a:gd name="connsiteX9" fmla="*/ 0 w 4005691"/>
                  <a:gd name="connsiteY9" fmla="*/ 2605144 h 2605144"/>
                  <a:gd name="connsiteX0" fmla="*/ 0 w 4005691"/>
                  <a:gd name="connsiteY0" fmla="*/ 2605144 h 2605144"/>
                  <a:gd name="connsiteX1" fmla="*/ 53159 w 4005691"/>
                  <a:gd name="connsiteY1" fmla="*/ 0 h 2605144"/>
                  <a:gd name="connsiteX2" fmla="*/ 3266259 w 4005691"/>
                  <a:gd name="connsiteY2" fmla="*/ 2071218 h 2605144"/>
                  <a:gd name="connsiteX3" fmla="*/ 3793044 w 4005691"/>
                  <a:gd name="connsiteY3" fmla="*/ 2173828 h 2605144"/>
                  <a:gd name="connsiteX4" fmla="*/ 3793044 w 4005691"/>
                  <a:gd name="connsiteY4" fmla="*/ 2067504 h 2605144"/>
                  <a:gd name="connsiteX5" fmla="*/ 4005691 w 4005691"/>
                  <a:gd name="connsiteY5" fmla="*/ 2280151 h 2605144"/>
                  <a:gd name="connsiteX6" fmla="*/ 3793044 w 4005691"/>
                  <a:gd name="connsiteY6" fmla="*/ 2492798 h 2605144"/>
                  <a:gd name="connsiteX7" fmla="*/ 3793044 w 4005691"/>
                  <a:gd name="connsiteY7" fmla="*/ 2386475 h 2605144"/>
                  <a:gd name="connsiteX8" fmla="*/ 3124200 w 4005691"/>
                  <a:gd name="connsiteY8" fmla="*/ 2381554 h 2605144"/>
                  <a:gd name="connsiteX9" fmla="*/ 0 w 4005691"/>
                  <a:gd name="connsiteY9" fmla="*/ 2605144 h 2605144"/>
                  <a:gd name="connsiteX0" fmla="*/ 1481744 w 3952532"/>
                  <a:gd name="connsiteY0" fmla="*/ 2806087 h 2806087"/>
                  <a:gd name="connsiteX1" fmla="*/ 0 w 3952532"/>
                  <a:gd name="connsiteY1" fmla="*/ 0 h 2806087"/>
                  <a:gd name="connsiteX2" fmla="*/ 3213100 w 3952532"/>
                  <a:gd name="connsiteY2" fmla="*/ 2071218 h 2806087"/>
                  <a:gd name="connsiteX3" fmla="*/ 3739885 w 3952532"/>
                  <a:gd name="connsiteY3" fmla="*/ 2173828 h 2806087"/>
                  <a:gd name="connsiteX4" fmla="*/ 3739885 w 3952532"/>
                  <a:gd name="connsiteY4" fmla="*/ 2067504 h 2806087"/>
                  <a:gd name="connsiteX5" fmla="*/ 3952532 w 3952532"/>
                  <a:gd name="connsiteY5" fmla="*/ 2280151 h 2806087"/>
                  <a:gd name="connsiteX6" fmla="*/ 3739885 w 3952532"/>
                  <a:gd name="connsiteY6" fmla="*/ 2492798 h 2806087"/>
                  <a:gd name="connsiteX7" fmla="*/ 3739885 w 3952532"/>
                  <a:gd name="connsiteY7" fmla="*/ 2386475 h 2806087"/>
                  <a:gd name="connsiteX8" fmla="*/ 3071041 w 3952532"/>
                  <a:gd name="connsiteY8" fmla="*/ 2381554 h 2806087"/>
                  <a:gd name="connsiteX9" fmla="*/ 1481744 w 3952532"/>
                  <a:gd name="connsiteY9" fmla="*/ 2806087 h 2806087"/>
                  <a:gd name="connsiteX0" fmla="*/ 22474 w 2493262"/>
                  <a:gd name="connsiteY0" fmla="*/ 2168952 h 2168952"/>
                  <a:gd name="connsiteX1" fmla="*/ 0 w 2493262"/>
                  <a:gd name="connsiteY1" fmla="*/ 0 h 2168952"/>
                  <a:gd name="connsiteX2" fmla="*/ 1753830 w 2493262"/>
                  <a:gd name="connsiteY2" fmla="*/ 1434083 h 2168952"/>
                  <a:gd name="connsiteX3" fmla="*/ 2280615 w 2493262"/>
                  <a:gd name="connsiteY3" fmla="*/ 1536693 h 2168952"/>
                  <a:gd name="connsiteX4" fmla="*/ 2280615 w 2493262"/>
                  <a:gd name="connsiteY4" fmla="*/ 1430369 h 2168952"/>
                  <a:gd name="connsiteX5" fmla="*/ 2493262 w 2493262"/>
                  <a:gd name="connsiteY5" fmla="*/ 1643016 h 2168952"/>
                  <a:gd name="connsiteX6" fmla="*/ 2280615 w 2493262"/>
                  <a:gd name="connsiteY6" fmla="*/ 1855663 h 2168952"/>
                  <a:gd name="connsiteX7" fmla="*/ 2280615 w 2493262"/>
                  <a:gd name="connsiteY7" fmla="*/ 1749340 h 2168952"/>
                  <a:gd name="connsiteX8" fmla="*/ 1611771 w 2493262"/>
                  <a:gd name="connsiteY8" fmla="*/ 1744419 h 2168952"/>
                  <a:gd name="connsiteX9" fmla="*/ 22474 w 2493262"/>
                  <a:gd name="connsiteY9" fmla="*/ 2168952 h 2168952"/>
                  <a:gd name="connsiteX0" fmla="*/ 22474 w 2493262"/>
                  <a:gd name="connsiteY0" fmla="*/ 2183655 h 2183655"/>
                  <a:gd name="connsiteX1" fmla="*/ 0 w 2493262"/>
                  <a:gd name="connsiteY1" fmla="*/ 0 h 2183655"/>
                  <a:gd name="connsiteX2" fmla="*/ 1753830 w 2493262"/>
                  <a:gd name="connsiteY2" fmla="*/ 144878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753830 w 2493262"/>
                  <a:gd name="connsiteY2" fmla="*/ 144878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558074 w 2493262"/>
                  <a:gd name="connsiteY2" fmla="*/ 1380171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611771 w 2493262"/>
                  <a:gd name="connsiteY8" fmla="*/ 1759122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62832 w 2493262"/>
                  <a:gd name="connsiteY8" fmla="*/ 1773825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62832 w 2493262"/>
                  <a:gd name="connsiteY8" fmla="*/ 1773825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62832 w 2493262"/>
                  <a:gd name="connsiteY8" fmla="*/ 1773825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09444 w 2493262"/>
                  <a:gd name="connsiteY8" fmla="*/ 1793429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09444 w 2493262"/>
                  <a:gd name="connsiteY8" fmla="*/ 1793429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09444 w 2493262"/>
                  <a:gd name="connsiteY8" fmla="*/ 1793429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09444 w 2493262"/>
                  <a:gd name="connsiteY8" fmla="*/ 1793429 h 2183655"/>
                  <a:gd name="connsiteX9" fmla="*/ 22474 w 2493262"/>
                  <a:gd name="connsiteY9" fmla="*/ 2183655 h 2183655"/>
                  <a:gd name="connsiteX0" fmla="*/ 22474 w 2493262"/>
                  <a:gd name="connsiteY0" fmla="*/ 2183655 h 2183655"/>
                  <a:gd name="connsiteX1" fmla="*/ 0 w 2493262"/>
                  <a:gd name="connsiteY1" fmla="*/ 0 h 2183655"/>
                  <a:gd name="connsiteX2" fmla="*/ 1526931 w 2493262"/>
                  <a:gd name="connsiteY2" fmla="*/ 1404676 h 2183655"/>
                  <a:gd name="connsiteX3" fmla="*/ 2280615 w 2493262"/>
                  <a:gd name="connsiteY3" fmla="*/ 1551396 h 2183655"/>
                  <a:gd name="connsiteX4" fmla="*/ 2280615 w 2493262"/>
                  <a:gd name="connsiteY4" fmla="*/ 1445072 h 2183655"/>
                  <a:gd name="connsiteX5" fmla="*/ 2493262 w 2493262"/>
                  <a:gd name="connsiteY5" fmla="*/ 1657719 h 2183655"/>
                  <a:gd name="connsiteX6" fmla="*/ 2280615 w 2493262"/>
                  <a:gd name="connsiteY6" fmla="*/ 1870366 h 2183655"/>
                  <a:gd name="connsiteX7" fmla="*/ 2280615 w 2493262"/>
                  <a:gd name="connsiteY7" fmla="*/ 1764043 h 2183655"/>
                  <a:gd name="connsiteX8" fmla="*/ 1509444 w 2493262"/>
                  <a:gd name="connsiteY8" fmla="*/ 1793429 h 2183655"/>
                  <a:gd name="connsiteX9" fmla="*/ 22474 w 2493262"/>
                  <a:gd name="connsiteY9" fmla="*/ 2183655 h 218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262" h="2183655">
                    <a:moveTo>
                      <a:pt x="22474" y="2183655"/>
                    </a:moveTo>
                    <a:lnTo>
                      <a:pt x="0" y="0"/>
                    </a:lnTo>
                    <a:cubicBezTo>
                      <a:pt x="369346" y="776970"/>
                      <a:pt x="1081385" y="1227717"/>
                      <a:pt x="1526931" y="1404676"/>
                    </a:cubicBezTo>
                    <a:cubicBezTo>
                      <a:pt x="1736393" y="1506133"/>
                      <a:pt x="2115603" y="1543438"/>
                      <a:pt x="2280615" y="1551396"/>
                    </a:cubicBezTo>
                    <a:lnTo>
                      <a:pt x="2280615" y="1445072"/>
                    </a:lnTo>
                    <a:lnTo>
                      <a:pt x="2493262" y="1657719"/>
                    </a:lnTo>
                    <a:lnTo>
                      <a:pt x="2280615" y="1870366"/>
                    </a:lnTo>
                    <a:lnTo>
                      <a:pt x="2280615" y="1764043"/>
                    </a:lnTo>
                    <a:cubicBezTo>
                      <a:pt x="2054701" y="1768937"/>
                      <a:pt x="1735358" y="1764030"/>
                      <a:pt x="1509444" y="1793429"/>
                    </a:cubicBezTo>
                    <a:cubicBezTo>
                      <a:pt x="1144770" y="1826811"/>
                      <a:pt x="454497" y="1978157"/>
                      <a:pt x="22474" y="2183655"/>
                    </a:cubicBezTo>
                    <a:close/>
                  </a:path>
                </a:pathLst>
              </a:custGeom>
              <a:gradFill flip="none" rotWithShape="1">
                <a:gsLst>
                  <a:gs pos="0">
                    <a:schemeClr val="bg1">
                      <a:alpha val="87000"/>
                    </a:schemeClr>
                  </a:gs>
                  <a:gs pos="54000">
                    <a:srgbClr val="BBBDBE">
                      <a:alpha val="63000"/>
                    </a:srgbClr>
                  </a:gs>
                  <a:gs pos="100000">
                    <a:srgbClr val="7F7F7F">
                      <a:alpha val="5700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49" name="TextBox 48"/>
              <p:cNvSpPr txBox="1"/>
              <p:nvPr/>
            </p:nvSpPr>
            <p:spPr>
              <a:xfrm>
                <a:off x="3885376" y="883679"/>
                <a:ext cx="1560042" cy="307777"/>
              </a:xfrm>
              <a:prstGeom prst="rect">
                <a:avLst/>
              </a:prstGeom>
              <a:noFill/>
            </p:spPr>
            <p:txBody>
              <a:bodyPr wrap="none" rtlCol="0">
                <a:spAutoFit/>
              </a:bodyPr>
              <a:lstStyle/>
              <a:p>
                <a:r>
                  <a:rPr lang="en-US" sz="1400" dirty="0">
                    <a:solidFill>
                      <a:schemeClr val="bg1"/>
                    </a:solidFill>
                  </a:rPr>
                  <a:t>Array of sensors</a:t>
                </a:r>
              </a:p>
            </p:txBody>
          </p:sp>
          <p:cxnSp>
            <p:nvCxnSpPr>
              <p:cNvPr id="55" name="Straight Arrow Connector 54"/>
              <p:cNvCxnSpPr/>
              <p:nvPr/>
            </p:nvCxnSpPr>
            <p:spPr bwMode="auto">
              <a:xfrm flipH="1" flipV="1">
                <a:off x="2590190" y="1327150"/>
                <a:ext cx="644962" cy="12300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57" name="Straight Arrow Connector 56"/>
              <p:cNvCxnSpPr/>
              <p:nvPr/>
            </p:nvCxnSpPr>
            <p:spPr bwMode="auto">
              <a:xfrm flipH="1">
                <a:off x="2618890" y="1450157"/>
                <a:ext cx="616262" cy="951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59" name="Straight Arrow Connector 58"/>
              <p:cNvCxnSpPr/>
              <p:nvPr/>
            </p:nvCxnSpPr>
            <p:spPr bwMode="auto">
              <a:xfrm flipH="1">
                <a:off x="2545340" y="1450157"/>
                <a:ext cx="689812" cy="51295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3" name="TextBox 2"/>
              <p:cNvSpPr txBox="1"/>
              <p:nvPr/>
            </p:nvSpPr>
            <p:spPr>
              <a:xfrm>
                <a:off x="6939694" y="605543"/>
                <a:ext cx="639919" cy="300082"/>
              </a:xfrm>
              <a:prstGeom prst="rect">
                <a:avLst/>
              </a:prstGeom>
              <a:noFill/>
            </p:spPr>
            <p:txBody>
              <a:bodyPr wrap="none" rtlCol="0">
                <a:spAutoFit/>
              </a:bodyPr>
              <a:lstStyle/>
              <a:p>
                <a:r>
                  <a:rPr lang="en-US" dirty="0">
                    <a:solidFill>
                      <a:schemeClr val="bg1"/>
                    </a:solidFill>
                  </a:rPr>
                  <a:t>LiDAR</a:t>
                </a:r>
              </a:p>
            </p:txBody>
          </p:sp>
          <p:grpSp>
            <p:nvGrpSpPr>
              <p:cNvPr id="26" name="Group 25"/>
              <p:cNvGrpSpPr/>
              <p:nvPr/>
            </p:nvGrpSpPr>
            <p:grpSpPr>
              <a:xfrm>
                <a:off x="6994348" y="1515698"/>
                <a:ext cx="1693876" cy="932664"/>
                <a:chOff x="5785688" y="1561341"/>
                <a:chExt cx="1693876" cy="932664"/>
              </a:xfrm>
            </p:grpSpPr>
            <p:sp>
              <p:nvSpPr>
                <p:cNvPr id="65" name="Rectangle 64"/>
                <p:cNvSpPr/>
                <p:nvPr/>
              </p:nvSpPr>
              <p:spPr>
                <a:xfrm>
                  <a:off x="5867443" y="1867069"/>
                  <a:ext cx="1612121" cy="626936"/>
                </a:xfrm>
                <a:prstGeom prst="rect">
                  <a:avLst/>
                </a:prstGeom>
                <a:blipFill>
                  <a:blip r:embed="rId5"/>
                  <a:stretch>
                    <a:fillRect/>
                  </a:stretch>
                </a:bli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2" name="TextBox 31"/>
                <p:cNvSpPr txBox="1"/>
                <p:nvPr/>
              </p:nvSpPr>
              <p:spPr>
                <a:xfrm>
                  <a:off x="5785688" y="1561341"/>
                  <a:ext cx="381836" cy="300082"/>
                </a:xfrm>
                <a:prstGeom prst="rect">
                  <a:avLst/>
                </a:prstGeom>
                <a:noFill/>
                <a:ln>
                  <a:noFill/>
                  <a:prstDash val="solid"/>
                </a:ln>
              </p:spPr>
              <p:txBody>
                <a:bodyPr wrap="none" rtlCol="0">
                  <a:spAutoFit/>
                </a:bodyPr>
                <a:lstStyle/>
                <a:p>
                  <a:r>
                    <a:rPr lang="en-US" dirty="0">
                      <a:solidFill>
                        <a:schemeClr val="bg1"/>
                      </a:solidFill>
                    </a:rPr>
                    <a:t>RF</a:t>
                  </a:r>
                </a:p>
              </p:txBody>
            </p:sp>
          </p:grpSp>
          <p:grpSp>
            <p:nvGrpSpPr>
              <p:cNvPr id="24" name="Group 23"/>
              <p:cNvGrpSpPr/>
              <p:nvPr/>
            </p:nvGrpSpPr>
            <p:grpSpPr>
              <a:xfrm>
                <a:off x="6994348" y="2436029"/>
                <a:ext cx="1707876" cy="926058"/>
                <a:chOff x="6658824" y="2427643"/>
                <a:chExt cx="1707876" cy="926058"/>
              </a:xfrm>
            </p:grpSpPr>
            <p:sp>
              <p:nvSpPr>
                <p:cNvPr id="67" name="Rectangle 66"/>
                <p:cNvSpPr/>
                <p:nvPr/>
              </p:nvSpPr>
              <p:spPr>
                <a:xfrm>
                  <a:off x="6754579" y="2726765"/>
                  <a:ext cx="1612121" cy="626936"/>
                </a:xfrm>
                <a:prstGeom prst="rect">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3" name="TextBox 32"/>
                <p:cNvSpPr txBox="1"/>
                <p:nvPr/>
              </p:nvSpPr>
              <p:spPr>
                <a:xfrm>
                  <a:off x="6658824" y="2427643"/>
                  <a:ext cx="615040" cy="300082"/>
                </a:xfrm>
                <a:prstGeom prst="rect">
                  <a:avLst/>
                </a:prstGeom>
                <a:noFill/>
              </p:spPr>
              <p:txBody>
                <a:bodyPr wrap="none" rtlCol="0">
                  <a:spAutoFit/>
                </a:bodyPr>
                <a:lstStyle/>
                <a:p>
                  <a:r>
                    <a:rPr lang="en-US" dirty="0">
                      <a:solidFill>
                        <a:schemeClr val="bg1"/>
                      </a:solidFill>
                    </a:rPr>
                    <a:t>Audio</a:t>
                  </a:r>
                </a:p>
              </p:txBody>
            </p:sp>
          </p:grpSp>
        </p:grpSp>
        <p:pic>
          <p:nvPicPr>
            <p:cNvPr id="9" name="Picture 8"/>
            <p:cNvPicPr>
              <a:picLocks noChangeAspect="1"/>
            </p:cNvPicPr>
            <p:nvPr/>
          </p:nvPicPr>
          <p:blipFill rotWithShape="1">
            <a:blip r:embed="rId7"/>
            <a:srcRect t="9691" b="32254"/>
            <a:stretch/>
          </p:blipFill>
          <p:spPr>
            <a:xfrm>
              <a:off x="7076103" y="907041"/>
              <a:ext cx="1598121" cy="617121"/>
            </a:xfrm>
            <a:prstGeom prst="rect">
              <a:avLst/>
            </a:prstGeom>
          </p:spPr>
        </p:pic>
      </p:gr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1" y="2400082"/>
            <a:ext cx="4422486" cy="2487648"/>
          </a:xfrm>
          <a:prstGeom prst="rect">
            <a:avLst/>
          </a:prstGeom>
        </p:spPr>
      </p:pic>
      <p:sp>
        <p:nvSpPr>
          <p:cNvPr id="34" name="TextBox 33"/>
          <p:cNvSpPr txBox="1"/>
          <p:nvPr/>
        </p:nvSpPr>
        <p:spPr>
          <a:xfrm>
            <a:off x="3561801" y="1789262"/>
            <a:ext cx="623889" cy="300082"/>
          </a:xfrm>
          <a:prstGeom prst="rect">
            <a:avLst/>
          </a:prstGeom>
          <a:noFill/>
        </p:spPr>
        <p:txBody>
          <a:bodyPr wrap="none" rtlCol="0">
            <a:spAutoFit/>
          </a:bodyPr>
          <a:lstStyle/>
          <a:p>
            <a:r>
              <a:rPr lang="en-US" b="1" dirty="0">
                <a:solidFill>
                  <a:schemeClr val="bg1"/>
                </a:solidFill>
              </a:rPr>
              <a:t>HIVE</a:t>
            </a:r>
          </a:p>
        </p:txBody>
      </p:sp>
      <p:sp>
        <p:nvSpPr>
          <p:cNvPr id="35" name="Rectangle 34"/>
          <p:cNvSpPr/>
          <p:nvPr/>
        </p:nvSpPr>
        <p:spPr>
          <a:xfrm>
            <a:off x="3453844" y="2082866"/>
            <a:ext cx="3404688" cy="738664"/>
          </a:xfrm>
          <a:prstGeom prst="rect">
            <a:avLst/>
          </a:prstGeom>
          <a:ln>
            <a:solidFill>
              <a:schemeClr val="bg1"/>
            </a:solidFill>
          </a:ln>
        </p:spPr>
        <p:txBody>
          <a:bodyPr wrap="square">
            <a:spAutoFit/>
          </a:bodyPr>
          <a:lstStyle/>
          <a:p>
            <a:r>
              <a:rPr lang="en-US" sz="1400" i="1" dirty="0">
                <a:solidFill>
                  <a:schemeClr val="bg1"/>
                </a:solidFill>
                <a:latin typeface="Calibri" panose="020F0502020204030204" pitchFamily="34" charset="0"/>
                <a:cs typeface="Calibri" panose="020F0502020204030204" pitchFamily="34" charset="0"/>
              </a:rPr>
              <a:t>“…amortize the engineering over several identical items, or evolve flexible techniques for the engineering of large functions…</a:t>
            </a:r>
            <a:r>
              <a:rPr lang="en-US" altLang="en-US" sz="1400" i="1" dirty="0">
                <a:solidFill>
                  <a:schemeClr val="bg1"/>
                </a:solidFill>
                <a:latin typeface="Calibri" panose="020F0502020204030204" pitchFamily="34" charset="0"/>
                <a:cs typeface="Calibri" panose="020F0502020204030204" pitchFamily="34" charset="0"/>
              </a:rPr>
              <a:t>”</a:t>
            </a:r>
            <a:endParaRPr lang="en-US" sz="1400"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5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518" t="8764" r="8326" b="4977"/>
          <a:stretch/>
        </p:blipFill>
        <p:spPr>
          <a:xfrm>
            <a:off x="1293065" y="199622"/>
            <a:ext cx="6646762" cy="4887533"/>
          </a:xfrm>
          <a:prstGeom prst="rect">
            <a:avLst/>
          </a:prstGeom>
        </p:spPr>
      </p:pic>
      <p:pic>
        <p:nvPicPr>
          <p:cNvPr id="6" name="Picture 5"/>
          <p:cNvPicPr>
            <a:picLocks noChangeAspect="1"/>
          </p:cNvPicPr>
          <p:nvPr/>
        </p:nvPicPr>
        <p:blipFill>
          <a:blip r:embed="rId4"/>
          <a:stretch>
            <a:fillRect/>
          </a:stretch>
        </p:blipFill>
        <p:spPr>
          <a:xfrm>
            <a:off x="3109364" y="3490998"/>
            <a:ext cx="1409072" cy="833120"/>
          </a:xfrm>
          <a:prstGeom prst="rect">
            <a:avLst/>
          </a:prstGeom>
          <a:ln>
            <a:noFill/>
          </a:ln>
          <a:effectLst>
            <a:outerShdw blurRad="50800" sx="107000" sy="107000" algn="ctr" rotWithShape="0">
              <a:prstClr val="black">
                <a:alpha val="60000"/>
              </a:prstClr>
            </a:outerShdw>
          </a:effectLst>
        </p:spPr>
      </p:pic>
      <p:grpSp>
        <p:nvGrpSpPr>
          <p:cNvPr id="7" name="Group 6"/>
          <p:cNvGrpSpPr/>
          <p:nvPr/>
        </p:nvGrpSpPr>
        <p:grpSpPr>
          <a:xfrm>
            <a:off x="3865880" y="1347492"/>
            <a:ext cx="5065826" cy="3046708"/>
            <a:chOff x="3865880" y="1347492"/>
            <a:chExt cx="5065826" cy="3046708"/>
          </a:xfrm>
        </p:grpSpPr>
        <p:sp>
          <p:nvSpPr>
            <p:cNvPr id="4" name="Freeform 3"/>
            <p:cNvSpPr/>
            <p:nvPr/>
          </p:nvSpPr>
          <p:spPr>
            <a:xfrm rot="5400000">
              <a:off x="2880223" y="2333149"/>
              <a:ext cx="3046708" cy="1075394"/>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68550 w 2092751"/>
                <a:gd name="connsiteY0" fmla="*/ 0 h 4630100"/>
                <a:gd name="connsiteX1" fmla="*/ 0 w 2092751"/>
                <a:gd name="connsiteY1" fmla="*/ 1865855 h 4630100"/>
                <a:gd name="connsiteX2" fmla="*/ 2092751 w 2092751"/>
                <a:gd name="connsiteY2" fmla="*/ 4630100 h 4630100"/>
                <a:gd name="connsiteX3" fmla="*/ 1668550 w 2092751"/>
                <a:gd name="connsiteY3" fmla="*/ 0 h 4630100"/>
                <a:gd name="connsiteX0" fmla="*/ 1668550 w 2125999"/>
                <a:gd name="connsiteY0" fmla="*/ 0 h 4718327"/>
                <a:gd name="connsiteX1" fmla="*/ 0 w 2125999"/>
                <a:gd name="connsiteY1" fmla="*/ 1865855 h 4718327"/>
                <a:gd name="connsiteX2" fmla="*/ 2125999 w 2125999"/>
                <a:gd name="connsiteY2" fmla="*/ 4718327 h 4718327"/>
                <a:gd name="connsiteX3" fmla="*/ 1668550 w 2125999"/>
                <a:gd name="connsiteY3" fmla="*/ 0 h 4718327"/>
                <a:gd name="connsiteX0" fmla="*/ 1744488 w 2125999"/>
                <a:gd name="connsiteY0" fmla="*/ 0 h 3958039"/>
                <a:gd name="connsiteX1" fmla="*/ 0 w 2125999"/>
                <a:gd name="connsiteY1" fmla="*/ 1105567 h 3958039"/>
                <a:gd name="connsiteX2" fmla="*/ 2125999 w 2125999"/>
                <a:gd name="connsiteY2" fmla="*/ 3958039 h 3958039"/>
                <a:gd name="connsiteX3" fmla="*/ 1744488 w 2125999"/>
                <a:gd name="connsiteY3" fmla="*/ 0 h 3958039"/>
                <a:gd name="connsiteX0" fmla="*/ 1623413 w 2004924"/>
                <a:gd name="connsiteY0" fmla="*/ 0 h 3958039"/>
                <a:gd name="connsiteX1" fmla="*/ 1 w 2004924"/>
                <a:gd name="connsiteY1" fmla="*/ 1908557 h 3958039"/>
                <a:gd name="connsiteX2" fmla="*/ 2004924 w 2004924"/>
                <a:gd name="connsiteY2" fmla="*/ 3958039 h 3958039"/>
                <a:gd name="connsiteX3" fmla="*/ 1623413 w 2004924"/>
                <a:gd name="connsiteY3" fmla="*/ 0 h 3958039"/>
                <a:gd name="connsiteX0" fmla="*/ 2117154 w 2498665"/>
                <a:gd name="connsiteY0" fmla="*/ 0 h 3958039"/>
                <a:gd name="connsiteX1" fmla="*/ 0 w 2498665"/>
                <a:gd name="connsiteY1" fmla="*/ 2417422 h 3958039"/>
                <a:gd name="connsiteX2" fmla="*/ 2498665 w 2498665"/>
                <a:gd name="connsiteY2" fmla="*/ 3958039 h 3958039"/>
                <a:gd name="connsiteX3" fmla="*/ 2117154 w 2498665"/>
                <a:gd name="connsiteY3" fmla="*/ 0 h 3958039"/>
                <a:gd name="connsiteX0" fmla="*/ 2040593 w 2498665"/>
                <a:gd name="connsiteY0" fmla="*/ 0 h 3924957"/>
                <a:gd name="connsiteX1" fmla="*/ 0 w 2498665"/>
                <a:gd name="connsiteY1" fmla="*/ 2384340 h 3924957"/>
                <a:gd name="connsiteX2" fmla="*/ 2498665 w 2498665"/>
                <a:gd name="connsiteY2" fmla="*/ 3924957 h 3924957"/>
                <a:gd name="connsiteX3" fmla="*/ 2040593 w 2498665"/>
                <a:gd name="connsiteY3" fmla="*/ 0 h 3924957"/>
                <a:gd name="connsiteX0" fmla="*/ 4253203 w 4253203"/>
                <a:gd name="connsiteY0" fmla="*/ 0 h 2876628"/>
                <a:gd name="connsiteX1" fmla="*/ 0 w 4253203"/>
                <a:gd name="connsiteY1" fmla="*/ 1336011 h 2876628"/>
                <a:gd name="connsiteX2" fmla="*/ 2498665 w 4253203"/>
                <a:gd name="connsiteY2" fmla="*/ 2876628 h 2876628"/>
                <a:gd name="connsiteX3" fmla="*/ 4253203 w 4253203"/>
                <a:gd name="connsiteY3" fmla="*/ 0 h 2876628"/>
                <a:gd name="connsiteX0" fmla="*/ 3607043 w 3607043"/>
                <a:gd name="connsiteY0" fmla="*/ 0 h 2876628"/>
                <a:gd name="connsiteX1" fmla="*/ 0 w 3607043"/>
                <a:gd name="connsiteY1" fmla="*/ 29095 h 2876628"/>
                <a:gd name="connsiteX2" fmla="*/ 1852505 w 3607043"/>
                <a:gd name="connsiteY2" fmla="*/ 2876628 h 2876628"/>
                <a:gd name="connsiteX3" fmla="*/ 3607043 w 3607043"/>
                <a:gd name="connsiteY3" fmla="*/ 0 h 2876628"/>
                <a:gd name="connsiteX0" fmla="*/ 3613570 w 3613570"/>
                <a:gd name="connsiteY0" fmla="*/ 40794 h 2917422"/>
                <a:gd name="connsiteX1" fmla="*/ 0 w 3613570"/>
                <a:gd name="connsiteY1" fmla="*/ 0 h 2917422"/>
                <a:gd name="connsiteX2" fmla="*/ 1859032 w 3613570"/>
                <a:gd name="connsiteY2" fmla="*/ 2917422 h 2917422"/>
                <a:gd name="connsiteX3" fmla="*/ 3613570 w 3613570"/>
                <a:gd name="connsiteY3" fmla="*/ 40794 h 2917422"/>
                <a:gd name="connsiteX0" fmla="*/ 3580933 w 3580933"/>
                <a:gd name="connsiteY0" fmla="*/ 0 h 2876628"/>
                <a:gd name="connsiteX1" fmla="*/ 0 w 3580933"/>
                <a:gd name="connsiteY1" fmla="*/ 22105 h 2876628"/>
                <a:gd name="connsiteX2" fmla="*/ 1826395 w 3580933"/>
                <a:gd name="connsiteY2" fmla="*/ 2876628 h 2876628"/>
                <a:gd name="connsiteX3" fmla="*/ 3580933 w 3580933"/>
                <a:gd name="connsiteY3" fmla="*/ 0 h 2876628"/>
                <a:gd name="connsiteX0" fmla="*/ 3574409 w 3574409"/>
                <a:gd name="connsiteY0" fmla="*/ 5850 h 2854523"/>
                <a:gd name="connsiteX1" fmla="*/ 0 w 3574409"/>
                <a:gd name="connsiteY1" fmla="*/ 0 h 2854523"/>
                <a:gd name="connsiteX2" fmla="*/ 1826395 w 3574409"/>
                <a:gd name="connsiteY2" fmla="*/ 2854523 h 2854523"/>
                <a:gd name="connsiteX3" fmla="*/ 3574409 w 3574409"/>
                <a:gd name="connsiteY3" fmla="*/ 5850 h 2854523"/>
                <a:gd name="connsiteX0" fmla="*/ 3610959 w 3610959"/>
                <a:gd name="connsiteY0" fmla="*/ 0 h 2848673"/>
                <a:gd name="connsiteX1" fmla="*/ 0 w 3610959"/>
                <a:gd name="connsiteY1" fmla="*/ 5332 h 2848673"/>
                <a:gd name="connsiteX2" fmla="*/ 1862945 w 3610959"/>
                <a:gd name="connsiteY2" fmla="*/ 2848673 h 2848673"/>
                <a:gd name="connsiteX3" fmla="*/ 3610959 w 3610959"/>
                <a:gd name="connsiteY3" fmla="*/ 0 h 2848673"/>
                <a:gd name="connsiteX0" fmla="*/ 3610959 w 3610959"/>
                <a:gd name="connsiteY0" fmla="*/ 0 h 3284776"/>
                <a:gd name="connsiteX1" fmla="*/ 0 w 3610959"/>
                <a:gd name="connsiteY1" fmla="*/ 5332 h 3284776"/>
                <a:gd name="connsiteX2" fmla="*/ 1988264 w 3610959"/>
                <a:gd name="connsiteY2" fmla="*/ 3284777 h 3284776"/>
                <a:gd name="connsiteX3" fmla="*/ 3610959 w 3610959"/>
                <a:gd name="connsiteY3" fmla="*/ 0 h 3284776"/>
                <a:gd name="connsiteX0" fmla="*/ 3610959 w 3610959"/>
                <a:gd name="connsiteY0" fmla="*/ 0 h 3083498"/>
                <a:gd name="connsiteX1" fmla="*/ 0 w 3610959"/>
                <a:gd name="connsiteY1" fmla="*/ 5332 h 3083498"/>
                <a:gd name="connsiteX2" fmla="*/ 1967378 w 3610959"/>
                <a:gd name="connsiteY2" fmla="*/ 3083498 h 3083498"/>
                <a:gd name="connsiteX3" fmla="*/ 3610959 w 3610959"/>
                <a:gd name="connsiteY3" fmla="*/ 0 h 3083498"/>
                <a:gd name="connsiteX0" fmla="*/ 3610959 w 3610959"/>
                <a:gd name="connsiteY0" fmla="*/ 0 h 2971676"/>
                <a:gd name="connsiteX1" fmla="*/ 0 w 3610959"/>
                <a:gd name="connsiteY1" fmla="*/ 5332 h 2971676"/>
                <a:gd name="connsiteX2" fmla="*/ 1941273 w 3610959"/>
                <a:gd name="connsiteY2" fmla="*/ 2971676 h 2971676"/>
                <a:gd name="connsiteX3" fmla="*/ 3610959 w 3610959"/>
                <a:gd name="connsiteY3" fmla="*/ 0 h 2971676"/>
                <a:gd name="connsiteX0" fmla="*/ 3610959 w 3610959"/>
                <a:gd name="connsiteY0" fmla="*/ 0 h 3203451"/>
                <a:gd name="connsiteX1" fmla="*/ 0 w 3610959"/>
                <a:gd name="connsiteY1" fmla="*/ 5332 h 3203451"/>
                <a:gd name="connsiteX2" fmla="*/ 1929884 w 3610959"/>
                <a:gd name="connsiteY2" fmla="*/ 3203451 h 3203451"/>
                <a:gd name="connsiteX3" fmla="*/ 3610959 w 3610959"/>
                <a:gd name="connsiteY3" fmla="*/ 0 h 3203451"/>
                <a:gd name="connsiteX0" fmla="*/ 3610959 w 3610959"/>
                <a:gd name="connsiteY0" fmla="*/ 0 h 3247889"/>
                <a:gd name="connsiteX1" fmla="*/ 0 w 3610959"/>
                <a:gd name="connsiteY1" fmla="*/ 5332 h 3247889"/>
                <a:gd name="connsiteX2" fmla="*/ 1929884 w 3610959"/>
                <a:gd name="connsiteY2" fmla="*/ 3203451 h 3247889"/>
                <a:gd name="connsiteX3" fmla="*/ 1913856 w 3610959"/>
                <a:gd name="connsiteY3" fmla="*/ 3247889 h 3247889"/>
                <a:gd name="connsiteX4" fmla="*/ 3610959 w 3610959"/>
                <a:gd name="connsiteY4" fmla="*/ 0 h 3247889"/>
                <a:gd name="connsiteX0" fmla="*/ 3610959 w 3610959"/>
                <a:gd name="connsiteY0" fmla="*/ 0 h 3203451"/>
                <a:gd name="connsiteX1" fmla="*/ 0 w 3610959"/>
                <a:gd name="connsiteY1" fmla="*/ 5332 h 3203451"/>
                <a:gd name="connsiteX2" fmla="*/ 1929884 w 3610959"/>
                <a:gd name="connsiteY2" fmla="*/ 3203451 h 3203451"/>
                <a:gd name="connsiteX3" fmla="*/ 2289803 w 3610959"/>
                <a:gd name="connsiteY3" fmla="*/ 3174696 h 3203451"/>
                <a:gd name="connsiteX4" fmla="*/ 3610959 w 3610959"/>
                <a:gd name="connsiteY4" fmla="*/ 0 h 3203451"/>
                <a:gd name="connsiteX0" fmla="*/ 3610959 w 3610959"/>
                <a:gd name="connsiteY0" fmla="*/ 0 h 3746293"/>
                <a:gd name="connsiteX1" fmla="*/ 0 w 3610959"/>
                <a:gd name="connsiteY1" fmla="*/ 5332 h 3746293"/>
                <a:gd name="connsiteX2" fmla="*/ 1884317 w 3610959"/>
                <a:gd name="connsiteY2" fmla="*/ 3746294 h 3746293"/>
                <a:gd name="connsiteX3" fmla="*/ 2289803 w 3610959"/>
                <a:gd name="connsiteY3" fmla="*/ 3174696 h 3746293"/>
                <a:gd name="connsiteX4" fmla="*/ 3610959 w 3610959"/>
                <a:gd name="connsiteY4" fmla="*/ 0 h 3746293"/>
                <a:gd name="connsiteX0" fmla="*/ 3610959 w 3610959"/>
                <a:gd name="connsiteY0" fmla="*/ 0 h 3760234"/>
                <a:gd name="connsiteX1" fmla="*/ 0 w 3610959"/>
                <a:gd name="connsiteY1" fmla="*/ 5332 h 3760234"/>
                <a:gd name="connsiteX2" fmla="*/ 1884317 w 3610959"/>
                <a:gd name="connsiteY2" fmla="*/ 3746294 h 3760234"/>
                <a:gd name="connsiteX3" fmla="*/ 2170184 w 3610959"/>
                <a:gd name="connsiteY3" fmla="*/ 3760234 h 3760234"/>
                <a:gd name="connsiteX4" fmla="*/ 3610959 w 3610959"/>
                <a:gd name="connsiteY4" fmla="*/ 0 h 3760234"/>
                <a:gd name="connsiteX0" fmla="*/ 3610959 w 3610959"/>
                <a:gd name="connsiteY0" fmla="*/ 0 h 3760234"/>
                <a:gd name="connsiteX1" fmla="*/ 0 w 3610959"/>
                <a:gd name="connsiteY1" fmla="*/ 5332 h 3760234"/>
                <a:gd name="connsiteX2" fmla="*/ 1929890 w 3610959"/>
                <a:gd name="connsiteY2" fmla="*/ 3166853 h 3760234"/>
                <a:gd name="connsiteX3" fmla="*/ 2170184 w 3610959"/>
                <a:gd name="connsiteY3" fmla="*/ 3760234 h 3760234"/>
                <a:gd name="connsiteX4" fmla="*/ 3610959 w 3610959"/>
                <a:gd name="connsiteY4" fmla="*/ 0 h 3760234"/>
                <a:gd name="connsiteX0" fmla="*/ 3610959 w 3610959"/>
                <a:gd name="connsiteY0" fmla="*/ 0 h 3192993"/>
                <a:gd name="connsiteX1" fmla="*/ 0 w 3610959"/>
                <a:gd name="connsiteY1" fmla="*/ 5332 h 3192993"/>
                <a:gd name="connsiteX2" fmla="*/ 1929890 w 3610959"/>
                <a:gd name="connsiteY2" fmla="*/ 3166853 h 3192993"/>
                <a:gd name="connsiteX3" fmla="*/ 2198665 w 3610959"/>
                <a:gd name="connsiteY3" fmla="*/ 3192993 h 3192993"/>
                <a:gd name="connsiteX4" fmla="*/ 3610959 w 3610959"/>
                <a:gd name="connsiteY4" fmla="*/ 0 h 3192993"/>
                <a:gd name="connsiteX0" fmla="*/ 3610959 w 3610959"/>
                <a:gd name="connsiteY0" fmla="*/ 0 h 3192993"/>
                <a:gd name="connsiteX1" fmla="*/ 0 w 3610959"/>
                <a:gd name="connsiteY1" fmla="*/ 5332 h 3192993"/>
                <a:gd name="connsiteX2" fmla="*/ 1907046 w 3610959"/>
                <a:gd name="connsiteY2" fmla="*/ 3166854 h 3192993"/>
                <a:gd name="connsiteX3" fmla="*/ 2198665 w 3610959"/>
                <a:gd name="connsiteY3" fmla="*/ 3192993 h 3192993"/>
                <a:gd name="connsiteX4" fmla="*/ 3610959 w 3610959"/>
                <a:gd name="connsiteY4" fmla="*/ 0 h 3192993"/>
                <a:gd name="connsiteX0" fmla="*/ 3610959 w 3610959"/>
                <a:gd name="connsiteY0" fmla="*/ 0 h 3182510"/>
                <a:gd name="connsiteX1" fmla="*/ 0 w 3610959"/>
                <a:gd name="connsiteY1" fmla="*/ 5332 h 3182510"/>
                <a:gd name="connsiteX2" fmla="*/ 1907046 w 3610959"/>
                <a:gd name="connsiteY2" fmla="*/ 3166854 h 3182510"/>
                <a:gd name="connsiteX3" fmla="*/ 2192139 w 3610959"/>
                <a:gd name="connsiteY3" fmla="*/ 3182510 h 3182510"/>
                <a:gd name="connsiteX4" fmla="*/ 3610959 w 3610959"/>
                <a:gd name="connsiteY4" fmla="*/ 0 h 3182510"/>
                <a:gd name="connsiteX0" fmla="*/ 3610959 w 3610959"/>
                <a:gd name="connsiteY0" fmla="*/ 0 h 3182510"/>
                <a:gd name="connsiteX1" fmla="*/ 0 w 3610959"/>
                <a:gd name="connsiteY1" fmla="*/ 5332 h 3182510"/>
                <a:gd name="connsiteX2" fmla="*/ 1913576 w 3610959"/>
                <a:gd name="connsiteY2" fmla="*/ 3170348 h 3182510"/>
                <a:gd name="connsiteX3" fmla="*/ 2192139 w 3610959"/>
                <a:gd name="connsiteY3" fmla="*/ 3182510 h 3182510"/>
                <a:gd name="connsiteX4" fmla="*/ 3610959 w 3610959"/>
                <a:gd name="connsiteY4" fmla="*/ 0 h 3182510"/>
                <a:gd name="connsiteX0" fmla="*/ 3610959 w 3610959"/>
                <a:gd name="connsiteY0" fmla="*/ 0 h 3175521"/>
                <a:gd name="connsiteX1" fmla="*/ 0 w 3610959"/>
                <a:gd name="connsiteY1" fmla="*/ 5332 h 3175521"/>
                <a:gd name="connsiteX2" fmla="*/ 1913576 w 3610959"/>
                <a:gd name="connsiteY2" fmla="*/ 3170348 h 3175521"/>
                <a:gd name="connsiteX3" fmla="*/ 2198666 w 3610959"/>
                <a:gd name="connsiteY3" fmla="*/ 3175521 h 3175521"/>
                <a:gd name="connsiteX4" fmla="*/ 3610959 w 3610959"/>
                <a:gd name="connsiteY4" fmla="*/ 0 h 3175521"/>
                <a:gd name="connsiteX0" fmla="*/ 3610959 w 3610959"/>
                <a:gd name="connsiteY0" fmla="*/ 0 h 3177267"/>
                <a:gd name="connsiteX1" fmla="*/ 0 w 3610959"/>
                <a:gd name="connsiteY1" fmla="*/ 5332 h 3177267"/>
                <a:gd name="connsiteX2" fmla="*/ 1913576 w 3610959"/>
                <a:gd name="connsiteY2" fmla="*/ 3170348 h 3177267"/>
                <a:gd name="connsiteX3" fmla="*/ 2200299 w 3610959"/>
                <a:gd name="connsiteY3" fmla="*/ 3177267 h 3177267"/>
                <a:gd name="connsiteX4" fmla="*/ 3610959 w 3610959"/>
                <a:gd name="connsiteY4" fmla="*/ 0 h 3177267"/>
                <a:gd name="connsiteX0" fmla="*/ 3610959 w 3610959"/>
                <a:gd name="connsiteY0" fmla="*/ 0 h 3170347"/>
                <a:gd name="connsiteX1" fmla="*/ 0 w 3610959"/>
                <a:gd name="connsiteY1" fmla="*/ 5332 h 3170347"/>
                <a:gd name="connsiteX2" fmla="*/ 1913576 w 3610959"/>
                <a:gd name="connsiteY2" fmla="*/ 3170348 h 3170347"/>
                <a:gd name="connsiteX3" fmla="*/ 3504810 w 3610959"/>
                <a:gd name="connsiteY3" fmla="*/ 692959 h 3170347"/>
                <a:gd name="connsiteX4" fmla="*/ 3610959 w 3610959"/>
                <a:gd name="connsiteY4" fmla="*/ 0 h 3170347"/>
                <a:gd name="connsiteX0" fmla="*/ 3610959 w 3610959"/>
                <a:gd name="connsiteY0" fmla="*/ 0 h 3141955"/>
                <a:gd name="connsiteX1" fmla="*/ 0 w 3610959"/>
                <a:gd name="connsiteY1" fmla="*/ 5332 h 3141955"/>
                <a:gd name="connsiteX2" fmla="*/ 2565833 w 3610959"/>
                <a:gd name="connsiteY2" fmla="*/ 3141956 h 3141955"/>
                <a:gd name="connsiteX3" fmla="*/ 3504810 w 3610959"/>
                <a:gd name="connsiteY3" fmla="*/ 692959 h 3141955"/>
                <a:gd name="connsiteX4" fmla="*/ 3610959 w 3610959"/>
                <a:gd name="connsiteY4" fmla="*/ 0 h 3141955"/>
                <a:gd name="connsiteX0" fmla="*/ 3610959 w 3610959"/>
                <a:gd name="connsiteY0" fmla="*/ 0 h 3141957"/>
                <a:gd name="connsiteX1" fmla="*/ 0 w 3610959"/>
                <a:gd name="connsiteY1" fmla="*/ 5332 h 3141957"/>
                <a:gd name="connsiteX2" fmla="*/ 2565833 w 3610959"/>
                <a:gd name="connsiteY2" fmla="*/ 3141956 h 3141957"/>
                <a:gd name="connsiteX3" fmla="*/ 3605157 w 3610959"/>
                <a:gd name="connsiteY3" fmla="*/ 3106287 h 3141957"/>
                <a:gd name="connsiteX4" fmla="*/ 3610959 w 3610959"/>
                <a:gd name="connsiteY4" fmla="*/ 0 h 3141957"/>
                <a:gd name="connsiteX0" fmla="*/ 3610959 w 3610959"/>
                <a:gd name="connsiteY0" fmla="*/ 0 h 3148873"/>
                <a:gd name="connsiteX1" fmla="*/ 0 w 3610959"/>
                <a:gd name="connsiteY1" fmla="*/ 5332 h 3148873"/>
                <a:gd name="connsiteX2" fmla="*/ 2565833 w 3610959"/>
                <a:gd name="connsiteY2" fmla="*/ 3141956 h 3148873"/>
                <a:gd name="connsiteX3" fmla="*/ 3585091 w 3610959"/>
                <a:gd name="connsiteY3" fmla="*/ 3148874 h 3148873"/>
                <a:gd name="connsiteX4" fmla="*/ 3610959 w 3610959"/>
                <a:gd name="connsiteY4" fmla="*/ 0 h 3148873"/>
                <a:gd name="connsiteX0" fmla="*/ 3610959 w 3610959"/>
                <a:gd name="connsiteY0" fmla="*/ 0 h 3148875"/>
                <a:gd name="connsiteX1" fmla="*/ 0 w 3610959"/>
                <a:gd name="connsiteY1" fmla="*/ 5332 h 3148875"/>
                <a:gd name="connsiteX2" fmla="*/ 2836770 w 3610959"/>
                <a:gd name="connsiteY2" fmla="*/ 2176626 h 3148875"/>
                <a:gd name="connsiteX3" fmla="*/ 3585091 w 3610959"/>
                <a:gd name="connsiteY3" fmla="*/ 3148874 h 3148875"/>
                <a:gd name="connsiteX4" fmla="*/ 3610959 w 3610959"/>
                <a:gd name="connsiteY4" fmla="*/ 0 h 3148875"/>
                <a:gd name="connsiteX0" fmla="*/ 3610959 w 3610959"/>
                <a:gd name="connsiteY0" fmla="*/ 0 h 2176626"/>
                <a:gd name="connsiteX1" fmla="*/ 0 w 3610959"/>
                <a:gd name="connsiteY1" fmla="*/ 5332 h 2176626"/>
                <a:gd name="connsiteX2" fmla="*/ 2836770 w 3610959"/>
                <a:gd name="connsiteY2" fmla="*/ 2176626 h 2176626"/>
                <a:gd name="connsiteX3" fmla="*/ 2972977 w 3610959"/>
                <a:gd name="connsiteY3" fmla="*/ 1970599 h 2176626"/>
                <a:gd name="connsiteX4" fmla="*/ 3610959 w 3610959"/>
                <a:gd name="connsiteY4" fmla="*/ 0 h 2176626"/>
                <a:gd name="connsiteX0" fmla="*/ 3610959 w 3610959"/>
                <a:gd name="connsiteY0" fmla="*/ 0 h 2105645"/>
                <a:gd name="connsiteX1" fmla="*/ 0 w 3610959"/>
                <a:gd name="connsiteY1" fmla="*/ 5332 h 2105645"/>
                <a:gd name="connsiteX2" fmla="*/ 2937117 w 3610959"/>
                <a:gd name="connsiteY2" fmla="*/ 2105645 h 2105645"/>
                <a:gd name="connsiteX3" fmla="*/ 2972977 w 3610959"/>
                <a:gd name="connsiteY3" fmla="*/ 1970599 h 2105645"/>
                <a:gd name="connsiteX4" fmla="*/ 3610959 w 3610959"/>
                <a:gd name="connsiteY4" fmla="*/ 0 h 2105645"/>
                <a:gd name="connsiteX0" fmla="*/ 3610959 w 3610959"/>
                <a:gd name="connsiteY0" fmla="*/ 0 h 2105645"/>
                <a:gd name="connsiteX1" fmla="*/ 0 w 3610959"/>
                <a:gd name="connsiteY1" fmla="*/ 5332 h 2105645"/>
                <a:gd name="connsiteX2" fmla="*/ 2937117 w 3610959"/>
                <a:gd name="connsiteY2" fmla="*/ 2105645 h 2105645"/>
                <a:gd name="connsiteX3" fmla="*/ 3610959 w 3610959"/>
                <a:gd name="connsiteY3" fmla="*/ 0 h 2105645"/>
                <a:gd name="connsiteX0" fmla="*/ 3610959 w 3610959"/>
                <a:gd name="connsiteY0" fmla="*/ 0 h 1906899"/>
                <a:gd name="connsiteX1" fmla="*/ 0 w 3610959"/>
                <a:gd name="connsiteY1" fmla="*/ 5332 h 1906899"/>
                <a:gd name="connsiteX2" fmla="*/ 3087637 w 3610959"/>
                <a:gd name="connsiteY2" fmla="*/ 1906899 h 1906899"/>
                <a:gd name="connsiteX3" fmla="*/ 3610959 w 3610959"/>
                <a:gd name="connsiteY3" fmla="*/ 0 h 1906899"/>
              </a:gdLst>
              <a:ahLst/>
              <a:cxnLst>
                <a:cxn ang="0">
                  <a:pos x="connsiteX0" y="connsiteY0"/>
                </a:cxn>
                <a:cxn ang="0">
                  <a:pos x="connsiteX1" y="connsiteY1"/>
                </a:cxn>
                <a:cxn ang="0">
                  <a:pos x="connsiteX2" y="connsiteY2"/>
                </a:cxn>
                <a:cxn ang="0">
                  <a:pos x="connsiteX3" y="connsiteY3"/>
                </a:cxn>
              </a:cxnLst>
              <a:rect l="l" t="t" r="r" b="b"/>
              <a:pathLst>
                <a:path w="3610959" h="1906899">
                  <a:moveTo>
                    <a:pt x="3610959" y="0"/>
                  </a:moveTo>
                  <a:lnTo>
                    <a:pt x="0" y="5332"/>
                  </a:lnTo>
                  <a:lnTo>
                    <a:pt x="3087637" y="1906899"/>
                  </a:lnTo>
                  <a:lnTo>
                    <a:pt x="3610959" y="0"/>
                  </a:lnTo>
                  <a:close/>
                </a:path>
              </a:pathLst>
            </a:custGeom>
            <a:gradFill flip="none" rotWithShape="1">
              <a:gsLst>
                <a:gs pos="0">
                  <a:schemeClr val="bg1">
                    <a:alpha val="56000"/>
                  </a:schemeClr>
                </a:gs>
                <a:gs pos="100000">
                  <a:srgbClr val="606060">
                    <a:alpha val="25000"/>
                  </a:srgbClr>
                </a:gs>
                <a:gs pos="54000">
                  <a:srgbClr val="808080">
                    <a:alpha val="46000"/>
                  </a:srgb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p:cNvSpPr/>
            <p:nvPr/>
          </p:nvSpPr>
          <p:spPr>
            <a:xfrm>
              <a:off x="4916956" y="1347492"/>
              <a:ext cx="4014750" cy="3046708"/>
            </a:xfrm>
            <a:prstGeom prst="rect">
              <a:avLst/>
            </a:prstGeom>
            <a:solidFill>
              <a:srgbClr val="EBE8E5"/>
            </a:solidFill>
            <a:ln>
              <a:solidFill>
                <a:schemeClr val="bg1">
                  <a:lumMod val="6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altLang="en-US" sz="1400" dirty="0">
                  <a:solidFill>
                    <a:schemeClr val="tx1"/>
                  </a:solidFill>
                  <a:latin typeface="Calibri" panose="020F0502020204030204" pitchFamily="34" charset="0"/>
                  <a:cs typeface="Calibri" panose="020F0502020204030204" pitchFamily="34" charset="0"/>
                </a:rPr>
                <a:t>Even in the microwave area, structures included in the definition of integrated electronics will become increasingly important. The ability to make and assemble components small compared with the wavelengths involved will allow the use of lumped parameter design, at least at the lower frequencies. It is difficult to predict at the present time just how extensive the invasion of the microwave area by integrated electronics will be. </a:t>
              </a:r>
              <a:r>
                <a:rPr lang="en-US" sz="1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The successful realization of such items as phased-array antennas, for example, using a multiplicity of integrated microwave power sources, could completely revolutionize radar.</a:t>
              </a:r>
              <a:endParaRPr lang="en-US" altLang="en-US" sz="1200" b="1" dirty="0">
                <a:solidFill>
                  <a:schemeClr val="tx1"/>
                </a:solidFill>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5"/>
          <a:stretch>
            <a:fillRect/>
          </a:stretch>
        </p:blipFill>
        <p:spPr>
          <a:xfrm>
            <a:off x="675416" y="276654"/>
            <a:ext cx="3941030" cy="1272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4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6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2737165"/>
              </p:ext>
            </p:extLst>
          </p:nvPr>
        </p:nvGraphicFramePr>
        <p:xfrm>
          <a:off x="0" y="0"/>
          <a:ext cx="9143999" cy="514349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rot="16200000">
            <a:off x="-11402" y="2406800"/>
            <a:ext cx="836639" cy="369332"/>
          </a:xfrm>
          <a:prstGeom prst="rect">
            <a:avLst/>
          </a:prstGeom>
        </p:spPr>
        <p:txBody>
          <a:bodyPr wrap="none">
            <a:spAutoFit/>
          </a:bodyPr>
          <a:lstStyle/>
          <a:p>
            <a:pPr defTabSz="342900">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FLOPS</a:t>
            </a:r>
          </a:p>
        </p:txBody>
      </p:sp>
      <p:grpSp>
        <p:nvGrpSpPr>
          <p:cNvPr id="6" name="Group 5"/>
          <p:cNvGrpSpPr/>
          <p:nvPr/>
        </p:nvGrpSpPr>
        <p:grpSpPr>
          <a:xfrm>
            <a:off x="591584" y="177800"/>
            <a:ext cx="491007" cy="4786815"/>
            <a:chOff x="264749" y="-25400"/>
            <a:chExt cx="491007" cy="4990015"/>
          </a:xfrm>
        </p:grpSpPr>
        <p:sp>
          <p:nvSpPr>
            <p:cNvPr id="7" name="TextBox 6"/>
            <p:cNvSpPr txBox="1"/>
            <p:nvPr/>
          </p:nvSpPr>
          <p:spPr>
            <a:xfrm>
              <a:off x="264749" y="3994540"/>
              <a:ext cx="424028"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2</a:t>
              </a:r>
            </a:p>
          </p:txBody>
        </p:sp>
        <p:sp>
          <p:nvSpPr>
            <p:cNvPr id="8" name="TextBox 7"/>
            <p:cNvSpPr txBox="1"/>
            <p:nvPr/>
          </p:nvSpPr>
          <p:spPr>
            <a:xfrm>
              <a:off x="264749" y="332455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4</a:t>
              </a:r>
            </a:p>
          </p:txBody>
        </p:sp>
        <p:sp>
          <p:nvSpPr>
            <p:cNvPr id="9" name="TextBox 8"/>
            <p:cNvSpPr txBox="1"/>
            <p:nvPr/>
          </p:nvSpPr>
          <p:spPr>
            <a:xfrm>
              <a:off x="264749" y="265456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6</a:t>
              </a:r>
            </a:p>
          </p:txBody>
        </p:sp>
        <p:sp>
          <p:nvSpPr>
            <p:cNvPr id="10" name="TextBox 9"/>
            <p:cNvSpPr txBox="1"/>
            <p:nvPr/>
          </p:nvSpPr>
          <p:spPr>
            <a:xfrm>
              <a:off x="264749" y="198457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8</a:t>
              </a:r>
            </a:p>
          </p:txBody>
        </p:sp>
        <p:sp>
          <p:nvSpPr>
            <p:cNvPr id="11" name="TextBox 10"/>
            <p:cNvSpPr txBox="1"/>
            <p:nvPr/>
          </p:nvSpPr>
          <p:spPr>
            <a:xfrm>
              <a:off x="264749" y="64459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12</a:t>
              </a:r>
            </a:p>
          </p:txBody>
        </p:sp>
        <p:sp>
          <p:nvSpPr>
            <p:cNvPr id="12" name="TextBox 11"/>
            <p:cNvSpPr txBox="1"/>
            <p:nvPr/>
          </p:nvSpPr>
          <p:spPr>
            <a:xfrm>
              <a:off x="264749" y="-2540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14</a:t>
              </a:r>
            </a:p>
          </p:txBody>
        </p:sp>
        <p:sp>
          <p:nvSpPr>
            <p:cNvPr id="13" name="TextBox 12"/>
            <p:cNvSpPr txBox="1"/>
            <p:nvPr/>
          </p:nvSpPr>
          <p:spPr>
            <a:xfrm>
              <a:off x="264749" y="4664533"/>
              <a:ext cx="424028"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0</a:t>
              </a:r>
            </a:p>
          </p:txBody>
        </p:sp>
        <p:sp>
          <p:nvSpPr>
            <p:cNvPr id="14" name="TextBox 13"/>
            <p:cNvSpPr txBox="1"/>
            <p:nvPr/>
          </p:nvSpPr>
          <p:spPr>
            <a:xfrm>
              <a:off x="264749" y="1314580"/>
              <a:ext cx="491007" cy="300082"/>
            </a:xfrm>
            <a:prstGeom prst="rect">
              <a:avLst/>
            </a:prstGeom>
            <a:noFill/>
          </p:spPr>
          <p:txBody>
            <a:bodyPr wrap="square" rtlCol="0">
              <a:spAutoFit/>
            </a:bodyPr>
            <a:lstStyle/>
            <a:p>
              <a:pPr defTabSz="342900">
                <a:defRPr/>
              </a:pPr>
              <a:r>
                <a:rPr lang="en-US" sz="1350" dirty="0">
                  <a:solidFill>
                    <a:prstClr val="white">
                      <a:lumMod val="75000"/>
                    </a:prstClr>
                  </a:solidFill>
                  <a:latin typeface="Calibri" panose="020F0502020204030204"/>
                </a:rPr>
                <a:t>10</a:t>
              </a:r>
              <a:r>
                <a:rPr lang="en-US" sz="1350" baseline="30000" dirty="0">
                  <a:solidFill>
                    <a:prstClr val="white">
                      <a:lumMod val="75000"/>
                    </a:prstClr>
                  </a:solidFill>
                  <a:latin typeface="Calibri" panose="020F0502020204030204"/>
                </a:rPr>
                <a:t>10</a:t>
              </a:r>
            </a:p>
          </p:txBody>
        </p:sp>
      </p:grpSp>
      <p:cxnSp>
        <p:nvCxnSpPr>
          <p:cNvPr id="15" name="Straight Connector 14">
            <a:extLst>
              <a:ext uri="{FF2B5EF4-FFF2-40B4-BE49-F238E27FC236}">
                <a16:creationId xmlns:a16="http://schemas.microsoft.com/office/drawing/2014/main" id="{69DAA256-E976-4DFC-8038-F623524EBF24}"/>
              </a:ext>
            </a:extLst>
          </p:cNvPr>
          <p:cNvCxnSpPr/>
          <p:nvPr/>
        </p:nvCxnSpPr>
        <p:spPr bwMode="auto">
          <a:xfrm flipV="1">
            <a:off x="1456267" y="762811"/>
            <a:ext cx="6153977" cy="3064123"/>
          </a:xfrm>
          <a:prstGeom prst="line">
            <a:avLst/>
          </a:prstGeom>
          <a:noFill/>
          <a:ln w="12700">
            <a:solidFill>
              <a:srgbClr val="4F81BD"/>
            </a:solidFill>
            <a:prstDash val="solid"/>
            <a:round/>
            <a:headEnd/>
            <a:tailEnd type="none"/>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cxnSp>
      <p:grpSp>
        <p:nvGrpSpPr>
          <p:cNvPr id="16" name="Group 15"/>
          <p:cNvGrpSpPr/>
          <p:nvPr/>
        </p:nvGrpSpPr>
        <p:grpSpPr>
          <a:xfrm>
            <a:off x="1243550" y="661643"/>
            <a:ext cx="2795980" cy="1274668"/>
            <a:chOff x="1816422" y="622655"/>
            <a:chExt cx="3257853" cy="1485233"/>
          </a:xfrm>
        </p:grpSpPr>
        <p:pic>
          <p:nvPicPr>
            <p:cNvPr id="17" name="Picture 16">
              <a:extLst>
                <a:ext uri="{FF2B5EF4-FFF2-40B4-BE49-F238E27FC236}">
                  <a16:creationId xmlns:a16="http://schemas.microsoft.com/office/drawing/2014/main" id="{F1F7247B-C5E4-41C9-ACAF-23B6E02B0C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3" t="8650" r="7418" b="3594"/>
            <a:stretch/>
          </p:blipFill>
          <p:spPr>
            <a:xfrm>
              <a:off x="1816422" y="622655"/>
              <a:ext cx="2008603" cy="1485233"/>
            </a:xfrm>
            <a:prstGeom prst="rect">
              <a:avLst/>
            </a:prstGeom>
          </p:spPr>
        </p:pic>
        <p:sp>
          <p:nvSpPr>
            <p:cNvPr id="18" name="Rectangular Callout 17"/>
            <p:cNvSpPr/>
            <p:nvPr/>
          </p:nvSpPr>
          <p:spPr>
            <a:xfrm>
              <a:off x="3895286" y="740535"/>
              <a:ext cx="1178989" cy="1195740"/>
            </a:xfrm>
            <a:prstGeom prst="wedgeRectCallout">
              <a:avLst>
                <a:gd name="adj1" fmla="val -73425"/>
                <a:gd name="adj2" fmla="val -20385"/>
              </a:avLst>
            </a:prstGeom>
            <a:solidFill>
              <a:srgbClr val="1F497D">
                <a:lumMod val="40000"/>
                <a:lumOff val="60000"/>
              </a:srgbClr>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a:ea typeface="+mn-ea"/>
                <a:cs typeface="+mn-cs"/>
              </a:endParaRPr>
            </a:p>
          </p:txBody>
        </p:sp>
        <p:pic>
          <p:nvPicPr>
            <p:cNvPr id="19" name="Picture 18">
              <a:extLst>
                <a:ext uri="{FF2B5EF4-FFF2-40B4-BE49-F238E27FC236}">
                  <a16:creationId xmlns:a16="http://schemas.microsoft.com/office/drawing/2014/main" id="{01649FB0-E668-4726-8516-6F5E820D52A3}"/>
                </a:ext>
              </a:extLst>
            </p:cNvPr>
            <p:cNvPicPr>
              <a:picLocks noChangeAspect="1"/>
            </p:cNvPicPr>
            <p:nvPr/>
          </p:nvPicPr>
          <p:blipFill>
            <a:blip r:embed="rId4"/>
            <a:stretch>
              <a:fillRect/>
            </a:stretch>
          </p:blipFill>
          <p:spPr>
            <a:xfrm>
              <a:off x="3981669" y="827973"/>
              <a:ext cx="996016" cy="1032314"/>
            </a:xfrm>
            <a:prstGeom prst="rect">
              <a:avLst/>
            </a:prstGeom>
            <a:ln>
              <a:noFill/>
            </a:ln>
          </p:spPr>
        </p:pic>
      </p:grpSp>
      <p:sp>
        <p:nvSpPr>
          <p:cNvPr id="25" name="TextBox 24"/>
          <p:cNvSpPr txBox="1"/>
          <p:nvPr/>
        </p:nvSpPr>
        <p:spPr>
          <a:xfrm>
            <a:off x="4894696" y="3206214"/>
            <a:ext cx="4114800" cy="1600438"/>
          </a:xfrm>
          <a:prstGeom prst="rect">
            <a:avLst/>
          </a:prstGeom>
          <a:noFill/>
        </p:spPr>
        <p:txBody>
          <a:bodyPr wrap="square" rtlCol="0">
            <a:spAutoFit/>
          </a:bodyPr>
          <a:lstStyle/>
          <a:p>
            <a:r>
              <a:rPr lang="en-US" sz="1400" b="1" i="1" dirty="0">
                <a:solidFill>
                  <a:schemeClr val="bg1"/>
                </a:solidFill>
              </a:rPr>
              <a:t>			  It is a testimony to the creativity of many engineers and scientists that the industry has surmounted apparent roadblocks that looked to be the end of transistor scaling.”</a:t>
            </a:r>
          </a:p>
          <a:p>
            <a:endParaRPr lang="en-US" sz="1400" b="1" i="1" dirty="0">
              <a:solidFill>
                <a:schemeClr val="bg1"/>
              </a:solidFill>
            </a:endParaRPr>
          </a:p>
          <a:p>
            <a:pPr algn="r"/>
            <a:r>
              <a:rPr lang="en-US" sz="1400" i="1" dirty="0">
                <a:solidFill>
                  <a:schemeClr val="bg1"/>
                </a:solidFill>
              </a:rPr>
              <a:t>- Gordon Moore, December 1, 2017</a:t>
            </a:r>
          </a:p>
        </p:txBody>
      </p:sp>
      <p:sp>
        <p:nvSpPr>
          <p:cNvPr id="26" name="TextBox 25"/>
          <p:cNvSpPr txBox="1"/>
          <p:nvPr/>
        </p:nvSpPr>
        <p:spPr>
          <a:xfrm>
            <a:off x="4919652" y="2565908"/>
            <a:ext cx="4114800" cy="954107"/>
          </a:xfrm>
          <a:prstGeom prst="rect">
            <a:avLst/>
          </a:prstGeom>
          <a:noFill/>
        </p:spPr>
        <p:txBody>
          <a:bodyPr wrap="square" rtlCol="0">
            <a:spAutoFit/>
          </a:bodyPr>
          <a:lstStyle/>
          <a:p>
            <a:r>
              <a:rPr lang="en-US" sz="1400" b="1" i="1" dirty="0">
                <a:solidFill>
                  <a:schemeClr val="bg1"/>
                </a:solidFill>
              </a:rPr>
              <a:t>“Since my 1965 paper that ERI references, what has actually happened in the intervening 52 years is far beyond anything I contemplated.</a:t>
            </a:r>
          </a:p>
        </p:txBody>
      </p:sp>
    </p:spTree>
    <p:extLst>
      <p:ext uri="{BB962C8B-B14F-4D97-AF65-F5344CB8AC3E}">
        <p14:creationId xmlns:p14="http://schemas.microsoft.com/office/powerpoint/2010/main" val="22810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3999" cy="514349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rot="16200000">
            <a:off x="-11402" y="2406800"/>
            <a:ext cx="836639" cy="369332"/>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FLOPS</a:t>
            </a:r>
          </a:p>
        </p:txBody>
      </p:sp>
      <p:grpSp>
        <p:nvGrpSpPr>
          <p:cNvPr id="6" name="Group 5"/>
          <p:cNvGrpSpPr/>
          <p:nvPr/>
        </p:nvGrpSpPr>
        <p:grpSpPr>
          <a:xfrm>
            <a:off x="591584" y="177800"/>
            <a:ext cx="491007" cy="4786815"/>
            <a:chOff x="264749" y="-25400"/>
            <a:chExt cx="491007" cy="4990015"/>
          </a:xfrm>
        </p:grpSpPr>
        <p:sp>
          <p:nvSpPr>
            <p:cNvPr id="7" name="TextBox 6"/>
            <p:cNvSpPr txBox="1"/>
            <p:nvPr/>
          </p:nvSpPr>
          <p:spPr>
            <a:xfrm>
              <a:off x="264749" y="3994540"/>
              <a:ext cx="424028"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2</a:t>
              </a:r>
            </a:p>
          </p:txBody>
        </p:sp>
        <p:sp>
          <p:nvSpPr>
            <p:cNvPr id="8" name="TextBox 7"/>
            <p:cNvSpPr txBox="1"/>
            <p:nvPr/>
          </p:nvSpPr>
          <p:spPr>
            <a:xfrm>
              <a:off x="264749" y="332455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4</a:t>
              </a:r>
            </a:p>
          </p:txBody>
        </p:sp>
        <p:sp>
          <p:nvSpPr>
            <p:cNvPr id="9" name="TextBox 8"/>
            <p:cNvSpPr txBox="1"/>
            <p:nvPr/>
          </p:nvSpPr>
          <p:spPr>
            <a:xfrm>
              <a:off x="264749" y="265456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6</a:t>
              </a:r>
            </a:p>
          </p:txBody>
        </p:sp>
        <p:sp>
          <p:nvSpPr>
            <p:cNvPr id="10" name="TextBox 9"/>
            <p:cNvSpPr txBox="1"/>
            <p:nvPr/>
          </p:nvSpPr>
          <p:spPr>
            <a:xfrm>
              <a:off x="264749" y="198457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8</a:t>
              </a:r>
            </a:p>
          </p:txBody>
        </p:sp>
        <p:sp>
          <p:nvSpPr>
            <p:cNvPr id="11" name="TextBox 10"/>
            <p:cNvSpPr txBox="1"/>
            <p:nvPr/>
          </p:nvSpPr>
          <p:spPr>
            <a:xfrm>
              <a:off x="264749" y="64459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12</a:t>
              </a:r>
            </a:p>
          </p:txBody>
        </p:sp>
        <p:sp>
          <p:nvSpPr>
            <p:cNvPr id="12" name="TextBox 11"/>
            <p:cNvSpPr txBox="1"/>
            <p:nvPr/>
          </p:nvSpPr>
          <p:spPr>
            <a:xfrm>
              <a:off x="264749" y="-2540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14</a:t>
              </a:r>
            </a:p>
          </p:txBody>
        </p:sp>
        <p:sp>
          <p:nvSpPr>
            <p:cNvPr id="13" name="TextBox 12"/>
            <p:cNvSpPr txBox="1"/>
            <p:nvPr/>
          </p:nvSpPr>
          <p:spPr>
            <a:xfrm>
              <a:off x="264749" y="4664533"/>
              <a:ext cx="424028"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0</a:t>
              </a:r>
            </a:p>
          </p:txBody>
        </p:sp>
        <p:sp>
          <p:nvSpPr>
            <p:cNvPr id="14" name="TextBox 13"/>
            <p:cNvSpPr txBox="1"/>
            <p:nvPr/>
          </p:nvSpPr>
          <p:spPr>
            <a:xfrm>
              <a:off x="264749" y="1314580"/>
              <a:ext cx="49100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10</a:t>
              </a:r>
              <a:r>
                <a:rPr kumimoji="0" lang="en-US" sz="1350" b="0" i="0" u="none" strike="noStrike" kern="1200" cap="none" spc="0" normalizeH="0" baseline="30000" noProof="0" dirty="0">
                  <a:ln>
                    <a:noFill/>
                  </a:ln>
                  <a:solidFill>
                    <a:prstClr val="white">
                      <a:lumMod val="75000"/>
                    </a:prstClr>
                  </a:solidFill>
                  <a:effectLst/>
                  <a:uLnTx/>
                  <a:uFillTx/>
                  <a:latin typeface="Calibri" panose="020F0502020204030204"/>
                  <a:ea typeface="+mn-ea"/>
                  <a:cs typeface="+mn-cs"/>
                </a:rPr>
                <a:t>10</a:t>
              </a:r>
            </a:p>
          </p:txBody>
        </p:sp>
      </p:grpSp>
      <p:cxnSp>
        <p:nvCxnSpPr>
          <p:cNvPr id="15" name="Straight Connector 14">
            <a:extLst>
              <a:ext uri="{FF2B5EF4-FFF2-40B4-BE49-F238E27FC236}">
                <a16:creationId xmlns:a16="http://schemas.microsoft.com/office/drawing/2014/main" id="{69DAA256-E976-4DFC-8038-F623524EBF24}"/>
              </a:ext>
            </a:extLst>
          </p:cNvPr>
          <p:cNvCxnSpPr/>
          <p:nvPr/>
        </p:nvCxnSpPr>
        <p:spPr bwMode="auto">
          <a:xfrm flipV="1">
            <a:off x="1456267" y="762811"/>
            <a:ext cx="6153977" cy="3064123"/>
          </a:xfrm>
          <a:prstGeom prst="line">
            <a:avLst/>
          </a:prstGeom>
          <a:noFill/>
          <a:ln w="12700">
            <a:solidFill>
              <a:srgbClr val="4F81BD"/>
            </a:solidFill>
            <a:prstDash val="solid"/>
            <a:round/>
            <a:headEnd/>
            <a:tailEnd type="none"/>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cxnSp>
      <p:sp>
        <p:nvSpPr>
          <p:cNvPr id="25" name="TextBox 24"/>
          <p:cNvSpPr txBox="1"/>
          <p:nvPr/>
        </p:nvSpPr>
        <p:spPr>
          <a:xfrm>
            <a:off x="4900614" y="3200296"/>
            <a:ext cx="411480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939598">
                    <a:lumMod val="75000"/>
                  </a:srgbClr>
                </a:solidFill>
                <a:effectLst/>
                <a:uLnTx/>
                <a:uFillTx/>
                <a:latin typeface="Sitka Text"/>
                <a:ea typeface="+mn-ea"/>
                <a:cs typeface="+mn-cs"/>
              </a:rPr>
              <a:t>			  It is a testimony to the creativity of many engineers and scientists that the industry has surmounted apparent roadblocks that looked to be the end of transistor scaling.”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939598">
                  <a:lumMod val="75000"/>
                </a:srgbClr>
              </a:solidFill>
              <a:effectLst/>
              <a:uLnTx/>
              <a:uFillTx/>
              <a:latin typeface="Sitka Text"/>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939598">
                    <a:lumMod val="75000"/>
                  </a:srgbClr>
                </a:solidFill>
                <a:effectLst/>
                <a:uLnTx/>
                <a:uFillTx/>
                <a:latin typeface="Sitka Text"/>
                <a:ea typeface="+mn-ea"/>
                <a:cs typeface="+mn-cs"/>
              </a:rPr>
              <a:t>- Gordon Moore, December 1, 2017</a:t>
            </a:r>
          </a:p>
        </p:txBody>
      </p:sp>
      <p:sp>
        <p:nvSpPr>
          <p:cNvPr id="26" name="TextBox 25"/>
          <p:cNvSpPr txBox="1"/>
          <p:nvPr/>
        </p:nvSpPr>
        <p:spPr>
          <a:xfrm>
            <a:off x="4919652" y="2565908"/>
            <a:ext cx="41148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939598">
                    <a:lumMod val="75000"/>
                  </a:srgbClr>
                </a:solidFill>
                <a:effectLst/>
                <a:uLnTx/>
                <a:uFillTx/>
                <a:latin typeface="Sitka Text"/>
                <a:ea typeface="+mn-ea"/>
                <a:cs typeface="+mn-cs"/>
              </a:rPr>
              <a:t>“Since my 1965 paper that ERI references, what has actually happened in the intervening 52 years is far beyond anything I contemplated.</a:t>
            </a:r>
          </a:p>
        </p:txBody>
      </p:sp>
      <p:grpSp>
        <p:nvGrpSpPr>
          <p:cNvPr id="46" name="Group 45"/>
          <p:cNvGrpSpPr/>
          <p:nvPr/>
        </p:nvGrpSpPr>
        <p:grpSpPr>
          <a:xfrm>
            <a:off x="2675284" y="3009786"/>
            <a:ext cx="1210210" cy="1606510"/>
            <a:chOff x="2675284" y="3009786"/>
            <a:chExt cx="1210210" cy="1606510"/>
          </a:xfrm>
        </p:grpSpPr>
        <p:cxnSp>
          <p:nvCxnSpPr>
            <p:cNvPr id="54" name="Straight Arrow Connector 53"/>
            <p:cNvCxnSpPr/>
            <p:nvPr/>
          </p:nvCxnSpPr>
          <p:spPr>
            <a:xfrm flipH="1" flipV="1">
              <a:off x="2675284" y="3266734"/>
              <a:ext cx="401749" cy="412464"/>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cxnSp>
          <p:nvCxnSpPr>
            <p:cNvPr id="111" name="Straight Arrow Connector 110"/>
            <p:cNvCxnSpPr/>
            <p:nvPr/>
          </p:nvCxnSpPr>
          <p:spPr>
            <a:xfrm flipV="1">
              <a:off x="3223065" y="3009786"/>
              <a:ext cx="0" cy="543627"/>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062" y="3402758"/>
              <a:ext cx="828432" cy="1213538"/>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5601819" y="1022639"/>
            <a:ext cx="1795173" cy="1639680"/>
            <a:chOff x="5601819" y="1022639"/>
            <a:chExt cx="1795173" cy="1639680"/>
          </a:xfrm>
        </p:grpSpPr>
        <p:cxnSp>
          <p:nvCxnSpPr>
            <p:cNvPr id="115" name="Straight Arrow Connector 114"/>
            <p:cNvCxnSpPr/>
            <p:nvPr/>
          </p:nvCxnSpPr>
          <p:spPr>
            <a:xfrm flipH="1" flipV="1">
              <a:off x="5957559" y="1590232"/>
              <a:ext cx="341447" cy="532615"/>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cxnSp>
          <p:nvCxnSpPr>
            <p:cNvPr id="118" name="Straight Arrow Connector 117"/>
            <p:cNvCxnSpPr/>
            <p:nvPr/>
          </p:nvCxnSpPr>
          <p:spPr>
            <a:xfrm flipV="1">
              <a:off x="6977052" y="1022639"/>
              <a:ext cx="186637" cy="680162"/>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pic>
          <p:nvPicPr>
            <p:cNvPr id="2" name="Picture 1"/>
            <p:cNvPicPr>
              <a:picLocks noChangeAspect="1"/>
            </p:cNvPicPr>
            <p:nvPr/>
          </p:nvPicPr>
          <p:blipFill rotWithShape="1">
            <a:blip r:embed="rId5">
              <a:clrChange>
                <a:clrFrom>
                  <a:srgbClr val="000000"/>
                </a:clrFrom>
                <a:clrTo>
                  <a:srgbClr val="000000">
                    <a:alpha val="0"/>
                  </a:srgbClr>
                </a:clrTo>
              </a:clrChange>
            </a:blip>
            <a:srcRect l="13881" r="14406"/>
            <a:stretch/>
          </p:blipFill>
          <p:spPr>
            <a:xfrm>
              <a:off x="6262318" y="1367334"/>
              <a:ext cx="1134674" cy="81442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2667" b="98000" l="10000" r="90000"/>
                      </a14:imgEffect>
                    </a14:imgLayer>
                  </a14:imgProps>
                </a:ext>
              </a:extLst>
            </a:blip>
            <a:stretch>
              <a:fillRect/>
            </a:stretch>
          </p:blipFill>
          <p:spPr>
            <a:xfrm>
              <a:off x="5601819" y="1567766"/>
              <a:ext cx="1545824" cy="1094553"/>
            </a:xfrm>
            <a:prstGeom prst="rect">
              <a:avLst/>
            </a:prstGeom>
            <a:effectLst>
              <a:outerShdw blurRad="50800" dist="38100" dir="2700000" algn="tl" rotWithShape="0">
                <a:prstClr val="black">
                  <a:alpha val="40000"/>
                </a:prstClr>
              </a:outerShdw>
            </a:effectLst>
          </p:spPr>
        </p:pic>
      </p:grpSp>
      <p:grpSp>
        <p:nvGrpSpPr>
          <p:cNvPr id="50" name="Group 49"/>
          <p:cNvGrpSpPr/>
          <p:nvPr/>
        </p:nvGrpSpPr>
        <p:grpSpPr>
          <a:xfrm>
            <a:off x="6977052" y="1108369"/>
            <a:ext cx="1421503" cy="1014478"/>
            <a:chOff x="6977052" y="1108369"/>
            <a:chExt cx="1421503" cy="1014478"/>
          </a:xfrm>
        </p:grpSpPr>
        <p:cxnSp>
          <p:nvCxnSpPr>
            <p:cNvPr id="60" name="Straight Arrow Connector 59"/>
            <p:cNvCxnSpPr/>
            <p:nvPr/>
          </p:nvCxnSpPr>
          <p:spPr>
            <a:xfrm flipH="1" flipV="1">
              <a:off x="6977052" y="1108369"/>
              <a:ext cx="536931" cy="526112"/>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pic>
          <p:nvPicPr>
            <p:cNvPr id="23" name="Picture 22"/>
            <p:cNvPicPr>
              <a:picLocks noChangeAspect="1"/>
            </p:cNvPicPr>
            <p:nvPr/>
          </p:nvPicPr>
          <p:blipFill>
            <a:blip r:embed="rId8"/>
            <a:stretch>
              <a:fillRect/>
            </a:stretch>
          </p:blipFill>
          <p:spPr>
            <a:xfrm>
              <a:off x="7341592" y="1421408"/>
              <a:ext cx="1056963" cy="701439"/>
            </a:xfrm>
            <a:prstGeom prst="rect">
              <a:avLst/>
            </a:prstGeom>
            <a:effectLst>
              <a:outerShdw blurRad="50800" dist="38100" dir="2700000" algn="tl" rotWithShape="0">
                <a:prstClr val="black">
                  <a:alpha val="40000"/>
                </a:prstClr>
              </a:outerShdw>
            </a:effectLst>
          </p:spPr>
        </p:pic>
      </p:grpSp>
      <p:grpSp>
        <p:nvGrpSpPr>
          <p:cNvPr id="47" name="Group 46"/>
          <p:cNvGrpSpPr/>
          <p:nvPr/>
        </p:nvGrpSpPr>
        <p:grpSpPr>
          <a:xfrm>
            <a:off x="1631335" y="3167190"/>
            <a:ext cx="1326616" cy="1688154"/>
            <a:chOff x="1631335" y="3167190"/>
            <a:chExt cx="1326616" cy="1688154"/>
          </a:xfrm>
        </p:grpSpPr>
        <p:cxnSp>
          <p:nvCxnSpPr>
            <p:cNvPr id="33" name="Straight Arrow Connector 32"/>
            <p:cNvCxnSpPr/>
            <p:nvPr/>
          </p:nvCxnSpPr>
          <p:spPr>
            <a:xfrm flipH="1" flipV="1">
              <a:off x="1761888" y="3679198"/>
              <a:ext cx="224211" cy="330844"/>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p:nvPr/>
          </p:nvCxnSpPr>
          <p:spPr>
            <a:xfrm flipV="1">
              <a:off x="2580036" y="3167190"/>
              <a:ext cx="377915" cy="833325"/>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1335" y="3881544"/>
              <a:ext cx="1303940" cy="973800"/>
            </a:xfrm>
            <a:prstGeom prst="rect">
              <a:avLst/>
            </a:prstGeom>
          </p:spPr>
        </p:pic>
      </p:grpSp>
      <p:cxnSp>
        <p:nvCxnSpPr>
          <p:cNvPr id="35" name="Straight Arrow Connector 34"/>
          <p:cNvCxnSpPr/>
          <p:nvPr/>
        </p:nvCxnSpPr>
        <p:spPr>
          <a:xfrm>
            <a:off x="2061210" y="2640330"/>
            <a:ext cx="549256" cy="526860"/>
          </a:xfrm>
          <a:prstGeom prst="straightConnector1">
            <a:avLst/>
          </a:prstGeom>
          <a:ln w="34925">
            <a:tailEnd type="triangle"/>
          </a:ln>
        </p:spPr>
        <p:style>
          <a:lnRef idx="2">
            <a:schemeClr val="accent4"/>
          </a:lnRef>
          <a:fillRef idx="0">
            <a:schemeClr val="accent4"/>
          </a:fillRef>
          <a:effectRef idx="1">
            <a:schemeClr val="accent4"/>
          </a:effectRef>
          <a:fontRef idx="minor">
            <a:schemeClr val="tx1"/>
          </a:fontRef>
        </p:style>
      </p:cxnSp>
      <p:pic>
        <p:nvPicPr>
          <p:cNvPr id="22" name="Picture 21"/>
          <p:cNvPicPr>
            <a:picLocks noChangeAspect="1"/>
          </p:cNvPicPr>
          <p:nvPr/>
        </p:nvPicPr>
        <p:blipFill>
          <a:blip r:embed="rId10"/>
          <a:stretch>
            <a:fillRect/>
          </a:stretch>
        </p:blipFill>
        <p:spPr>
          <a:xfrm>
            <a:off x="1438331" y="1751076"/>
            <a:ext cx="1026103" cy="1245005"/>
          </a:xfrm>
          <a:prstGeom prst="rect">
            <a:avLst/>
          </a:prstGeom>
        </p:spPr>
      </p:pic>
    </p:spTree>
    <p:extLst>
      <p:ext uri="{BB962C8B-B14F-4D97-AF65-F5344CB8AC3E}">
        <p14:creationId xmlns:p14="http://schemas.microsoft.com/office/powerpoint/2010/main" val="377649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01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816475" y="2608666"/>
            <a:ext cx="4188301" cy="1734932"/>
          </a:xfrm>
        </p:spPr>
        <p:txBody>
          <a:bodyPr/>
          <a:lstStyle/>
          <a:p>
            <a:pPr>
              <a:lnSpc>
                <a:spcPct val="80000"/>
              </a:lnSpc>
            </a:pPr>
            <a:r>
              <a:rPr lang="en-US" sz="4200" dirty="0"/>
              <a:t>The intertwined history of </a:t>
            </a:r>
            <a:r>
              <a:rPr lang="en-US" sz="4200" dirty="0" err="1"/>
              <a:t>Darpa</a:t>
            </a:r>
            <a:r>
              <a:rPr lang="en-US" sz="4200" dirty="0"/>
              <a:t> and </a:t>
            </a:r>
            <a:r>
              <a:rPr lang="en-US" sz="4200" dirty="0" err="1"/>
              <a:t>moore’s</a:t>
            </a:r>
            <a:r>
              <a:rPr lang="en-US" sz="4200" dirty="0"/>
              <a:t> law</a:t>
            </a:r>
          </a:p>
        </p:txBody>
      </p:sp>
    </p:spTree>
    <p:extLst>
      <p:ext uri="{BB962C8B-B14F-4D97-AF65-F5344CB8AC3E}">
        <p14:creationId xmlns:p14="http://schemas.microsoft.com/office/powerpoint/2010/main" val="73436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F7247B-C5E4-41C9-ACAF-23B6E02B0C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3" t="8650" r="7418" b="3594"/>
          <a:stretch/>
        </p:blipFill>
        <p:spPr>
          <a:xfrm>
            <a:off x="1112365" y="212508"/>
            <a:ext cx="6746965" cy="4988947"/>
          </a:xfrm>
          <a:prstGeom prst="rect">
            <a:avLst/>
          </a:prstGeom>
        </p:spPr>
      </p:pic>
      <p:pic>
        <p:nvPicPr>
          <p:cNvPr id="8" name="Picture 7">
            <a:extLst>
              <a:ext uri="{FF2B5EF4-FFF2-40B4-BE49-F238E27FC236}">
                <a16:creationId xmlns:a16="http://schemas.microsoft.com/office/drawing/2014/main" id="{01649FB0-E668-4726-8516-6F5E820D52A3}"/>
              </a:ext>
            </a:extLst>
          </p:cNvPr>
          <p:cNvPicPr>
            <a:picLocks noChangeAspect="1"/>
          </p:cNvPicPr>
          <p:nvPr/>
        </p:nvPicPr>
        <p:blipFill>
          <a:blip r:embed="rId3"/>
          <a:stretch>
            <a:fillRect/>
          </a:stretch>
        </p:blipFill>
        <p:spPr>
          <a:xfrm>
            <a:off x="5425031" y="138866"/>
            <a:ext cx="2372931" cy="2459408"/>
          </a:xfrm>
          <a:prstGeom prst="rect">
            <a:avLst/>
          </a:prstGeom>
          <a:ln>
            <a:noFill/>
          </a:ln>
          <a:effectLst>
            <a:outerShdw blurRad="127000" dist="38100" dir="8100000" sx="104000" sy="104000" algn="tr" rotWithShape="0">
              <a:prstClr val="black">
                <a:alpha val="60000"/>
              </a:prstClr>
            </a:outerShdw>
          </a:effectLst>
        </p:spPr>
      </p:pic>
    </p:spTree>
    <p:extLst>
      <p:ext uri="{BB962C8B-B14F-4D97-AF65-F5344CB8AC3E}">
        <p14:creationId xmlns:p14="http://schemas.microsoft.com/office/powerpoint/2010/main" val="239542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6738" y="478585"/>
            <a:ext cx="2802467" cy="584775"/>
          </a:xfrm>
          <a:prstGeom prst="rect">
            <a:avLst/>
          </a:prstGeom>
          <a:noFill/>
        </p:spPr>
        <p:txBody>
          <a:bodyPr wrap="square" rtlCol="0">
            <a:spAutoFit/>
          </a:bodyPr>
          <a:lstStyle/>
          <a:p>
            <a:pPr algn="ctr"/>
            <a:r>
              <a:rPr lang="en-US" sz="1600" b="1" dirty="0">
                <a:solidFill>
                  <a:schemeClr val="bg1"/>
                </a:solidFill>
              </a:rPr>
              <a:t>More R&amp;D intensive than any other industry</a:t>
            </a:r>
          </a:p>
        </p:txBody>
      </p:sp>
      <p:grpSp>
        <p:nvGrpSpPr>
          <p:cNvPr id="5" name="Group 4"/>
          <p:cNvGrpSpPr/>
          <p:nvPr/>
        </p:nvGrpSpPr>
        <p:grpSpPr>
          <a:xfrm>
            <a:off x="4913457" y="3413226"/>
            <a:ext cx="847716" cy="871112"/>
            <a:chOff x="2087076" y="4372182"/>
            <a:chExt cx="973840" cy="1000718"/>
          </a:xfrm>
        </p:grpSpPr>
        <p:pic>
          <p:nvPicPr>
            <p:cNvPr id="6" name="Picture 5"/>
            <p:cNvPicPr>
              <a:picLocks noChangeAspect="1"/>
            </p:cNvPicPr>
            <p:nvPr/>
          </p:nvPicPr>
          <p:blipFill>
            <a:blip r:embed="rId2"/>
            <a:stretch>
              <a:fillRect/>
            </a:stretch>
          </p:blipFill>
          <p:spPr>
            <a:xfrm>
              <a:off x="2200617" y="4813592"/>
              <a:ext cx="559780" cy="559308"/>
            </a:xfrm>
            <a:prstGeom prst="rect">
              <a:avLst/>
            </a:prstGeom>
          </p:spPr>
        </p:pic>
        <p:sp>
          <p:nvSpPr>
            <p:cNvPr id="7" name="Rectangle 6"/>
            <p:cNvSpPr/>
            <p:nvPr/>
          </p:nvSpPr>
          <p:spPr>
            <a:xfrm>
              <a:off x="2087076" y="4372182"/>
              <a:ext cx="973840" cy="424282"/>
            </a:xfrm>
            <a:prstGeom prst="rect">
              <a:avLst/>
            </a:prstGeom>
          </p:spPr>
          <p:txBody>
            <a:bodyPr wrap="square">
              <a:spAutoFit/>
            </a:bodyPr>
            <a:lstStyle/>
            <a:p>
              <a:r>
                <a:rPr lang="en-US" sz="900" b="1" dirty="0">
                  <a:solidFill>
                    <a:schemeClr val="bg1"/>
                  </a:solidFill>
                  <a:latin typeface="Arial-BoldMT"/>
                </a:rPr>
                <a:t>Aircraft $121 Billion</a:t>
              </a:r>
              <a:endParaRPr lang="en-US" sz="900" dirty="0">
                <a:solidFill>
                  <a:schemeClr val="bg1"/>
                </a:solidFill>
              </a:endParaRPr>
            </a:p>
          </p:txBody>
        </p:sp>
      </p:grpSp>
      <p:pic>
        <p:nvPicPr>
          <p:cNvPr id="9" name="Picture 8"/>
          <p:cNvPicPr>
            <a:picLocks noChangeAspect="1"/>
          </p:cNvPicPr>
          <p:nvPr/>
        </p:nvPicPr>
        <p:blipFill>
          <a:blip r:embed="rId3"/>
          <a:stretch>
            <a:fillRect/>
          </a:stretch>
        </p:blipFill>
        <p:spPr>
          <a:xfrm>
            <a:off x="4393325" y="1907988"/>
            <a:ext cx="958550" cy="931137"/>
          </a:xfrm>
          <a:prstGeom prst="rect">
            <a:avLst/>
          </a:prstGeom>
        </p:spPr>
      </p:pic>
      <p:sp>
        <p:nvSpPr>
          <p:cNvPr id="10" name="Rectangle 9"/>
          <p:cNvSpPr/>
          <p:nvPr/>
        </p:nvSpPr>
        <p:spPr>
          <a:xfrm>
            <a:off x="3712256" y="1571241"/>
            <a:ext cx="2320688" cy="261610"/>
          </a:xfrm>
          <a:prstGeom prst="rect">
            <a:avLst/>
          </a:prstGeom>
        </p:spPr>
        <p:txBody>
          <a:bodyPr wrap="square">
            <a:spAutoFit/>
          </a:bodyPr>
          <a:lstStyle/>
          <a:p>
            <a:pPr algn="ctr"/>
            <a:r>
              <a:rPr lang="en-US" sz="1100" b="1" dirty="0">
                <a:solidFill>
                  <a:srgbClr val="4C92C4"/>
                </a:solidFill>
                <a:latin typeface="+mj-lt"/>
              </a:rPr>
              <a:t>Semiconductors $43 Billion</a:t>
            </a:r>
            <a:endParaRPr lang="en-US" sz="1100" dirty="0">
              <a:latin typeface="+mj-lt"/>
            </a:endParaRPr>
          </a:p>
        </p:txBody>
      </p:sp>
      <p:grpSp>
        <p:nvGrpSpPr>
          <p:cNvPr id="11" name="Group 10"/>
          <p:cNvGrpSpPr/>
          <p:nvPr/>
        </p:nvGrpSpPr>
        <p:grpSpPr>
          <a:xfrm>
            <a:off x="4009350" y="2926353"/>
            <a:ext cx="990004" cy="871115"/>
            <a:chOff x="2859917" y="2897046"/>
            <a:chExt cx="1137298" cy="1000721"/>
          </a:xfrm>
        </p:grpSpPr>
        <p:pic>
          <p:nvPicPr>
            <p:cNvPr id="12" name="Picture 11"/>
            <p:cNvPicPr>
              <a:picLocks noChangeAspect="1"/>
            </p:cNvPicPr>
            <p:nvPr/>
          </p:nvPicPr>
          <p:blipFill>
            <a:blip r:embed="rId4"/>
            <a:stretch>
              <a:fillRect/>
            </a:stretch>
          </p:blipFill>
          <p:spPr>
            <a:xfrm>
              <a:off x="2957708" y="3341246"/>
              <a:ext cx="621759" cy="556521"/>
            </a:xfrm>
            <a:prstGeom prst="rect">
              <a:avLst/>
            </a:prstGeom>
          </p:spPr>
        </p:pic>
        <p:sp>
          <p:nvSpPr>
            <p:cNvPr id="13" name="Rectangle 12"/>
            <p:cNvSpPr/>
            <p:nvPr/>
          </p:nvSpPr>
          <p:spPr>
            <a:xfrm>
              <a:off x="2859917" y="2897046"/>
              <a:ext cx="1137298" cy="424282"/>
            </a:xfrm>
            <a:prstGeom prst="rect">
              <a:avLst/>
            </a:prstGeom>
          </p:spPr>
          <p:txBody>
            <a:bodyPr wrap="square">
              <a:spAutoFit/>
            </a:bodyPr>
            <a:lstStyle/>
            <a:p>
              <a:r>
                <a:rPr lang="en-US" sz="900" b="1" dirty="0">
                  <a:solidFill>
                    <a:schemeClr val="bg1"/>
                  </a:solidFill>
                  <a:latin typeface="Arial-BoldMT"/>
                </a:rPr>
                <a:t>Automobiles $53 Billion</a:t>
              </a:r>
              <a:endParaRPr lang="en-US" sz="900" dirty="0">
                <a:solidFill>
                  <a:schemeClr val="bg1"/>
                </a:solidFill>
              </a:endParaRPr>
            </a:p>
          </p:txBody>
        </p:sp>
      </p:grpSp>
      <p:sp>
        <p:nvSpPr>
          <p:cNvPr id="14" name="TextBox 13"/>
          <p:cNvSpPr txBox="1"/>
          <p:nvPr/>
        </p:nvSpPr>
        <p:spPr>
          <a:xfrm>
            <a:off x="3718392" y="4431361"/>
            <a:ext cx="2390398" cy="200055"/>
          </a:xfrm>
          <a:prstGeom prst="rect">
            <a:avLst/>
          </a:prstGeom>
          <a:noFill/>
        </p:spPr>
        <p:txBody>
          <a:bodyPr wrap="none" rtlCol="0">
            <a:spAutoFit/>
          </a:bodyPr>
          <a:lstStyle/>
          <a:p>
            <a:r>
              <a:rPr lang="en-US" sz="700" dirty="0">
                <a:solidFill>
                  <a:schemeClr val="bg1"/>
                </a:solidFill>
              </a:rPr>
              <a:t>Source: 2016 U.S. International Trade Commission, SIA</a:t>
            </a:r>
          </a:p>
        </p:txBody>
      </p:sp>
      <p:sp>
        <p:nvSpPr>
          <p:cNvPr id="15" name="TextBox 14"/>
          <p:cNvSpPr txBox="1"/>
          <p:nvPr/>
        </p:nvSpPr>
        <p:spPr>
          <a:xfrm>
            <a:off x="137955" y="478585"/>
            <a:ext cx="3142190" cy="830997"/>
          </a:xfrm>
          <a:prstGeom prst="rect">
            <a:avLst/>
          </a:prstGeom>
          <a:noFill/>
        </p:spPr>
        <p:txBody>
          <a:bodyPr wrap="square" rtlCol="0">
            <a:spAutoFit/>
          </a:bodyPr>
          <a:lstStyle/>
          <a:p>
            <a:pPr algn="ctr"/>
            <a:r>
              <a:rPr lang="en-US" sz="1600" b="1" dirty="0">
                <a:solidFill>
                  <a:schemeClr val="bg1"/>
                </a:solidFill>
              </a:rPr>
              <a:t>Semiconductors play an outsized role in the U.S. Economy</a:t>
            </a:r>
          </a:p>
        </p:txBody>
      </p:sp>
      <p:sp>
        <p:nvSpPr>
          <p:cNvPr id="16" name="TextBox 15"/>
          <p:cNvSpPr txBox="1"/>
          <p:nvPr/>
        </p:nvSpPr>
        <p:spPr>
          <a:xfrm>
            <a:off x="3484190" y="478585"/>
            <a:ext cx="2638502" cy="584775"/>
          </a:xfrm>
          <a:prstGeom prst="rect">
            <a:avLst/>
          </a:prstGeom>
          <a:noFill/>
        </p:spPr>
        <p:txBody>
          <a:bodyPr wrap="square" rtlCol="0">
            <a:spAutoFit/>
          </a:bodyPr>
          <a:lstStyle/>
          <a:p>
            <a:pPr algn="ctr"/>
            <a:r>
              <a:rPr lang="en-US" sz="1600" b="1" dirty="0">
                <a:solidFill>
                  <a:schemeClr val="bg1"/>
                </a:solidFill>
              </a:rPr>
              <a:t>Top 3 manufactured U.S. export</a:t>
            </a:r>
          </a:p>
        </p:txBody>
      </p:sp>
      <p:sp>
        <p:nvSpPr>
          <p:cNvPr id="17" name="Rectangle 16"/>
          <p:cNvSpPr/>
          <p:nvPr/>
        </p:nvSpPr>
        <p:spPr>
          <a:xfrm>
            <a:off x="6596526" y="1562203"/>
            <a:ext cx="2482210" cy="261610"/>
          </a:xfrm>
          <a:prstGeom prst="rect">
            <a:avLst/>
          </a:prstGeom>
        </p:spPr>
        <p:txBody>
          <a:bodyPr wrap="squar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sz="1100" b="1" dirty="0">
                <a:solidFill>
                  <a:srgbClr val="4C92C4"/>
                </a:solidFill>
                <a:latin typeface="+mj-lt"/>
              </a:rPr>
              <a:t>Percent domestic sales of R&amp;D</a:t>
            </a:r>
          </a:p>
        </p:txBody>
      </p:sp>
      <p:pic>
        <p:nvPicPr>
          <p:cNvPr id="18" name="Picture 17"/>
          <p:cNvPicPr>
            <a:picLocks noChangeAspect="1"/>
          </p:cNvPicPr>
          <p:nvPr/>
        </p:nvPicPr>
        <p:blipFill rotWithShape="1">
          <a:blip r:embed="rId5"/>
          <a:srcRect l="5713" t="427" r="14887" b="6981"/>
          <a:stretch/>
        </p:blipFill>
        <p:spPr>
          <a:xfrm flipH="1">
            <a:off x="8033734" y="3360229"/>
            <a:ext cx="399760" cy="374775"/>
          </a:xfrm>
          <a:prstGeom prst="rect">
            <a:avLst/>
          </a:prstGeom>
        </p:spPr>
      </p:pic>
      <p:pic>
        <p:nvPicPr>
          <p:cNvPr id="19" name="Picture 18"/>
          <p:cNvPicPr>
            <a:picLocks noChangeAspect="1"/>
          </p:cNvPicPr>
          <p:nvPr/>
        </p:nvPicPr>
        <p:blipFill>
          <a:blip r:embed="rId3"/>
          <a:stretch>
            <a:fillRect/>
          </a:stretch>
        </p:blipFill>
        <p:spPr>
          <a:xfrm>
            <a:off x="8033667" y="2321926"/>
            <a:ext cx="413048" cy="401236"/>
          </a:xfrm>
          <a:prstGeom prst="rect">
            <a:avLst/>
          </a:prstGeom>
        </p:spPr>
      </p:pic>
      <p:sp>
        <p:nvSpPr>
          <p:cNvPr id="20" name="Rectangle 19"/>
          <p:cNvSpPr/>
          <p:nvPr/>
        </p:nvSpPr>
        <p:spPr>
          <a:xfrm>
            <a:off x="7390841" y="2333101"/>
            <a:ext cx="684483" cy="378886"/>
          </a:xfrm>
          <a:prstGeom prst="rect">
            <a:avLst/>
          </a:prstGeom>
        </p:spPr>
        <p:txBody>
          <a:bodyPr wrap="non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dirty="0">
                <a:solidFill>
                  <a:schemeClr val="bg1"/>
                </a:solidFill>
              </a:rPr>
              <a:t>20%</a:t>
            </a:r>
          </a:p>
        </p:txBody>
      </p:sp>
      <p:sp>
        <p:nvSpPr>
          <p:cNvPr id="21" name="Rectangle 20"/>
          <p:cNvSpPr/>
          <p:nvPr/>
        </p:nvSpPr>
        <p:spPr>
          <a:xfrm>
            <a:off x="8382301" y="3327754"/>
            <a:ext cx="684483" cy="378886"/>
          </a:xfrm>
          <a:prstGeom prst="rect">
            <a:avLst/>
          </a:prstGeom>
        </p:spPr>
        <p:txBody>
          <a:bodyPr wrap="non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dirty="0">
                <a:solidFill>
                  <a:schemeClr val="bg1"/>
                </a:solidFill>
              </a:rPr>
              <a:t>17%</a:t>
            </a:r>
          </a:p>
        </p:txBody>
      </p:sp>
      <p:sp>
        <p:nvSpPr>
          <p:cNvPr id="22" name="Rectangle 21"/>
          <p:cNvSpPr/>
          <p:nvPr/>
        </p:nvSpPr>
        <p:spPr>
          <a:xfrm>
            <a:off x="7637782" y="2048402"/>
            <a:ext cx="1204817" cy="261610"/>
          </a:xfrm>
          <a:prstGeom prst="rect">
            <a:avLst/>
          </a:prstGeom>
        </p:spPr>
        <p:txBody>
          <a:bodyPr wrap="non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sz="1100" dirty="0">
                <a:solidFill>
                  <a:schemeClr val="bg1"/>
                </a:solidFill>
              </a:rPr>
              <a:t>Semiconductors</a:t>
            </a:r>
          </a:p>
        </p:txBody>
      </p:sp>
      <p:sp>
        <p:nvSpPr>
          <p:cNvPr id="23" name="Rectangle 22"/>
          <p:cNvSpPr/>
          <p:nvPr/>
        </p:nvSpPr>
        <p:spPr>
          <a:xfrm>
            <a:off x="7614379" y="3096684"/>
            <a:ext cx="1228220" cy="261610"/>
          </a:xfrm>
          <a:prstGeom prst="rect">
            <a:avLst/>
          </a:prstGeom>
        </p:spPr>
        <p:txBody>
          <a:bodyPr wrap="non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sz="1050" dirty="0">
                <a:solidFill>
                  <a:schemeClr val="bg1"/>
                </a:solidFill>
              </a:rPr>
              <a:t>Pharmaceuticals</a:t>
            </a:r>
          </a:p>
        </p:txBody>
      </p:sp>
      <p:sp>
        <p:nvSpPr>
          <p:cNvPr id="24" name="Pentagon 23"/>
          <p:cNvSpPr/>
          <p:nvPr/>
        </p:nvSpPr>
        <p:spPr>
          <a:xfrm rot="19800000">
            <a:off x="6361608" y="2968081"/>
            <a:ext cx="1693447" cy="352619"/>
          </a:xfrm>
          <a:prstGeom prst="homePlate">
            <a:avLst/>
          </a:prstGeom>
          <a:gradFill>
            <a:gsLst>
              <a:gs pos="0">
                <a:srgbClr val="8EB4E3"/>
              </a:gs>
              <a:gs pos="100000">
                <a:srgbClr val="002060">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Pentagon 24"/>
          <p:cNvSpPr/>
          <p:nvPr/>
        </p:nvSpPr>
        <p:spPr>
          <a:xfrm rot="19800000">
            <a:off x="6805974" y="3537095"/>
            <a:ext cx="1086715" cy="352619"/>
          </a:xfrm>
          <a:prstGeom prst="homePlate">
            <a:avLst/>
          </a:prstGeom>
          <a:gradFill flip="none" rotWithShape="1">
            <a:gsLst>
              <a:gs pos="0">
                <a:schemeClr val="accent3">
                  <a:lumMod val="40000"/>
                  <a:lumOff val="60000"/>
                </a:schemeClr>
              </a:gs>
              <a:gs pos="46000">
                <a:schemeClr val="accent3">
                  <a:lumMod val="95000"/>
                  <a:lumOff val="5000"/>
                </a:schemeClr>
              </a:gs>
              <a:gs pos="100000">
                <a:schemeClr val="accent3">
                  <a:lumMod val="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6532418" y="4431361"/>
            <a:ext cx="2514623" cy="307777"/>
          </a:xfrm>
          <a:prstGeom prst="rect">
            <a:avLst/>
          </a:prstGeom>
          <a:noFill/>
        </p:spPr>
        <p:txBody>
          <a:bodyPr wrap="square" rtlCol="0">
            <a:spAutoFit/>
          </a:bodyPr>
          <a:lstStyle/>
          <a:p>
            <a:r>
              <a:rPr lang="en-US" sz="700" dirty="0">
                <a:solidFill>
                  <a:schemeClr val="bg1"/>
                </a:solidFill>
              </a:rPr>
              <a:t>Source: NSF Business Research and Development and Innovation Survey</a:t>
            </a:r>
          </a:p>
        </p:txBody>
      </p:sp>
      <p:grpSp>
        <p:nvGrpSpPr>
          <p:cNvPr id="27" name="Group 26"/>
          <p:cNvGrpSpPr/>
          <p:nvPr/>
        </p:nvGrpSpPr>
        <p:grpSpPr>
          <a:xfrm>
            <a:off x="-78982" y="2117731"/>
            <a:ext cx="3354878" cy="2214507"/>
            <a:chOff x="-64187" y="2381580"/>
            <a:chExt cx="3354878" cy="2214507"/>
          </a:xfrm>
        </p:grpSpPr>
        <p:sp>
          <p:nvSpPr>
            <p:cNvPr id="28" name="TextBox 27"/>
            <p:cNvSpPr txBox="1"/>
            <p:nvPr/>
          </p:nvSpPr>
          <p:spPr>
            <a:xfrm>
              <a:off x="-64187" y="2619763"/>
              <a:ext cx="1137992" cy="338554"/>
            </a:xfrm>
            <a:prstGeom prst="rect">
              <a:avLst/>
            </a:prstGeom>
            <a:noFill/>
          </p:spPr>
          <p:txBody>
            <a:bodyPr wrap="square" rtlCol="0">
              <a:spAutoFit/>
            </a:bodyPr>
            <a:lstStyle/>
            <a:p>
              <a:pPr algn="r"/>
              <a:r>
                <a:rPr lang="en-US" sz="800" dirty="0">
                  <a:solidFill>
                    <a:schemeClr val="bg1"/>
                  </a:solidFill>
                </a:rPr>
                <a:t>Semiconductors and</a:t>
              </a:r>
              <a:br>
                <a:rPr lang="en-US" sz="800" dirty="0">
                  <a:solidFill>
                    <a:schemeClr val="bg1"/>
                  </a:solidFill>
                </a:rPr>
              </a:br>
              <a:r>
                <a:rPr lang="en-US" sz="800" dirty="0">
                  <a:solidFill>
                    <a:schemeClr val="bg1"/>
                  </a:solidFill>
                </a:rPr>
                <a:t>Related Devices</a:t>
              </a:r>
            </a:p>
          </p:txBody>
        </p:sp>
        <p:sp>
          <p:nvSpPr>
            <p:cNvPr id="29" name="TextBox 28"/>
            <p:cNvSpPr txBox="1"/>
            <p:nvPr/>
          </p:nvSpPr>
          <p:spPr>
            <a:xfrm>
              <a:off x="152750" y="2983259"/>
              <a:ext cx="921055" cy="338554"/>
            </a:xfrm>
            <a:prstGeom prst="rect">
              <a:avLst/>
            </a:prstGeom>
            <a:noFill/>
          </p:spPr>
          <p:txBody>
            <a:bodyPr wrap="square" rtlCol="0">
              <a:spAutoFit/>
            </a:bodyPr>
            <a:lstStyle/>
            <a:p>
              <a:pPr algn="r"/>
              <a:r>
                <a:rPr lang="en-US" sz="800" dirty="0">
                  <a:solidFill>
                    <a:schemeClr val="bg1"/>
                  </a:solidFill>
                </a:rPr>
                <a:t>Petroleum and Refineries</a:t>
              </a:r>
            </a:p>
          </p:txBody>
        </p:sp>
        <p:sp>
          <p:nvSpPr>
            <p:cNvPr id="30" name="TextBox 29"/>
            <p:cNvSpPr txBox="1"/>
            <p:nvPr/>
          </p:nvSpPr>
          <p:spPr>
            <a:xfrm>
              <a:off x="74203" y="3343744"/>
              <a:ext cx="999602" cy="338554"/>
            </a:xfrm>
            <a:prstGeom prst="rect">
              <a:avLst/>
            </a:prstGeom>
            <a:noFill/>
          </p:spPr>
          <p:txBody>
            <a:bodyPr wrap="square" rtlCol="0">
              <a:spAutoFit/>
            </a:bodyPr>
            <a:lstStyle/>
            <a:p>
              <a:pPr algn="r"/>
              <a:r>
                <a:rPr lang="en-US" sz="800" dirty="0">
                  <a:solidFill>
                    <a:schemeClr val="bg1"/>
                  </a:solidFill>
                </a:rPr>
                <a:t>Pharmaceutical preparations</a:t>
              </a:r>
            </a:p>
          </p:txBody>
        </p:sp>
        <p:sp>
          <p:nvSpPr>
            <p:cNvPr id="31" name="TextBox 30"/>
            <p:cNvSpPr txBox="1"/>
            <p:nvPr/>
          </p:nvSpPr>
          <p:spPr>
            <a:xfrm>
              <a:off x="562126" y="3785200"/>
              <a:ext cx="511679" cy="215444"/>
            </a:xfrm>
            <a:prstGeom prst="rect">
              <a:avLst/>
            </a:prstGeom>
            <a:noFill/>
          </p:spPr>
          <p:txBody>
            <a:bodyPr wrap="none" rtlCol="0">
              <a:spAutoFit/>
            </a:bodyPr>
            <a:lstStyle/>
            <a:p>
              <a:pPr algn="r"/>
              <a:r>
                <a:rPr lang="en-US" sz="800" dirty="0">
                  <a:solidFill>
                    <a:schemeClr val="bg1"/>
                  </a:solidFill>
                </a:rPr>
                <a:t>Aircraft</a:t>
              </a:r>
            </a:p>
          </p:txBody>
        </p:sp>
        <p:sp>
          <p:nvSpPr>
            <p:cNvPr id="32" name="TextBox 31"/>
            <p:cNvSpPr txBox="1"/>
            <p:nvPr/>
          </p:nvSpPr>
          <p:spPr>
            <a:xfrm>
              <a:off x="13899" y="4130297"/>
              <a:ext cx="1059906" cy="215444"/>
            </a:xfrm>
            <a:prstGeom prst="rect">
              <a:avLst/>
            </a:prstGeom>
            <a:noFill/>
          </p:spPr>
          <p:txBody>
            <a:bodyPr wrap="none" rtlCol="0">
              <a:spAutoFit/>
            </a:bodyPr>
            <a:lstStyle/>
            <a:p>
              <a:pPr algn="r"/>
              <a:r>
                <a:rPr lang="en-US" sz="800" dirty="0">
                  <a:solidFill>
                    <a:schemeClr val="bg1"/>
                  </a:solidFill>
                </a:rPr>
                <a:t>Iron and Steel Mills</a:t>
              </a:r>
            </a:p>
          </p:txBody>
        </p:sp>
        <p:sp>
          <p:nvSpPr>
            <p:cNvPr id="33" name="Rectangle 32"/>
            <p:cNvSpPr/>
            <p:nvPr/>
          </p:nvSpPr>
          <p:spPr>
            <a:xfrm>
              <a:off x="1035825" y="3017228"/>
              <a:ext cx="1645280" cy="290010"/>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Ins="9144" bIns="45720" rtlCol="0" anchor="ctr"/>
            <a:lstStyle/>
            <a:p>
              <a:pPr algn="r"/>
              <a:r>
                <a:rPr lang="en-US" sz="800" dirty="0">
                  <a:solidFill>
                    <a:schemeClr val="tx1"/>
                  </a:solidFill>
                </a:rPr>
                <a:t>223%</a:t>
              </a:r>
            </a:p>
          </p:txBody>
        </p:sp>
        <p:sp>
          <p:nvSpPr>
            <p:cNvPr id="34" name="Rectangle 33"/>
            <p:cNvSpPr/>
            <p:nvPr/>
          </p:nvSpPr>
          <p:spPr>
            <a:xfrm>
              <a:off x="1035825" y="2657846"/>
              <a:ext cx="1956123" cy="290010"/>
            </a:xfrm>
            <a:prstGeom prst="rect">
              <a:avLst/>
            </a:prstGeom>
            <a:solidFill>
              <a:srgbClr val="F6643C"/>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900" dirty="0">
                  <a:solidFill>
                    <a:schemeClr val="tx1"/>
                  </a:solidFill>
                </a:rPr>
                <a:t>265%</a:t>
              </a:r>
            </a:p>
          </p:txBody>
        </p:sp>
        <p:sp>
          <p:nvSpPr>
            <p:cNvPr id="35" name="Rectangle 34"/>
            <p:cNvSpPr/>
            <p:nvPr/>
          </p:nvSpPr>
          <p:spPr>
            <a:xfrm>
              <a:off x="1035825" y="3376610"/>
              <a:ext cx="1231999" cy="290010"/>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 bIns="45720" rtlCol="0" anchor="ctr"/>
            <a:lstStyle/>
            <a:p>
              <a:pPr algn="r"/>
              <a:r>
                <a:rPr lang="en-US" sz="800" dirty="0">
                  <a:solidFill>
                    <a:schemeClr val="tx1"/>
                  </a:solidFill>
                </a:rPr>
                <a:t>167%</a:t>
              </a:r>
            </a:p>
          </p:txBody>
        </p:sp>
        <p:sp>
          <p:nvSpPr>
            <p:cNvPr id="36" name="Rectangle 35"/>
            <p:cNvSpPr/>
            <p:nvPr/>
          </p:nvSpPr>
          <p:spPr>
            <a:xfrm>
              <a:off x="1035825" y="3735992"/>
              <a:ext cx="688020" cy="290010"/>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45720" rtlCol="0" anchor="ctr"/>
            <a:lstStyle/>
            <a:p>
              <a:pPr algn="r"/>
              <a:r>
                <a:rPr lang="en-US" sz="800" dirty="0">
                  <a:solidFill>
                    <a:schemeClr val="tx1"/>
                  </a:solidFill>
                </a:rPr>
                <a:t>93%</a:t>
              </a:r>
            </a:p>
          </p:txBody>
        </p:sp>
        <p:sp>
          <p:nvSpPr>
            <p:cNvPr id="37" name="Rectangle 36"/>
            <p:cNvSpPr/>
            <p:nvPr/>
          </p:nvSpPr>
          <p:spPr>
            <a:xfrm>
              <a:off x="1035825" y="4095373"/>
              <a:ext cx="438403" cy="290010"/>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bIns="45720" rtlCol="0" anchor="ctr"/>
            <a:lstStyle/>
            <a:p>
              <a:pPr algn="r"/>
              <a:r>
                <a:rPr lang="en-US" sz="800" dirty="0">
                  <a:solidFill>
                    <a:schemeClr val="tx1"/>
                  </a:solidFill>
                </a:rPr>
                <a:t>59%</a:t>
              </a:r>
            </a:p>
          </p:txBody>
        </p:sp>
        <p:cxnSp>
          <p:nvCxnSpPr>
            <p:cNvPr id="38" name="Straight Connector 37"/>
            <p:cNvCxnSpPr/>
            <p:nvPr/>
          </p:nvCxnSpPr>
          <p:spPr bwMode="auto">
            <a:xfrm>
              <a:off x="1667168" y="2657846"/>
              <a:ext cx="0" cy="1633295"/>
            </a:xfrm>
            <a:prstGeom prst="line">
              <a:avLst/>
            </a:prstGeom>
            <a:noFill/>
            <a:ln w="22225">
              <a:solidFill>
                <a:srgbClr val="4C92C4"/>
              </a:solidFill>
              <a:round/>
              <a:headEnd/>
              <a:tailEnd/>
            </a:ln>
            <a:extLst>
              <a:ext uri="{909E8E84-426E-40DD-AFC4-6F175D3DCCD1}">
                <a14:hiddenFill xmlns:a14="http://schemas.microsoft.com/office/drawing/2010/main">
                  <a:noFill/>
                </a14:hiddenFill>
              </a:ext>
            </a:extLst>
          </p:spPr>
        </p:cxnSp>
        <p:grpSp>
          <p:nvGrpSpPr>
            <p:cNvPr id="39" name="Group 38"/>
            <p:cNvGrpSpPr/>
            <p:nvPr/>
          </p:nvGrpSpPr>
          <p:grpSpPr>
            <a:xfrm>
              <a:off x="996675" y="2381580"/>
              <a:ext cx="2294016" cy="224601"/>
              <a:chOff x="996675" y="2381580"/>
              <a:chExt cx="2727739" cy="226365"/>
            </a:xfrm>
          </p:grpSpPr>
          <p:cxnSp>
            <p:nvCxnSpPr>
              <p:cNvPr id="42" name="Straight Connector 41"/>
              <p:cNvCxnSpPr/>
              <p:nvPr/>
            </p:nvCxnSpPr>
            <p:spPr bwMode="auto">
              <a:xfrm>
                <a:off x="1041041" y="2607945"/>
                <a:ext cx="2451555" cy="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3" name="Straight Connector 42"/>
              <p:cNvCxnSpPr/>
              <p:nvPr/>
            </p:nvCxnSpPr>
            <p:spPr bwMode="auto">
              <a:xfrm flipH="1">
                <a:off x="3494138"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4" name="Straight Connector 43"/>
              <p:cNvCxnSpPr/>
              <p:nvPr/>
            </p:nvCxnSpPr>
            <p:spPr bwMode="auto">
              <a:xfrm flipH="1">
                <a:off x="3143143"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5" name="Straight Connector 44"/>
              <p:cNvCxnSpPr/>
              <p:nvPr/>
            </p:nvCxnSpPr>
            <p:spPr bwMode="auto">
              <a:xfrm flipH="1">
                <a:off x="2090161"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6" name="Straight Connector 45"/>
              <p:cNvCxnSpPr/>
              <p:nvPr/>
            </p:nvCxnSpPr>
            <p:spPr bwMode="auto">
              <a:xfrm flipH="1">
                <a:off x="2441155"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7" name="Straight Connector 46"/>
              <p:cNvCxnSpPr/>
              <p:nvPr/>
            </p:nvCxnSpPr>
            <p:spPr bwMode="auto">
              <a:xfrm flipH="1">
                <a:off x="1739167"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bwMode="auto">
              <a:xfrm flipH="1">
                <a:off x="2792149"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49" name="Straight Connector 48"/>
              <p:cNvCxnSpPr/>
              <p:nvPr/>
            </p:nvCxnSpPr>
            <p:spPr bwMode="auto">
              <a:xfrm flipH="1">
                <a:off x="1037179"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cxnSp>
            <p:nvCxnSpPr>
              <p:cNvPr id="50" name="Straight Connector 49"/>
              <p:cNvCxnSpPr/>
              <p:nvPr/>
            </p:nvCxnSpPr>
            <p:spPr bwMode="auto">
              <a:xfrm flipH="1">
                <a:off x="1388173" y="2552885"/>
                <a:ext cx="0" cy="45720"/>
              </a:xfrm>
              <a:prstGeom prst="line">
                <a:avLst/>
              </a:prstGeom>
              <a:noFill/>
              <a:ln w="19050" cap="rnd">
                <a:solidFill>
                  <a:schemeClr val="bg1">
                    <a:lumMod val="75000"/>
                  </a:schemeClr>
                </a:solidFill>
                <a:round/>
                <a:headEnd/>
                <a:tailEnd/>
              </a:ln>
              <a:extLst>
                <a:ext uri="{909E8E84-426E-40DD-AFC4-6F175D3DCCD1}">
                  <a14:hiddenFill xmlns:a14="http://schemas.microsoft.com/office/drawing/2010/main">
                    <a:noFill/>
                  </a14:hiddenFill>
                </a:ext>
              </a:extLst>
            </p:spPr>
          </p:cxnSp>
          <p:sp>
            <p:nvSpPr>
              <p:cNvPr id="51" name="TextBox 50"/>
              <p:cNvSpPr txBox="1"/>
              <p:nvPr/>
            </p:nvSpPr>
            <p:spPr>
              <a:xfrm>
                <a:off x="996675" y="2381580"/>
                <a:ext cx="175359" cy="116322"/>
              </a:xfrm>
              <a:prstGeom prst="rect">
                <a:avLst/>
              </a:prstGeom>
              <a:noFill/>
            </p:spPr>
            <p:txBody>
              <a:bodyPr wrap="none" lIns="0" tIns="0" rIns="0" bIns="0" rtlCol="0">
                <a:spAutoFit/>
              </a:bodyPr>
              <a:lstStyle/>
              <a:p>
                <a:r>
                  <a:rPr lang="en-US" sz="750" dirty="0">
                    <a:solidFill>
                      <a:schemeClr val="bg1"/>
                    </a:solidFill>
                  </a:rPr>
                  <a:t>0%</a:t>
                </a:r>
              </a:p>
            </p:txBody>
          </p:sp>
          <p:sp>
            <p:nvSpPr>
              <p:cNvPr id="52" name="TextBox 51"/>
              <p:cNvSpPr txBox="1"/>
              <p:nvPr/>
            </p:nvSpPr>
            <p:spPr>
              <a:xfrm>
                <a:off x="1324100" y="2381580"/>
                <a:ext cx="238260" cy="116322"/>
              </a:xfrm>
              <a:prstGeom prst="rect">
                <a:avLst/>
              </a:prstGeom>
              <a:noFill/>
            </p:spPr>
            <p:txBody>
              <a:bodyPr wrap="none" lIns="0" tIns="0" rIns="0" bIns="0" rtlCol="0">
                <a:spAutoFit/>
              </a:bodyPr>
              <a:lstStyle/>
              <a:p>
                <a:r>
                  <a:rPr lang="en-US" sz="750" dirty="0">
                    <a:solidFill>
                      <a:schemeClr val="bg1"/>
                    </a:solidFill>
                  </a:rPr>
                  <a:t>40%</a:t>
                </a:r>
              </a:p>
            </p:txBody>
          </p:sp>
          <p:sp>
            <p:nvSpPr>
              <p:cNvPr id="53" name="TextBox 52"/>
              <p:cNvSpPr txBox="1"/>
              <p:nvPr/>
            </p:nvSpPr>
            <p:spPr>
              <a:xfrm>
                <a:off x="1668750" y="2381580"/>
                <a:ext cx="238260" cy="116322"/>
              </a:xfrm>
              <a:prstGeom prst="rect">
                <a:avLst/>
              </a:prstGeom>
              <a:noFill/>
            </p:spPr>
            <p:txBody>
              <a:bodyPr wrap="none" lIns="0" tIns="0" rIns="0" bIns="0" rtlCol="0">
                <a:spAutoFit/>
              </a:bodyPr>
              <a:lstStyle/>
              <a:p>
                <a:r>
                  <a:rPr lang="en-US" sz="750" dirty="0">
                    <a:solidFill>
                      <a:schemeClr val="bg1"/>
                    </a:solidFill>
                  </a:rPr>
                  <a:t>80%</a:t>
                </a:r>
              </a:p>
            </p:txBody>
          </p:sp>
          <p:sp>
            <p:nvSpPr>
              <p:cNvPr id="54" name="TextBox 53"/>
              <p:cNvSpPr txBox="1"/>
              <p:nvPr/>
            </p:nvSpPr>
            <p:spPr>
              <a:xfrm>
                <a:off x="2008023" y="2381580"/>
                <a:ext cx="301160" cy="116322"/>
              </a:xfrm>
              <a:prstGeom prst="rect">
                <a:avLst/>
              </a:prstGeom>
              <a:noFill/>
            </p:spPr>
            <p:txBody>
              <a:bodyPr wrap="none" lIns="0" tIns="0" rIns="0" bIns="0" rtlCol="0">
                <a:spAutoFit/>
              </a:bodyPr>
              <a:lstStyle/>
              <a:p>
                <a:r>
                  <a:rPr lang="en-US" sz="750" dirty="0">
                    <a:solidFill>
                      <a:schemeClr val="bg1"/>
                    </a:solidFill>
                  </a:rPr>
                  <a:t>120%</a:t>
                </a:r>
              </a:p>
            </p:txBody>
          </p:sp>
          <p:sp>
            <p:nvSpPr>
              <p:cNvPr id="55" name="TextBox 54"/>
              <p:cNvSpPr txBox="1"/>
              <p:nvPr/>
            </p:nvSpPr>
            <p:spPr>
              <a:xfrm>
                <a:off x="2359142" y="2381580"/>
                <a:ext cx="301160" cy="116322"/>
              </a:xfrm>
              <a:prstGeom prst="rect">
                <a:avLst/>
              </a:prstGeom>
              <a:noFill/>
            </p:spPr>
            <p:txBody>
              <a:bodyPr wrap="none" lIns="0" tIns="0" rIns="0" bIns="0" rtlCol="0">
                <a:spAutoFit/>
              </a:bodyPr>
              <a:lstStyle/>
              <a:p>
                <a:r>
                  <a:rPr lang="en-US" sz="750" dirty="0">
                    <a:solidFill>
                      <a:schemeClr val="bg1"/>
                    </a:solidFill>
                  </a:rPr>
                  <a:t>160%</a:t>
                </a:r>
              </a:p>
            </p:txBody>
          </p:sp>
          <p:sp>
            <p:nvSpPr>
              <p:cNvPr id="56" name="TextBox 55"/>
              <p:cNvSpPr txBox="1"/>
              <p:nvPr/>
            </p:nvSpPr>
            <p:spPr>
              <a:xfrm>
                <a:off x="2710261" y="2381580"/>
                <a:ext cx="301160" cy="116322"/>
              </a:xfrm>
              <a:prstGeom prst="rect">
                <a:avLst/>
              </a:prstGeom>
              <a:noFill/>
            </p:spPr>
            <p:txBody>
              <a:bodyPr wrap="none" lIns="0" tIns="0" rIns="0" bIns="0" rtlCol="0">
                <a:spAutoFit/>
              </a:bodyPr>
              <a:lstStyle/>
              <a:p>
                <a:r>
                  <a:rPr lang="en-US" sz="750" dirty="0">
                    <a:solidFill>
                      <a:schemeClr val="bg1"/>
                    </a:solidFill>
                  </a:rPr>
                  <a:t>200%</a:t>
                </a:r>
              </a:p>
            </p:txBody>
          </p:sp>
          <p:sp>
            <p:nvSpPr>
              <p:cNvPr id="57" name="TextBox 56"/>
              <p:cNvSpPr txBox="1"/>
              <p:nvPr/>
            </p:nvSpPr>
            <p:spPr>
              <a:xfrm>
                <a:off x="3061380" y="2381580"/>
                <a:ext cx="301160" cy="116322"/>
              </a:xfrm>
              <a:prstGeom prst="rect">
                <a:avLst/>
              </a:prstGeom>
              <a:noFill/>
            </p:spPr>
            <p:txBody>
              <a:bodyPr wrap="none" lIns="0" tIns="0" rIns="0" bIns="0" rtlCol="0">
                <a:spAutoFit/>
              </a:bodyPr>
              <a:lstStyle/>
              <a:p>
                <a:r>
                  <a:rPr lang="en-US" sz="750" dirty="0">
                    <a:solidFill>
                      <a:schemeClr val="bg1"/>
                    </a:solidFill>
                  </a:rPr>
                  <a:t>240%</a:t>
                </a:r>
              </a:p>
            </p:txBody>
          </p:sp>
          <p:sp>
            <p:nvSpPr>
              <p:cNvPr id="58" name="TextBox 57"/>
              <p:cNvSpPr txBox="1"/>
              <p:nvPr/>
            </p:nvSpPr>
            <p:spPr>
              <a:xfrm>
                <a:off x="3423254" y="2381580"/>
                <a:ext cx="301160" cy="116322"/>
              </a:xfrm>
              <a:prstGeom prst="rect">
                <a:avLst/>
              </a:prstGeom>
              <a:noFill/>
            </p:spPr>
            <p:txBody>
              <a:bodyPr wrap="none" lIns="0" tIns="0" rIns="0" bIns="0" rtlCol="0">
                <a:spAutoFit/>
              </a:bodyPr>
              <a:lstStyle/>
              <a:p>
                <a:r>
                  <a:rPr lang="en-US" sz="750" dirty="0">
                    <a:solidFill>
                      <a:schemeClr val="bg1"/>
                    </a:solidFill>
                  </a:rPr>
                  <a:t>280%</a:t>
                </a:r>
              </a:p>
            </p:txBody>
          </p:sp>
        </p:grpSp>
        <p:sp>
          <p:nvSpPr>
            <p:cNvPr id="40" name="Isosceles Triangle 39"/>
            <p:cNvSpPr/>
            <p:nvPr/>
          </p:nvSpPr>
          <p:spPr>
            <a:xfrm>
              <a:off x="1610449" y="4260661"/>
              <a:ext cx="113437" cy="99665"/>
            </a:xfrm>
            <a:prstGeom prst="triangle">
              <a:avLst/>
            </a:prstGeom>
            <a:solidFill>
              <a:srgbClr val="4C92C4"/>
            </a:solidFill>
            <a:ln>
              <a:solidFill>
                <a:srgbClr val="4C9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p:cNvSpPr txBox="1"/>
            <p:nvPr/>
          </p:nvSpPr>
          <p:spPr>
            <a:xfrm>
              <a:off x="1444876" y="4365255"/>
              <a:ext cx="1172264" cy="230832"/>
            </a:xfrm>
            <a:prstGeom prst="rect">
              <a:avLst/>
            </a:prstGeom>
            <a:noFill/>
          </p:spPr>
          <p:txBody>
            <a:bodyPr wrap="none" rtlCol="0">
              <a:spAutoFit/>
            </a:bodyPr>
            <a:lstStyle/>
            <a:p>
              <a:r>
                <a:rPr lang="en-US" sz="900" b="1" dirty="0">
                  <a:solidFill>
                    <a:srgbClr val="4C92C4"/>
                  </a:solidFill>
                </a:rPr>
                <a:t>GDP Growth 85.3%</a:t>
              </a:r>
            </a:p>
          </p:txBody>
        </p:sp>
      </p:grpSp>
      <p:sp>
        <p:nvSpPr>
          <p:cNvPr id="59" name="TextBox 58"/>
          <p:cNvSpPr txBox="1"/>
          <p:nvPr/>
        </p:nvSpPr>
        <p:spPr>
          <a:xfrm>
            <a:off x="169832" y="4431361"/>
            <a:ext cx="1576072" cy="200055"/>
          </a:xfrm>
          <a:prstGeom prst="rect">
            <a:avLst/>
          </a:prstGeom>
          <a:noFill/>
        </p:spPr>
        <p:txBody>
          <a:bodyPr wrap="none" rtlCol="0">
            <a:spAutoFit/>
          </a:bodyPr>
          <a:lstStyle/>
          <a:p>
            <a:r>
              <a:rPr lang="en-US" sz="700" dirty="0">
                <a:solidFill>
                  <a:schemeClr val="bg1"/>
                </a:solidFill>
              </a:rPr>
              <a:t>Source: BEA 2007, ASM 2011, SIA</a:t>
            </a:r>
          </a:p>
        </p:txBody>
      </p:sp>
      <p:sp>
        <p:nvSpPr>
          <p:cNvPr id="60" name="Rectangle 59"/>
          <p:cNvSpPr/>
          <p:nvPr/>
        </p:nvSpPr>
        <p:spPr>
          <a:xfrm>
            <a:off x="212977" y="1562203"/>
            <a:ext cx="3112685" cy="430887"/>
          </a:xfrm>
          <a:prstGeom prst="rect">
            <a:avLst/>
          </a:prstGeom>
        </p:spPr>
        <p:txBody>
          <a:bodyPr wrap="square">
            <a:spAutoFit/>
          </a:bodyPr>
          <a:lstStyle/>
          <a:p>
            <a:pPr algn="ctr">
              <a:defRPr sz="1862" b="0" i="0" u="none" strike="noStrike" kern="1200" cap="none" spc="20" baseline="0">
                <a:solidFill>
                  <a:prstClr val="black">
                    <a:lumMod val="50000"/>
                    <a:lumOff val="50000"/>
                  </a:prstClr>
                </a:solidFill>
                <a:latin typeface="+mn-lt"/>
                <a:ea typeface="+mn-ea"/>
                <a:cs typeface="+mn-cs"/>
              </a:defRPr>
            </a:pPr>
            <a:r>
              <a:rPr lang="en-US" sz="1100" b="1" dirty="0">
                <a:solidFill>
                  <a:srgbClr val="4C92C4"/>
                </a:solidFill>
                <a:latin typeface="+mj-lt"/>
              </a:rPr>
              <a:t>U.S. Manufacturing Sector Growth in Real Value Added to GDP (1987-2011)</a:t>
            </a:r>
          </a:p>
        </p:txBody>
      </p:sp>
    </p:spTree>
    <p:extLst>
      <p:ext uri="{BB962C8B-B14F-4D97-AF65-F5344CB8AC3E}">
        <p14:creationId xmlns:p14="http://schemas.microsoft.com/office/powerpoint/2010/main" val="326363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2147" y="103163"/>
            <a:ext cx="8459706" cy="4988755"/>
            <a:chOff x="154411" y="0"/>
            <a:chExt cx="8835178" cy="5197237"/>
          </a:xfrm>
        </p:grpSpPr>
        <p:pic>
          <p:nvPicPr>
            <p:cNvPr id="6" name="Picture 5"/>
            <p:cNvPicPr>
              <a:picLocks noChangeAspect="1"/>
            </p:cNvPicPr>
            <p:nvPr/>
          </p:nvPicPr>
          <p:blipFill>
            <a:blip r:embed="rId2"/>
            <a:stretch>
              <a:fillRect/>
            </a:stretch>
          </p:blipFill>
          <p:spPr>
            <a:xfrm>
              <a:off x="154411" y="0"/>
              <a:ext cx="8835178" cy="5143500"/>
            </a:xfrm>
            <a:prstGeom prst="rect">
              <a:avLst/>
            </a:prstGeom>
          </p:spPr>
        </p:pic>
        <p:sp>
          <p:nvSpPr>
            <p:cNvPr id="7" name="Rectangle 6"/>
            <p:cNvSpPr/>
            <p:nvPr/>
          </p:nvSpPr>
          <p:spPr>
            <a:xfrm>
              <a:off x="3797489" y="111779"/>
              <a:ext cx="2885270" cy="80160"/>
            </a:xfrm>
            <a:prstGeom prst="rect">
              <a:avLst/>
            </a:prstGeom>
            <a:solidFill>
              <a:schemeClr val="bg1"/>
            </a:solidFill>
          </p:spPr>
          <p:txBody>
            <a:bodyPr wrap="square" lIns="0" tIns="0" rIns="0" bIns="0">
              <a:spAutoFit/>
            </a:bodyPr>
            <a:lstStyle/>
            <a:p>
              <a:r>
                <a:rPr lang="en-US" sz="500" dirty="0">
                  <a:latin typeface="Calibri" panose="020F0502020204030204" pitchFamily="34" charset="0"/>
                  <a:ea typeface="Calibri" panose="020F0502020204030204" pitchFamily="34" charset="0"/>
                  <a:cs typeface="Times New Roman" panose="02020603050405020304" pitchFamily="18" charset="0"/>
                </a:rPr>
                <a:t>NAVAIR Public Release SPR 10-959 Distribution A: Approved for public release, distribution unlimited</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82616" y="5117077"/>
              <a:ext cx="2885270" cy="80160"/>
            </a:xfrm>
            <a:prstGeom prst="rect">
              <a:avLst/>
            </a:prstGeom>
            <a:solidFill>
              <a:schemeClr val="bg1"/>
            </a:solidFill>
          </p:spPr>
          <p:txBody>
            <a:bodyPr wrap="square" lIns="0" tIns="0" rIns="0" bIns="0">
              <a:spAutoFit/>
            </a:bodyPr>
            <a:lstStyle/>
            <a:p>
              <a:r>
                <a:rPr lang="en-US" sz="500" dirty="0">
                  <a:latin typeface="Calibri" panose="020F0502020204030204" pitchFamily="34" charset="0"/>
                  <a:ea typeface="Calibri" panose="020F0502020204030204" pitchFamily="34" charset="0"/>
                  <a:cs typeface="Times New Roman" panose="02020603050405020304" pitchFamily="18" charset="0"/>
                </a:rPr>
                <a:t>Image: Flightglobal.com</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7823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23" y="3173725"/>
            <a:ext cx="3373363" cy="1897516"/>
          </a:xfrm>
          <a:prstGeom prst="rect">
            <a:avLst/>
          </a:prstGeom>
        </p:spPr>
      </p:pic>
      <p:sp>
        <p:nvSpPr>
          <p:cNvPr id="62" name="Rectangle 61"/>
          <p:cNvSpPr/>
          <p:nvPr/>
        </p:nvSpPr>
        <p:spPr>
          <a:xfrm>
            <a:off x="1616038" y="4883626"/>
            <a:ext cx="5911926" cy="187615"/>
          </a:xfrm>
          <a:prstGeom prst="rect">
            <a:avLst/>
          </a:prstGeom>
        </p:spPr>
        <p:txBody>
          <a:bodyPr wrap="square">
            <a:spAutoFit/>
          </a:bodyPr>
          <a:lstStyle/>
          <a:p>
            <a:pPr algn="ctr"/>
            <a:r>
              <a:rPr lang="en-US" sz="619" dirty="0">
                <a:solidFill>
                  <a:schemeClr val="tx1">
                    <a:lumMod val="50000"/>
                  </a:schemeClr>
                </a:solidFill>
                <a:latin typeface="Calibri" panose="020F0502020204030204" pitchFamily="34" charset="0"/>
              </a:rPr>
              <a:t>DISTRIBUTION STATEMENT A. Approved for public release. Distribution is unlimited.</a:t>
            </a:r>
          </a:p>
        </p:txBody>
      </p:sp>
      <p:pic>
        <p:nvPicPr>
          <p:cNvPr id="6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76" y="484019"/>
            <a:ext cx="3400557" cy="2439532"/>
          </a:xfrm>
          <a:prstGeom prst="rect">
            <a:avLst/>
          </a:prstGeom>
        </p:spPr>
      </p:pic>
      <p:sp>
        <p:nvSpPr>
          <p:cNvPr id="64" name="TextBox 63"/>
          <p:cNvSpPr txBox="1"/>
          <p:nvPr/>
        </p:nvSpPr>
        <p:spPr>
          <a:xfrm>
            <a:off x="116263" y="2797630"/>
            <a:ext cx="1739785" cy="415498"/>
          </a:xfrm>
          <a:prstGeom prst="rect">
            <a:avLst/>
          </a:prstGeom>
          <a:noFill/>
        </p:spPr>
        <p:txBody>
          <a:bodyPr wrap="square" rtlCol="0">
            <a:spAutoFit/>
          </a:bodyPr>
          <a:lstStyle/>
          <a:p>
            <a:r>
              <a:rPr lang="en-US" sz="700" dirty="0">
                <a:solidFill>
                  <a:schemeClr val="bg1"/>
                </a:solidFill>
              </a:rPr>
              <a:t>Electronics, April 19, 1965: Cramming More Components onto Integrated Circuits; Gordon Moore</a:t>
            </a:r>
          </a:p>
        </p:txBody>
      </p:sp>
      <p:grpSp>
        <p:nvGrpSpPr>
          <p:cNvPr id="65" name="Group 64"/>
          <p:cNvGrpSpPr/>
          <p:nvPr/>
        </p:nvGrpSpPr>
        <p:grpSpPr>
          <a:xfrm>
            <a:off x="1294889" y="297624"/>
            <a:ext cx="7053248" cy="3532968"/>
            <a:chOff x="1294889" y="297624"/>
            <a:chExt cx="7053248" cy="3532968"/>
          </a:xfrm>
        </p:grpSpPr>
        <p:sp>
          <p:nvSpPr>
            <p:cNvPr id="66" name="Rectangle 65"/>
            <p:cNvSpPr/>
            <p:nvPr/>
          </p:nvSpPr>
          <p:spPr>
            <a:xfrm>
              <a:off x="4215091" y="304376"/>
              <a:ext cx="4133046" cy="3526216"/>
            </a:xfrm>
            <a:prstGeom prst="rect">
              <a:avLst/>
            </a:prstGeom>
            <a:solidFill>
              <a:srgbClr val="EBE8E5"/>
            </a:solidFill>
            <a:ln>
              <a:solidFill>
                <a:schemeClr val="bg1">
                  <a:lumMod val="6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1400" dirty="0">
                  <a:solidFill>
                    <a:schemeClr val="tx1"/>
                  </a:solidFill>
                  <a:latin typeface="Times New Roman" panose="02020603050405020304" pitchFamily="18" charset="0"/>
                  <a:cs typeface="Times New Roman" panose="02020603050405020304" pitchFamily="18" charset="0"/>
                </a:rPr>
                <a:t>VIII. DAY OF RECKONING</a:t>
              </a:r>
            </a:p>
            <a:p>
              <a:pPr lvl="0" indent="158750" defTabSz="914400" eaLnBrk="0" fontAlgn="base" hangingPunct="0">
                <a:spcBef>
                  <a:spcPct val="0"/>
                </a:spcBef>
                <a:spcAft>
                  <a:spcPct val="0"/>
                </a:spcAft>
              </a:pPr>
              <a:endParaRPr lang="en-US" altLang="en-US" sz="800" dirty="0">
                <a:solidFill>
                  <a:schemeClr val="tx1"/>
                </a:solidFill>
                <a:latin typeface="Times New Roman" panose="02020603050405020304" pitchFamily="18" charset="0"/>
                <a:cs typeface="Times New Roman" panose="02020603050405020304" pitchFamily="18" charset="0"/>
              </a:endParaRPr>
            </a:p>
            <a:p>
              <a:pPr lvl="0" indent="228600">
                <a:lnSpc>
                  <a:spcPct val="107000"/>
                </a:lnSpc>
              </a:pPr>
              <a:r>
                <a:rPr lang="en-US" sz="11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Clearly, we will be able to build such component-crammed equipment. Next, we ask under what circumstances we should do it. The total cost of making a particular system function must be minimized.</a:t>
              </a:r>
              <a:r>
                <a:rPr lang="en-US" sz="11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To do so, we could amortize the engineering over several identical items, or evolve flexible techniques for the engineering of large functions so that no disproportionate expense need be borne by a particular array. Perhaps newly devised design automation procedures could translate from logic diagram to technological realization without any special engineering. </a:t>
              </a:r>
            </a:p>
            <a:p>
              <a:pPr lvl="0" indent="228600">
                <a:lnSpc>
                  <a:spcPct val="107000"/>
                </a:lnSpc>
                <a:spcAft>
                  <a:spcPts val="800"/>
                </a:spcAft>
              </a:pPr>
              <a:r>
                <a:rPr lang="en-US"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It may prove to be more economical to build large systems out of smaller functions, which are separately packaged and interconnected. The availability of large functions, combined with functional design and construction, should allow the manufacturer of large systems to design and construct a considerable variety of equipment both rapidly and economically.</a:t>
              </a:r>
              <a:endParaRPr lang="en-US" sz="1100" dirty="0">
                <a:solidFill>
                  <a:schemeClr val="tx1"/>
                </a:solidFill>
              </a:endParaRPr>
            </a:p>
          </p:txBody>
        </p:sp>
        <p:sp>
          <p:nvSpPr>
            <p:cNvPr id="67" name="Freeform 66"/>
            <p:cNvSpPr/>
            <p:nvPr/>
          </p:nvSpPr>
          <p:spPr>
            <a:xfrm rot="5400000">
              <a:off x="1006468" y="586045"/>
              <a:ext cx="3513109" cy="293626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68550 w 2092751"/>
                <a:gd name="connsiteY0" fmla="*/ 0 h 4630100"/>
                <a:gd name="connsiteX1" fmla="*/ 0 w 2092751"/>
                <a:gd name="connsiteY1" fmla="*/ 1865855 h 4630100"/>
                <a:gd name="connsiteX2" fmla="*/ 2092751 w 2092751"/>
                <a:gd name="connsiteY2" fmla="*/ 4630100 h 4630100"/>
                <a:gd name="connsiteX3" fmla="*/ 1668550 w 2092751"/>
                <a:gd name="connsiteY3" fmla="*/ 0 h 4630100"/>
                <a:gd name="connsiteX0" fmla="*/ 1668550 w 2125999"/>
                <a:gd name="connsiteY0" fmla="*/ 0 h 4718327"/>
                <a:gd name="connsiteX1" fmla="*/ 0 w 2125999"/>
                <a:gd name="connsiteY1" fmla="*/ 1865855 h 4718327"/>
                <a:gd name="connsiteX2" fmla="*/ 2125999 w 2125999"/>
                <a:gd name="connsiteY2" fmla="*/ 4718327 h 4718327"/>
                <a:gd name="connsiteX3" fmla="*/ 1668550 w 2125999"/>
                <a:gd name="connsiteY3" fmla="*/ 0 h 4718327"/>
                <a:gd name="connsiteX0" fmla="*/ 1744488 w 2125999"/>
                <a:gd name="connsiteY0" fmla="*/ 0 h 3958039"/>
                <a:gd name="connsiteX1" fmla="*/ 0 w 2125999"/>
                <a:gd name="connsiteY1" fmla="*/ 1105567 h 3958039"/>
                <a:gd name="connsiteX2" fmla="*/ 2125999 w 2125999"/>
                <a:gd name="connsiteY2" fmla="*/ 3958039 h 3958039"/>
                <a:gd name="connsiteX3" fmla="*/ 1744488 w 2125999"/>
                <a:gd name="connsiteY3" fmla="*/ 0 h 3958039"/>
                <a:gd name="connsiteX0" fmla="*/ 1623413 w 2004924"/>
                <a:gd name="connsiteY0" fmla="*/ 0 h 3958039"/>
                <a:gd name="connsiteX1" fmla="*/ 1 w 2004924"/>
                <a:gd name="connsiteY1" fmla="*/ 1908557 h 3958039"/>
                <a:gd name="connsiteX2" fmla="*/ 2004924 w 2004924"/>
                <a:gd name="connsiteY2" fmla="*/ 3958039 h 3958039"/>
                <a:gd name="connsiteX3" fmla="*/ 1623413 w 2004924"/>
                <a:gd name="connsiteY3" fmla="*/ 0 h 3958039"/>
                <a:gd name="connsiteX0" fmla="*/ 2117154 w 2498665"/>
                <a:gd name="connsiteY0" fmla="*/ 0 h 3958039"/>
                <a:gd name="connsiteX1" fmla="*/ 0 w 2498665"/>
                <a:gd name="connsiteY1" fmla="*/ 2417422 h 3958039"/>
                <a:gd name="connsiteX2" fmla="*/ 2498665 w 2498665"/>
                <a:gd name="connsiteY2" fmla="*/ 3958039 h 3958039"/>
                <a:gd name="connsiteX3" fmla="*/ 2117154 w 2498665"/>
                <a:gd name="connsiteY3" fmla="*/ 0 h 3958039"/>
                <a:gd name="connsiteX0" fmla="*/ 2040593 w 2498665"/>
                <a:gd name="connsiteY0" fmla="*/ 0 h 3924957"/>
                <a:gd name="connsiteX1" fmla="*/ 0 w 2498665"/>
                <a:gd name="connsiteY1" fmla="*/ 2384340 h 3924957"/>
                <a:gd name="connsiteX2" fmla="*/ 2498665 w 2498665"/>
                <a:gd name="connsiteY2" fmla="*/ 3924957 h 3924957"/>
                <a:gd name="connsiteX3" fmla="*/ 2040593 w 2498665"/>
                <a:gd name="connsiteY3" fmla="*/ 0 h 3924957"/>
                <a:gd name="connsiteX0" fmla="*/ 4253203 w 4253203"/>
                <a:gd name="connsiteY0" fmla="*/ 0 h 2876628"/>
                <a:gd name="connsiteX1" fmla="*/ 0 w 4253203"/>
                <a:gd name="connsiteY1" fmla="*/ 1336011 h 2876628"/>
                <a:gd name="connsiteX2" fmla="*/ 2498665 w 4253203"/>
                <a:gd name="connsiteY2" fmla="*/ 2876628 h 2876628"/>
                <a:gd name="connsiteX3" fmla="*/ 4253203 w 4253203"/>
                <a:gd name="connsiteY3" fmla="*/ 0 h 2876628"/>
                <a:gd name="connsiteX0" fmla="*/ 3607043 w 3607043"/>
                <a:gd name="connsiteY0" fmla="*/ 0 h 2876628"/>
                <a:gd name="connsiteX1" fmla="*/ 0 w 3607043"/>
                <a:gd name="connsiteY1" fmla="*/ 29095 h 2876628"/>
                <a:gd name="connsiteX2" fmla="*/ 1852505 w 3607043"/>
                <a:gd name="connsiteY2" fmla="*/ 2876628 h 2876628"/>
                <a:gd name="connsiteX3" fmla="*/ 3607043 w 3607043"/>
                <a:gd name="connsiteY3" fmla="*/ 0 h 2876628"/>
                <a:gd name="connsiteX0" fmla="*/ 3613570 w 3613570"/>
                <a:gd name="connsiteY0" fmla="*/ 40794 h 2917422"/>
                <a:gd name="connsiteX1" fmla="*/ 0 w 3613570"/>
                <a:gd name="connsiteY1" fmla="*/ 0 h 2917422"/>
                <a:gd name="connsiteX2" fmla="*/ 1859032 w 3613570"/>
                <a:gd name="connsiteY2" fmla="*/ 2917422 h 2917422"/>
                <a:gd name="connsiteX3" fmla="*/ 3613570 w 3613570"/>
                <a:gd name="connsiteY3" fmla="*/ 40794 h 2917422"/>
                <a:gd name="connsiteX0" fmla="*/ 3580933 w 3580933"/>
                <a:gd name="connsiteY0" fmla="*/ 0 h 2876628"/>
                <a:gd name="connsiteX1" fmla="*/ 0 w 3580933"/>
                <a:gd name="connsiteY1" fmla="*/ 22105 h 2876628"/>
                <a:gd name="connsiteX2" fmla="*/ 1826395 w 3580933"/>
                <a:gd name="connsiteY2" fmla="*/ 2876628 h 2876628"/>
                <a:gd name="connsiteX3" fmla="*/ 3580933 w 3580933"/>
                <a:gd name="connsiteY3" fmla="*/ 0 h 2876628"/>
                <a:gd name="connsiteX0" fmla="*/ 3574409 w 3574409"/>
                <a:gd name="connsiteY0" fmla="*/ 5850 h 2854523"/>
                <a:gd name="connsiteX1" fmla="*/ 0 w 3574409"/>
                <a:gd name="connsiteY1" fmla="*/ 0 h 2854523"/>
                <a:gd name="connsiteX2" fmla="*/ 1826395 w 3574409"/>
                <a:gd name="connsiteY2" fmla="*/ 2854523 h 2854523"/>
                <a:gd name="connsiteX3" fmla="*/ 3574409 w 3574409"/>
                <a:gd name="connsiteY3" fmla="*/ 5850 h 2854523"/>
                <a:gd name="connsiteX0" fmla="*/ 3610959 w 3610959"/>
                <a:gd name="connsiteY0" fmla="*/ 0 h 2848673"/>
                <a:gd name="connsiteX1" fmla="*/ 0 w 3610959"/>
                <a:gd name="connsiteY1" fmla="*/ 5332 h 2848673"/>
                <a:gd name="connsiteX2" fmla="*/ 1862945 w 3610959"/>
                <a:gd name="connsiteY2" fmla="*/ 2848673 h 2848673"/>
                <a:gd name="connsiteX3" fmla="*/ 3610959 w 3610959"/>
                <a:gd name="connsiteY3" fmla="*/ 0 h 2848673"/>
                <a:gd name="connsiteX0" fmla="*/ 3610959 w 3610959"/>
                <a:gd name="connsiteY0" fmla="*/ 0 h 3284776"/>
                <a:gd name="connsiteX1" fmla="*/ 0 w 3610959"/>
                <a:gd name="connsiteY1" fmla="*/ 5332 h 3284776"/>
                <a:gd name="connsiteX2" fmla="*/ 1988264 w 3610959"/>
                <a:gd name="connsiteY2" fmla="*/ 3284777 h 3284776"/>
                <a:gd name="connsiteX3" fmla="*/ 3610959 w 3610959"/>
                <a:gd name="connsiteY3" fmla="*/ 0 h 3284776"/>
                <a:gd name="connsiteX0" fmla="*/ 3610959 w 3610959"/>
                <a:gd name="connsiteY0" fmla="*/ 0 h 3083498"/>
                <a:gd name="connsiteX1" fmla="*/ 0 w 3610959"/>
                <a:gd name="connsiteY1" fmla="*/ 5332 h 3083498"/>
                <a:gd name="connsiteX2" fmla="*/ 1967378 w 3610959"/>
                <a:gd name="connsiteY2" fmla="*/ 3083498 h 3083498"/>
                <a:gd name="connsiteX3" fmla="*/ 3610959 w 3610959"/>
                <a:gd name="connsiteY3" fmla="*/ 0 h 3083498"/>
                <a:gd name="connsiteX0" fmla="*/ 3610959 w 3610959"/>
                <a:gd name="connsiteY0" fmla="*/ 0 h 2971676"/>
                <a:gd name="connsiteX1" fmla="*/ 0 w 3610959"/>
                <a:gd name="connsiteY1" fmla="*/ 5332 h 2971676"/>
                <a:gd name="connsiteX2" fmla="*/ 1941273 w 3610959"/>
                <a:gd name="connsiteY2" fmla="*/ 2971676 h 2971676"/>
                <a:gd name="connsiteX3" fmla="*/ 3610959 w 3610959"/>
                <a:gd name="connsiteY3" fmla="*/ 0 h 2971676"/>
                <a:gd name="connsiteX0" fmla="*/ 3610959 w 3610959"/>
                <a:gd name="connsiteY0" fmla="*/ 0 h 3203451"/>
                <a:gd name="connsiteX1" fmla="*/ 0 w 3610959"/>
                <a:gd name="connsiteY1" fmla="*/ 5332 h 3203451"/>
                <a:gd name="connsiteX2" fmla="*/ 1929884 w 3610959"/>
                <a:gd name="connsiteY2" fmla="*/ 3203451 h 3203451"/>
                <a:gd name="connsiteX3" fmla="*/ 3610959 w 3610959"/>
                <a:gd name="connsiteY3" fmla="*/ 0 h 3203451"/>
                <a:gd name="connsiteX0" fmla="*/ 3610959 w 3610959"/>
                <a:gd name="connsiteY0" fmla="*/ 0 h 3247889"/>
                <a:gd name="connsiteX1" fmla="*/ 0 w 3610959"/>
                <a:gd name="connsiteY1" fmla="*/ 5332 h 3247889"/>
                <a:gd name="connsiteX2" fmla="*/ 1929884 w 3610959"/>
                <a:gd name="connsiteY2" fmla="*/ 3203451 h 3247889"/>
                <a:gd name="connsiteX3" fmla="*/ 1913856 w 3610959"/>
                <a:gd name="connsiteY3" fmla="*/ 3247889 h 3247889"/>
                <a:gd name="connsiteX4" fmla="*/ 3610959 w 3610959"/>
                <a:gd name="connsiteY4" fmla="*/ 0 h 3247889"/>
                <a:gd name="connsiteX0" fmla="*/ 3610959 w 3610959"/>
                <a:gd name="connsiteY0" fmla="*/ 0 h 3203451"/>
                <a:gd name="connsiteX1" fmla="*/ 0 w 3610959"/>
                <a:gd name="connsiteY1" fmla="*/ 5332 h 3203451"/>
                <a:gd name="connsiteX2" fmla="*/ 1929884 w 3610959"/>
                <a:gd name="connsiteY2" fmla="*/ 3203451 h 3203451"/>
                <a:gd name="connsiteX3" fmla="*/ 2289803 w 3610959"/>
                <a:gd name="connsiteY3" fmla="*/ 3174696 h 3203451"/>
                <a:gd name="connsiteX4" fmla="*/ 3610959 w 3610959"/>
                <a:gd name="connsiteY4" fmla="*/ 0 h 3203451"/>
                <a:gd name="connsiteX0" fmla="*/ 3610959 w 3610959"/>
                <a:gd name="connsiteY0" fmla="*/ 0 h 3746293"/>
                <a:gd name="connsiteX1" fmla="*/ 0 w 3610959"/>
                <a:gd name="connsiteY1" fmla="*/ 5332 h 3746293"/>
                <a:gd name="connsiteX2" fmla="*/ 1884317 w 3610959"/>
                <a:gd name="connsiteY2" fmla="*/ 3746294 h 3746293"/>
                <a:gd name="connsiteX3" fmla="*/ 2289803 w 3610959"/>
                <a:gd name="connsiteY3" fmla="*/ 3174696 h 3746293"/>
                <a:gd name="connsiteX4" fmla="*/ 3610959 w 3610959"/>
                <a:gd name="connsiteY4" fmla="*/ 0 h 3746293"/>
                <a:gd name="connsiteX0" fmla="*/ 3610959 w 3610959"/>
                <a:gd name="connsiteY0" fmla="*/ 0 h 3760234"/>
                <a:gd name="connsiteX1" fmla="*/ 0 w 3610959"/>
                <a:gd name="connsiteY1" fmla="*/ 5332 h 3760234"/>
                <a:gd name="connsiteX2" fmla="*/ 1884317 w 3610959"/>
                <a:gd name="connsiteY2" fmla="*/ 3746294 h 3760234"/>
                <a:gd name="connsiteX3" fmla="*/ 2170184 w 3610959"/>
                <a:gd name="connsiteY3" fmla="*/ 3760234 h 3760234"/>
                <a:gd name="connsiteX4" fmla="*/ 3610959 w 3610959"/>
                <a:gd name="connsiteY4" fmla="*/ 0 h 3760234"/>
                <a:gd name="connsiteX0" fmla="*/ 3610959 w 3610959"/>
                <a:gd name="connsiteY0" fmla="*/ 0 h 3760234"/>
                <a:gd name="connsiteX1" fmla="*/ 0 w 3610959"/>
                <a:gd name="connsiteY1" fmla="*/ 5332 h 3760234"/>
                <a:gd name="connsiteX2" fmla="*/ 1929890 w 3610959"/>
                <a:gd name="connsiteY2" fmla="*/ 3166853 h 3760234"/>
                <a:gd name="connsiteX3" fmla="*/ 2170184 w 3610959"/>
                <a:gd name="connsiteY3" fmla="*/ 3760234 h 3760234"/>
                <a:gd name="connsiteX4" fmla="*/ 3610959 w 3610959"/>
                <a:gd name="connsiteY4" fmla="*/ 0 h 3760234"/>
                <a:gd name="connsiteX0" fmla="*/ 3610959 w 3610959"/>
                <a:gd name="connsiteY0" fmla="*/ 0 h 3192993"/>
                <a:gd name="connsiteX1" fmla="*/ 0 w 3610959"/>
                <a:gd name="connsiteY1" fmla="*/ 5332 h 3192993"/>
                <a:gd name="connsiteX2" fmla="*/ 1929890 w 3610959"/>
                <a:gd name="connsiteY2" fmla="*/ 3166853 h 3192993"/>
                <a:gd name="connsiteX3" fmla="*/ 2198665 w 3610959"/>
                <a:gd name="connsiteY3" fmla="*/ 3192993 h 3192993"/>
                <a:gd name="connsiteX4" fmla="*/ 3610959 w 3610959"/>
                <a:gd name="connsiteY4" fmla="*/ 0 h 3192993"/>
                <a:gd name="connsiteX0" fmla="*/ 3610959 w 3610959"/>
                <a:gd name="connsiteY0" fmla="*/ 0 h 3192993"/>
                <a:gd name="connsiteX1" fmla="*/ 0 w 3610959"/>
                <a:gd name="connsiteY1" fmla="*/ 5332 h 3192993"/>
                <a:gd name="connsiteX2" fmla="*/ 1907046 w 3610959"/>
                <a:gd name="connsiteY2" fmla="*/ 3166854 h 3192993"/>
                <a:gd name="connsiteX3" fmla="*/ 2198665 w 3610959"/>
                <a:gd name="connsiteY3" fmla="*/ 3192993 h 3192993"/>
                <a:gd name="connsiteX4" fmla="*/ 3610959 w 3610959"/>
                <a:gd name="connsiteY4" fmla="*/ 0 h 3192993"/>
                <a:gd name="connsiteX0" fmla="*/ 3610959 w 3610959"/>
                <a:gd name="connsiteY0" fmla="*/ 0 h 3182510"/>
                <a:gd name="connsiteX1" fmla="*/ 0 w 3610959"/>
                <a:gd name="connsiteY1" fmla="*/ 5332 h 3182510"/>
                <a:gd name="connsiteX2" fmla="*/ 1907046 w 3610959"/>
                <a:gd name="connsiteY2" fmla="*/ 3166854 h 3182510"/>
                <a:gd name="connsiteX3" fmla="*/ 2192139 w 3610959"/>
                <a:gd name="connsiteY3" fmla="*/ 3182510 h 3182510"/>
                <a:gd name="connsiteX4" fmla="*/ 3610959 w 3610959"/>
                <a:gd name="connsiteY4" fmla="*/ 0 h 3182510"/>
                <a:gd name="connsiteX0" fmla="*/ 3610959 w 3610959"/>
                <a:gd name="connsiteY0" fmla="*/ 0 h 3182510"/>
                <a:gd name="connsiteX1" fmla="*/ 0 w 3610959"/>
                <a:gd name="connsiteY1" fmla="*/ 5332 h 3182510"/>
                <a:gd name="connsiteX2" fmla="*/ 1913576 w 3610959"/>
                <a:gd name="connsiteY2" fmla="*/ 3170348 h 3182510"/>
                <a:gd name="connsiteX3" fmla="*/ 2192139 w 3610959"/>
                <a:gd name="connsiteY3" fmla="*/ 3182510 h 3182510"/>
                <a:gd name="connsiteX4" fmla="*/ 3610959 w 3610959"/>
                <a:gd name="connsiteY4" fmla="*/ 0 h 3182510"/>
                <a:gd name="connsiteX0" fmla="*/ 3610959 w 3610959"/>
                <a:gd name="connsiteY0" fmla="*/ 0 h 3175521"/>
                <a:gd name="connsiteX1" fmla="*/ 0 w 3610959"/>
                <a:gd name="connsiteY1" fmla="*/ 5332 h 3175521"/>
                <a:gd name="connsiteX2" fmla="*/ 1913576 w 3610959"/>
                <a:gd name="connsiteY2" fmla="*/ 3170348 h 3175521"/>
                <a:gd name="connsiteX3" fmla="*/ 2198666 w 3610959"/>
                <a:gd name="connsiteY3" fmla="*/ 3175521 h 3175521"/>
                <a:gd name="connsiteX4" fmla="*/ 3610959 w 3610959"/>
                <a:gd name="connsiteY4" fmla="*/ 0 h 3175521"/>
                <a:gd name="connsiteX0" fmla="*/ 3610959 w 3610959"/>
                <a:gd name="connsiteY0" fmla="*/ 0 h 3177267"/>
                <a:gd name="connsiteX1" fmla="*/ 0 w 3610959"/>
                <a:gd name="connsiteY1" fmla="*/ 5332 h 3177267"/>
                <a:gd name="connsiteX2" fmla="*/ 1913576 w 3610959"/>
                <a:gd name="connsiteY2" fmla="*/ 3170348 h 3177267"/>
                <a:gd name="connsiteX3" fmla="*/ 2200299 w 3610959"/>
                <a:gd name="connsiteY3" fmla="*/ 3177267 h 3177267"/>
                <a:gd name="connsiteX4" fmla="*/ 3610959 w 3610959"/>
                <a:gd name="connsiteY4" fmla="*/ 0 h 31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959" h="3177267">
                  <a:moveTo>
                    <a:pt x="3610959" y="0"/>
                  </a:moveTo>
                  <a:lnTo>
                    <a:pt x="0" y="5332"/>
                  </a:lnTo>
                  <a:lnTo>
                    <a:pt x="1913576" y="3170348"/>
                  </a:lnTo>
                  <a:lnTo>
                    <a:pt x="2200299" y="3177267"/>
                  </a:lnTo>
                  <a:lnTo>
                    <a:pt x="3610959" y="0"/>
                  </a:lnTo>
                  <a:close/>
                </a:path>
              </a:pathLst>
            </a:custGeom>
            <a:gradFill flip="none" rotWithShape="1">
              <a:gsLst>
                <a:gs pos="0">
                  <a:schemeClr val="bg1">
                    <a:alpha val="56000"/>
                  </a:schemeClr>
                </a:gs>
                <a:gs pos="100000">
                  <a:srgbClr val="606060">
                    <a:alpha val="25000"/>
                  </a:srgbClr>
                </a:gs>
                <a:gs pos="54000">
                  <a:srgbClr val="808080">
                    <a:alpha val="4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68" name="Picture 67"/>
          <p:cNvPicPr>
            <a:picLocks noChangeAspect="1"/>
          </p:cNvPicPr>
          <p:nvPr/>
        </p:nvPicPr>
        <p:blipFill>
          <a:blip r:embed="rId4"/>
          <a:stretch>
            <a:fillRect/>
          </a:stretch>
        </p:blipFill>
        <p:spPr>
          <a:xfrm>
            <a:off x="767114" y="2113594"/>
            <a:ext cx="614635" cy="352411"/>
          </a:xfrm>
          <a:prstGeom prst="rect">
            <a:avLst/>
          </a:prstGeom>
          <a:ln>
            <a:noFill/>
          </a:ln>
          <a:effectLst>
            <a:outerShdw blurRad="38100" sx="110000" sy="110000" algn="ctr" rotWithShape="0">
              <a:prstClr val="black">
                <a:alpha val="60000"/>
              </a:prstClr>
            </a:outerShdw>
          </a:effectLst>
        </p:spPr>
      </p:pic>
      <p:sp>
        <p:nvSpPr>
          <p:cNvPr id="69" name="TextBox 68"/>
          <p:cNvSpPr txBox="1"/>
          <p:nvPr/>
        </p:nvSpPr>
        <p:spPr>
          <a:xfrm>
            <a:off x="545091" y="2578088"/>
            <a:ext cx="437871" cy="261610"/>
          </a:xfrm>
          <a:prstGeom prst="rect">
            <a:avLst/>
          </a:prstGeom>
          <a:noFill/>
        </p:spPr>
        <p:txBody>
          <a:bodyPr wrap="square" rtlCol="0">
            <a:spAutoFit/>
          </a:bodyPr>
          <a:lstStyle/>
          <a:p>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P.3</a:t>
            </a:r>
          </a:p>
        </p:txBody>
      </p:sp>
      <p:sp>
        <p:nvSpPr>
          <p:cNvPr id="70" name="TextBox 69"/>
          <p:cNvSpPr txBox="1"/>
          <p:nvPr/>
        </p:nvSpPr>
        <p:spPr>
          <a:xfrm>
            <a:off x="464695" y="3399705"/>
            <a:ext cx="27594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Tahoma"/>
                <a:ea typeface="+mn-ea"/>
                <a:cs typeface="+mn-cs"/>
              </a:rPr>
              <a:t>Today</a:t>
            </a:r>
            <a:br>
              <a:rPr kumimoji="0" lang="en-US" sz="1100" b="1" i="0" u="none" strike="noStrike" kern="1200" cap="none" spc="0" normalizeH="0" baseline="0" noProof="0" dirty="0">
                <a:ln>
                  <a:noFill/>
                </a:ln>
                <a:solidFill>
                  <a:schemeClr val="bg1"/>
                </a:solidFill>
                <a:effectLst/>
                <a:uLnTx/>
                <a:uFillTx/>
                <a:latin typeface="Tahoma"/>
                <a:ea typeface="+mn-ea"/>
                <a:cs typeface="+mn-cs"/>
              </a:rPr>
            </a:br>
            <a:r>
              <a:rPr kumimoji="0" lang="en-US" sz="1100" b="1" i="0" u="none" strike="noStrike" kern="1200" cap="none" spc="0" normalizeH="0" baseline="0" noProof="0" dirty="0">
                <a:ln>
                  <a:noFill/>
                </a:ln>
                <a:solidFill>
                  <a:schemeClr val="bg1"/>
                </a:solidFill>
                <a:effectLst/>
                <a:uLnTx/>
                <a:uFillTx/>
                <a:latin typeface="Tahoma"/>
                <a:ea typeface="+mn-ea"/>
                <a:cs typeface="+mn-cs"/>
              </a:rPr>
              <a:t>“component-crammed equipment”</a:t>
            </a:r>
          </a:p>
        </p:txBody>
      </p:sp>
    </p:spTree>
    <p:extLst>
      <p:ext uri="{BB962C8B-B14F-4D97-AF65-F5344CB8AC3E}">
        <p14:creationId xmlns:p14="http://schemas.microsoft.com/office/powerpoint/2010/main" val="16589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30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930F571-CB85-4CF9-99ED-3446A56F04EB}"/>
              </a:ext>
            </a:extLst>
          </p:cNvPr>
          <p:cNvGraphicFramePr>
            <a:graphicFrameLocks/>
          </p:cNvGraphicFramePr>
          <p:nvPr>
            <p:extLst>
              <p:ext uri="{D42A27DB-BD31-4B8C-83A1-F6EECF244321}">
                <p14:modId xmlns:p14="http://schemas.microsoft.com/office/powerpoint/2010/main" val="2804762050"/>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Brace 4">
            <a:extLst>
              <a:ext uri="{FF2B5EF4-FFF2-40B4-BE49-F238E27FC236}">
                <a16:creationId xmlns:a16="http://schemas.microsoft.com/office/drawing/2014/main" id="{51C33B73-E491-4CD4-AF70-A6F55ED8A258}"/>
              </a:ext>
            </a:extLst>
          </p:cNvPr>
          <p:cNvSpPr/>
          <p:nvPr/>
        </p:nvSpPr>
        <p:spPr>
          <a:xfrm>
            <a:off x="5017574" y="3692459"/>
            <a:ext cx="147704" cy="1043652"/>
          </a:xfrm>
          <a:prstGeom prst="rightBrace">
            <a:avLst>
              <a:gd name="adj1" fmla="val 35462"/>
              <a:gd name="adj2" fmla="val 50000"/>
            </a:avLst>
          </a:prstGeom>
          <a:noFill/>
          <a:ln w="15875" cap="flat" cmpd="sng" algn="ctr">
            <a:solidFill>
              <a:sysClr val="window" lastClr="FFFFFF"/>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2B8C63-3B7D-426D-B625-7EC027B926D5}"/>
              </a:ext>
            </a:extLst>
          </p:cNvPr>
          <p:cNvSpPr txBox="1"/>
          <p:nvPr/>
        </p:nvSpPr>
        <p:spPr>
          <a:xfrm>
            <a:off x="5185444" y="3213555"/>
            <a:ext cx="1122783" cy="261610"/>
          </a:xfrm>
          <a:prstGeom prst="rect">
            <a:avLst/>
          </a:prstGeom>
          <a:noFill/>
        </p:spPr>
        <p:txBody>
          <a:bodyPr wrap="square" rtlCol="0">
            <a:spAutoFit/>
          </a:bodyPr>
          <a:lstStyle/>
          <a:p>
            <a:pPr defTabSz="342900">
              <a:defRPr/>
            </a:pPr>
            <a:r>
              <a:rPr lang="en-US" sz="1100" dirty="0">
                <a:solidFill>
                  <a:prstClr val="white"/>
                </a:solidFill>
                <a:latin typeface="Tahoma"/>
              </a:rPr>
              <a:t>Software</a:t>
            </a:r>
          </a:p>
        </p:txBody>
      </p:sp>
      <p:sp>
        <p:nvSpPr>
          <p:cNvPr id="7" name="TextBox 6">
            <a:extLst>
              <a:ext uri="{FF2B5EF4-FFF2-40B4-BE49-F238E27FC236}">
                <a16:creationId xmlns:a16="http://schemas.microsoft.com/office/drawing/2014/main" id="{BFAD5490-96A3-4645-80FE-803FCCE3A643}"/>
              </a:ext>
            </a:extLst>
          </p:cNvPr>
          <p:cNvSpPr txBox="1"/>
          <p:nvPr/>
        </p:nvSpPr>
        <p:spPr>
          <a:xfrm>
            <a:off x="5165278" y="4076481"/>
            <a:ext cx="1122783" cy="261610"/>
          </a:xfrm>
          <a:prstGeom prst="rect">
            <a:avLst/>
          </a:prstGeom>
          <a:noFill/>
        </p:spPr>
        <p:txBody>
          <a:bodyPr wrap="square" rtlCol="0">
            <a:spAutoFit/>
          </a:bodyPr>
          <a:lstStyle/>
          <a:p>
            <a:pPr defTabSz="342900">
              <a:defRPr/>
            </a:pPr>
            <a:r>
              <a:rPr lang="en-US" sz="1100" dirty="0">
                <a:solidFill>
                  <a:prstClr val="white"/>
                </a:solidFill>
                <a:latin typeface="Tahoma"/>
              </a:rPr>
              <a:t>Hardware</a:t>
            </a:r>
          </a:p>
        </p:txBody>
      </p:sp>
      <p:sp>
        <p:nvSpPr>
          <p:cNvPr id="8" name="TextBox 7">
            <a:extLst>
              <a:ext uri="{FF2B5EF4-FFF2-40B4-BE49-F238E27FC236}">
                <a16:creationId xmlns:a16="http://schemas.microsoft.com/office/drawing/2014/main" id="{5B04DD8A-C900-48D5-97E2-F33D8079142D}"/>
              </a:ext>
            </a:extLst>
          </p:cNvPr>
          <p:cNvSpPr txBox="1"/>
          <p:nvPr/>
        </p:nvSpPr>
        <p:spPr>
          <a:xfrm>
            <a:off x="4708106" y="2685598"/>
            <a:ext cx="1122783" cy="261610"/>
          </a:xfrm>
          <a:prstGeom prst="rect">
            <a:avLst/>
          </a:prstGeom>
          <a:noFill/>
        </p:spPr>
        <p:txBody>
          <a:bodyPr wrap="square" rtlCol="0">
            <a:spAutoFit/>
          </a:bodyPr>
          <a:lstStyle/>
          <a:p>
            <a:pPr defTabSz="342900">
              <a:defRPr/>
            </a:pPr>
            <a:r>
              <a:rPr lang="en-US" sz="1100" b="1" dirty="0">
                <a:solidFill>
                  <a:prstClr val="white"/>
                </a:solidFill>
                <a:latin typeface="Tahoma"/>
              </a:rPr>
              <a:t>&gt;$500M</a:t>
            </a:r>
          </a:p>
        </p:txBody>
      </p:sp>
      <p:sp>
        <p:nvSpPr>
          <p:cNvPr id="9" name="Right Brace 8">
            <a:extLst>
              <a:ext uri="{FF2B5EF4-FFF2-40B4-BE49-F238E27FC236}">
                <a16:creationId xmlns:a16="http://schemas.microsoft.com/office/drawing/2014/main" id="{9AC4C10B-93EA-47DC-84D7-F5EB5C834A9F}"/>
              </a:ext>
            </a:extLst>
          </p:cNvPr>
          <p:cNvSpPr/>
          <p:nvPr/>
        </p:nvSpPr>
        <p:spPr>
          <a:xfrm>
            <a:off x="5020746" y="2996262"/>
            <a:ext cx="144532" cy="696196"/>
          </a:xfrm>
          <a:prstGeom prst="rightBrace">
            <a:avLst>
              <a:gd name="adj1" fmla="val 35462"/>
              <a:gd name="adj2" fmla="val 50000"/>
            </a:avLst>
          </a:prstGeom>
          <a:noFill/>
          <a:ln w="15875" cap="flat" cmpd="sng" algn="ctr">
            <a:solidFill>
              <a:sysClr val="window" lastClr="FFFFFF"/>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845B963-5006-4D4C-A107-E96646B20B5E}"/>
              </a:ext>
            </a:extLst>
          </p:cNvPr>
          <p:cNvSpPr/>
          <p:nvPr/>
        </p:nvSpPr>
        <p:spPr>
          <a:xfrm>
            <a:off x="8507432" y="1666003"/>
            <a:ext cx="434734"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800</a:t>
            </a:r>
          </a:p>
        </p:txBody>
      </p:sp>
      <p:sp>
        <p:nvSpPr>
          <p:cNvPr id="11" name="Rectangle 10">
            <a:extLst>
              <a:ext uri="{FF2B5EF4-FFF2-40B4-BE49-F238E27FC236}">
                <a16:creationId xmlns:a16="http://schemas.microsoft.com/office/drawing/2014/main" id="{2845B963-5006-4D4C-A107-E96646B20B5E}"/>
              </a:ext>
            </a:extLst>
          </p:cNvPr>
          <p:cNvSpPr/>
          <p:nvPr/>
        </p:nvSpPr>
        <p:spPr>
          <a:xfrm>
            <a:off x="8507432" y="941861"/>
            <a:ext cx="518091"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1000</a:t>
            </a:r>
          </a:p>
        </p:txBody>
      </p:sp>
      <p:sp>
        <p:nvSpPr>
          <p:cNvPr id="12" name="Rectangle 11">
            <a:extLst>
              <a:ext uri="{FF2B5EF4-FFF2-40B4-BE49-F238E27FC236}">
                <a16:creationId xmlns:a16="http://schemas.microsoft.com/office/drawing/2014/main" id="{2845B963-5006-4D4C-A107-E96646B20B5E}"/>
              </a:ext>
            </a:extLst>
          </p:cNvPr>
          <p:cNvSpPr/>
          <p:nvPr/>
        </p:nvSpPr>
        <p:spPr>
          <a:xfrm>
            <a:off x="8507432" y="217719"/>
            <a:ext cx="518091"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1200</a:t>
            </a:r>
          </a:p>
        </p:txBody>
      </p:sp>
      <p:sp>
        <p:nvSpPr>
          <p:cNvPr id="13" name="Rectangle 12">
            <a:extLst>
              <a:ext uri="{FF2B5EF4-FFF2-40B4-BE49-F238E27FC236}">
                <a16:creationId xmlns:a16="http://schemas.microsoft.com/office/drawing/2014/main" id="{2845B963-5006-4D4C-A107-E96646B20B5E}"/>
              </a:ext>
            </a:extLst>
          </p:cNvPr>
          <p:cNvSpPr/>
          <p:nvPr/>
        </p:nvSpPr>
        <p:spPr>
          <a:xfrm>
            <a:off x="8507432" y="2390145"/>
            <a:ext cx="434734"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600</a:t>
            </a:r>
          </a:p>
        </p:txBody>
      </p:sp>
      <p:sp>
        <p:nvSpPr>
          <p:cNvPr id="14" name="Rectangle 13">
            <a:extLst>
              <a:ext uri="{FF2B5EF4-FFF2-40B4-BE49-F238E27FC236}">
                <a16:creationId xmlns:a16="http://schemas.microsoft.com/office/drawing/2014/main" id="{2C64579E-9D1C-449D-B2C4-B33A3698E5EE}"/>
              </a:ext>
            </a:extLst>
          </p:cNvPr>
          <p:cNvSpPr/>
          <p:nvPr/>
        </p:nvSpPr>
        <p:spPr>
          <a:xfrm>
            <a:off x="8507432" y="3114287"/>
            <a:ext cx="434734"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400</a:t>
            </a:r>
          </a:p>
        </p:txBody>
      </p:sp>
      <p:sp>
        <p:nvSpPr>
          <p:cNvPr id="15" name="Rectangle 14">
            <a:extLst>
              <a:ext uri="{FF2B5EF4-FFF2-40B4-BE49-F238E27FC236}">
                <a16:creationId xmlns:a16="http://schemas.microsoft.com/office/drawing/2014/main" id="{503E3380-AE7B-4F3C-8AE1-B64BB77A7967}"/>
              </a:ext>
            </a:extLst>
          </p:cNvPr>
          <p:cNvSpPr/>
          <p:nvPr/>
        </p:nvSpPr>
        <p:spPr>
          <a:xfrm>
            <a:off x="8507432" y="3838429"/>
            <a:ext cx="434734"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200</a:t>
            </a:r>
          </a:p>
        </p:txBody>
      </p:sp>
      <p:sp>
        <p:nvSpPr>
          <p:cNvPr id="16" name="Rectangle 15">
            <a:extLst>
              <a:ext uri="{FF2B5EF4-FFF2-40B4-BE49-F238E27FC236}">
                <a16:creationId xmlns:a16="http://schemas.microsoft.com/office/drawing/2014/main" id="{6BAEAE60-C0B3-4B95-8790-91B8AB4D6F40}"/>
              </a:ext>
            </a:extLst>
          </p:cNvPr>
          <p:cNvSpPr/>
          <p:nvPr/>
        </p:nvSpPr>
        <p:spPr>
          <a:xfrm>
            <a:off x="8507432" y="4562573"/>
            <a:ext cx="268022"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0</a:t>
            </a:r>
          </a:p>
        </p:txBody>
      </p:sp>
      <p:sp>
        <p:nvSpPr>
          <p:cNvPr id="17" name="Rectangle 16">
            <a:extLst>
              <a:ext uri="{FF2B5EF4-FFF2-40B4-BE49-F238E27FC236}">
                <a16:creationId xmlns:a16="http://schemas.microsoft.com/office/drawing/2014/main" id="{2845B963-5006-4D4C-A107-E96646B20B5E}"/>
              </a:ext>
            </a:extLst>
          </p:cNvPr>
          <p:cNvSpPr/>
          <p:nvPr/>
        </p:nvSpPr>
        <p:spPr>
          <a:xfrm>
            <a:off x="8175610" y="4072"/>
            <a:ext cx="849913" cy="276999"/>
          </a:xfrm>
          <a:prstGeom prst="rect">
            <a:avLst/>
          </a:prstGeom>
        </p:spPr>
        <p:txBody>
          <a:bodyPr wrap="none">
            <a:spAutoFit/>
          </a:bodyPr>
          <a:lstStyle/>
          <a:p>
            <a:pPr defTabSz="342900">
              <a:defRPr/>
            </a:pPr>
            <a:r>
              <a:rPr lang="en-US" sz="1200" dirty="0">
                <a:solidFill>
                  <a:prstClr val="white"/>
                </a:solidFill>
                <a:latin typeface="Tahoma"/>
                <a:ea typeface="Tahoma" panose="020B0604030504040204" pitchFamily="34" charset="0"/>
                <a:cs typeface="Tahoma" panose="020B0604030504040204" pitchFamily="34" charset="0"/>
              </a:rPr>
              <a:t>Cost ($M)</a:t>
            </a:r>
          </a:p>
        </p:txBody>
      </p:sp>
      <p:graphicFrame>
        <p:nvGraphicFramePr>
          <p:cNvPr id="18" name="Chart 17">
            <a:extLst>
              <a:ext uri="{FF2B5EF4-FFF2-40B4-BE49-F238E27FC236}">
                <a16:creationId xmlns:a16="http://schemas.microsoft.com/office/drawing/2014/main" id="{108D1CE4-10F6-41DE-A951-BB7FA39EC1E2}"/>
              </a:ext>
            </a:extLst>
          </p:cNvPr>
          <p:cNvGraphicFramePr>
            <a:graphicFrameLocks/>
          </p:cNvGraphicFramePr>
          <p:nvPr>
            <p:extLst>
              <p:ext uri="{D42A27DB-BD31-4B8C-83A1-F6EECF244321}">
                <p14:modId xmlns:p14="http://schemas.microsoft.com/office/powerpoint/2010/main" val="2395282451"/>
              </p:ext>
            </p:extLst>
          </p:nvPr>
        </p:nvGraphicFramePr>
        <p:xfrm>
          <a:off x="2342777" y="2390145"/>
          <a:ext cx="2837543" cy="2449427"/>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175C7BF8-9F6E-481F-A649-F626A58AE4D7}"/>
              </a:ext>
            </a:extLst>
          </p:cNvPr>
          <p:cNvSpPr txBox="1"/>
          <p:nvPr/>
        </p:nvSpPr>
        <p:spPr>
          <a:xfrm>
            <a:off x="328381" y="4533891"/>
            <a:ext cx="447119"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9</a:t>
            </a:r>
          </a:p>
        </p:txBody>
      </p:sp>
      <p:sp>
        <p:nvSpPr>
          <p:cNvPr id="20" name="TextBox 19">
            <a:extLst>
              <a:ext uri="{FF2B5EF4-FFF2-40B4-BE49-F238E27FC236}">
                <a16:creationId xmlns:a16="http://schemas.microsoft.com/office/drawing/2014/main" id="{7E36B00D-5499-41F3-AD94-B47AF151DFA6}"/>
              </a:ext>
            </a:extLst>
          </p:cNvPr>
          <p:cNvSpPr txBox="1"/>
          <p:nvPr/>
        </p:nvSpPr>
        <p:spPr>
          <a:xfrm>
            <a:off x="312148" y="3827232"/>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10</a:t>
            </a:r>
          </a:p>
        </p:txBody>
      </p:sp>
      <p:sp>
        <p:nvSpPr>
          <p:cNvPr id="21" name="TextBox 20">
            <a:extLst>
              <a:ext uri="{FF2B5EF4-FFF2-40B4-BE49-F238E27FC236}">
                <a16:creationId xmlns:a16="http://schemas.microsoft.com/office/drawing/2014/main" id="{105192BD-A45E-4448-B03B-BE0C218C5E94}"/>
              </a:ext>
            </a:extLst>
          </p:cNvPr>
          <p:cNvSpPr txBox="1"/>
          <p:nvPr/>
        </p:nvSpPr>
        <p:spPr>
          <a:xfrm>
            <a:off x="302764" y="3107874"/>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11</a:t>
            </a:r>
          </a:p>
        </p:txBody>
      </p:sp>
      <p:sp>
        <p:nvSpPr>
          <p:cNvPr id="22" name="TextBox 21">
            <a:extLst>
              <a:ext uri="{FF2B5EF4-FFF2-40B4-BE49-F238E27FC236}">
                <a16:creationId xmlns:a16="http://schemas.microsoft.com/office/drawing/2014/main" id="{86B2E0C9-AD71-4CBA-BC1A-7119FEC8E414}"/>
              </a:ext>
            </a:extLst>
          </p:cNvPr>
          <p:cNvSpPr txBox="1"/>
          <p:nvPr/>
        </p:nvSpPr>
        <p:spPr>
          <a:xfrm>
            <a:off x="312148" y="2401216"/>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12</a:t>
            </a:r>
          </a:p>
        </p:txBody>
      </p:sp>
      <p:sp>
        <p:nvSpPr>
          <p:cNvPr id="23" name="TextBox 22">
            <a:extLst>
              <a:ext uri="{FF2B5EF4-FFF2-40B4-BE49-F238E27FC236}">
                <a16:creationId xmlns:a16="http://schemas.microsoft.com/office/drawing/2014/main" id="{CB1BB639-F747-41E7-B016-979FDC9C9E3F}"/>
              </a:ext>
            </a:extLst>
          </p:cNvPr>
          <p:cNvSpPr txBox="1"/>
          <p:nvPr/>
        </p:nvSpPr>
        <p:spPr>
          <a:xfrm>
            <a:off x="288015" y="1669158"/>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13</a:t>
            </a:r>
          </a:p>
        </p:txBody>
      </p:sp>
      <p:sp>
        <p:nvSpPr>
          <p:cNvPr id="24" name="TextBox 23">
            <a:extLst>
              <a:ext uri="{FF2B5EF4-FFF2-40B4-BE49-F238E27FC236}">
                <a16:creationId xmlns:a16="http://schemas.microsoft.com/office/drawing/2014/main" id="{A68A83D4-81BA-4271-BC5C-15A564AF7DD9}"/>
              </a:ext>
            </a:extLst>
          </p:cNvPr>
          <p:cNvSpPr txBox="1"/>
          <p:nvPr/>
        </p:nvSpPr>
        <p:spPr>
          <a:xfrm>
            <a:off x="302764" y="968850"/>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14</a:t>
            </a:r>
          </a:p>
        </p:txBody>
      </p:sp>
      <p:sp>
        <p:nvSpPr>
          <p:cNvPr id="25" name="TextBox 24">
            <a:extLst>
              <a:ext uri="{FF2B5EF4-FFF2-40B4-BE49-F238E27FC236}">
                <a16:creationId xmlns:a16="http://schemas.microsoft.com/office/drawing/2014/main" id="{34E6CF5B-343A-45A6-8944-B457ABA80C62}"/>
              </a:ext>
            </a:extLst>
          </p:cNvPr>
          <p:cNvSpPr txBox="1"/>
          <p:nvPr/>
        </p:nvSpPr>
        <p:spPr>
          <a:xfrm>
            <a:off x="312148" y="243142"/>
            <a:ext cx="517746" cy="276999"/>
          </a:xfrm>
          <a:prstGeom prst="rect">
            <a:avLst/>
          </a:prstGeom>
          <a:noFill/>
        </p:spPr>
        <p:txBody>
          <a:bodyPr wrap="square" rtlCol="0">
            <a:spAutoFit/>
          </a:bodyPr>
          <a:lstStyle/>
          <a:p>
            <a:pPr defTabSz="342900">
              <a:defRPr/>
            </a:pPr>
            <a:r>
              <a:rPr lang="en-US" sz="1200" dirty="0">
                <a:solidFill>
                  <a:srgbClr val="B8B8B8"/>
                </a:solidFill>
                <a:latin typeface="Tahoma"/>
              </a:rPr>
              <a:t>10</a:t>
            </a:r>
            <a:r>
              <a:rPr lang="en-US" sz="1200" baseline="30000" dirty="0">
                <a:solidFill>
                  <a:srgbClr val="B8B8B8"/>
                </a:solidFill>
                <a:latin typeface="Tahoma"/>
              </a:rPr>
              <a:t>15</a:t>
            </a:r>
          </a:p>
        </p:txBody>
      </p:sp>
      <p:cxnSp>
        <p:nvCxnSpPr>
          <p:cNvPr id="26" name="Straight Connector 25">
            <a:extLst>
              <a:ext uri="{FF2B5EF4-FFF2-40B4-BE49-F238E27FC236}">
                <a16:creationId xmlns:a16="http://schemas.microsoft.com/office/drawing/2014/main" id="{69DAA256-E976-4DFC-8038-F623524EBF24}"/>
              </a:ext>
            </a:extLst>
          </p:cNvPr>
          <p:cNvCxnSpPr/>
          <p:nvPr/>
        </p:nvCxnSpPr>
        <p:spPr bwMode="auto">
          <a:xfrm flipV="1">
            <a:off x="1291085" y="2290502"/>
            <a:ext cx="3359049" cy="1518256"/>
          </a:xfrm>
          <a:prstGeom prst="line">
            <a:avLst/>
          </a:prstGeom>
          <a:noFill/>
          <a:ln w="12700">
            <a:solidFill>
              <a:srgbClr val="4F81BD"/>
            </a:solidFill>
            <a:prstDash val="solid"/>
            <a:round/>
            <a:headEnd/>
            <a:tailEnd type="none"/>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9857AE22-1DAF-4B6A-9ED2-2098940C8529}"/>
              </a:ext>
            </a:extLst>
          </p:cNvPr>
          <p:cNvCxnSpPr/>
          <p:nvPr/>
        </p:nvCxnSpPr>
        <p:spPr bwMode="auto">
          <a:xfrm flipV="1">
            <a:off x="2431955" y="2746289"/>
            <a:ext cx="2218179" cy="1024090"/>
          </a:xfrm>
          <a:prstGeom prst="line">
            <a:avLst/>
          </a:prstGeom>
          <a:noFill/>
          <a:ln w="12700">
            <a:solidFill>
              <a:srgbClr val="C0504D">
                <a:lumMod val="75000"/>
              </a:srgbClr>
            </a:solidFill>
            <a:prstDash val="solid"/>
            <a:round/>
            <a:headEnd/>
            <a:tailEnd type="none"/>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cxnSp>
      <p:sp>
        <p:nvSpPr>
          <p:cNvPr id="28" name="TextBox 27">
            <a:extLst>
              <a:ext uri="{FF2B5EF4-FFF2-40B4-BE49-F238E27FC236}">
                <a16:creationId xmlns:a16="http://schemas.microsoft.com/office/drawing/2014/main" id="{3A5CE794-A428-4224-A476-A6BC95DC96D4}"/>
              </a:ext>
            </a:extLst>
          </p:cNvPr>
          <p:cNvSpPr txBox="1"/>
          <p:nvPr/>
        </p:nvSpPr>
        <p:spPr>
          <a:xfrm>
            <a:off x="701743" y="3990975"/>
            <a:ext cx="1260171" cy="369332"/>
          </a:xfrm>
          <a:prstGeom prst="rect">
            <a:avLst/>
          </a:prstGeom>
          <a:noFill/>
        </p:spPr>
        <p:txBody>
          <a:bodyPr wrap="square" rtlCol="0">
            <a:spAutoFit/>
          </a:bodyPr>
          <a:lstStyle/>
          <a:p>
            <a:pPr algn="ctr" defTabSz="914400">
              <a:defRPr/>
            </a:pPr>
            <a:r>
              <a:rPr lang="en-US" sz="900" dirty="0">
                <a:solidFill>
                  <a:prstClr val="white"/>
                </a:solidFill>
                <a:latin typeface="Tahoma"/>
              </a:rPr>
              <a:t>High-performance processing units</a:t>
            </a:r>
          </a:p>
        </p:txBody>
      </p:sp>
      <p:sp>
        <p:nvSpPr>
          <p:cNvPr id="29" name="TextBox 28">
            <a:extLst>
              <a:ext uri="{FF2B5EF4-FFF2-40B4-BE49-F238E27FC236}">
                <a16:creationId xmlns:a16="http://schemas.microsoft.com/office/drawing/2014/main" id="{C7E10DDD-432C-4742-9534-65E8D24A228C}"/>
              </a:ext>
            </a:extLst>
          </p:cNvPr>
          <p:cNvSpPr txBox="1"/>
          <p:nvPr/>
        </p:nvSpPr>
        <p:spPr>
          <a:xfrm>
            <a:off x="2018625" y="3808756"/>
            <a:ext cx="1209673" cy="369332"/>
          </a:xfrm>
          <a:prstGeom prst="rect">
            <a:avLst/>
          </a:prstGeom>
          <a:noFill/>
        </p:spPr>
        <p:txBody>
          <a:bodyPr wrap="square" rtlCol="0">
            <a:spAutoFit/>
          </a:bodyPr>
          <a:lstStyle/>
          <a:p>
            <a:pPr algn="ctr" defTabSz="914400">
              <a:defRPr/>
            </a:pPr>
            <a:r>
              <a:rPr lang="en-US" sz="900" dirty="0">
                <a:solidFill>
                  <a:prstClr val="white"/>
                </a:solidFill>
                <a:latin typeface="Tahoma"/>
              </a:rPr>
              <a:t>Mobile processing units</a:t>
            </a:r>
          </a:p>
        </p:txBody>
      </p:sp>
      <p:sp>
        <p:nvSpPr>
          <p:cNvPr id="30" name="Rectangle 29">
            <a:extLst>
              <a:ext uri="{FF2B5EF4-FFF2-40B4-BE49-F238E27FC236}">
                <a16:creationId xmlns:a16="http://schemas.microsoft.com/office/drawing/2014/main" id="{C774AE10-245A-46C7-A5A8-934DB9DE15BE}"/>
              </a:ext>
            </a:extLst>
          </p:cNvPr>
          <p:cNvSpPr/>
          <p:nvPr/>
        </p:nvSpPr>
        <p:spPr>
          <a:xfrm rot="16200000">
            <a:off x="-128057" y="2482221"/>
            <a:ext cx="691215" cy="307777"/>
          </a:xfrm>
          <a:prstGeom prst="rect">
            <a:avLst/>
          </a:prstGeom>
        </p:spPr>
        <p:txBody>
          <a:bodyPr wrap="none">
            <a:spAutoFit/>
          </a:bodyPr>
          <a:lstStyle/>
          <a:p>
            <a:pPr defTabSz="342900">
              <a:defRPr/>
            </a:pPr>
            <a:r>
              <a:rPr lang="en-US" sz="1400" dirty="0">
                <a:solidFill>
                  <a:srgbClr val="B8B8B8"/>
                </a:solidFill>
                <a:latin typeface="Tahoma" panose="020B0604030504040204" pitchFamily="34" charset="0"/>
                <a:ea typeface="Tahoma" panose="020B0604030504040204" pitchFamily="34" charset="0"/>
                <a:cs typeface="Tahoma" panose="020B0604030504040204" pitchFamily="34" charset="0"/>
              </a:rPr>
              <a:t>FLOPS</a:t>
            </a:r>
          </a:p>
        </p:txBody>
      </p:sp>
    </p:spTree>
    <p:extLst>
      <p:ext uri="{BB962C8B-B14F-4D97-AF65-F5344CB8AC3E}">
        <p14:creationId xmlns:p14="http://schemas.microsoft.com/office/powerpoint/2010/main" val="3039132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9EC1C72-1B52-41E9-BB65-E3BD070B4890}"/>
              </a:ext>
            </a:extLst>
          </p:cNvPr>
          <p:cNvSpPr txBox="1">
            <a:spLocks/>
          </p:cNvSpPr>
          <p:nvPr/>
        </p:nvSpPr>
        <p:spPr>
          <a:xfrm>
            <a:off x="1060862" y="274742"/>
            <a:ext cx="7140575" cy="46037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800" b="1" kern="1000" cap="all" dirty="0">
                <a:solidFill>
                  <a:schemeClr val="accent2"/>
                </a:solidFill>
                <a:latin typeface="Tw Cen MT Condensed Extra Bold" panose="020B0803020202020204" pitchFamily="34" charset="0"/>
                <a:cs typeface="Arial"/>
              </a:rPr>
              <a:t>Complexity</a:t>
            </a:r>
            <a:r>
              <a:rPr lang="en-US" sz="3800" b="1" dirty="0">
                <a:solidFill>
                  <a:schemeClr val="bg1"/>
                </a:solidFill>
              </a:rPr>
              <a:t> </a:t>
            </a:r>
            <a:r>
              <a:rPr lang="en-US" sz="3800" b="1" kern="1000" cap="all" dirty="0">
                <a:solidFill>
                  <a:schemeClr val="accent2"/>
                </a:solidFill>
                <a:latin typeface="Tw Cen MT Condensed Extra Bold" panose="020B0803020202020204" pitchFamily="34" charset="0"/>
                <a:cs typeface="Arial"/>
              </a:rPr>
              <a:t>Bind</a:t>
            </a:r>
          </a:p>
        </p:txBody>
      </p:sp>
      <p:sp>
        <p:nvSpPr>
          <p:cNvPr id="26" name="Rectangle 25"/>
          <p:cNvSpPr/>
          <p:nvPr/>
        </p:nvSpPr>
        <p:spPr>
          <a:xfrm>
            <a:off x="2742957" y="2396724"/>
            <a:ext cx="5369975" cy="584775"/>
          </a:xfrm>
          <a:prstGeom prst="rect">
            <a:avLst/>
          </a:prstGeom>
        </p:spPr>
        <p:txBody>
          <a:bodyPr wrap="square">
            <a:spAutoFit/>
          </a:bodyPr>
          <a:lstStyle/>
          <a:p>
            <a:r>
              <a:rPr lang="en-US" sz="1600" dirty="0">
                <a:solidFill>
                  <a:schemeClr val="bg1"/>
                </a:solidFill>
              </a:rPr>
              <a:t>Foreign investments are distorting the market and driving a shift outside of the U.S.</a:t>
            </a:r>
          </a:p>
        </p:txBody>
      </p:sp>
      <p:sp>
        <p:nvSpPr>
          <p:cNvPr id="27" name="Rectangle 26"/>
          <p:cNvSpPr/>
          <p:nvPr/>
        </p:nvSpPr>
        <p:spPr>
          <a:xfrm>
            <a:off x="2742957" y="3831915"/>
            <a:ext cx="5369975" cy="584775"/>
          </a:xfrm>
          <a:prstGeom prst="rect">
            <a:avLst/>
          </a:prstGeom>
        </p:spPr>
        <p:txBody>
          <a:bodyPr wrap="square">
            <a:spAutoFit/>
          </a:bodyPr>
          <a:lstStyle/>
          <a:p>
            <a:r>
              <a:rPr lang="en-US" sz="1600" dirty="0">
                <a:solidFill>
                  <a:schemeClr val="bg1"/>
                </a:solidFill>
              </a:rPr>
              <a:t>Digital influence is so pervasive in our society that we can’t afford to have flaws in the digital foundation</a:t>
            </a:r>
          </a:p>
        </p:txBody>
      </p:sp>
      <p:sp>
        <p:nvSpPr>
          <p:cNvPr id="29" name="Block Arc 28"/>
          <p:cNvSpPr/>
          <p:nvPr/>
        </p:nvSpPr>
        <p:spPr>
          <a:xfrm rot="13358584" flipH="1">
            <a:off x="703975" y="3147936"/>
            <a:ext cx="1741056" cy="1762456"/>
          </a:xfrm>
          <a:prstGeom prst="blockArc">
            <a:avLst>
              <a:gd name="adj1" fmla="val 17232754"/>
              <a:gd name="adj2" fmla="val 9110289"/>
              <a:gd name="adj3" fmla="val 13462"/>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0" name="Block Arc 29"/>
          <p:cNvSpPr/>
          <p:nvPr/>
        </p:nvSpPr>
        <p:spPr>
          <a:xfrm rot="13823910" flipH="1">
            <a:off x="802990" y="418522"/>
            <a:ext cx="1741056" cy="1762456"/>
          </a:xfrm>
          <a:prstGeom prst="blockArc">
            <a:avLst>
              <a:gd name="adj1" fmla="val 17232754"/>
              <a:gd name="adj2" fmla="val 10505127"/>
              <a:gd name="adj3" fmla="val 1404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1" name="Block Arc 30"/>
          <p:cNvSpPr/>
          <p:nvPr/>
        </p:nvSpPr>
        <p:spPr>
          <a:xfrm rot="2165653" flipH="1">
            <a:off x="497710" y="1750918"/>
            <a:ext cx="1741056" cy="1762456"/>
          </a:xfrm>
          <a:prstGeom prst="blockArc">
            <a:avLst>
              <a:gd name="adj1" fmla="val 17072346"/>
              <a:gd name="adj2" fmla="val 9223234"/>
              <a:gd name="adj3" fmla="val 14981"/>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2" name="Rectangle 31"/>
          <p:cNvSpPr/>
          <p:nvPr/>
        </p:nvSpPr>
        <p:spPr>
          <a:xfrm>
            <a:off x="670592" y="1232524"/>
            <a:ext cx="1516476" cy="36431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3" name="TextBox 32"/>
          <p:cNvSpPr txBox="1"/>
          <p:nvPr/>
        </p:nvSpPr>
        <p:spPr>
          <a:xfrm>
            <a:off x="758903" y="1135870"/>
            <a:ext cx="1621528" cy="3643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a:solidFill>
                  <a:schemeClr val="bg1"/>
                </a:solidFill>
              </a:rPr>
              <a:t>Cost</a:t>
            </a:r>
          </a:p>
        </p:txBody>
      </p:sp>
      <p:sp>
        <p:nvSpPr>
          <p:cNvPr id="34" name="Rectangle 33"/>
          <p:cNvSpPr/>
          <p:nvPr/>
        </p:nvSpPr>
        <p:spPr>
          <a:xfrm>
            <a:off x="391122" y="1957622"/>
            <a:ext cx="1465179" cy="36431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5" name="Rectangle 34"/>
          <p:cNvSpPr/>
          <p:nvPr/>
        </p:nvSpPr>
        <p:spPr>
          <a:xfrm>
            <a:off x="683902" y="2767016"/>
            <a:ext cx="1489854" cy="36431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6" name="TextBox 35"/>
          <p:cNvSpPr txBox="1"/>
          <p:nvPr/>
        </p:nvSpPr>
        <p:spPr>
          <a:xfrm>
            <a:off x="876987" y="2467464"/>
            <a:ext cx="1593062" cy="3643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a:solidFill>
                  <a:schemeClr val="bg1"/>
                </a:solidFill>
              </a:rPr>
              <a:t>Foreign Investments</a:t>
            </a:r>
          </a:p>
        </p:txBody>
      </p:sp>
      <p:sp>
        <p:nvSpPr>
          <p:cNvPr id="37" name="Rectangle 36"/>
          <p:cNvSpPr/>
          <p:nvPr/>
        </p:nvSpPr>
        <p:spPr>
          <a:xfrm>
            <a:off x="720933" y="4271488"/>
            <a:ext cx="1415793" cy="36431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38" name="TextBox 37"/>
          <p:cNvSpPr txBox="1"/>
          <p:nvPr/>
        </p:nvSpPr>
        <p:spPr>
          <a:xfrm>
            <a:off x="809245" y="3895074"/>
            <a:ext cx="1513871" cy="3643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a:solidFill>
                  <a:schemeClr val="bg1"/>
                </a:solidFill>
              </a:rPr>
              <a:t>Rising Stakes</a:t>
            </a:r>
          </a:p>
        </p:txBody>
      </p:sp>
      <p:sp>
        <p:nvSpPr>
          <p:cNvPr id="39" name="Rectangle 38"/>
          <p:cNvSpPr/>
          <p:nvPr/>
        </p:nvSpPr>
        <p:spPr>
          <a:xfrm>
            <a:off x="2727604" y="1041607"/>
            <a:ext cx="5369975" cy="584775"/>
          </a:xfrm>
          <a:prstGeom prst="rect">
            <a:avLst/>
          </a:prstGeom>
        </p:spPr>
        <p:txBody>
          <a:bodyPr wrap="square">
            <a:spAutoFit/>
          </a:bodyPr>
          <a:lstStyle/>
          <a:p>
            <a:r>
              <a:rPr lang="en-US" sz="1600" dirty="0">
                <a:solidFill>
                  <a:schemeClr val="bg1"/>
                </a:solidFill>
              </a:rPr>
              <a:t>The cost of integrated circuit fabrication, design, and verification is skyrocketing, limiting innovation</a:t>
            </a:r>
          </a:p>
        </p:txBody>
      </p:sp>
    </p:spTree>
    <p:extLst>
      <p:ext uri="{BB962C8B-B14F-4D97-AF65-F5344CB8AC3E}">
        <p14:creationId xmlns:p14="http://schemas.microsoft.com/office/powerpoint/2010/main" val="31279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6038" y="4883626"/>
            <a:ext cx="5911926" cy="187615"/>
          </a:xfrm>
          <a:prstGeom prst="rect">
            <a:avLst/>
          </a:prstGeom>
        </p:spPr>
        <p:txBody>
          <a:bodyPr wrap="square">
            <a:spAutoFit/>
          </a:bodyPr>
          <a:lstStyle/>
          <a:p>
            <a:pPr algn="ctr"/>
            <a:r>
              <a:rPr lang="en-US" sz="619" dirty="0">
                <a:solidFill>
                  <a:schemeClr val="tx1">
                    <a:lumMod val="50000"/>
                  </a:schemeClr>
                </a:solidFill>
                <a:latin typeface="Calibri" panose="020F0502020204030204" pitchFamily="34" charset="0"/>
              </a:rPr>
              <a:t>DISTRIBUTION STATEMENT A. Approved for public release. Distribution is unlimited.</a:t>
            </a: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876" y="484019"/>
            <a:ext cx="3400557" cy="2439532"/>
          </a:xfrm>
          <a:prstGeom prst="rect">
            <a:avLst/>
          </a:prstGeom>
        </p:spPr>
      </p:pic>
      <p:sp>
        <p:nvSpPr>
          <p:cNvPr id="6" name="Rectangle 5"/>
          <p:cNvSpPr/>
          <p:nvPr/>
        </p:nvSpPr>
        <p:spPr>
          <a:xfrm>
            <a:off x="8452064" y="2454183"/>
            <a:ext cx="48831" cy="4449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7" name="Elbow Connector 6"/>
          <p:cNvCxnSpPr>
            <a:stCxn id="6" idx="3"/>
          </p:cNvCxnSpPr>
          <p:nvPr/>
        </p:nvCxnSpPr>
        <p:spPr>
          <a:xfrm flipH="1">
            <a:off x="8440382" y="2676675"/>
            <a:ext cx="60513" cy="1844348"/>
          </a:xfrm>
          <a:prstGeom prst="bentConnector4">
            <a:avLst>
              <a:gd name="adj1" fmla="val -377770"/>
              <a:gd name="adj2" fmla="val 99872"/>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8" name="TextBox 7"/>
          <p:cNvSpPr txBox="1"/>
          <p:nvPr/>
        </p:nvSpPr>
        <p:spPr>
          <a:xfrm>
            <a:off x="116263" y="2797630"/>
            <a:ext cx="1739785" cy="415498"/>
          </a:xfrm>
          <a:prstGeom prst="rect">
            <a:avLst/>
          </a:prstGeom>
          <a:noFill/>
        </p:spPr>
        <p:txBody>
          <a:bodyPr wrap="square" rtlCol="0">
            <a:spAutoFit/>
          </a:bodyPr>
          <a:lstStyle/>
          <a:p>
            <a:r>
              <a:rPr lang="en-US" sz="700" dirty="0">
                <a:solidFill>
                  <a:schemeClr val="bg1"/>
                </a:solidFill>
              </a:rPr>
              <a:t>Electronics, April 19, 1965: Cramming More Components onto Integrated Circuits; Gordon Moore</a:t>
            </a:r>
          </a:p>
        </p:txBody>
      </p:sp>
      <p:sp>
        <p:nvSpPr>
          <p:cNvPr id="9" name="TextBox 8"/>
          <p:cNvSpPr txBox="1"/>
          <p:nvPr/>
        </p:nvSpPr>
        <p:spPr>
          <a:xfrm>
            <a:off x="5103873" y="4150576"/>
            <a:ext cx="3336509" cy="677108"/>
          </a:xfrm>
          <a:prstGeom prst="rect">
            <a:avLst/>
          </a:prstGeom>
          <a:noFill/>
        </p:spPr>
        <p:txBody>
          <a:bodyPr wrap="square" rtlCol="0">
            <a:spAutoFit/>
          </a:bodyPr>
          <a:lstStyle/>
          <a:p>
            <a:pPr algn="ctr"/>
            <a:r>
              <a:rPr lang="en-US" sz="1600" b="1" i="1" dirty="0">
                <a:solidFill>
                  <a:schemeClr val="bg1"/>
                </a:solidFill>
                <a:latin typeface="Tahoma" panose="020B0604030504040204" pitchFamily="34" charset="0"/>
                <a:ea typeface="Tahoma" panose="020B0604030504040204" pitchFamily="34" charset="0"/>
                <a:cs typeface="Tahoma" panose="020B0604030504040204" pitchFamily="34" charset="0"/>
              </a:rPr>
              <a:t>Materials &amp; Integration</a:t>
            </a:r>
          </a:p>
          <a:p>
            <a:pPr algn="ct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Adding separately packaged novel materials and using integration to provide specialized computing</a:t>
            </a:r>
          </a:p>
        </p:txBody>
      </p:sp>
      <p:sp>
        <p:nvSpPr>
          <p:cNvPr id="10" name="Rectangle 9"/>
          <p:cNvSpPr/>
          <p:nvPr/>
        </p:nvSpPr>
        <p:spPr>
          <a:xfrm>
            <a:off x="4215091" y="304376"/>
            <a:ext cx="4133046" cy="3526216"/>
          </a:xfrm>
          <a:prstGeom prst="rect">
            <a:avLst/>
          </a:prstGeom>
          <a:solidFill>
            <a:srgbClr val="EBE8E5"/>
          </a:solidFill>
          <a:ln>
            <a:solidFill>
              <a:schemeClr val="bg1">
                <a:lumMod val="6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1400" dirty="0">
                <a:solidFill>
                  <a:schemeClr val="tx1"/>
                </a:solidFill>
                <a:latin typeface="Times New Roman" panose="02020603050405020304" pitchFamily="18" charset="0"/>
                <a:cs typeface="Times New Roman" panose="02020603050405020304" pitchFamily="18" charset="0"/>
              </a:rPr>
              <a:t>VIII. DAY OF RECKONING</a:t>
            </a:r>
          </a:p>
          <a:p>
            <a:pPr lvl="0" indent="158750" defTabSz="914400" eaLnBrk="0" fontAlgn="base" hangingPunct="0">
              <a:spcBef>
                <a:spcPct val="0"/>
              </a:spcBef>
              <a:spcAft>
                <a:spcPct val="0"/>
              </a:spcAft>
            </a:pPr>
            <a:endParaRPr lang="en-US" altLang="en-US" sz="800" dirty="0">
              <a:solidFill>
                <a:schemeClr val="tx1"/>
              </a:solidFill>
              <a:latin typeface="Times New Roman" panose="02020603050405020304" pitchFamily="18" charset="0"/>
              <a:cs typeface="Times New Roman" panose="02020603050405020304" pitchFamily="18" charset="0"/>
            </a:endParaRPr>
          </a:p>
          <a:p>
            <a:pPr lvl="0" indent="228600">
              <a:lnSpc>
                <a:spcPct val="107000"/>
              </a:lnSpc>
            </a:pPr>
            <a:r>
              <a:rPr lang="en-US" altLang="en-US" sz="1100" dirty="0">
                <a:solidFill>
                  <a:schemeClr val="tx1"/>
                </a:solidFill>
                <a:latin typeface="Calibri" panose="020F0502020204030204" pitchFamily="34" charset="0"/>
                <a:cs typeface="Calibri" panose="020F0502020204030204" pitchFamily="34" charset="0"/>
              </a:rPr>
              <a:t>Clearly, we will be able to build such component-crammed equipment. Next, we ask under what circumstances we should do it. The total cost of making a particular system function must be minimized. To do so, we could amortize the engineering over several identical items, or evolve flexible techniques for the engineering of large functions so that no disproportionate expense need be borne by a particular array. Perhaps newly devised design automation procedures could translate from logic diagram to technological realization without any special engineering. </a:t>
            </a:r>
          </a:p>
          <a:p>
            <a:pPr lvl="0" indent="228600">
              <a:lnSpc>
                <a:spcPct val="107000"/>
              </a:lnSpc>
              <a:spcAft>
                <a:spcPts val="800"/>
              </a:spcAft>
            </a:pPr>
            <a:r>
              <a:rPr lang="en-US" alt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It may prove to be </a:t>
            </a:r>
            <a:r>
              <a:rPr 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more economical to build large systems out of smaller functions, which are separately packaged</a:t>
            </a:r>
            <a:r>
              <a:rPr lang="en-US" sz="1100"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en-US" sz="11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and interconnected. </a:t>
            </a:r>
            <a:r>
              <a:rPr lang="en-US" altLang="en-US" sz="1100" dirty="0">
                <a:solidFill>
                  <a:schemeClr val="tx1"/>
                </a:solidFill>
                <a:latin typeface="Calibri" panose="020F0502020204030204" pitchFamily="34" charset="0"/>
                <a:cs typeface="Calibri" panose="020F0502020204030204" pitchFamily="34" charset="0"/>
              </a:rPr>
              <a:t>The availability of large functions, combined with functional design and construction, should allow the manufacturer of large systems to design and construct a considerable variety of equipment both rapidly and economically.</a:t>
            </a:r>
            <a:endParaRPr lang="en-US" sz="1100" dirty="0">
              <a:solidFill>
                <a:schemeClr val="tx1"/>
              </a:solidFill>
              <a:latin typeface="Calibri" panose="020F0502020204030204" pitchFamily="34" charset="0"/>
              <a:cs typeface="Calibri" panose="020F0502020204030204" pitchFamily="34" charset="0"/>
            </a:endParaRPr>
          </a:p>
        </p:txBody>
      </p:sp>
      <p:sp>
        <p:nvSpPr>
          <p:cNvPr id="11" name="Freeform 10"/>
          <p:cNvSpPr/>
          <p:nvPr/>
        </p:nvSpPr>
        <p:spPr>
          <a:xfrm rot="5400000">
            <a:off x="1006468" y="586045"/>
            <a:ext cx="3513109" cy="2936268"/>
          </a:xfrm>
          <a:custGeom>
            <a:avLst/>
            <a:gdLst>
              <a:gd name="connsiteX0" fmla="*/ 1678259 w 1823224"/>
              <a:gd name="connsiteY0" fmla="*/ 0 h 1990492"/>
              <a:gd name="connsiteX1" fmla="*/ 0 w 1823224"/>
              <a:gd name="connsiteY1" fmla="*/ 1683834 h 1990492"/>
              <a:gd name="connsiteX2" fmla="*/ 1823224 w 1823224"/>
              <a:gd name="connsiteY2" fmla="*/ 1990492 h 1990492"/>
              <a:gd name="connsiteX3" fmla="*/ 1678259 w 1823224"/>
              <a:gd name="connsiteY3" fmla="*/ 0 h 1990492"/>
              <a:gd name="connsiteX0" fmla="*/ 1321420 w 1823224"/>
              <a:gd name="connsiteY0" fmla="*/ 0 h 1990492"/>
              <a:gd name="connsiteX1" fmla="*/ 0 w 1823224"/>
              <a:gd name="connsiteY1" fmla="*/ 1683834 h 1990492"/>
              <a:gd name="connsiteX2" fmla="*/ 1823224 w 1823224"/>
              <a:gd name="connsiteY2" fmla="*/ 1990492 h 1990492"/>
              <a:gd name="connsiteX3" fmla="*/ 1321420 w 1823224"/>
              <a:gd name="connsiteY3" fmla="*/ 0 h 1990492"/>
              <a:gd name="connsiteX0" fmla="*/ 1689410 w 2191214"/>
              <a:gd name="connsiteY0" fmla="*/ 0 h 1990492"/>
              <a:gd name="connsiteX1" fmla="*/ 0 w 2191214"/>
              <a:gd name="connsiteY1" fmla="*/ 1711712 h 1990492"/>
              <a:gd name="connsiteX2" fmla="*/ 2191214 w 2191214"/>
              <a:gd name="connsiteY2" fmla="*/ 1990492 h 1990492"/>
              <a:gd name="connsiteX3" fmla="*/ 1689410 w 2191214"/>
              <a:gd name="connsiteY3" fmla="*/ 0 h 1990492"/>
              <a:gd name="connsiteX0" fmla="*/ 1503133 w 2191214"/>
              <a:gd name="connsiteY0" fmla="*/ 0 h 1990492"/>
              <a:gd name="connsiteX1" fmla="*/ 0 w 2191214"/>
              <a:gd name="connsiteY1" fmla="*/ 1711712 h 1990492"/>
              <a:gd name="connsiteX2" fmla="*/ 2191214 w 2191214"/>
              <a:gd name="connsiteY2" fmla="*/ 1990492 h 1990492"/>
              <a:gd name="connsiteX3" fmla="*/ 1503133 w 2191214"/>
              <a:gd name="connsiteY3" fmla="*/ 0 h 1990492"/>
              <a:gd name="connsiteX0" fmla="*/ 1488428 w 2176509"/>
              <a:gd name="connsiteY0" fmla="*/ 0 h 1990492"/>
              <a:gd name="connsiteX1" fmla="*/ 0 w 2176509"/>
              <a:gd name="connsiteY1" fmla="*/ 1706307 h 1990492"/>
              <a:gd name="connsiteX2" fmla="*/ 2176509 w 2176509"/>
              <a:gd name="connsiteY2" fmla="*/ 1990492 h 1990492"/>
              <a:gd name="connsiteX3" fmla="*/ 1488428 w 2176509"/>
              <a:gd name="connsiteY3" fmla="*/ 0 h 1990492"/>
              <a:gd name="connsiteX0" fmla="*/ 1503133 w 2191214"/>
              <a:gd name="connsiteY0" fmla="*/ 0 h 1990492"/>
              <a:gd name="connsiteX1" fmla="*/ 0 w 2191214"/>
              <a:gd name="connsiteY1" fmla="*/ 1663070 h 1990492"/>
              <a:gd name="connsiteX2" fmla="*/ 2191214 w 2191214"/>
              <a:gd name="connsiteY2" fmla="*/ 1990492 h 1990492"/>
              <a:gd name="connsiteX3" fmla="*/ 1503133 w 2191214"/>
              <a:gd name="connsiteY3" fmla="*/ 0 h 1990492"/>
              <a:gd name="connsiteX0" fmla="*/ 1512938 w 2201019"/>
              <a:gd name="connsiteY0" fmla="*/ 0 h 1990492"/>
              <a:gd name="connsiteX1" fmla="*/ 0 w 2201019"/>
              <a:gd name="connsiteY1" fmla="*/ 1673879 h 1990492"/>
              <a:gd name="connsiteX2" fmla="*/ 2201019 w 2201019"/>
              <a:gd name="connsiteY2" fmla="*/ 1990492 h 1990492"/>
              <a:gd name="connsiteX3" fmla="*/ 1512938 w 2201019"/>
              <a:gd name="connsiteY3" fmla="*/ 0 h 1990492"/>
              <a:gd name="connsiteX0" fmla="*/ 1503134 w 2191215"/>
              <a:gd name="connsiteY0" fmla="*/ 0 h 1990492"/>
              <a:gd name="connsiteX1" fmla="*/ 0 w 2191215"/>
              <a:gd name="connsiteY1" fmla="*/ 1663069 h 1990492"/>
              <a:gd name="connsiteX2" fmla="*/ 2191215 w 2191215"/>
              <a:gd name="connsiteY2" fmla="*/ 1990492 h 1990492"/>
              <a:gd name="connsiteX3" fmla="*/ 1503134 w 2191215"/>
              <a:gd name="connsiteY3" fmla="*/ 0 h 1990492"/>
              <a:gd name="connsiteX0" fmla="*/ 1483526 w 2191215"/>
              <a:gd name="connsiteY0" fmla="*/ 0 h 1985087"/>
              <a:gd name="connsiteX1" fmla="*/ 0 w 2191215"/>
              <a:gd name="connsiteY1" fmla="*/ 1657664 h 1985087"/>
              <a:gd name="connsiteX2" fmla="*/ 2191215 w 2191215"/>
              <a:gd name="connsiteY2" fmla="*/ 1985087 h 1985087"/>
              <a:gd name="connsiteX3" fmla="*/ 1483526 w 2191215"/>
              <a:gd name="connsiteY3" fmla="*/ 0 h 1985087"/>
              <a:gd name="connsiteX0" fmla="*/ 1671333 w 2191215"/>
              <a:gd name="connsiteY0" fmla="*/ 0 h 3971912"/>
              <a:gd name="connsiteX1" fmla="*/ 0 w 2191215"/>
              <a:gd name="connsiteY1" fmla="*/ 3644489 h 3971912"/>
              <a:gd name="connsiteX2" fmla="*/ 2191215 w 2191215"/>
              <a:gd name="connsiteY2" fmla="*/ 3971912 h 3971912"/>
              <a:gd name="connsiteX3" fmla="*/ 1671333 w 2191215"/>
              <a:gd name="connsiteY3" fmla="*/ 0 h 3971912"/>
              <a:gd name="connsiteX0" fmla="*/ 1668550 w 2188432"/>
              <a:gd name="connsiteY0" fmla="*/ 0 h 3971912"/>
              <a:gd name="connsiteX1" fmla="*/ 0 w 2188432"/>
              <a:gd name="connsiteY1" fmla="*/ 1865855 h 3971912"/>
              <a:gd name="connsiteX2" fmla="*/ 2188432 w 2188432"/>
              <a:gd name="connsiteY2" fmla="*/ 3971912 h 3971912"/>
              <a:gd name="connsiteX3" fmla="*/ 1668550 w 2188432"/>
              <a:gd name="connsiteY3" fmla="*/ 0 h 3971912"/>
              <a:gd name="connsiteX0" fmla="*/ 1668550 w 2092751"/>
              <a:gd name="connsiteY0" fmla="*/ 0 h 4630100"/>
              <a:gd name="connsiteX1" fmla="*/ 0 w 2092751"/>
              <a:gd name="connsiteY1" fmla="*/ 1865855 h 4630100"/>
              <a:gd name="connsiteX2" fmla="*/ 2092751 w 2092751"/>
              <a:gd name="connsiteY2" fmla="*/ 4630100 h 4630100"/>
              <a:gd name="connsiteX3" fmla="*/ 1668550 w 2092751"/>
              <a:gd name="connsiteY3" fmla="*/ 0 h 4630100"/>
              <a:gd name="connsiteX0" fmla="*/ 1668550 w 2125999"/>
              <a:gd name="connsiteY0" fmla="*/ 0 h 4718327"/>
              <a:gd name="connsiteX1" fmla="*/ 0 w 2125999"/>
              <a:gd name="connsiteY1" fmla="*/ 1865855 h 4718327"/>
              <a:gd name="connsiteX2" fmla="*/ 2125999 w 2125999"/>
              <a:gd name="connsiteY2" fmla="*/ 4718327 h 4718327"/>
              <a:gd name="connsiteX3" fmla="*/ 1668550 w 2125999"/>
              <a:gd name="connsiteY3" fmla="*/ 0 h 4718327"/>
              <a:gd name="connsiteX0" fmla="*/ 1744488 w 2125999"/>
              <a:gd name="connsiteY0" fmla="*/ 0 h 3958039"/>
              <a:gd name="connsiteX1" fmla="*/ 0 w 2125999"/>
              <a:gd name="connsiteY1" fmla="*/ 1105567 h 3958039"/>
              <a:gd name="connsiteX2" fmla="*/ 2125999 w 2125999"/>
              <a:gd name="connsiteY2" fmla="*/ 3958039 h 3958039"/>
              <a:gd name="connsiteX3" fmla="*/ 1744488 w 2125999"/>
              <a:gd name="connsiteY3" fmla="*/ 0 h 3958039"/>
              <a:gd name="connsiteX0" fmla="*/ 1623413 w 2004924"/>
              <a:gd name="connsiteY0" fmla="*/ 0 h 3958039"/>
              <a:gd name="connsiteX1" fmla="*/ 1 w 2004924"/>
              <a:gd name="connsiteY1" fmla="*/ 1908557 h 3958039"/>
              <a:gd name="connsiteX2" fmla="*/ 2004924 w 2004924"/>
              <a:gd name="connsiteY2" fmla="*/ 3958039 h 3958039"/>
              <a:gd name="connsiteX3" fmla="*/ 1623413 w 2004924"/>
              <a:gd name="connsiteY3" fmla="*/ 0 h 3958039"/>
              <a:gd name="connsiteX0" fmla="*/ 2117154 w 2498665"/>
              <a:gd name="connsiteY0" fmla="*/ 0 h 3958039"/>
              <a:gd name="connsiteX1" fmla="*/ 0 w 2498665"/>
              <a:gd name="connsiteY1" fmla="*/ 2417422 h 3958039"/>
              <a:gd name="connsiteX2" fmla="*/ 2498665 w 2498665"/>
              <a:gd name="connsiteY2" fmla="*/ 3958039 h 3958039"/>
              <a:gd name="connsiteX3" fmla="*/ 2117154 w 2498665"/>
              <a:gd name="connsiteY3" fmla="*/ 0 h 3958039"/>
              <a:gd name="connsiteX0" fmla="*/ 2040593 w 2498665"/>
              <a:gd name="connsiteY0" fmla="*/ 0 h 3924957"/>
              <a:gd name="connsiteX1" fmla="*/ 0 w 2498665"/>
              <a:gd name="connsiteY1" fmla="*/ 2384340 h 3924957"/>
              <a:gd name="connsiteX2" fmla="*/ 2498665 w 2498665"/>
              <a:gd name="connsiteY2" fmla="*/ 3924957 h 3924957"/>
              <a:gd name="connsiteX3" fmla="*/ 2040593 w 2498665"/>
              <a:gd name="connsiteY3" fmla="*/ 0 h 3924957"/>
              <a:gd name="connsiteX0" fmla="*/ 4253203 w 4253203"/>
              <a:gd name="connsiteY0" fmla="*/ 0 h 2876628"/>
              <a:gd name="connsiteX1" fmla="*/ 0 w 4253203"/>
              <a:gd name="connsiteY1" fmla="*/ 1336011 h 2876628"/>
              <a:gd name="connsiteX2" fmla="*/ 2498665 w 4253203"/>
              <a:gd name="connsiteY2" fmla="*/ 2876628 h 2876628"/>
              <a:gd name="connsiteX3" fmla="*/ 4253203 w 4253203"/>
              <a:gd name="connsiteY3" fmla="*/ 0 h 2876628"/>
              <a:gd name="connsiteX0" fmla="*/ 3607043 w 3607043"/>
              <a:gd name="connsiteY0" fmla="*/ 0 h 2876628"/>
              <a:gd name="connsiteX1" fmla="*/ 0 w 3607043"/>
              <a:gd name="connsiteY1" fmla="*/ 29095 h 2876628"/>
              <a:gd name="connsiteX2" fmla="*/ 1852505 w 3607043"/>
              <a:gd name="connsiteY2" fmla="*/ 2876628 h 2876628"/>
              <a:gd name="connsiteX3" fmla="*/ 3607043 w 3607043"/>
              <a:gd name="connsiteY3" fmla="*/ 0 h 2876628"/>
              <a:gd name="connsiteX0" fmla="*/ 3613570 w 3613570"/>
              <a:gd name="connsiteY0" fmla="*/ 40794 h 2917422"/>
              <a:gd name="connsiteX1" fmla="*/ 0 w 3613570"/>
              <a:gd name="connsiteY1" fmla="*/ 0 h 2917422"/>
              <a:gd name="connsiteX2" fmla="*/ 1859032 w 3613570"/>
              <a:gd name="connsiteY2" fmla="*/ 2917422 h 2917422"/>
              <a:gd name="connsiteX3" fmla="*/ 3613570 w 3613570"/>
              <a:gd name="connsiteY3" fmla="*/ 40794 h 2917422"/>
              <a:gd name="connsiteX0" fmla="*/ 3580933 w 3580933"/>
              <a:gd name="connsiteY0" fmla="*/ 0 h 2876628"/>
              <a:gd name="connsiteX1" fmla="*/ 0 w 3580933"/>
              <a:gd name="connsiteY1" fmla="*/ 22105 h 2876628"/>
              <a:gd name="connsiteX2" fmla="*/ 1826395 w 3580933"/>
              <a:gd name="connsiteY2" fmla="*/ 2876628 h 2876628"/>
              <a:gd name="connsiteX3" fmla="*/ 3580933 w 3580933"/>
              <a:gd name="connsiteY3" fmla="*/ 0 h 2876628"/>
              <a:gd name="connsiteX0" fmla="*/ 3574409 w 3574409"/>
              <a:gd name="connsiteY0" fmla="*/ 5850 h 2854523"/>
              <a:gd name="connsiteX1" fmla="*/ 0 w 3574409"/>
              <a:gd name="connsiteY1" fmla="*/ 0 h 2854523"/>
              <a:gd name="connsiteX2" fmla="*/ 1826395 w 3574409"/>
              <a:gd name="connsiteY2" fmla="*/ 2854523 h 2854523"/>
              <a:gd name="connsiteX3" fmla="*/ 3574409 w 3574409"/>
              <a:gd name="connsiteY3" fmla="*/ 5850 h 2854523"/>
              <a:gd name="connsiteX0" fmla="*/ 3610959 w 3610959"/>
              <a:gd name="connsiteY0" fmla="*/ 0 h 2848673"/>
              <a:gd name="connsiteX1" fmla="*/ 0 w 3610959"/>
              <a:gd name="connsiteY1" fmla="*/ 5332 h 2848673"/>
              <a:gd name="connsiteX2" fmla="*/ 1862945 w 3610959"/>
              <a:gd name="connsiteY2" fmla="*/ 2848673 h 2848673"/>
              <a:gd name="connsiteX3" fmla="*/ 3610959 w 3610959"/>
              <a:gd name="connsiteY3" fmla="*/ 0 h 2848673"/>
              <a:gd name="connsiteX0" fmla="*/ 3610959 w 3610959"/>
              <a:gd name="connsiteY0" fmla="*/ 0 h 3284776"/>
              <a:gd name="connsiteX1" fmla="*/ 0 w 3610959"/>
              <a:gd name="connsiteY1" fmla="*/ 5332 h 3284776"/>
              <a:gd name="connsiteX2" fmla="*/ 1988264 w 3610959"/>
              <a:gd name="connsiteY2" fmla="*/ 3284777 h 3284776"/>
              <a:gd name="connsiteX3" fmla="*/ 3610959 w 3610959"/>
              <a:gd name="connsiteY3" fmla="*/ 0 h 3284776"/>
              <a:gd name="connsiteX0" fmla="*/ 3610959 w 3610959"/>
              <a:gd name="connsiteY0" fmla="*/ 0 h 3083498"/>
              <a:gd name="connsiteX1" fmla="*/ 0 w 3610959"/>
              <a:gd name="connsiteY1" fmla="*/ 5332 h 3083498"/>
              <a:gd name="connsiteX2" fmla="*/ 1967378 w 3610959"/>
              <a:gd name="connsiteY2" fmla="*/ 3083498 h 3083498"/>
              <a:gd name="connsiteX3" fmla="*/ 3610959 w 3610959"/>
              <a:gd name="connsiteY3" fmla="*/ 0 h 3083498"/>
              <a:gd name="connsiteX0" fmla="*/ 3610959 w 3610959"/>
              <a:gd name="connsiteY0" fmla="*/ 0 h 2971676"/>
              <a:gd name="connsiteX1" fmla="*/ 0 w 3610959"/>
              <a:gd name="connsiteY1" fmla="*/ 5332 h 2971676"/>
              <a:gd name="connsiteX2" fmla="*/ 1941273 w 3610959"/>
              <a:gd name="connsiteY2" fmla="*/ 2971676 h 2971676"/>
              <a:gd name="connsiteX3" fmla="*/ 3610959 w 3610959"/>
              <a:gd name="connsiteY3" fmla="*/ 0 h 2971676"/>
              <a:gd name="connsiteX0" fmla="*/ 3610959 w 3610959"/>
              <a:gd name="connsiteY0" fmla="*/ 0 h 3203451"/>
              <a:gd name="connsiteX1" fmla="*/ 0 w 3610959"/>
              <a:gd name="connsiteY1" fmla="*/ 5332 h 3203451"/>
              <a:gd name="connsiteX2" fmla="*/ 1929884 w 3610959"/>
              <a:gd name="connsiteY2" fmla="*/ 3203451 h 3203451"/>
              <a:gd name="connsiteX3" fmla="*/ 3610959 w 3610959"/>
              <a:gd name="connsiteY3" fmla="*/ 0 h 3203451"/>
              <a:gd name="connsiteX0" fmla="*/ 3610959 w 3610959"/>
              <a:gd name="connsiteY0" fmla="*/ 0 h 3247889"/>
              <a:gd name="connsiteX1" fmla="*/ 0 w 3610959"/>
              <a:gd name="connsiteY1" fmla="*/ 5332 h 3247889"/>
              <a:gd name="connsiteX2" fmla="*/ 1929884 w 3610959"/>
              <a:gd name="connsiteY2" fmla="*/ 3203451 h 3247889"/>
              <a:gd name="connsiteX3" fmla="*/ 1913856 w 3610959"/>
              <a:gd name="connsiteY3" fmla="*/ 3247889 h 3247889"/>
              <a:gd name="connsiteX4" fmla="*/ 3610959 w 3610959"/>
              <a:gd name="connsiteY4" fmla="*/ 0 h 3247889"/>
              <a:gd name="connsiteX0" fmla="*/ 3610959 w 3610959"/>
              <a:gd name="connsiteY0" fmla="*/ 0 h 3203451"/>
              <a:gd name="connsiteX1" fmla="*/ 0 w 3610959"/>
              <a:gd name="connsiteY1" fmla="*/ 5332 h 3203451"/>
              <a:gd name="connsiteX2" fmla="*/ 1929884 w 3610959"/>
              <a:gd name="connsiteY2" fmla="*/ 3203451 h 3203451"/>
              <a:gd name="connsiteX3" fmla="*/ 2289803 w 3610959"/>
              <a:gd name="connsiteY3" fmla="*/ 3174696 h 3203451"/>
              <a:gd name="connsiteX4" fmla="*/ 3610959 w 3610959"/>
              <a:gd name="connsiteY4" fmla="*/ 0 h 3203451"/>
              <a:gd name="connsiteX0" fmla="*/ 3610959 w 3610959"/>
              <a:gd name="connsiteY0" fmla="*/ 0 h 3746293"/>
              <a:gd name="connsiteX1" fmla="*/ 0 w 3610959"/>
              <a:gd name="connsiteY1" fmla="*/ 5332 h 3746293"/>
              <a:gd name="connsiteX2" fmla="*/ 1884317 w 3610959"/>
              <a:gd name="connsiteY2" fmla="*/ 3746294 h 3746293"/>
              <a:gd name="connsiteX3" fmla="*/ 2289803 w 3610959"/>
              <a:gd name="connsiteY3" fmla="*/ 3174696 h 3746293"/>
              <a:gd name="connsiteX4" fmla="*/ 3610959 w 3610959"/>
              <a:gd name="connsiteY4" fmla="*/ 0 h 3746293"/>
              <a:gd name="connsiteX0" fmla="*/ 3610959 w 3610959"/>
              <a:gd name="connsiteY0" fmla="*/ 0 h 3760234"/>
              <a:gd name="connsiteX1" fmla="*/ 0 w 3610959"/>
              <a:gd name="connsiteY1" fmla="*/ 5332 h 3760234"/>
              <a:gd name="connsiteX2" fmla="*/ 1884317 w 3610959"/>
              <a:gd name="connsiteY2" fmla="*/ 3746294 h 3760234"/>
              <a:gd name="connsiteX3" fmla="*/ 2170184 w 3610959"/>
              <a:gd name="connsiteY3" fmla="*/ 3760234 h 3760234"/>
              <a:gd name="connsiteX4" fmla="*/ 3610959 w 3610959"/>
              <a:gd name="connsiteY4" fmla="*/ 0 h 3760234"/>
              <a:gd name="connsiteX0" fmla="*/ 3610959 w 3610959"/>
              <a:gd name="connsiteY0" fmla="*/ 0 h 3760234"/>
              <a:gd name="connsiteX1" fmla="*/ 0 w 3610959"/>
              <a:gd name="connsiteY1" fmla="*/ 5332 h 3760234"/>
              <a:gd name="connsiteX2" fmla="*/ 1929890 w 3610959"/>
              <a:gd name="connsiteY2" fmla="*/ 3166853 h 3760234"/>
              <a:gd name="connsiteX3" fmla="*/ 2170184 w 3610959"/>
              <a:gd name="connsiteY3" fmla="*/ 3760234 h 3760234"/>
              <a:gd name="connsiteX4" fmla="*/ 3610959 w 3610959"/>
              <a:gd name="connsiteY4" fmla="*/ 0 h 3760234"/>
              <a:gd name="connsiteX0" fmla="*/ 3610959 w 3610959"/>
              <a:gd name="connsiteY0" fmla="*/ 0 h 3192993"/>
              <a:gd name="connsiteX1" fmla="*/ 0 w 3610959"/>
              <a:gd name="connsiteY1" fmla="*/ 5332 h 3192993"/>
              <a:gd name="connsiteX2" fmla="*/ 1929890 w 3610959"/>
              <a:gd name="connsiteY2" fmla="*/ 3166853 h 3192993"/>
              <a:gd name="connsiteX3" fmla="*/ 2198665 w 3610959"/>
              <a:gd name="connsiteY3" fmla="*/ 3192993 h 3192993"/>
              <a:gd name="connsiteX4" fmla="*/ 3610959 w 3610959"/>
              <a:gd name="connsiteY4" fmla="*/ 0 h 3192993"/>
              <a:gd name="connsiteX0" fmla="*/ 3610959 w 3610959"/>
              <a:gd name="connsiteY0" fmla="*/ 0 h 3192993"/>
              <a:gd name="connsiteX1" fmla="*/ 0 w 3610959"/>
              <a:gd name="connsiteY1" fmla="*/ 5332 h 3192993"/>
              <a:gd name="connsiteX2" fmla="*/ 1907046 w 3610959"/>
              <a:gd name="connsiteY2" fmla="*/ 3166854 h 3192993"/>
              <a:gd name="connsiteX3" fmla="*/ 2198665 w 3610959"/>
              <a:gd name="connsiteY3" fmla="*/ 3192993 h 3192993"/>
              <a:gd name="connsiteX4" fmla="*/ 3610959 w 3610959"/>
              <a:gd name="connsiteY4" fmla="*/ 0 h 3192993"/>
              <a:gd name="connsiteX0" fmla="*/ 3610959 w 3610959"/>
              <a:gd name="connsiteY0" fmla="*/ 0 h 3182510"/>
              <a:gd name="connsiteX1" fmla="*/ 0 w 3610959"/>
              <a:gd name="connsiteY1" fmla="*/ 5332 h 3182510"/>
              <a:gd name="connsiteX2" fmla="*/ 1907046 w 3610959"/>
              <a:gd name="connsiteY2" fmla="*/ 3166854 h 3182510"/>
              <a:gd name="connsiteX3" fmla="*/ 2192139 w 3610959"/>
              <a:gd name="connsiteY3" fmla="*/ 3182510 h 3182510"/>
              <a:gd name="connsiteX4" fmla="*/ 3610959 w 3610959"/>
              <a:gd name="connsiteY4" fmla="*/ 0 h 3182510"/>
              <a:gd name="connsiteX0" fmla="*/ 3610959 w 3610959"/>
              <a:gd name="connsiteY0" fmla="*/ 0 h 3182510"/>
              <a:gd name="connsiteX1" fmla="*/ 0 w 3610959"/>
              <a:gd name="connsiteY1" fmla="*/ 5332 h 3182510"/>
              <a:gd name="connsiteX2" fmla="*/ 1913576 w 3610959"/>
              <a:gd name="connsiteY2" fmla="*/ 3170348 h 3182510"/>
              <a:gd name="connsiteX3" fmla="*/ 2192139 w 3610959"/>
              <a:gd name="connsiteY3" fmla="*/ 3182510 h 3182510"/>
              <a:gd name="connsiteX4" fmla="*/ 3610959 w 3610959"/>
              <a:gd name="connsiteY4" fmla="*/ 0 h 3182510"/>
              <a:gd name="connsiteX0" fmla="*/ 3610959 w 3610959"/>
              <a:gd name="connsiteY0" fmla="*/ 0 h 3175521"/>
              <a:gd name="connsiteX1" fmla="*/ 0 w 3610959"/>
              <a:gd name="connsiteY1" fmla="*/ 5332 h 3175521"/>
              <a:gd name="connsiteX2" fmla="*/ 1913576 w 3610959"/>
              <a:gd name="connsiteY2" fmla="*/ 3170348 h 3175521"/>
              <a:gd name="connsiteX3" fmla="*/ 2198666 w 3610959"/>
              <a:gd name="connsiteY3" fmla="*/ 3175521 h 3175521"/>
              <a:gd name="connsiteX4" fmla="*/ 3610959 w 3610959"/>
              <a:gd name="connsiteY4" fmla="*/ 0 h 3175521"/>
              <a:gd name="connsiteX0" fmla="*/ 3610959 w 3610959"/>
              <a:gd name="connsiteY0" fmla="*/ 0 h 3177267"/>
              <a:gd name="connsiteX1" fmla="*/ 0 w 3610959"/>
              <a:gd name="connsiteY1" fmla="*/ 5332 h 3177267"/>
              <a:gd name="connsiteX2" fmla="*/ 1913576 w 3610959"/>
              <a:gd name="connsiteY2" fmla="*/ 3170348 h 3177267"/>
              <a:gd name="connsiteX3" fmla="*/ 2200299 w 3610959"/>
              <a:gd name="connsiteY3" fmla="*/ 3177267 h 3177267"/>
              <a:gd name="connsiteX4" fmla="*/ 3610959 w 3610959"/>
              <a:gd name="connsiteY4" fmla="*/ 0 h 31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959" h="3177267">
                <a:moveTo>
                  <a:pt x="3610959" y="0"/>
                </a:moveTo>
                <a:lnTo>
                  <a:pt x="0" y="5332"/>
                </a:lnTo>
                <a:lnTo>
                  <a:pt x="1913576" y="3170348"/>
                </a:lnTo>
                <a:lnTo>
                  <a:pt x="2200299" y="3177267"/>
                </a:lnTo>
                <a:lnTo>
                  <a:pt x="3610959" y="0"/>
                </a:lnTo>
                <a:close/>
              </a:path>
            </a:pathLst>
          </a:custGeom>
          <a:gradFill flip="none" rotWithShape="1">
            <a:gsLst>
              <a:gs pos="0">
                <a:schemeClr val="bg1">
                  <a:alpha val="56000"/>
                </a:schemeClr>
              </a:gs>
              <a:gs pos="100000">
                <a:srgbClr val="606060">
                  <a:alpha val="25000"/>
                </a:srgbClr>
              </a:gs>
              <a:gs pos="54000">
                <a:srgbClr val="808080">
                  <a:alpha val="46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p:cNvPicPr>
            <a:picLocks noChangeAspect="1"/>
          </p:cNvPicPr>
          <p:nvPr/>
        </p:nvPicPr>
        <p:blipFill>
          <a:blip r:embed="rId3"/>
          <a:stretch>
            <a:fillRect/>
          </a:stretch>
        </p:blipFill>
        <p:spPr>
          <a:xfrm>
            <a:off x="767114" y="2113594"/>
            <a:ext cx="614635" cy="352411"/>
          </a:xfrm>
          <a:prstGeom prst="rect">
            <a:avLst/>
          </a:prstGeom>
          <a:ln>
            <a:noFill/>
          </a:ln>
          <a:effectLst>
            <a:outerShdw blurRad="38100" sx="110000" sy="110000" algn="ctr" rotWithShape="0">
              <a:prstClr val="black">
                <a:alpha val="60000"/>
              </a:prstClr>
            </a:outerShdw>
          </a:effectLst>
        </p:spPr>
      </p:pic>
      <p:sp>
        <p:nvSpPr>
          <p:cNvPr id="13" name="TextBox 12"/>
          <p:cNvSpPr txBox="1"/>
          <p:nvPr/>
        </p:nvSpPr>
        <p:spPr>
          <a:xfrm>
            <a:off x="545091" y="2578088"/>
            <a:ext cx="437871" cy="261610"/>
          </a:xfrm>
          <a:prstGeom prst="rect">
            <a:avLst/>
          </a:prstGeom>
          <a:noFill/>
        </p:spPr>
        <p:txBody>
          <a:bodyPr wrap="square" rtlCol="0">
            <a:spAutoFit/>
          </a:bodyPr>
          <a:lstStyle/>
          <a:p>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P.3</a:t>
            </a:r>
          </a:p>
        </p:txBody>
      </p:sp>
      <p:sp>
        <p:nvSpPr>
          <p:cNvPr id="14" name="TextBox 13"/>
          <p:cNvSpPr txBox="1"/>
          <p:nvPr/>
        </p:nvSpPr>
        <p:spPr>
          <a:xfrm>
            <a:off x="464695" y="3399705"/>
            <a:ext cx="27594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Tahoma"/>
                <a:ea typeface="+mn-ea"/>
                <a:cs typeface="+mn-cs"/>
              </a:rPr>
              <a:t>Today</a:t>
            </a:r>
            <a:br>
              <a:rPr kumimoji="0" lang="en-US" sz="1100" b="1" i="0" u="none" strike="noStrike" kern="1200" cap="none" spc="0" normalizeH="0" baseline="0" noProof="0" dirty="0">
                <a:ln>
                  <a:noFill/>
                </a:ln>
                <a:solidFill>
                  <a:schemeClr val="bg1"/>
                </a:solidFill>
                <a:effectLst/>
                <a:uLnTx/>
                <a:uFillTx/>
                <a:latin typeface="Tahoma"/>
                <a:ea typeface="+mn-ea"/>
                <a:cs typeface="+mn-cs"/>
              </a:rPr>
            </a:br>
            <a:r>
              <a:rPr kumimoji="0" lang="en-US" sz="1100" b="1" i="0" u="none" strike="noStrike" kern="1200" cap="none" spc="0" normalizeH="0" baseline="0" noProof="0" dirty="0">
                <a:ln>
                  <a:noFill/>
                </a:ln>
                <a:solidFill>
                  <a:schemeClr val="bg1"/>
                </a:solidFill>
                <a:effectLst/>
                <a:uLnTx/>
                <a:uFillTx/>
                <a:latin typeface="Tahoma"/>
                <a:ea typeface="+mn-ea"/>
                <a:cs typeface="+mn-cs"/>
              </a:rPr>
              <a:t>“component-crammed equipment”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23" y="3173725"/>
            <a:ext cx="3373363" cy="1897516"/>
          </a:xfrm>
          <a:prstGeom prst="rect">
            <a:avLst/>
          </a:prstGeom>
        </p:spPr>
      </p:pic>
    </p:spTree>
    <p:extLst>
      <p:ext uri="{BB962C8B-B14F-4D97-AF65-F5344CB8AC3E}">
        <p14:creationId xmlns:p14="http://schemas.microsoft.com/office/powerpoint/2010/main" val="253080212"/>
      </p:ext>
    </p:extLst>
  </p:cSld>
  <p:clrMapOvr>
    <a:masterClrMapping/>
  </p:clrMapOvr>
</p:sld>
</file>

<file path=ppt/theme/theme1.xml><?xml version="1.0" encoding="utf-8"?>
<a:theme xmlns:a="http://schemas.openxmlformats.org/drawingml/2006/main" name="Office Theme">
  <a:themeElements>
    <a:clrScheme name="D60">
      <a:dk1>
        <a:srgbClr val="262626"/>
      </a:dk1>
      <a:lt1>
        <a:srgbClr val="FAFCFF"/>
      </a:lt1>
      <a:dk2>
        <a:srgbClr val="D6BA73"/>
      </a:dk2>
      <a:lt2>
        <a:srgbClr val="939598"/>
      </a:lt2>
      <a:accent1>
        <a:srgbClr val="293554"/>
      </a:accent1>
      <a:accent2>
        <a:srgbClr val="759FBC"/>
      </a:accent2>
      <a:accent3>
        <a:srgbClr val="747678"/>
      </a:accent3>
      <a:accent4>
        <a:srgbClr val="90BE6D"/>
      </a:accent4>
      <a:accent5>
        <a:srgbClr val="16BAC5"/>
      </a:accent5>
      <a:accent6>
        <a:srgbClr val="C14953"/>
      </a:accent6>
      <a:hlink>
        <a:srgbClr val="1446A0"/>
      </a:hlink>
      <a:folHlink>
        <a:srgbClr val="382A61"/>
      </a:folHlink>
    </a:clrScheme>
    <a:fontScheme name="D60">
      <a:majorFont>
        <a:latin typeface="Tw Cen MT Condensed Extra Bold"/>
        <a:ea typeface=""/>
        <a:cs typeface=""/>
      </a:majorFont>
      <a:minorFont>
        <a:latin typeface="Sitk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ckground A">
  <a:themeElements>
    <a:clrScheme name="Custom 11">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FFC000"/>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w="9525">
          <a:solidFill>
            <a:schemeClr val="tx1">
              <a:lumMod val="50000"/>
              <a:lumOff val="50000"/>
            </a:schemeClr>
          </a:solid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ppt_white_16.9_FULL" id="{0F5BB772-61BF-4424-8F7F-672B0EB20FE0}" vid="{DDC21448-E94C-463C-8E65-4028E6DFD9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5114</TotalTime>
  <Words>1512</Words>
  <Application>Microsoft Office PowerPoint</Application>
  <PresentationFormat>On-screen Show (16:9)</PresentationFormat>
  <Paragraphs>221</Paragraphs>
  <Slides>19</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Sitka Banner</vt:lpstr>
      <vt:lpstr>Tahoma</vt:lpstr>
      <vt:lpstr>Arial-BoldMT</vt:lpstr>
      <vt:lpstr>Wingdings 3</vt:lpstr>
      <vt:lpstr>Calibri</vt:lpstr>
      <vt:lpstr>Tw Cen MT Condensed Extra Bold</vt:lpstr>
      <vt:lpstr>Sitka Heading</vt:lpstr>
      <vt:lpstr>Times New Roman</vt:lpstr>
      <vt:lpstr>Sitka Text</vt:lpstr>
      <vt:lpstr>Work Sans Medium</vt:lpstr>
      <vt:lpstr>Tw Cen MT Condensed</vt:lpstr>
      <vt:lpstr>Arial</vt:lpstr>
      <vt:lpstr>Office Theme</vt:lpstr>
      <vt:lpstr>background A</vt:lpstr>
      <vt:lpstr>William</vt:lpstr>
      <vt:lpstr>The intertwined history of Darpa and moore’s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Melto</dc:creator>
  <cp:lastModifiedBy>Lynn Conway</cp:lastModifiedBy>
  <cp:revision>96</cp:revision>
  <cp:lastPrinted>2018-08-30T22:21:12Z</cp:lastPrinted>
  <dcterms:created xsi:type="dcterms:W3CDTF">2015-06-22T18:59:27Z</dcterms:created>
  <dcterms:modified xsi:type="dcterms:W3CDTF">2018-08-31T18:11:23Z</dcterms:modified>
</cp:coreProperties>
</file>