
<file path=[Content_Types].xml><?xml version="1.0" encoding="utf-8"?>
<Types xmlns="http://schemas.openxmlformats.org/package/2006/content-types">
  <Default Extension="xml" ContentType="application/xml"/>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7" r:id="rId2"/>
    <p:sldId id="258" r:id="rId3"/>
    <p:sldId id="260" r:id="rId4"/>
    <p:sldId id="259" r:id="rId5"/>
    <p:sldId id="265" r:id="rId6"/>
    <p:sldId id="271" r:id="rId7"/>
    <p:sldId id="261" r:id="rId8"/>
    <p:sldId id="262" r:id="rId9"/>
    <p:sldId id="264" r:id="rId10"/>
    <p:sldId id="266" r:id="rId11"/>
    <p:sldId id="263" r:id="rId12"/>
    <p:sldId id="272" r:id="rId13"/>
    <p:sldId id="268" r:id="rId14"/>
    <p:sldId id="269" r:id="rId15"/>
    <p:sldId id="270" r:id="rId16"/>
    <p:sldId id="267" r:id="rId1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53" d="100"/>
          <a:sy n="153" d="100"/>
        </p:scale>
        <p:origin x="-2592" y="-104"/>
      </p:cViewPr>
      <p:guideLst>
        <p:guide orient="horz" pos="2160"/>
        <p:guide pos="2880"/>
      </p:guideLst>
    </p:cSldViewPr>
  </p:slideViewPr>
  <p:notesTextViewPr>
    <p:cViewPr>
      <p:scale>
        <a:sx n="100" d="100"/>
        <a:sy n="100" d="100"/>
      </p:scale>
      <p:origin x="0" y="0"/>
    </p:cViewPr>
  </p:notesTextViewPr>
  <p:sorterViewPr>
    <p:cViewPr>
      <p:scale>
        <a:sx n="128" d="100"/>
        <a:sy n="128"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64B90FC-9998-F941-9446-9CEC0FFC82A5}" type="datetimeFigureOut">
              <a:rPr lang="en-US" smtClean="0"/>
              <a:t>5/27/14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22BAB5-67E9-4A4C-842E-051A32AA3D58}" type="slidenum">
              <a:rPr lang="en-US" smtClean="0"/>
              <a:t>‹#›</a:t>
            </a:fld>
            <a:endParaRPr lang="en-US"/>
          </a:p>
        </p:txBody>
      </p:sp>
    </p:spTree>
    <p:extLst>
      <p:ext uri="{BB962C8B-B14F-4D97-AF65-F5344CB8AC3E}">
        <p14:creationId xmlns:p14="http://schemas.microsoft.com/office/powerpoint/2010/main" val="107617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4B90FC-9998-F941-9446-9CEC0FFC82A5}" type="datetimeFigureOut">
              <a:rPr lang="en-US" smtClean="0"/>
              <a:t>5/27/14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22BAB5-67E9-4A4C-842E-051A32AA3D58}" type="slidenum">
              <a:rPr lang="en-US" smtClean="0"/>
              <a:t>‹#›</a:t>
            </a:fld>
            <a:endParaRPr lang="en-US"/>
          </a:p>
        </p:txBody>
      </p:sp>
    </p:spTree>
    <p:extLst>
      <p:ext uri="{BB962C8B-B14F-4D97-AF65-F5344CB8AC3E}">
        <p14:creationId xmlns:p14="http://schemas.microsoft.com/office/powerpoint/2010/main" val="11185326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4B90FC-9998-F941-9446-9CEC0FFC82A5}" type="datetimeFigureOut">
              <a:rPr lang="en-US" smtClean="0"/>
              <a:t>5/27/14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22BAB5-67E9-4A4C-842E-051A32AA3D58}" type="slidenum">
              <a:rPr lang="en-US" smtClean="0"/>
              <a:t>‹#›</a:t>
            </a:fld>
            <a:endParaRPr lang="en-US"/>
          </a:p>
        </p:txBody>
      </p:sp>
    </p:spTree>
    <p:extLst>
      <p:ext uri="{BB962C8B-B14F-4D97-AF65-F5344CB8AC3E}">
        <p14:creationId xmlns:p14="http://schemas.microsoft.com/office/powerpoint/2010/main" val="35113697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64B90FC-9998-F941-9446-9CEC0FFC82A5}" type="datetimeFigureOut">
              <a:rPr lang="en-US" smtClean="0"/>
              <a:t>5/27/14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22BAB5-67E9-4A4C-842E-051A32AA3D58}" type="slidenum">
              <a:rPr lang="en-US" smtClean="0"/>
              <a:t>‹#›</a:t>
            </a:fld>
            <a:endParaRPr lang="en-US"/>
          </a:p>
        </p:txBody>
      </p:sp>
    </p:spTree>
    <p:extLst>
      <p:ext uri="{BB962C8B-B14F-4D97-AF65-F5344CB8AC3E}">
        <p14:creationId xmlns:p14="http://schemas.microsoft.com/office/powerpoint/2010/main" val="4272277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4B90FC-9998-F941-9446-9CEC0FFC82A5}" type="datetimeFigureOut">
              <a:rPr lang="en-US" smtClean="0"/>
              <a:t>5/27/14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22BAB5-67E9-4A4C-842E-051A32AA3D58}" type="slidenum">
              <a:rPr lang="en-US" smtClean="0"/>
              <a:t>‹#›</a:t>
            </a:fld>
            <a:endParaRPr lang="en-US"/>
          </a:p>
        </p:txBody>
      </p:sp>
    </p:spTree>
    <p:extLst>
      <p:ext uri="{BB962C8B-B14F-4D97-AF65-F5344CB8AC3E}">
        <p14:creationId xmlns:p14="http://schemas.microsoft.com/office/powerpoint/2010/main" val="2123568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64B90FC-9998-F941-9446-9CEC0FFC82A5}" type="datetimeFigureOut">
              <a:rPr lang="en-US" smtClean="0"/>
              <a:t>5/27/14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22BAB5-67E9-4A4C-842E-051A32AA3D58}" type="slidenum">
              <a:rPr lang="en-US" smtClean="0"/>
              <a:t>‹#›</a:t>
            </a:fld>
            <a:endParaRPr lang="en-US"/>
          </a:p>
        </p:txBody>
      </p:sp>
    </p:spTree>
    <p:extLst>
      <p:ext uri="{BB962C8B-B14F-4D97-AF65-F5344CB8AC3E}">
        <p14:creationId xmlns:p14="http://schemas.microsoft.com/office/powerpoint/2010/main" val="2230176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64B90FC-9998-F941-9446-9CEC0FFC82A5}" type="datetimeFigureOut">
              <a:rPr lang="en-US" smtClean="0"/>
              <a:t>5/27/14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22BAB5-67E9-4A4C-842E-051A32AA3D58}" type="slidenum">
              <a:rPr lang="en-US" smtClean="0"/>
              <a:t>‹#›</a:t>
            </a:fld>
            <a:endParaRPr lang="en-US"/>
          </a:p>
        </p:txBody>
      </p:sp>
    </p:spTree>
    <p:extLst>
      <p:ext uri="{BB962C8B-B14F-4D97-AF65-F5344CB8AC3E}">
        <p14:creationId xmlns:p14="http://schemas.microsoft.com/office/powerpoint/2010/main" val="3078528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64B90FC-9998-F941-9446-9CEC0FFC82A5}" type="datetimeFigureOut">
              <a:rPr lang="en-US" smtClean="0"/>
              <a:t>5/27/14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22BAB5-67E9-4A4C-842E-051A32AA3D58}" type="slidenum">
              <a:rPr lang="en-US" smtClean="0"/>
              <a:t>‹#›</a:t>
            </a:fld>
            <a:endParaRPr lang="en-US"/>
          </a:p>
        </p:txBody>
      </p:sp>
    </p:spTree>
    <p:extLst>
      <p:ext uri="{BB962C8B-B14F-4D97-AF65-F5344CB8AC3E}">
        <p14:creationId xmlns:p14="http://schemas.microsoft.com/office/powerpoint/2010/main" val="3061417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4B90FC-9998-F941-9446-9CEC0FFC82A5}" type="datetimeFigureOut">
              <a:rPr lang="en-US" smtClean="0"/>
              <a:t>5/27/14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22BAB5-67E9-4A4C-842E-051A32AA3D58}" type="slidenum">
              <a:rPr lang="en-US" smtClean="0"/>
              <a:t>‹#›</a:t>
            </a:fld>
            <a:endParaRPr lang="en-US"/>
          </a:p>
        </p:txBody>
      </p:sp>
    </p:spTree>
    <p:extLst>
      <p:ext uri="{BB962C8B-B14F-4D97-AF65-F5344CB8AC3E}">
        <p14:creationId xmlns:p14="http://schemas.microsoft.com/office/powerpoint/2010/main" val="1792813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4B90FC-9998-F941-9446-9CEC0FFC82A5}" type="datetimeFigureOut">
              <a:rPr lang="en-US" smtClean="0"/>
              <a:t>5/27/14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22BAB5-67E9-4A4C-842E-051A32AA3D58}" type="slidenum">
              <a:rPr lang="en-US" smtClean="0"/>
              <a:t>‹#›</a:t>
            </a:fld>
            <a:endParaRPr lang="en-US"/>
          </a:p>
        </p:txBody>
      </p:sp>
    </p:spTree>
    <p:extLst>
      <p:ext uri="{BB962C8B-B14F-4D97-AF65-F5344CB8AC3E}">
        <p14:creationId xmlns:p14="http://schemas.microsoft.com/office/powerpoint/2010/main" val="19471190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4B90FC-9998-F941-9446-9CEC0FFC82A5}" type="datetimeFigureOut">
              <a:rPr lang="en-US" smtClean="0"/>
              <a:t>5/27/14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22BAB5-67E9-4A4C-842E-051A32AA3D58}" type="slidenum">
              <a:rPr lang="en-US" smtClean="0"/>
              <a:t>‹#›</a:t>
            </a:fld>
            <a:endParaRPr lang="en-US"/>
          </a:p>
        </p:txBody>
      </p:sp>
    </p:spTree>
    <p:extLst>
      <p:ext uri="{BB962C8B-B14F-4D97-AF65-F5344CB8AC3E}">
        <p14:creationId xmlns:p14="http://schemas.microsoft.com/office/powerpoint/2010/main" val="423725057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4B90FC-9998-F941-9446-9CEC0FFC82A5}" type="datetimeFigureOut">
              <a:rPr lang="en-US" smtClean="0"/>
              <a:t>5/27/14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22BAB5-67E9-4A4C-842E-051A32AA3D58}" type="slidenum">
              <a:rPr lang="en-US" smtClean="0"/>
              <a:t>‹#›</a:t>
            </a:fld>
            <a:endParaRPr lang="en-US"/>
          </a:p>
        </p:txBody>
      </p:sp>
    </p:spTree>
    <p:extLst>
      <p:ext uri="{BB962C8B-B14F-4D97-AF65-F5344CB8AC3E}">
        <p14:creationId xmlns:p14="http://schemas.microsoft.com/office/powerpoint/2010/main" val="251158688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aseline="30000" dirty="0"/>
              <a:t>GUN FIRE CONTROL BREAKTHROUGH HELPS U.S. and U.K. in </a:t>
            </a:r>
            <a:r>
              <a:rPr lang="en-US" baseline="30000" dirty="0" smtClean="0"/>
              <a:t>WWII</a:t>
            </a:r>
            <a:endParaRPr lang="en-US" dirty="0"/>
          </a:p>
        </p:txBody>
      </p:sp>
      <p:sp>
        <p:nvSpPr>
          <p:cNvPr id="3" name="Content Placeholder 2"/>
          <p:cNvSpPr>
            <a:spLocks noGrp="1"/>
          </p:cNvSpPr>
          <p:nvPr>
            <p:ph idx="1"/>
          </p:nvPr>
        </p:nvSpPr>
        <p:spPr/>
        <p:txBody>
          <a:bodyPr>
            <a:normAutofit fontScale="70000" lnSpcReduction="20000"/>
          </a:bodyPr>
          <a:lstStyle/>
          <a:p>
            <a:r>
              <a:rPr lang="en-US" b="1" dirty="0"/>
              <a:t>THE SHOEBOX and the MARK 14 GUNSIGHTS</a:t>
            </a:r>
            <a:br>
              <a:rPr lang="en-US" b="1" dirty="0"/>
            </a:br>
            <a:r>
              <a:rPr lang="en-US" dirty="0"/>
              <a:t/>
            </a:r>
            <a:br>
              <a:rPr lang="en-US" dirty="0"/>
            </a:br>
            <a:r>
              <a:rPr lang="en-US" dirty="0"/>
              <a:t>On loan from the Smithsonian Institution’s National Air &amp; Space Museum, the Shoebox </a:t>
            </a:r>
            <a:r>
              <a:rPr lang="en-US" dirty="0" err="1"/>
              <a:t>gunsight</a:t>
            </a:r>
            <a:r>
              <a:rPr lang="en-US" dirty="0"/>
              <a:t> was Dr. Charles Stark Draper’s first </a:t>
            </a:r>
            <a:r>
              <a:rPr lang="en-US" dirty="0" err="1"/>
              <a:t>gunsight</a:t>
            </a:r>
            <a:r>
              <a:rPr lang="en-US" dirty="0"/>
              <a:t>. Gun directors of 1939 could not cope with fast flying planes. Dr. Draper displaced the fixed sight to the gun by placing the computing shoe box directly on the gun, enabling the gunner to hold the reticle of the </a:t>
            </a:r>
            <a:r>
              <a:rPr lang="en-US" dirty="0" err="1"/>
              <a:t>gunsight</a:t>
            </a:r>
            <a:r>
              <a:rPr lang="en-US" dirty="0"/>
              <a:t> on a moving target.  Out of this, came the Navy’s Mark 14 </a:t>
            </a:r>
            <a:r>
              <a:rPr lang="en-US" dirty="0" err="1"/>
              <a:t>gunsight</a:t>
            </a:r>
            <a:r>
              <a:rPr lang="en-US" dirty="0"/>
              <a:t>.</a:t>
            </a:r>
            <a:br>
              <a:rPr lang="en-US" dirty="0"/>
            </a:br>
            <a:r>
              <a:rPr lang="en-US" dirty="0"/>
              <a:t/>
            </a:r>
            <a:br>
              <a:rPr lang="en-US" dirty="0"/>
            </a:br>
            <a:r>
              <a:rPr lang="en-US" dirty="0"/>
              <a:t>Sponsored by the Sperry Gyroscope Company, Dr. Draper’s engineering work led to the development of the Mark 14 </a:t>
            </a:r>
            <a:r>
              <a:rPr lang="en-US" dirty="0" err="1"/>
              <a:t>gunsight</a:t>
            </a:r>
            <a:r>
              <a:rPr lang="en-US" dirty="0"/>
              <a:t> during World War II. The </a:t>
            </a:r>
            <a:r>
              <a:rPr lang="en-US" dirty="0" err="1"/>
              <a:t>gunsight</a:t>
            </a:r>
            <a:r>
              <a:rPr lang="en-US" dirty="0"/>
              <a:t> withstood combat on the USS South Dakota, shooting down 32 Japanese attack aircraft in its first major engagement. Dr. Draper continued work with gunfire control developments until the late 1950’s, earning the title Mr. Gyro</a:t>
            </a:r>
            <a:r>
              <a:rPr lang="en-US" i="1" dirty="0"/>
              <a:t>.</a:t>
            </a:r>
            <a:r>
              <a:rPr lang="en-US" dirty="0" smtClean="0">
                <a:effectLst/>
              </a:rPr>
              <a:t> </a:t>
            </a:r>
            <a:endParaRPr lang="en-US" dirty="0"/>
          </a:p>
        </p:txBody>
      </p:sp>
    </p:spTree>
    <p:extLst>
      <p:ext uri="{BB962C8B-B14F-4D97-AF65-F5344CB8AC3E}">
        <p14:creationId xmlns:p14="http://schemas.microsoft.com/office/powerpoint/2010/main" val="4023660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ocPresiden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74638"/>
            <a:ext cx="8229600" cy="4937760"/>
          </a:xfrm>
          <a:prstGeom prst="rect">
            <a:avLst/>
          </a:prstGeom>
        </p:spPr>
      </p:pic>
      <p:sp>
        <p:nvSpPr>
          <p:cNvPr id="2" name="Title 1"/>
          <p:cNvSpPr>
            <a:spLocks noGrp="1"/>
          </p:cNvSpPr>
          <p:nvPr>
            <p:ph type="title"/>
          </p:nvPr>
        </p:nvSpPr>
        <p:spPr/>
        <p:txBody>
          <a:bodyPr/>
          <a:lstStyle/>
          <a:p>
            <a:endParaRPr lang="en-US"/>
          </a:p>
        </p:txBody>
      </p:sp>
      <p:sp>
        <p:nvSpPr>
          <p:cNvPr id="4" name="Rectangle 3"/>
          <p:cNvSpPr/>
          <p:nvPr/>
        </p:nvSpPr>
        <p:spPr>
          <a:xfrm>
            <a:off x="639136" y="5490090"/>
            <a:ext cx="7795952" cy="1200329"/>
          </a:xfrm>
          <a:prstGeom prst="rect">
            <a:avLst/>
          </a:prstGeom>
        </p:spPr>
        <p:txBody>
          <a:bodyPr wrap="square">
            <a:spAutoFit/>
          </a:bodyPr>
          <a:lstStyle/>
          <a:p>
            <a:r>
              <a:rPr lang="en-US" dirty="0"/>
              <a:t>Doc on Air Force </a:t>
            </a:r>
            <a:r>
              <a:rPr lang="en-US" dirty="0" smtClean="0"/>
              <a:t>1: </a:t>
            </a:r>
            <a:r>
              <a:rPr lang="en-US" dirty="0"/>
              <a:t>Dr. Draper (third from left) confers with (from left) National Academy of Sciences President Dr. Frederick Seitz, NASA Administrator James Webb, and President Johnson aboard Air Force One during the Apollo space program in 1964.</a:t>
            </a:r>
          </a:p>
        </p:txBody>
      </p:sp>
    </p:spTree>
    <p:extLst>
      <p:ext uri="{BB962C8B-B14F-4D97-AF65-F5344CB8AC3E}">
        <p14:creationId xmlns:p14="http://schemas.microsoft.com/office/powerpoint/2010/main" val="2463170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docroof.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900" y="228600"/>
            <a:ext cx="4269600" cy="6400800"/>
          </a:xfrm>
          <a:prstGeom prst="rect">
            <a:avLst/>
          </a:prstGeom>
        </p:spPr>
      </p:pic>
      <p:sp>
        <p:nvSpPr>
          <p:cNvPr id="5" name="TextBox 4"/>
          <p:cNvSpPr txBox="1"/>
          <p:nvPr/>
        </p:nvSpPr>
        <p:spPr>
          <a:xfrm>
            <a:off x="5171191" y="2158039"/>
            <a:ext cx="3270076" cy="2862323"/>
          </a:xfrm>
          <a:prstGeom prst="rect">
            <a:avLst/>
          </a:prstGeom>
          <a:noFill/>
        </p:spPr>
        <p:txBody>
          <a:bodyPr wrap="square" rtlCol="0">
            <a:spAutoFit/>
          </a:bodyPr>
          <a:lstStyle/>
          <a:p>
            <a:r>
              <a:rPr lang="en-US" dirty="0"/>
              <a:t>Doc on roof with Star Sighting </a:t>
            </a:r>
            <a:r>
              <a:rPr lang="en-US" dirty="0" smtClean="0"/>
              <a:t>equipment: </a:t>
            </a:r>
            <a:r>
              <a:rPr lang="en-US" dirty="0"/>
              <a:t>Doc in 1968 on the roof of a Lab building demonstrating the Apollo primary guidance, navigation, and control system, including its star telescope (or “Doc Draper demonstrates how star sightings are used to update the Apollo guidance system.”)</a:t>
            </a:r>
          </a:p>
        </p:txBody>
      </p:sp>
    </p:spTree>
    <p:extLst>
      <p:ext uri="{BB962C8B-B14F-4D97-AF65-F5344CB8AC3E}">
        <p14:creationId xmlns:p14="http://schemas.microsoft.com/office/powerpoint/2010/main" val="2077171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8436"/>
            <a:ext cx="8229600" cy="1143000"/>
          </a:xfrm>
        </p:spPr>
        <p:txBody>
          <a:bodyPr/>
          <a:lstStyle/>
          <a:p>
            <a:r>
              <a:rPr lang="en-US" dirty="0" smtClean="0"/>
              <a:t>Apollo</a:t>
            </a:r>
            <a:endParaRPr lang="en-US" dirty="0"/>
          </a:p>
        </p:txBody>
      </p:sp>
      <p:pic>
        <p:nvPicPr>
          <p:cNvPr id="4" name="Picture 3" descr="apoll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185233"/>
            <a:ext cx="8229600" cy="2788920"/>
          </a:xfrm>
          <a:prstGeom prst="rect">
            <a:avLst/>
          </a:prstGeom>
        </p:spPr>
      </p:pic>
      <p:sp>
        <p:nvSpPr>
          <p:cNvPr id="5" name="TextBox 4"/>
          <p:cNvSpPr txBox="1"/>
          <p:nvPr/>
        </p:nvSpPr>
        <p:spPr>
          <a:xfrm>
            <a:off x="1025194" y="4905929"/>
            <a:ext cx="7013721" cy="646331"/>
          </a:xfrm>
          <a:prstGeom prst="rect">
            <a:avLst/>
          </a:prstGeom>
          <a:noFill/>
        </p:spPr>
        <p:txBody>
          <a:bodyPr wrap="none" rtlCol="0">
            <a:spAutoFit/>
          </a:bodyPr>
          <a:lstStyle/>
          <a:p>
            <a:pPr algn="ctr"/>
            <a:r>
              <a:rPr lang="en-US" dirty="0" smtClean="0">
                <a:solidFill>
                  <a:srgbClr val="FF0000"/>
                </a:solidFill>
              </a:rPr>
              <a:t>Again, we have all of this hardware on hand - if you’d like a photo of any,</a:t>
            </a:r>
          </a:p>
          <a:p>
            <a:pPr algn="ctr"/>
            <a:r>
              <a:rPr lang="en-US" dirty="0" smtClean="0">
                <a:solidFill>
                  <a:srgbClr val="FF0000"/>
                </a:solidFill>
              </a:rPr>
              <a:t>we’ll take it and send it to you…</a:t>
            </a:r>
            <a:endParaRPr lang="en-US" dirty="0">
              <a:solidFill>
                <a:srgbClr val="FF0000"/>
              </a:solidFill>
            </a:endParaRPr>
          </a:p>
        </p:txBody>
      </p:sp>
      <p:sp>
        <p:nvSpPr>
          <p:cNvPr id="6" name="TextBox 5"/>
          <p:cNvSpPr txBox="1"/>
          <p:nvPr/>
        </p:nvSpPr>
        <p:spPr>
          <a:xfrm>
            <a:off x="6656974" y="4058774"/>
            <a:ext cx="2110899" cy="369332"/>
          </a:xfrm>
          <a:prstGeom prst="rect">
            <a:avLst/>
          </a:prstGeom>
          <a:noFill/>
        </p:spPr>
        <p:txBody>
          <a:bodyPr wrap="none" rtlCol="0">
            <a:spAutoFit/>
          </a:bodyPr>
          <a:lstStyle/>
          <a:p>
            <a:r>
              <a:rPr lang="en-US" dirty="0" smtClean="0"/>
              <a:t>Traverse Gravimeter</a:t>
            </a:r>
            <a:endParaRPr lang="en-US" dirty="0"/>
          </a:p>
        </p:txBody>
      </p:sp>
      <p:sp>
        <p:nvSpPr>
          <p:cNvPr id="7" name="TextBox 6"/>
          <p:cNvSpPr txBox="1"/>
          <p:nvPr/>
        </p:nvSpPr>
        <p:spPr>
          <a:xfrm>
            <a:off x="77697" y="4058774"/>
            <a:ext cx="3339564" cy="369332"/>
          </a:xfrm>
          <a:prstGeom prst="rect">
            <a:avLst/>
          </a:prstGeom>
          <a:noFill/>
        </p:spPr>
        <p:txBody>
          <a:bodyPr wrap="none" rtlCol="0">
            <a:spAutoFit/>
          </a:bodyPr>
          <a:lstStyle/>
          <a:p>
            <a:r>
              <a:rPr lang="en-US" dirty="0" smtClean="0"/>
              <a:t>Apollo Inertial Measurement Unit</a:t>
            </a:r>
            <a:endParaRPr lang="en-US" dirty="0"/>
          </a:p>
        </p:txBody>
      </p:sp>
      <p:cxnSp>
        <p:nvCxnSpPr>
          <p:cNvPr id="9" name="Straight Arrow Connector 8"/>
          <p:cNvCxnSpPr/>
          <p:nvPr/>
        </p:nvCxnSpPr>
        <p:spPr>
          <a:xfrm flipV="1">
            <a:off x="1593689" y="3643766"/>
            <a:ext cx="0" cy="415008"/>
          </a:xfrm>
          <a:prstGeom prst="straightConnector1">
            <a:avLst/>
          </a:prstGeom>
          <a:ln w="41275">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7714123" y="3643766"/>
            <a:ext cx="0" cy="415008"/>
          </a:xfrm>
          <a:prstGeom prst="straightConnector1">
            <a:avLst/>
          </a:prstGeom>
          <a:ln w="41275">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28223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Traverse Gravimeter</a:t>
            </a:r>
            <a:endParaRPr lang="en-US" dirty="0"/>
          </a:p>
        </p:txBody>
      </p:sp>
      <p:sp>
        <p:nvSpPr>
          <p:cNvPr id="3" name="Content Placeholder 2"/>
          <p:cNvSpPr>
            <a:spLocks noGrp="1"/>
          </p:cNvSpPr>
          <p:nvPr>
            <p:ph idx="1"/>
          </p:nvPr>
        </p:nvSpPr>
        <p:spPr/>
        <p:txBody>
          <a:bodyPr/>
          <a:lstStyle/>
          <a:p>
            <a:r>
              <a:rPr lang="en-US" baseline="30000" dirty="0"/>
              <a:t>Designed and built at Draper Laboratory for the Apollo 17 mission, the Traverse Gravimeter made relative gravity measurements at a number of sites in the landing area. These measurements were used to obtain information about the moon’s geological substructure. A secondary goal of the traverse gravimeter experiment was to obtain the value of gravity of the landing site relative to an accurately known value on Earth. Both these goals were achieved successfully by the experiment. </a:t>
            </a:r>
          </a:p>
          <a:p>
            <a:pPr marL="0" indent="0">
              <a:buNone/>
            </a:pPr>
            <a:endParaRPr lang="en-US" dirty="0"/>
          </a:p>
        </p:txBody>
      </p:sp>
    </p:spTree>
    <p:extLst>
      <p:ext uri="{BB962C8B-B14F-4D97-AF65-F5344CB8AC3E}">
        <p14:creationId xmlns:p14="http://schemas.microsoft.com/office/powerpoint/2010/main" val="2262643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912"/>
            <a:ext cx="8229600" cy="1143000"/>
          </a:xfrm>
        </p:spPr>
        <p:txBody>
          <a:bodyPr/>
          <a:lstStyle/>
          <a:p>
            <a:r>
              <a:rPr lang="en-US" dirty="0" smtClean="0"/>
              <a:t>DSKY</a:t>
            </a:r>
            <a:endParaRPr lang="en-US" dirty="0"/>
          </a:p>
        </p:txBody>
      </p:sp>
      <p:sp>
        <p:nvSpPr>
          <p:cNvPr id="3" name="Content Placeholder 2"/>
          <p:cNvSpPr>
            <a:spLocks noGrp="1"/>
          </p:cNvSpPr>
          <p:nvPr>
            <p:ph idx="1"/>
          </p:nvPr>
        </p:nvSpPr>
        <p:spPr>
          <a:xfrm>
            <a:off x="5063284" y="1600200"/>
            <a:ext cx="3623516" cy="4525963"/>
          </a:xfrm>
        </p:spPr>
        <p:txBody>
          <a:bodyPr/>
          <a:lstStyle/>
          <a:p>
            <a:r>
              <a:rPr lang="en-US" baseline="30000" dirty="0"/>
              <a:t>The display and keyboard unit (DSKY) for the Apollo guidance and navigation computer featured a keyboard for entering numbers and commands through which the astronauts communicated. </a:t>
            </a:r>
          </a:p>
          <a:p>
            <a:endParaRPr lang="en-US" dirty="0"/>
          </a:p>
        </p:txBody>
      </p:sp>
      <p:pic>
        <p:nvPicPr>
          <p:cNvPr id="4" name="Picture 3" descr="DSKY_3338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499" y="1092507"/>
            <a:ext cx="4242816" cy="5486400"/>
          </a:xfrm>
          <a:prstGeom prst="rect">
            <a:avLst/>
          </a:prstGeom>
        </p:spPr>
      </p:pic>
    </p:spTree>
    <p:extLst>
      <p:ext uri="{BB962C8B-B14F-4D97-AF65-F5344CB8AC3E}">
        <p14:creationId xmlns:p14="http://schemas.microsoft.com/office/powerpoint/2010/main" val="812672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Apollo Inertial Measurement Unit</a:t>
            </a:r>
            <a:endParaRPr lang="en-US" dirty="0"/>
          </a:p>
        </p:txBody>
      </p:sp>
      <p:sp>
        <p:nvSpPr>
          <p:cNvPr id="3" name="Content Placeholder 2"/>
          <p:cNvSpPr>
            <a:spLocks noGrp="1"/>
          </p:cNvSpPr>
          <p:nvPr>
            <p:ph idx="1"/>
          </p:nvPr>
        </p:nvSpPr>
        <p:spPr/>
        <p:txBody>
          <a:bodyPr/>
          <a:lstStyle/>
          <a:p>
            <a:r>
              <a:rPr lang="en-US" baseline="30000" dirty="0"/>
              <a:t>The Inertial Measurement Unit (IMU) for the Apollo Command Lunar and Landing modules’ guidance and navigation system was designed, built, and tested at the Laboratory. The IMU is a three-gimbal platform using Draper-developed integrating gyroscopes and pendulous integrating accelerometer. The Apollo IMU senses deviations of the spacecraft attitude and measures vehicle acceleration. These data are communicated to the guidance computer to enable the astronaut to make guidance and navigation corrections.  </a:t>
            </a:r>
          </a:p>
          <a:p>
            <a:endParaRPr lang="en-US" dirty="0"/>
          </a:p>
        </p:txBody>
      </p:sp>
    </p:spTree>
    <p:extLst>
      <p:ext uri="{BB962C8B-B14F-4D97-AF65-F5344CB8AC3E}">
        <p14:creationId xmlns:p14="http://schemas.microsoft.com/office/powerpoint/2010/main" val="2597440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5909931" y="2133139"/>
            <a:ext cx="3017582" cy="4034525"/>
          </a:xfrm>
        </p:spPr>
        <p:txBody>
          <a:bodyPr>
            <a:normAutofit fontScale="62500" lnSpcReduction="20000"/>
          </a:bodyPr>
          <a:lstStyle/>
          <a:p>
            <a:r>
              <a:rPr lang="en-US" dirty="0"/>
              <a:t>MEMS gyro flown in space by Greg </a:t>
            </a:r>
            <a:r>
              <a:rPr lang="en-US" dirty="0" err="1" smtClean="0"/>
              <a:t>Chamitoff</a:t>
            </a:r>
            <a:endParaRPr lang="en-US" dirty="0"/>
          </a:p>
          <a:p>
            <a:r>
              <a:rPr lang="en-US" dirty="0" smtClean="0"/>
              <a:t>The </a:t>
            </a:r>
            <a:r>
              <a:rPr lang="en-US" dirty="0"/>
              <a:t>Draper-designed </a:t>
            </a:r>
            <a:r>
              <a:rPr lang="en-US" dirty="0" err="1"/>
              <a:t>microelectromechanical</a:t>
            </a:r>
            <a:r>
              <a:rPr lang="en-US" dirty="0"/>
              <a:t> systems tuning fork gyroscope flew in space in 2008 aboard the Space Shuttle and International Space Station, brought by Astronaut Greg </a:t>
            </a:r>
            <a:r>
              <a:rPr lang="en-US" dirty="0" err="1"/>
              <a:t>Chamitoff</a:t>
            </a:r>
            <a:r>
              <a:rPr lang="en-US" dirty="0"/>
              <a:t>, Draper Fellow 1985-1992.</a:t>
            </a:r>
          </a:p>
          <a:p>
            <a:endParaRPr lang="en-US" dirty="0"/>
          </a:p>
        </p:txBody>
      </p:sp>
      <p:pic>
        <p:nvPicPr>
          <p:cNvPr id="4" name="Picture 3" descr="jsc2008e00196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720" y="531901"/>
            <a:ext cx="4754880" cy="5943600"/>
          </a:xfrm>
          <a:prstGeom prst="rect">
            <a:avLst/>
          </a:prstGeom>
        </p:spPr>
      </p:pic>
    </p:spTree>
    <p:extLst>
      <p:ext uri="{BB962C8B-B14F-4D97-AF65-F5344CB8AC3E}">
        <p14:creationId xmlns:p14="http://schemas.microsoft.com/office/powerpoint/2010/main" val="32675331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shoebox.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855204"/>
            <a:ext cx="7315200" cy="5550408"/>
          </a:xfrm>
          <a:prstGeom prst="rect">
            <a:avLst/>
          </a:prstGeom>
        </p:spPr>
      </p:pic>
    </p:spTree>
    <p:extLst>
      <p:ext uri="{BB962C8B-B14F-4D97-AF65-F5344CB8AC3E}">
        <p14:creationId xmlns:p14="http://schemas.microsoft.com/office/powerpoint/2010/main" val="19879013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Shoebox</a:t>
            </a:r>
            <a:endParaRPr lang="en-US" dirty="0"/>
          </a:p>
        </p:txBody>
      </p:sp>
      <p:pic>
        <p:nvPicPr>
          <p:cNvPr id="4" name="Picture 3" descr="shoebox_163347_06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576884"/>
            <a:ext cx="6149296" cy="4565852"/>
          </a:xfrm>
          <a:prstGeom prst="rect">
            <a:avLst/>
          </a:prstGeom>
        </p:spPr>
      </p:pic>
    </p:spTree>
    <p:extLst>
      <p:ext uri="{BB962C8B-B14F-4D97-AF65-F5344CB8AC3E}">
        <p14:creationId xmlns:p14="http://schemas.microsoft.com/office/powerpoint/2010/main" val="4584632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Mark 14 </a:t>
            </a:r>
            <a:r>
              <a:rPr lang="en-US" dirty="0" err="1" smtClean="0"/>
              <a:t>Gunsights</a:t>
            </a:r>
            <a:endParaRPr lang="en-US" dirty="0"/>
          </a:p>
        </p:txBody>
      </p:sp>
      <p:pic>
        <p:nvPicPr>
          <p:cNvPr id="4" name="Picture 3" descr="gunsigh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1839809"/>
            <a:ext cx="7315200" cy="4187952"/>
          </a:xfrm>
          <a:prstGeom prst="rect">
            <a:avLst/>
          </a:prstGeom>
        </p:spPr>
      </p:pic>
    </p:spTree>
    <p:extLst>
      <p:ext uri="{BB962C8B-B14F-4D97-AF65-F5344CB8AC3E}">
        <p14:creationId xmlns:p14="http://schemas.microsoft.com/office/powerpoint/2010/main" val="434494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aseline="30000" dirty="0"/>
              <a:t>Development of Inertial Navigation Systems</a:t>
            </a:r>
          </a:p>
        </p:txBody>
      </p:sp>
      <p:sp>
        <p:nvSpPr>
          <p:cNvPr id="3" name="Content Placeholder 2"/>
          <p:cNvSpPr>
            <a:spLocks noGrp="1"/>
          </p:cNvSpPr>
          <p:nvPr>
            <p:ph idx="1"/>
          </p:nvPr>
        </p:nvSpPr>
        <p:spPr/>
        <p:txBody>
          <a:bodyPr>
            <a:normAutofit fontScale="55000" lnSpcReduction="20000"/>
          </a:bodyPr>
          <a:lstStyle/>
          <a:p>
            <a:r>
              <a:rPr lang="en-US" b="1" dirty="0"/>
              <a:t>Dr. Charles Stark Draper</a:t>
            </a:r>
            <a:br>
              <a:rPr lang="en-US" b="1" dirty="0"/>
            </a:br>
            <a:r>
              <a:rPr lang="en-US" dirty="0"/>
              <a:t/>
            </a:r>
            <a:br>
              <a:rPr lang="en-US" dirty="0"/>
            </a:br>
            <a:r>
              <a:rPr lang="en-US" dirty="0"/>
              <a:t>Inertial navigation allows a vehicle to determine its position without receiving data from the external environment. Gyros measure changes in vehicle direction or orientation; accelerometers measure changes in vehicle velocity. These measurements are combined in an inertial navigation system that provides continuous estimates of position and orientation with respect to an inertial frame of reference. Since no external references are required, inertial navigation systems are immune to jamming and deception.</a:t>
            </a:r>
            <a:br>
              <a:rPr lang="en-US" dirty="0"/>
            </a:br>
            <a:r>
              <a:rPr lang="en-US" dirty="0"/>
              <a:t/>
            </a:r>
            <a:br>
              <a:rPr lang="en-US" dirty="0"/>
            </a:br>
            <a:r>
              <a:rPr lang="en-US" dirty="0"/>
              <a:t>The original gyroscopes and accelerometers were highly complex electro-mechanical spinning mass systems that required hundreds of precision machined parts, advanced low loss bearings, and highly skilled machinists, technicians and engineers to design, build and test the systems.  As Doc Draper and his staff advanced inertial navigation, systems became progressively more accurate and more compact, as shown by the instruments on display. Draper Laboratory has been the nation’s leader in high performance inertial systems technology since the 1930s. Our systems have been fielded in ballistic missiles, spacecraft, guided munitions, and a wide variety or air, land and undersea vehicles.</a:t>
            </a:r>
            <a:br>
              <a:rPr lang="en-US" dirty="0"/>
            </a:br>
            <a:endParaRPr lang="en-US" dirty="0"/>
          </a:p>
        </p:txBody>
      </p:sp>
    </p:spTree>
    <p:extLst>
      <p:ext uri="{BB962C8B-B14F-4D97-AF65-F5344CB8AC3E}">
        <p14:creationId xmlns:p14="http://schemas.microsoft.com/office/powerpoint/2010/main" val="25201637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37980"/>
          </a:xfrm>
        </p:spPr>
        <p:txBody>
          <a:bodyPr/>
          <a:lstStyle/>
          <a:p>
            <a:r>
              <a:rPr lang="en-US" baseline="30000" dirty="0" smtClean="0"/>
              <a:t>Development of Inertial Navigation Systems</a:t>
            </a:r>
            <a:endParaRPr lang="en-US" dirty="0"/>
          </a:p>
        </p:txBody>
      </p:sp>
      <p:pic>
        <p:nvPicPr>
          <p:cNvPr id="4" name="Picture 3" descr="IMU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879415"/>
            <a:ext cx="8229600" cy="1591056"/>
          </a:xfrm>
          <a:prstGeom prst="rect">
            <a:avLst/>
          </a:prstGeom>
        </p:spPr>
      </p:pic>
      <p:sp>
        <p:nvSpPr>
          <p:cNvPr id="5" name="TextBox 4"/>
          <p:cNvSpPr txBox="1"/>
          <p:nvPr/>
        </p:nvSpPr>
        <p:spPr>
          <a:xfrm>
            <a:off x="888150" y="3037856"/>
            <a:ext cx="3388931" cy="2308324"/>
          </a:xfrm>
          <a:prstGeom prst="rect">
            <a:avLst/>
          </a:prstGeom>
          <a:noFill/>
        </p:spPr>
        <p:txBody>
          <a:bodyPr wrap="none" rtlCol="0">
            <a:spAutoFit/>
          </a:bodyPr>
          <a:lstStyle/>
          <a:p>
            <a:r>
              <a:rPr lang="en-US" dirty="0" smtClean="0"/>
              <a:t>3</a:t>
            </a:r>
            <a:r>
              <a:rPr lang="en-US" dirty="0"/>
              <a:t>.	45FG-4 #210 / 23 LBS-1 OZ.</a:t>
            </a:r>
          </a:p>
          <a:p>
            <a:r>
              <a:rPr lang="en-US" dirty="0"/>
              <a:t>	45 FG / SPIRE/MAST</a:t>
            </a:r>
          </a:p>
          <a:p>
            <a:r>
              <a:rPr lang="en-US" dirty="0"/>
              <a:t>4.	10FGI-2B #334 / 15 LBS-8 OZ.</a:t>
            </a:r>
          </a:p>
          <a:p>
            <a:r>
              <a:rPr lang="en-US" dirty="0"/>
              <a:t>	10FG / SPIRE JR.</a:t>
            </a:r>
          </a:p>
          <a:p>
            <a:r>
              <a:rPr lang="en-US" dirty="0"/>
              <a:t>5.	4FBG-1A #808 / 6 LBS-12 OZ.</a:t>
            </a:r>
          </a:p>
          <a:p>
            <a:r>
              <a:rPr lang="en-US" dirty="0"/>
              <a:t>	4FBG / SINS</a:t>
            </a:r>
          </a:p>
          <a:p>
            <a:r>
              <a:rPr lang="en-US" dirty="0"/>
              <a:t>6.	16PIP MOD / POLARIS</a:t>
            </a:r>
          </a:p>
          <a:p>
            <a:r>
              <a:rPr lang="en-US" dirty="0"/>
              <a:t>7.	25IRIG MOD-I / POLARIS </a:t>
            </a:r>
            <a:r>
              <a:rPr lang="en-US" dirty="0" smtClean="0"/>
              <a:t>I</a:t>
            </a:r>
            <a:endParaRPr lang="en-US" dirty="0"/>
          </a:p>
        </p:txBody>
      </p:sp>
      <p:sp>
        <p:nvSpPr>
          <p:cNvPr id="6" name="TextBox 5"/>
          <p:cNvSpPr txBox="1"/>
          <p:nvPr/>
        </p:nvSpPr>
        <p:spPr>
          <a:xfrm>
            <a:off x="4623359" y="3037856"/>
            <a:ext cx="3225049" cy="2308324"/>
          </a:xfrm>
          <a:prstGeom prst="rect">
            <a:avLst/>
          </a:prstGeom>
          <a:noFill/>
        </p:spPr>
        <p:txBody>
          <a:bodyPr wrap="none" rtlCol="0">
            <a:spAutoFit/>
          </a:bodyPr>
          <a:lstStyle/>
          <a:p>
            <a:r>
              <a:rPr lang="en-US" dirty="0" smtClean="0"/>
              <a:t>8.	16PIP MOD B / POSEIDON</a:t>
            </a:r>
          </a:p>
          <a:p>
            <a:r>
              <a:rPr lang="en-US" dirty="0" smtClean="0"/>
              <a:t>9.	25IRIG MOD III / POSEIDON</a:t>
            </a:r>
          </a:p>
          <a:p>
            <a:r>
              <a:rPr lang="en-US" dirty="0" smtClean="0"/>
              <a:t>10.	16PIP MOD I / TRIDENT I</a:t>
            </a:r>
          </a:p>
          <a:p>
            <a:r>
              <a:rPr lang="en-US" dirty="0" smtClean="0"/>
              <a:t>11.	MK6 STAR TRACKER</a:t>
            </a:r>
          </a:p>
          <a:p>
            <a:r>
              <a:rPr lang="en-US" dirty="0" smtClean="0"/>
              <a:t>12.	18IRIG MOD A / DSS</a:t>
            </a:r>
          </a:p>
          <a:p>
            <a:r>
              <a:rPr lang="en-US" dirty="0" smtClean="0"/>
              <a:t>13.	25IRIG MOD II / APOLLO</a:t>
            </a:r>
          </a:p>
          <a:p>
            <a:r>
              <a:rPr lang="en-US" dirty="0" smtClean="0"/>
              <a:t>14.	TGG / AIRS/PCKR</a:t>
            </a:r>
          </a:p>
          <a:p>
            <a:r>
              <a:rPr lang="en-US" dirty="0" smtClean="0"/>
              <a:t>15.	SFIR J / AIRS/MPMS</a:t>
            </a:r>
          </a:p>
        </p:txBody>
      </p:sp>
      <p:sp>
        <p:nvSpPr>
          <p:cNvPr id="7" name="TextBox 6"/>
          <p:cNvSpPr txBox="1"/>
          <p:nvPr/>
        </p:nvSpPr>
        <p:spPr>
          <a:xfrm>
            <a:off x="1066671" y="5677843"/>
            <a:ext cx="6930766" cy="646331"/>
          </a:xfrm>
          <a:prstGeom prst="rect">
            <a:avLst/>
          </a:prstGeom>
          <a:noFill/>
        </p:spPr>
        <p:txBody>
          <a:bodyPr wrap="none" rtlCol="0">
            <a:spAutoFit/>
          </a:bodyPr>
          <a:lstStyle/>
          <a:p>
            <a:pPr algn="ctr"/>
            <a:r>
              <a:rPr lang="en-US" dirty="0" smtClean="0">
                <a:solidFill>
                  <a:srgbClr val="FF0000"/>
                </a:solidFill>
              </a:rPr>
              <a:t>Lynn, we have all of this hardware on hand - if you’d like a photo of any,</a:t>
            </a:r>
          </a:p>
          <a:p>
            <a:pPr algn="ctr"/>
            <a:r>
              <a:rPr lang="en-US" dirty="0" smtClean="0">
                <a:solidFill>
                  <a:srgbClr val="FF0000"/>
                </a:solidFill>
              </a:rPr>
              <a:t>we’ll take it and send it to you…</a:t>
            </a:r>
            <a:endParaRPr lang="en-US" dirty="0">
              <a:solidFill>
                <a:srgbClr val="FF0000"/>
              </a:solidFill>
            </a:endParaRPr>
          </a:p>
        </p:txBody>
      </p:sp>
    </p:spTree>
    <p:extLst>
      <p:ext uri="{BB962C8B-B14F-4D97-AF65-F5344CB8AC3E}">
        <p14:creationId xmlns:p14="http://schemas.microsoft.com/office/powerpoint/2010/main" val="29930864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descr="singledof.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792" y="331870"/>
            <a:ext cx="4446675" cy="6526129"/>
          </a:xfrm>
          <a:prstGeom prst="rect">
            <a:avLst/>
          </a:prstGeom>
        </p:spPr>
      </p:pic>
      <p:sp>
        <p:nvSpPr>
          <p:cNvPr id="5" name="TextBox 4"/>
          <p:cNvSpPr txBox="1"/>
          <p:nvPr/>
        </p:nvSpPr>
        <p:spPr>
          <a:xfrm>
            <a:off x="5171191" y="2158039"/>
            <a:ext cx="3270076" cy="2308324"/>
          </a:xfrm>
          <a:prstGeom prst="rect">
            <a:avLst/>
          </a:prstGeom>
          <a:noFill/>
        </p:spPr>
        <p:txBody>
          <a:bodyPr wrap="square" rtlCol="0">
            <a:spAutoFit/>
          </a:bodyPr>
          <a:lstStyle/>
          <a:p>
            <a:r>
              <a:rPr lang="en-US" dirty="0"/>
              <a:t>Doc at </a:t>
            </a:r>
            <a:r>
              <a:rPr lang="en-US" dirty="0" smtClean="0"/>
              <a:t>blackboard: </a:t>
            </a:r>
            <a:r>
              <a:rPr lang="en-US" dirty="0"/>
              <a:t>The equation on the blackboard is an expression of gyroscopic precession and applies to the single-degree-of-freedom gyro that Doc Draper developed to very high performance. </a:t>
            </a:r>
          </a:p>
          <a:p>
            <a:endParaRPr lang="en-US" dirty="0"/>
          </a:p>
        </p:txBody>
      </p:sp>
    </p:spTree>
    <p:extLst>
      <p:ext uri="{BB962C8B-B14F-4D97-AF65-F5344CB8AC3E}">
        <p14:creationId xmlns:p14="http://schemas.microsoft.com/office/powerpoint/2010/main" val="874820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SPIRE Jr.</a:t>
            </a:r>
            <a:endParaRPr lang="en-US" dirty="0"/>
          </a:p>
        </p:txBody>
      </p:sp>
      <p:pic>
        <p:nvPicPr>
          <p:cNvPr id="4" name="Picture 3" descr="spirejr.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533" y="1142307"/>
            <a:ext cx="5715000" cy="5486400"/>
          </a:xfrm>
          <a:prstGeom prst="rect">
            <a:avLst/>
          </a:prstGeom>
        </p:spPr>
      </p:pic>
      <p:sp>
        <p:nvSpPr>
          <p:cNvPr id="5" name="TextBox 4"/>
          <p:cNvSpPr txBox="1"/>
          <p:nvPr/>
        </p:nvSpPr>
        <p:spPr>
          <a:xfrm>
            <a:off x="6549067" y="1759631"/>
            <a:ext cx="2282321" cy="3693319"/>
          </a:xfrm>
          <a:prstGeom prst="rect">
            <a:avLst/>
          </a:prstGeom>
          <a:noFill/>
        </p:spPr>
        <p:txBody>
          <a:bodyPr wrap="square" rtlCol="0">
            <a:spAutoFit/>
          </a:bodyPr>
          <a:lstStyle/>
          <a:p>
            <a:r>
              <a:rPr lang="en-US" dirty="0"/>
              <a:t>Doc with SPIRE </a:t>
            </a:r>
            <a:r>
              <a:rPr lang="en-US" dirty="0" smtClean="0"/>
              <a:t>Jr</a:t>
            </a:r>
            <a:r>
              <a:rPr lang="en-US" dirty="0"/>
              <a:t>.</a:t>
            </a:r>
            <a:r>
              <a:rPr lang="en-US" dirty="0" smtClean="0"/>
              <a:t>: </a:t>
            </a:r>
            <a:r>
              <a:rPr lang="en-US" dirty="0"/>
              <a:t>CBS TV’s Eric </a:t>
            </a:r>
            <a:r>
              <a:rPr lang="en-US" dirty="0" err="1"/>
              <a:t>Sevareid</a:t>
            </a:r>
            <a:r>
              <a:rPr lang="en-US" dirty="0"/>
              <a:t> and Doc Draper in 1957, shortly before the flight of SPIRE, Jr. The historic earlier 1953 SPIRE flight from Massachusetts to Los Angeles was the first time that a plane flew from coast to coast without relying on a pilot.</a:t>
            </a:r>
          </a:p>
        </p:txBody>
      </p:sp>
    </p:spTree>
    <p:extLst>
      <p:ext uri="{BB962C8B-B14F-4D97-AF65-F5344CB8AC3E}">
        <p14:creationId xmlns:p14="http://schemas.microsoft.com/office/powerpoint/2010/main" val="1163570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Spire</a:t>
            </a:r>
            <a:endParaRPr lang="en-US" dirty="0"/>
          </a:p>
        </p:txBody>
      </p:sp>
      <p:pic>
        <p:nvPicPr>
          <p:cNvPr id="4" name="Picture 3" descr="spire_163347_08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1422400"/>
            <a:ext cx="5029200" cy="3998976"/>
          </a:xfrm>
          <a:prstGeom prst="rect">
            <a:avLst/>
          </a:prstGeom>
        </p:spPr>
      </p:pic>
    </p:spTree>
    <p:extLst>
      <p:ext uri="{BB962C8B-B14F-4D97-AF65-F5344CB8AC3E}">
        <p14:creationId xmlns:p14="http://schemas.microsoft.com/office/powerpoint/2010/main" val="411779723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241</TotalTime>
  <Words>545</Words>
  <Application>Microsoft Macintosh PowerPoint</Application>
  <PresentationFormat>On-screen Show (4:3)</PresentationFormat>
  <Paragraphs>44</Paragraphs>
  <Slides>16</Slides>
  <Notes>0</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GUN FIRE CONTROL BREAKTHROUGH HELPS U.S. and U.K. in WWII</vt:lpstr>
      <vt:lpstr>PowerPoint Presentation</vt:lpstr>
      <vt:lpstr>Shoebox</vt:lpstr>
      <vt:lpstr>Mark 14 Gunsights</vt:lpstr>
      <vt:lpstr>Development of Inertial Navigation Systems</vt:lpstr>
      <vt:lpstr>Development of Inertial Navigation Systems</vt:lpstr>
      <vt:lpstr>PowerPoint Presentation</vt:lpstr>
      <vt:lpstr>SPIRE Jr.</vt:lpstr>
      <vt:lpstr>Spire</vt:lpstr>
      <vt:lpstr>PowerPoint Presentation</vt:lpstr>
      <vt:lpstr>PowerPoint Presentation</vt:lpstr>
      <vt:lpstr>Apollo</vt:lpstr>
      <vt:lpstr>Traverse Gravimeter</vt:lpstr>
      <vt:lpstr>DSKY</vt:lpstr>
      <vt:lpstr>Apollo Inertial Measurement Unit</vt:lpstr>
      <vt:lpstr>PowerPoint Presentation</vt:lpstr>
    </vt:vector>
  </TitlesOfParts>
  <Company>Draper 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GUN FIRE CONTROL BREAKTHROUGH HELPS U.S. and U.K. in WWII</dc:title>
  <dc:creator>Pamela Toomey</dc:creator>
  <cp:lastModifiedBy>Pamela Toomey</cp:lastModifiedBy>
  <cp:revision>9</cp:revision>
  <dcterms:created xsi:type="dcterms:W3CDTF">2014-05-27T15:36:38Z</dcterms:created>
  <dcterms:modified xsi:type="dcterms:W3CDTF">2014-05-27T19:38:34Z</dcterms:modified>
</cp:coreProperties>
</file>